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96" r:id="rId2"/>
    <p:sldId id="335" r:id="rId3"/>
    <p:sldId id="359" r:id="rId4"/>
    <p:sldId id="360" r:id="rId5"/>
    <p:sldId id="361" r:id="rId6"/>
    <p:sldId id="363" r:id="rId7"/>
    <p:sldId id="364" r:id="rId8"/>
    <p:sldId id="365" r:id="rId9"/>
    <p:sldId id="366" r:id="rId10"/>
    <p:sldId id="367" r:id="rId11"/>
    <p:sldId id="338" r:id="rId12"/>
    <p:sldId id="368" r:id="rId13"/>
    <p:sldId id="326" r:id="rId14"/>
    <p:sldId id="331" r:id="rId15"/>
    <p:sldId id="369" r:id="rId16"/>
    <p:sldId id="325" r:id="rId17"/>
    <p:sldId id="327" r:id="rId18"/>
    <p:sldId id="330" r:id="rId19"/>
    <p:sldId id="340" r:id="rId20"/>
    <p:sldId id="370" r:id="rId21"/>
    <p:sldId id="332" r:id="rId22"/>
    <p:sldId id="371" r:id="rId23"/>
    <p:sldId id="339" r:id="rId24"/>
    <p:sldId id="372" r:id="rId25"/>
    <p:sldId id="341" r:id="rId26"/>
    <p:sldId id="373" r:id="rId27"/>
    <p:sldId id="374" r:id="rId28"/>
    <p:sldId id="375" r:id="rId29"/>
    <p:sldId id="376" r:id="rId30"/>
    <p:sldId id="342" r:id="rId31"/>
    <p:sldId id="352" r:id="rId32"/>
    <p:sldId id="351" r:id="rId33"/>
    <p:sldId id="343" r:id="rId34"/>
    <p:sldId id="344" r:id="rId35"/>
    <p:sldId id="345" r:id="rId36"/>
    <p:sldId id="355" r:id="rId37"/>
    <p:sldId id="353" r:id="rId38"/>
    <p:sldId id="356" r:id="rId39"/>
    <p:sldId id="346" r:id="rId40"/>
    <p:sldId id="354" r:id="rId41"/>
    <p:sldId id="347" r:id="rId42"/>
    <p:sldId id="348" r:id="rId43"/>
    <p:sldId id="349" r:id="rId44"/>
    <p:sldId id="377" r:id="rId45"/>
    <p:sldId id="307"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EAEFF7"/>
    <a:srgbClr val="D2DEEF"/>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341" autoAdjust="0"/>
  </p:normalViewPr>
  <p:slideViewPr>
    <p:cSldViewPr snapToGrid="0">
      <p:cViewPr varScale="1">
        <p:scale>
          <a:sx n="123" d="100"/>
          <a:sy n="123" d="100"/>
        </p:scale>
        <p:origin x="1360" y="160"/>
      </p:cViewPr>
      <p:guideLst/>
    </p:cSldViewPr>
  </p:slideViewPr>
  <p:notesTextViewPr>
    <p:cViewPr>
      <p:scale>
        <a:sx n="1" d="1"/>
        <a:sy n="1" d="1"/>
      </p:scale>
      <p:origin x="0" y="0"/>
    </p:cViewPr>
  </p:notesTextViewPr>
  <p:notesViewPr>
    <p:cSldViewPr snapToGrid="0">
      <p:cViewPr varScale="1">
        <p:scale>
          <a:sx n="55" d="100"/>
          <a:sy n="55" d="100"/>
        </p:scale>
        <p:origin x="2604"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9B81D3A-FEC7-48A3-8D3D-B3B6C6318D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D7D6EB0-DBAA-4862-B2FB-45BABC0877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D9C176-D671-4D52-8A95-2ED748A2F433}" type="datetimeFigureOut">
              <a:rPr lang="zh-CN" altLang="en-US" smtClean="0"/>
              <a:t>2021/11/30</a:t>
            </a:fld>
            <a:endParaRPr lang="zh-CN" altLang="en-US"/>
          </a:p>
        </p:txBody>
      </p:sp>
      <p:sp>
        <p:nvSpPr>
          <p:cNvPr id="4" name="页脚占位符 3">
            <a:extLst>
              <a:ext uri="{FF2B5EF4-FFF2-40B4-BE49-F238E27FC236}">
                <a16:creationId xmlns:a16="http://schemas.microsoft.com/office/drawing/2014/main" id="{D6AA4FAC-3546-4BEC-B078-23A132996D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AB00AC1-330A-493F-B476-41E716CAAC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3EDB4A-C9E3-441C-B825-D83487BFA23E}" type="slidenum">
              <a:rPr lang="zh-CN" altLang="en-US" smtClean="0"/>
              <a:t>‹#›</a:t>
            </a:fld>
            <a:endParaRPr lang="zh-CN" altLang="en-US"/>
          </a:p>
        </p:txBody>
      </p:sp>
    </p:spTree>
    <p:extLst>
      <p:ext uri="{BB962C8B-B14F-4D97-AF65-F5344CB8AC3E}">
        <p14:creationId xmlns:p14="http://schemas.microsoft.com/office/powerpoint/2010/main" val="3037526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7D234-3D2B-426F-AE93-0DFA309509B8}" type="datetimeFigureOut">
              <a:rPr lang="zh-CN" altLang="en-US" smtClean="0"/>
              <a:t>2021/11/30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9B802-0603-4CEF-ACBD-5383DD9DD8E4}" type="slidenum">
              <a:rPr lang="zh-CN" altLang="en-US" smtClean="0"/>
              <a:t>‹#›</a:t>
            </a:fld>
            <a:endParaRPr lang="zh-CN" altLang="en-US"/>
          </a:p>
        </p:txBody>
      </p:sp>
    </p:spTree>
    <p:extLst>
      <p:ext uri="{BB962C8B-B14F-4D97-AF65-F5344CB8AC3E}">
        <p14:creationId xmlns:p14="http://schemas.microsoft.com/office/powerpoint/2010/main" val="3339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3028950" y="6460859"/>
            <a:ext cx="3086100" cy="365125"/>
          </a:xfrm>
          <a:prstGeom prst="rect">
            <a:avLst/>
          </a:prstGeom>
        </p:spPr>
        <p:txBody>
          <a:bodyPr/>
          <a:lstStyle>
            <a:lvl1pPr algn="ctr">
              <a:defRPr sz="2000">
                <a:solidFill>
                  <a:schemeClr val="bg1"/>
                </a:solidFill>
              </a:defRPr>
            </a:lvl1pPr>
          </a:lstStyle>
          <a:p>
            <a:r>
              <a:rPr lang="en-US" altLang="zh-CN" dirty="0"/>
              <a:t>L2 Float &amp; </a:t>
            </a:r>
            <a:r>
              <a:rPr lang="en-US" altLang="zh-CN" dirty="0" err="1"/>
              <a:t>Asm</a:t>
            </a:r>
            <a:endParaRPr lang="zh-CN" altLang="en-US" dirty="0"/>
          </a:p>
        </p:txBody>
      </p:sp>
      <p:sp>
        <p:nvSpPr>
          <p:cNvPr id="6" name="Slide Number Placeholder 5"/>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360788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a:extLst>
              <a:ext uri="{FF2B5EF4-FFF2-40B4-BE49-F238E27FC236}">
                <a16:creationId xmlns:a16="http://schemas.microsoft.com/office/drawing/2014/main" id="{F4CB7194-62AE-422F-B893-C9AE2F8AE16F}"/>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8" name="Slide Number Placeholder 5">
            <a:extLst>
              <a:ext uri="{FF2B5EF4-FFF2-40B4-BE49-F238E27FC236}">
                <a16:creationId xmlns:a16="http://schemas.microsoft.com/office/drawing/2014/main" id="{570E8DB7-D6E0-4B71-A3C0-2A65B5AD41FD}"/>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126969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a:extLst>
              <a:ext uri="{FF2B5EF4-FFF2-40B4-BE49-F238E27FC236}">
                <a16:creationId xmlns:a16="http://schemas.microsoft.com/office/drawing/2014/main" id="{996803DE-1A58-4897-89EB-417DA0F44427}"/>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8" name="Slide Number Placeholder 5">
            <a:extLst>
              <a:ext uri="{FF2B5EF4-FFF2-40B4-BE49-F238E27FC236}">
                <a16:creationId xmlns:a16="http://schemas.microsoft.com/office/drawing/2014/main" id="{20AB74B7-77A5-4896-99AB-24ED924BFA68}"/>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9611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a:extLst>
              <a:ext uri="{FF2B5EF4-FFF2-40B4-BE49-F238E27FC236}">
                <a16:creationId xmlns:a16="http://schemas.microsoft.com/office/drawing/2014/main" id="{10CA6B34-C85F-422C-9EE3-199A7EF8213B}"/>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8" name="Slide Number Placeholder 5">
            <a:extLst>
              <a:ext uri="{FF2B5EF4-FFF2-40B4-BE49-F238E27FC236}">
                <a16:creationId xmlns:a16="http://schemas.microsoft.com/office/drawing/2014/main" id="{8814D6FF-A800-489E-89EF-558D60E90B25}"/>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367352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Footer Placeholder 4">
            <a:extLst>
              <a:ext uri="{FF2B5EF4-FFF2-40B4-BE49-F238E27FC236}">
                <a16:creationId xmlns:a16="http://schemas.microsoft.com/office/drawing/2014/main" id="{7402950B-8FB5-43D8-83E9-0F944BF61CA5}"/>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8" name="Slide Number Placeholder 5">
            <a:extLst>
              <a:ext uri="{FF2B5EF4-FFF2-40B4-BE49-F238E27FC236}">
                <a16:creationId xmlns:a16="http://schemas.microsoft.com/office/drawing/2014/main" id="{C846464D-3719-43C4-BF4F-521E37333F84}"/>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326659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Footer Placeholder 4">
            <a:extLst>
              <a:ext uri="{FF2B5EF4-FFF2-40B4-BE49-F238E27FC236}">
                <a16:creationId xmlns:a16="http://schemas.microsoft.com/office/drawing/2014/main" id="{411EBB18-ED0F-4C1B-87D1-2012B00B934B}"/>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9" name="Slide Number Placeholder 5">
            <a:extLst>
              <a:ext uri="{FF2B5EF4-FFF2-40B4-BE49-F238E27FC236}">
                <a16:creationId xmlns:a16="http://schemas.microsoft.com/office/drawing/2014/main" id="{8EC02220-9DD4-457A-8B07-5F1B7574DF35}"/>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333906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Footer Placeholder 4">
            <a:extLst>
              <a:ext uri="{FF2B5EF4-FFF2-40B4-BE49-F238E27FC236}">
                <a16:creationId xmlns:a16="http://schemas.microsoft.com/office/drawing/2014/main" id="{9A067825-EA36-49EB-A1D8-C184BB1189D9}"/>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11" name="Slide Number Placeholder 5">
            <a:extLst>
              <a:ext uri="{FF2B5EF4-FFF2-40B4-BE49-F238E27FC236}">
                <a16:creationId xmlns:a16="http://schemas.microsoft.com/office/drawing/2014/main" id="{77F8DC74-79D5-43FB-BC73-67010CF03CC0}"/>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188452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6" name="Footer Placeholder 4">
            <a:extLst>
              <a:ext uri="{FF2B5EF4-FFF2-40B4-BE49-F238E27FC236}">
                <a16:creationId xmlns:a16="http://schemas.microsoft.com/office/drawing/2014/main" id="{60868D12-3939-4977-903E-D17D5480BEF6}"/>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7" name="Slide Number Placeholder 5">
            <a:extLst>
              <a:ext uri="{FF2B5EF4-FFF2-40B4-BE49-F238E27FC236}">
                <a16:creationId xmlns:a16="http://schemas.microsoft.com/office/drawing/2014/main" id="{735445D3-9E88-4B1A-8262-11979ABC27D0}"/>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74920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53AAA22-783F-43A6-BCEB-629471F0CB8A}"/>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6" name="Slide Number Placeholder 5">
            <a:extLst>
              <a:ext uri="{FF2B5EF4-FFF2-40B4-BE49-F238E27FC236}">
                <a16:creationId xmlns:a16="http://schemas.microsoft.com/office/drawing/2014/main" id="{41C6616D-9F5A-4C67-AEAD-FD1E17902239}"/>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248183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Footer Placeholder 4">
            <a:extLst>
              <a:ext uri="{FF2B5EF4-FFF2-40B4-BE49-F238E27FC236}">
                <a16:creationId xmlns:a16="http://schemas.microsoft.com/office/drawing/2014/main" id="{D5947590-20C3-4EB8-8C8B-575C023E1028}"/>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9" name="Slide Number Placeholder 5">
            <a:extLst>
              <a:ext uri="{FF2B5EF4-FFF2-40B4-BE49-F238E27FC236}">
                <a16:creationId xmlns:a16="http://schemas.microsoft.com/office/drawing/2014/main" id="{37D40763-B674-4F62-9F3C-43D666B7E5BE}"/>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74016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Footer Placeholder 4">
            <a:extLst>
              <a:ext uri="{FF2B5EF4-FFF2-40B4-BE49-F238E27FC236}">
                <a16:creationId xmlns:a16="http://schemas.microsoft.com/office/drawing/2014/main" id="{E284EF24-B4DA-4C4D-A51B-1352964EF670}"/>
              </a:ext>
            </a:extLst>
          </p:cNvPr>
          <p:cNvSpPr>
            <a:spLocks noGrp="1"/>
          </p:cNvSpPr>
          <p:nvPr>
            <p:ph type="ftr" sz="quarter" idx="11"/>
          </p:nvPr>
        </p:nvSpPr>
        <p:spPr>
          <a:xfrm>
            <a:off x="3028950" y="6460859"/>
            <a:ext cx="3086100" cy="365125"/>
          </a:xfrm>
          <a:prstGeom prst="rect">
            <a:avLst/>
          </a:prstGeom>
        </p:spPr>
        <p:txBody>
          <a:bodyPr/>
          <a:lstStyle>
            <a:lvl1pPr>
              <a:defRPr sz="2000">
                <a:solidFill>
                  <a:schemeClr val="bg1"/>
                </a:solidFill>
              </a:defRPr>
            </a:lvl1pPr>
          </a:lstStyle>
          <a:p>
            <a:r>
              <a:rPr lang="en-US" altLang="zh-CN" dirty="0"/>
              <a:t>L2 Float &amp; </a:t>
            </a:r>
            <a:r>
              <a:rPr lang="en-US" altLang="zh-CN" dirty="0" err="1"/>
              <a:t>Asm</a:t>
            </a:r>
            <a:endParaRPr lang="zh-CN" altLang="en-US" dirty="0"/>
          </a:p>
        </p:txBody>
      </p:sp>
      <p:sp>
        <p:nvSpPr>
          <p:cNvPr id="9" name="Slide Number Placeholder 5">
            <a:extLst>
              <a:ext uri="{FF2B5EF4-FFF2-40B4-BE49-F238E27FC236}">
                <a16:creationId xmlns:a16="http://schemas.microsoft.com/office/drawing/2014/main" id="{DBA5B5B6-D42A-4EBD-854C-DE3761D79F73}"/>
              </a:ext>
            </a:extLst>
          </p:cNvPr>
          <p:cNvSpPr>
            <a:spLocks noGrp="1"/>
          </p:cNvSpPr>
          <p:nvPr>
            <p:ph type="sldNum" sz="quarter" idx="12"/>
          </p:nvPr>
        </p:nvSpPr>
        <p:spPr>
          <a:xfrm>
            <a:off x="6457950" y="6452150"/>
            <a:ext cx="2057400" cy="365125"/>
          </a:xfrm>
          <a:prstGeom prst="rect">
            <a:avLst/>
          </a:prstGeom>
        </p:spPr>
        <p:txBody>
          <a:bodyPr/>
          <a:lstStyle>
            <a:lvl1pPr>
              <a:defRPr sz="2000">
                <a:solidFill>
                  <a:schemeClr val="bg1"/>
                </a:solidFill>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219603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a:extLst>
              <a:ext uri="{FF2B5EF4-FFF2-40B4-BE49-F238E27FC236}">
                <a16:creationId xmlns:a16="http://schemas.microsoft.com/office/drawing/2014/main" id="{F836C66A-D63A-4167-B07D-7F154F9D48CD}"/>
              </a:ext>
            </a:extLst>
          </p:cNvPr>
          <p:cNvSpPr>
            <a:spLocks noGrp="1"/>
          </p:cNvSpPr>
          <p:nvPr>
            <p:ph type="ftr" sz="quarter" idx="3"/>
          </p:nvPr>
        </p:nvSpPr>
        <p:spPr>
          <a:xfrm>
            <a:off x="3028950" y="6460859"/>
            <a:ext cx="3086100" cy="365125"/>
          </a:xfrm>
          <a:prstGeom prst="rect">
            <a:avLst/>
          </a:prstGeom>
        </p:spPr>
        <p:txBody>
          <a:bodyPr/>
          <a:lstStyle>
            <a:lvl1pPr algn="ctr">
              <a:defRPr sz="2000" b="1">
                <a:solidFill>
                  <a:schemeClr val="bg1"/>
                </a:solidFill>
              </a:defRPr>
            </a:lvl1pPr>
          </a:lstStyle>
          <a:p>
            <a:r>
              <a:rPr lang="en-US" altLang="zh-CN" dirty="0"/>
              <a:t>L2 Float &amp; </a:t>
            </a:r>
            <a:r>
              <a:rPr lang="en-US" altLang="zh-CN" dirty="0" err="1"/>
              <a:t>Asm</a:t>
            </a:r>
            <a:endParaRPr lang="zh-CN" altLang="en-US" dirty="0"/>
          </a:p>
        </p:txBody>
      </p:sp>
      <p:sp>
        <p:nvSpPr>
          <p:cNvPr id="8" name="Slide Number Placeholder 5">
            <a:extLst>
              <a:ext uri="{FF2B5EF4-FFF2-40B4-BE49-F238E27FC236}">
                <a16:creationId xmlns:a16="http://schemas.microsoft.com/office/drawing/2014/main" id="{466A9929-DD3C-49E5-A86F-EFD45333C451}"/>
              </a:ext>
            </a:extLst>
          </p:cNvPr>
          <p:cNvSpPr>
            <a:spLocks noGrp="1"/>
          </p:cNvSpPr>
          <p:nvPr>
            <p:ph type="sldNum" sz="quarter" idx="4"/>
          </p:nvPr>
        </p:nvSpPr>
        <p:spPr>
          <a:xfrm>
            <a:off x="6449241" y="6460859"/>
            <a:ext cx="2057400" cy="365125"/>
          </a:xfrm>
          <a:prstGeom prst="rect">
            <a:avLst/>
          </a:prstGeom>
        </p:spPr>
        <p:txBody>
          <a:bodyPr/>
          <a:lstStyle>
            <a:lvl1pPr algn="r">
              <a:defRPr sz="2000" b="1">
                <a:solidFill>
                  <a:schemeClr val="bg1"/>
                </a:solidFill>
                <a:latin typeface="+mn-lt"/>
              </a:defRPr>
            </a:lvl1pPr>
          </a:lstStyle>
          <a:p>
            <a:fld id="{72C11F88-783B-427F-AEBF-5807090EDC39}" type="slidenum">
              <a:rPr lang="zh-CN" altLang="en-US" smtClean="0"/>
              <a:pPr/>
              <a:t>‹#›</a:t>
            </a:fld>
            <a:endParaRPr lang="zh-CN" altLang="en-US" dirty="0"/>
          </a:p>
        </p:txBody>
      </p:sp>
    </p:spTree>
    <p:extLst>
      <p:ext uri="{BB962C8B-B14F-4D97-AF65-F5344CB8AC3E}">
        <p14:creationId xmlns:p14="http://schemas.microsoft.com/office/powerpoint/2010/main" val="4268712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zhihu.com/question/26190832"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unix.stackexchange.com/questions/568297/character-and-block-devices-in-linux-permission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man7.org/linux/man-pages/man3/printf.3.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F2A7411F-68A9-47A6-8CE8-69EDA637DE67}"/>
              </a:ext>
            </a:extLst>
          </p:cNvPr>
          <p:cNvSpPr>
            <a:spLocks noGrp="1"/>
          </p:cNvSpPr>
          <p:nvPr>
            <p:ph type="ftr" sz="quarter" idx="11"/>
          </p:nvPr>
        </p:nvSpPr>
        <p:spPr/>
        <p:txBody>
          <a:bodyPr/>
          <a:lstStyle/>
          <a:p>
            <a:r>
              <a:rPr lang="en-US" altLang="zh-CN" dirty="0"/>
              <a:t>L9 ECF &amp; FS</a:t>
            </a:r>
            <a:endParaRPr lang="zh-CN" altLang="en-US" dirty="0"/>
          </a:p>
        </p:txBody>
      </p:sp>
      <p:sp>
        <p:nvSpPr>
          <p:cNvPr id="5" name="灯片编号占位符 4">
            <a:extLst>
              <a:ext uri="{FF2B5EF4-FFF2-40B4-BE49-F238E27FC236}">
                <a16:creationId xmlns:a16="http://schemas.microsoft.com/office/drawing/2014/main" id="{E9DEFB1A-2843-4772-BB6C-AFDF4A6F94FF}"/>
              </a:ext>
            </a:extLst>
          </p:cNvPr>
          <p:cNvSpPr>
            <a:spLocks noGrp="1"/>
          </p:cNvSpPr>
          <p:nvPr>
            <p:ph type="sldNum" sz="quarter" idx="12"/>
          </p:nvPr>
        </p:nvSpPr>
        <p:spPr/>
        <p:txBody>
          <a:bodyPr/>
          <a:lstStyle/>
          <a:p>
            <a:fld id="{72C11F88-783B-427F-AEBF-5807090EDC39}" type="slidenum">
              <a:rPr lang="zh-CN" altLang="en-US" smtClean="0"/>
              <a:pPr/>
              <a:t>1</a:t>
            </a:fld>
            <a:endParaRPr lang="zh-CN" altLang="en-US" dirty="0"/>
          </a:p>
        </p:txBody>
      </p:sp>
      <p:sp>
        <p:nvSpPr>
          <p:cNvPr id="6" name="文本框 5">
            <a:extLst>
              <a:ext uri="{FF2B5EF4-FFF2-40B4-BE49-F238E27FC236}">
                <a16:creationId xmlns:a16="http://schemas.microsoft.com/office/drawing/2014/main" id="{A74511BA-E9BD-4364-8A4B-4B1591E60359}"/>
              </a:ext>
            </a:extLst>
          </p:cNvPr>
          <p:cNvSpPr txBox="1"/>
          <p:nvPr/>
        </p:nvSpPr>
        <p:spPr>
          <a:xfrm>
            <a:off x="2115126" y="2782669"/>
            <a:ext cx="4913746" cy="646331"/>
          </a:xfrm>
          <a:prstGeom prst="rect">
            <a:avLst/>
          </a:prstGeom>
          <a:noFill/>
        </p:spPr>
        <p:txBody>
          <a:bodyPr wrap="square" rtlCol="0">
            <a:spAutoFit/>
          </a:bodyPr>
          <a:lstStyle/>
          <a:p>
            <a:pPr algn="ctr"/>
            <a:r>
              <a:rPr lang="en-US" altLang="zh-CN" sz="3600" b="1" dirty="0"/>
              <a:t>ICS </a:t>
            </a:r>
            <a:r>
              <a:rPr lang="zh-CN" altLang="en-US" sz="3600" b="1" dirty="0"/>
              <a:t>第</a:t>
            </a:r>
            <a:r>
              <a:rPr lang="en-US" altLang="zh-CN" sz="3600" b="1" dirty="0">
                <a:latin typeface="Courier New" panose="02070309020205020404" pitchFamily="49" charset="0"/>
                <a:cs typeface="Courier New" panose="02070309020205020404" pitchFamily="49" charset="0"/>
              </a:rPr>
              <a:t>0xa</a:t>
            </a:r>
            <a:r>
              <a:rPr lang="zh-CN" altLang="en-US" sz="3600" b="1" dirty="0"/>
              <a:t>次小班课</a:t>
            </a:r>
          </a:p>
        </p:txBody>
      </p:sp>
      <p:sp>
        <p:nvSpPr>
          <p:cNvPr id="7" name="文本框 6">
            <a:extLst>
              <a:ext uri="{FF2B5EF4-FFF2-40B4-BE49-F238E27FC236}">
                <a16:creationId xmlns:a16="http://schemas.microsoft.com/office/drawing/2014/main" id="{AC3FA646-1DF6-4CF9-BD4F-85EDFA503287}"/>
              </a:ext>
            </a:extLst>
          </p:cNvPr>
          <p:cNvSpPr txBox="1"/>
          <p:nvPr/>
        </p:nvSpPr>
        <p:spPr>
          <a:xfrm>
            <a:off x="3080038" y="3429000"/>
            <a:ext cx="2983923" cy="461665"/>
          </a:xfrm>
          <a:prstGeom prst="rect">
            <a:avLst/>
          </a:prstGeom>
          <a:noFill/>
        </p:spPr>
        <p:txBody>
          <a:bodyPr wrap="square" rtlCol="0">
            <a:spAutoFit/>
          </a:bodyPr>
          <a:lstStyle/>
          <a:p>
            <a:pPr algn="ctr"/>
            <a:r>
              <a:rPr lang="en-US" altLang="zh-CN" sz="2400" b="1" dirty="0"/>
              <a:t>2021-11-30</a:t>
            </a:r>
            <a:endParaRPr lang="zh-CN" altLang="en-US" sz="2400" b="1" dirty="0"/>
          </a:p>
        </p:txBody>
      </p:sp>
    </p:spTree>
    <p:extLst>
      <p:ext uri="{BB962C8B-B14F-4D97-AF65-F5344CB8AC3E}">
        <p14:creationId xmlns:p14="http://schemas.microsoft.com/office/powerpoint/2010/main" val="176669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6B73807-4361-4EAF-8D87-661FA9110F50}"/>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A2FA9E5A-ACBF-4206-9A48-C91DBC5F5BB9}"/>
              </a:ext>
            </a:extLst>
          </p:cNvPr>
          <p:cNvSpPr>
            <a:spLocks noGrp="1"/>
          </p:cNvSpPr>
          <p:nvPr>
            <p:ph type="sldNum" sz="quarter" idx="12"/>
          </p:nvPr>
        </p:nvSpPr>
        <p:spPr/>
        <p:txBody>
          <a:bodyPr/>
          <a:lstStyle/>
          <a:p>
            <a:fld id="{72C11F88-783B-427F-AEBF-5807090EDC39}" type="slidenum">
              <a:rPr lang="zh-CN" altLang="en-US" smtClean="0"/>
              <a:pPr/>
              <a:t>10</a:t>
            </a:fld>
            <a:endParaRPr lang="zh-CN" altLang="en-US" dirty="0"/>
          </a:p>
        </p:txBody>
      </p:sp>
      <p:sp>
        <p:nvSpPr>
          <p:cNvPr id="5" name="文本框 4">
            <a:extLst>
              <a:ext uri="{FF2B5EF4-FFF2-40B4-BE49-F238E27FC236}">
                <a16:creationId xmlns:a16="http://schemas.microsoft.com/office/drawing/2014/main" id="{19969EA0-9B57-4294-AB31-ADD12BF1709A}"/>
              </a:ext>
            </a:extLst>
          </p:cNvPr>
          <p:cNvSpPr txBox="1"/>
          <p:nvPr/>
        </p:nvSpPr>
        <p:spPr>
          <a:xfrm>
            <a:off x="342596" y="278642"/>
            <a:ext cx="9071568" cy="523220"/>
          </a:xfrm>
          <a:prstGeom prst="rect">
            <a:avLst/>
          </a:prstGeom>
          <a:noFill/>
        </p:spPr>
        <p:txBody>
          <a:bodyPr wrap="square" rtlCol="0">
            <a:spAutoFit/>
          </a:bodyPr>
          <a:lstStyle/>
          <a:p>
            <a:r>
              <a:rPr lang="en-US" altLang="zh-CN" sz="2800" b="1" dirty="0"/>
              <a:t>Do you want to read the system call table?</a:t>
            </a:r>
            <a:endParaRPr lang="zh-CN" altLang="en-US" sz="2800" b="1" dirty="0"/>
          </a:p>
        </p:txBody>
      </p:sp>
      <p:sp>
        <p:nvSpPr>
          <p:cNvPr id="8" name="内容占位符 2">
            <a:extLst>
              <a:ext uri="{FF2B5EF4-FFF2-40B4-BE49-F238E27FC236}">
                <a16:creationId xmlns:a16="http://schemas.microsoft.com/office/drawing/2014/main" id="{F2222E66-6A0B-9D4F-BDA8-6D0C6D05E07D}"/>
              </a:ext>
            </a:extLst>
          </p:cNvPr>
          <p:cNvSpPr txBox="1">
            <a:spLocks/>
          </p:cNvSpPr>
          <p:nvPr/>
        </p:nvSpPr>
        <p:spPr>
          <a:xfrm>
            <a:off x="232257" y="863417"/>
            <a:ext cx="3539643"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dirty="0"/>
              <a:t>Oops, OS designer may not offer you such an interface.</a:t>
            </a:r>
          </a:p>
          <a:p>
            <a:pPr>
              <a:lnSpc>
                <a:spcPct val="110000"/>
              </a:lnSpc>
              <a:buClr>
                <a:schemeClr val="accent2">
                  <a:lumMod val="75000"/>
                </a:schemeClr>
              </a:buClr>
              <a:buFont typeface="Wingdings" panose="05000000000000000000" pitchFamily="2" charset="2"/>
              <a:buChar char="n"/>
            </a:pPr>
            <a:r>
              <a:rPr lang="en-US" altLang="zh-CN" sz="2000" dirty="0"/>
              <a:t>Why should it use system call number in lieu of the pointer to the handler?</a:t>
            </a:r>
          </a:p>
          <a:p>
            <a:pPr lvl="1">
              <a:lnSpc>
                <a:spcPct val="110000"/>
              </a:lnSpc>
              <a:buClr>
                <a:schemeClr val="accent2">
                  <a:lumMod val="75000"/>
                </a:schemeClr>
              </a:buClr>
              <a:buFont typeface="Wingdings" panose="05000000000000000000" pitchFamily="2" charset="2"/>
              <a:buChar char="n"/>
            </a:pPr>
            <a:r>
              <a:rPr lang="en-US" altLang="zh-CN" sz="1600" dirty="0"/>
              <a:t>Intentional </a:t>
            </a:r>
            <a:r>
              <a:rPr lang="en-US" altLang="zh-CN" sz="1600" b="1" dirty="0"/>
              <a:t>transparency</a:t>
            </a:r>
            <a:r>
              <a:rPr lang="en-US" altLang="zh-CN" sz="1600" dirty="0"/>
              <a:t> of critical kernel information to the user process.</a:t>
            </a:r>
          </a:p>
          <a:p>
            <a:pPr>
              <a:lnSpc>
                <a:spcPct val="110000"/>
              </a:lnSpc>
              <a:buClr>
                <a:schemeClr val="accent2">
                  <a:lumMod val="75000"/>
                </a:schemeClr>
              </a:buClr>
              <a:buFont typeface="Wingdings" panose="05000000000000000000" pitchFamily="2" charset="2"/>
              <a:buChar char="n"/>
            </a:pPr>
            <a:r>
              <a:rPr lang="en-US" altLang="zh-CN" sz="2000" dirty="0"/>
              <a:t>But as least you can see how the system call number corresponds to the system calls.</a:t>
            </a:r>
          </a:p>
          <a:p>
            <a:pPr marL="0" indent="0">
              <a:lnSpc>
                <a:spcPct val="110000"/>
              </a:lnSpc>
              <a:buClr>
                <a:schemeClr val="accent2">
                  <a:lumMod val="75000"/>
                </a:schemeClr>
              </a:buClr>
              <a:buNone/>
            </a:pPr>
            <a:r>
              <a:rPr lang="en-US" altLang="zh-CN" sz="2000" b="1" dirty="0"/>
              <a:t>Other traps: </a:t>
            </a:r>
            <a:r>
              <a:rPr lang="en-US" altLang="zh-CN" sz="2000" dirty="0"/>
              <a:t>debug, breakpoints and overflow (when </a:t>
            </a:r>
            <a:r>
              <a:rPr lang="en-US" altLang="zh-CN" sz="2000" dirty="0">
                <a:latin typeface="Courier" pitchFamily="2" charset="0"/>
              </a:rPr>
              <a:t>INTO</a:t>
            </a:r>
            <a:r>
              <a:rPr lang="en-US" altLang="zh-CN" sz="2000" dirty="0"/>
              <a:t> is executed and OF is on)</a:t>
            </a:r>
            <a:endParaRPr lang="en" altLang="zh-CN" sz="2000" dirty="0"/>
          </a:p>
        </p:txBody>
      </p:sp>
      <p:sp>
        <p:nvSpPr>
          <p:cNvPr id="9" name="矩形 8">
            <a:extLst>
              <a:ext uri="{FF2B5EF4-FFF2-40B4-BE49-F238E27FC236}">
                <a16:creationId xmlns:a16="http://schemas.microsoft.com/office/drawing/2014/main" id="{F7DF7410-3C11-5344-99DF-7C779F18B884}"/>
              </a:ext>
            </a:extLst>
          </p:cNvPr>
          <p:cNvSpPr/>
          <p:nvPr/>
        </p:nvSpPr>
        <p:spPr>
          <a:xfrm>
            <a:off x="3971896" y="949617"/>
            <a:ext cx="4939847" cy="4826962"/>
          </a:xfrm>
          <a:prstGeom prst="rect">
            <a:avLst/>
          </a:prstGeom>
          <a:ln w="31750">
            <a:solidFill>
              <a:schemeClr val="tx1"/>
            </a:solidFill>
          </a:ln>
        </p:spPr>
        <p:txBody>
          <a:bodyPr wrap="square">
            <a:spAutoFit/>
          </a:bodyPr>
          <a:lstStyle/>
          <a:p>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asm</a:t>
            </a:r>
            <a:r>
              <a:rPr lang="en-US" altLang="zh-CN" dirty="0">
                <a:latin typeface="Courier New" panose="02070309020205020404" pitchFamily="49" charset="0"/>
                <a:ea typeface="宋体" panose="02010600030101010101" pitchFamily="2" charset="-122"/>
              </a:rPr>
              <a:t>/unistd_64.h */</a:t>
            </a:r>
          </a:p>
          <a:p>
            <a:endParaRPr lang="en-US" altLang="zh-CN" dirty="0">
              <a:latin typeface="Courier New" panose="02070309020205020404" pitchFamily="49" charset="0"/>
              <a:ea typeface="宋体" panose="02010600030101010101" pitchFamily="2" charset="-122"/>
            </a:endParaRPr>
          </a:p>
          <a:p>
            <a:r>
              <a:rPr lang="en-US" altLang="zh-CN" dirty="0">
                <a:latin typeface="Courier New" panose="02070309020205020404" pitchFamily="49" charset="0"/>
                <a:ea typeface="宋体" panose="02010600030101010101" pitchFamily="2" charset="-122"/>
              </a:rPr>
              <a:t>// About 350 system calls in total</a:t>
            </a:r>
          </a:p>
          <a:p>
            <a:r>
              <a:rPr lang="en-US" altLang="zh-CN" dirty="0">
                <a:latin typeface="Courier New" panose="02070309020205020404" pitchFamily="49" charset="0"/>
                <a:ea typeface="宋体" panose="02010600030101010101" pitchFamily="2" charset="-122"/>
              </a:rPr>
              <a:t>#</a:t>
            </a:r>
            <a:r>
              <a:rPr lang="en-US" altLang="zh-CN" dirty="0" err="1">
                <a:latin typeface="Courier New" panose="02070309020205020404" pitchFamily="49" charset="0"/>
                <a:ea typeface="宋体" panose="02010600030101010101" pitchFamily="2" charset="-122"/>
              </a:rPr>
              <a:t>ifndef</a:t>
            </a:r>
            <a:r>
              <a:rPr lang="zh-CN" altLang="en-US" dirty="0">
                <a:latin typeface="Courier New" panose="02070309020205020404" pitchFamily="49" charset="0"/>
                <a:ea typeface="宋体" panose="02010600030101010101" pitchFamily="2" charset="-122"/>
              </a:rPr>
              <a:t> </a:t>
            </a:r>
            <a:r>
              <a:rPr lang="en-US" altLang="zh-CN" dirty="0">
                <a:latin typeface="Courier New" panose="02070309020205020404" pitchFamily="49" charset="0"/>
                <a:ea typeface="宋体" panose="02010600030101010101" pitchFamily="2" charset="-122"/>
              </a:rPr>
              <a:t>_ASM_X86_UNISTD_64_H</a:t>
            </a:r>
          </a:p>
          <a:p>
            <a:r>
              <a:rPr lang="zh-CN" altLang="en-US" dirty="0">
                <a:latin typeface="Courier New" panose="02070309020205020404" pitchFamily="49" charset="0"/>
                <a:ea typeface="宋体" panose="02010600030101010101" pitchFamily="2" charset="-122"/>
              </a:rPr>
              <a:t>#define _ASM_X86_UNISTD_64_H 1</a:t>
            </a:r>
          </a:p>
          <a:p>
            <a:endParaRPr lang="zh-CN" altLang="en-US" dirty="0">
              <a:latin typeface="Courier New" panose="02070309020205020404" pitchFamily="49" charset="0"/>
              <a:ea typeface="宋体" panose="02010600030101010101" pitchFamily="2" charset="-122"/>
            </a:endParaRPr>
          </a:p>
          <a:p>
            <a:r>
              <a:rPr lang="zh-CN" altLang="en-US" dirty="0">
                <a:latin typeface="Courier New" panose="02070309020205020404" pitchFamily="49" charset="0"/>
                <a:ea typeface="宋体" panose="02010600030101010101" pitchFamily="2" charset="-122"/>
              </a:rPr>
              <a:t>#define __NR_read 0</a:t>
            </a:r>
          </a:p>
          <a:p>
            <a:r>
              <a:rPr lang="zh-CN" altLang="en-US" dirty="0">
                <a:latin typeface="Courier New" panose="02070309020205020404" pitchFamily="49" charset="0"/>
                <a:ea typeface="宋体" panose="02010600030101010101" pitchFamily="2" charset="-122"/>
              </a:rPr>
              <a:t>#define __NR_write 1</a:t>
            </a:r>
          </a:p>
          <a:p>
            <a:r>
              <a:rPr lang="zh-CN" altLang="en-US" dirty="0">
                <a:latin typeface="Courier New" panose="02070309020205020404" pitchFamily="49" charset="0"/>
                <a:ea typeface="宋体" panose="02010600030101010101" pitchFamily="2" charset="-122"/>
              </a:rPr>
              <a:t>#define __NR_open 2</a:t>
            </a:r>
          </a:p>
          <a:p>
            <a:r>
              <a:rPr lang="zh-CN" altLang="en-US" dirty="0">
                <a:latin typeface="Courier New" panose="02070309020205020404" pitchFamily="49" charset="0"/>
                <a:ea typeface="宋体" panose="02010600030101010101" pitchFamily="2" charset="-122"/>
              </a:rPr>
              <a:t>#define __NR_close 3</a:t>
            </a:r>
          </a:p>
          <a:p>
            <a:r>
              <a:rPr lang="zh-CN" altLang="en-US" dirty="0">
                <a:latin typeface="Courier New" panose="02070309020205020404" pitchFamily="49" charset="0"/>
                <a:ea typeface="宋体" panose="02010600030101010101" pitchFamily="2" charset="-122"/>
              </a:rPr>
              <a:t>#define __NR_stat 4</a:t>
            </a:r>
          </a:p>
          <a:p>
            <a:r>
              <a:rPr lang="zh-CN" altLang="en-US" dirty="0">
                <a:latin typeface="Courier New" panose="02070309020205020404" pitchFamily="49" charset="0"/>
                <a:ea typeface="宋体" panose="02010600030101010101" pitchFamily="2" charset="-122"/>
              </a:rPr>
              <a:t>#define __NR_fstat 5</a:t>
            </a:r>
            <a:endParaRPr lang="en-US" altLang="zh-CN" dirty="0">
              <a:latin typeface="Courier New" panose="02070309020205020404" pitchFamily="49" charset="0"/>
              <a:ea typeface="宋体" panose="02010600030101010101" pitchFamily="2" charset="-122"/>
            </a:endParaRPr>
          </a:p>
          <a:p>
            <a:r>
              <a:rPr lang="en-US" altLang="zh-CN" dirty="0">
                <a:latin typeface="Courier New" panose="02070309020205020404" pitchFamily="49" charset="0"/>
                <a:ea typeface="宋体" panose="02010600030101010101" pitchFamily="2" charset="-122"/>
              </a:rPr>
              <a:t>...</a:t>
            </a:r>
          </a:p>
          <a:p>
            <a:r>
              <a:rPr lang="en" altLang="zh-CN" dirty="0">
                <a:latin typeface="Courier New" panose="02070309020205020404" pitchFamily="49" charset="0"/>
                <a:ea typeface="宋体" panose="02010600030101010101" pitchFamily="2" charset="-122"/>
              </a:rPr>
              <a:t>#define __NR_faccessat2 439</a:t>
            </a:r>
          </a:p>
          <a:p>
            <a:endParaRPr lang="en" altLang="zh-CN" dirty="0">
              <a:latin typeface="Courier New" panose="02070309020205020404" pitchFamily="49" charset="0"/>
              <a:ea typeface="宋体" panose="02010600030101010101" pitchFamily="2" charset="-122"/>
            </a:endParaRPr>
          </a:p>
          <a:p>
            <a:r>
              <a:rPr lang="en" altLang="zh-CN" dirty="0">
                <a:latin typeface="Courier New" panose="02070309020205020404" pitchFamily="49" charset="0"/>
                <a:ea typeface="宋体" panose="02010600030101010101" pitchFamily="2" charset="-122"/>
              </a:rPr>
              <a:t>#endif /* _ASM_X86_UNISTD_64_H */</a:t>
            </a:r>
            <a:endParaRPr lang="zh-CN" altLang="en-US" dirty="0">
              <a:latin typeface="Courier New" panose="02070309020205020404" pitchFamily="49" charset="0"/>
              <a:ea typeface="宋体" panose="02010600030101010101" pitchFamily="2" charset="-122"/>
            </a:endParaRPr>
          </a:p>
          <a:p>
            <a:pPr marL="69850">
              <a:spcBef>
                <a:spcPts val="180"/>
              </a:spcBef>
              <a:spcAft>
                <a:spcPts val="0"/>
              </a:spcAft>
            </a:pPr>
            <a:endParaRPr lang="en-US" altLang="zh-CN" dirty="0">
              <a:latin typeface="Courier New" panose="02070309020205020404" pitchFamily="49"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332582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CD448B0-08DC-4197-8D73-4D2A1818CC44}"/>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7E628A82-8C38-49DA-ADD7-36E6A21B4ABA}"/>
              </a:ext>
            </a:extLst>
          </p:cNvPr>
          <p:cNvSpPr>
            <a:spLocks noGrp="1"/>
          </p:cNvSpPr>
          <p:nvPr>
            <p:ph type="sldNum" sz="quarter" idx="12"/>
          </p:nvPr>
        </p:nvSpPr>
        <p:spPr/>
        <p:txBody>
          <a:bodyPr/>
          <a:lstStyle/>
          <a:p>
            <a:fld id="{72C11F88-783B-427F-AEBF-5807090EDC39}" type="slidenum">
              <a:rPr lang="zh-CN" altLang="en-US" smtClean="0"/>
              <a:pPr/>
              <a:t>11</a:t>
            </a:fld>
            <a:endParaRPr lang="zh-CN" altLang="en-US" dirty="0"/>
          </a:p>
        </p:txBody>
      </p:sp>
      <p:sp>
        <p:nvSpPr>
          <p:cNvPr id="4" name="矩形 3">
            <a:extLst>
              <a:ext uri="{FF2B5EF4-FFF2-40B4-BE49-F238E27FC236}">
                <a16:creationId xmlns:a16="http://schemas.microsoft.com/office/drawing/2014/main" id="{29D0625B-9BC5-42D2-85EE-8196F4A766FA}"/>
              </a:ext>
            </a:extLst>
          </p:cNvPr>
          <p:cNvSpPr/>
          <p:nvPr/>
        </p:nvSpPr>
        <p:spPr>
          <a:xfrm>
            <a:off x="148042" y="73382"/>
            <a:ext cx="5852164" cy="6119624"/>
          </a:xfrm>
          <a:prstGeom prst="rect">
            <a:avLst/>
          </a:prstGeom>
          <a:ln w="31750">
            <a:solidFill>
              <a:schemeClr val="tx1"/>
            </a:solidFill>
          </a:ln>
        </p:spPr>
        <p:txBody>
          <a:bodyPr wrap="square">
            <a:spAutoFit/>
          </a:bodyPr>
          <a:lstStyle/>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#include &lt;</a:t>
            </a:r>
            <a:r>
              <a:rPr lang="en-US" altLang="zh-CN" dirty="0" err="1">
                <a:latin typeface="Courier New" panose="02070309020205020404" pitchFamily="49" charset="0"/>
                <a:ea typeface="宋体" panose="02010600030101010101" pitchFamily="2" charset="-122"/>
                <a:cs typeface="宋体" panose="02010600030101010101" pitchFamily="2" charset="-122"/>
              </a:rPr>
              <a:t>string.h</a:t>
            </a:r>
            <a:r>
              <a:rPr lang="en-US" altLang="zh-CN" dirty="0">
                <a:latin typeface="Courier New" panose="02070309020205020404" pitchFamily="49" charset="0"/>
                <a:ea typeface="宋体" panose="02010600030101010101" pitchFamily="2" charset="-122"/>
                <a:cs typeface="宋体" panose="02010600030101010101" pitchFamily="2" charset="-122"/>
              </a:rPr>
              <a:t>&gt;</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#include &lt;</a:t>
            </a:r>
            <a:r>
              <a:rPr lang="en-US" altLang="zh-CN" dirty="0" err="1">
                <a:latin typeface="Courier New" panose="02070309020205020404" pitchFamily="49" charset="0"/>
                <a:ea typeface="宋体" panose="02010600030101010101" pitchFamily="2" charset="-122"/>
                <a:cs typeface="宋体" panose="02010600030101010101" pitchFamily="2" charset="-122"/>
              </a:rPr>
              <a:t>unistd.h</a:t>
            </a:r>
            <a:r>
              <a:rPr lang="en-US" altLang="zh-CN" dirty="0">
                <a:latin typeface="Courier New" panose="02070309020205020404" pitchFamily="49" charset="0"/>
                <a:ea typeface="宋体" panose="02010600030101010101" pitchFamily="2" charset="-122"/>
                <a:cs typeface="宋体" panose="02010600030101010101" pitchFamily="2" charset="-122"/>
              </a:rPr>
              <a:t>&gt;</a:t>
            </a:r>
          </a:p>
          <a:p>
            <a:pPr marL="69850">
              <a:spcBef>
                <a:spcPts val="180"/>
              </a:spcBef>
              <a:spcAft>
                <a:spcPts val="0"/>
              </a:spcAft>
            </a:pPr>
            <a:endParaRPr lang="en-US" altLang="zh-CN" dirty="0">
              <a:latin typeface="Courier New" panose="02070309020205020404" pitchFamily="49" charset="0"/>
              <a:ea typeface="宋体" panose="02010600030101010101" pitchFamily="2" charset="-122"/>
              <a:cs typeface="宋体" panose="02010600030101010101" pitchFamily="2" charset="-122"/>
            </a:endParaRP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void foo(const char *</a:t>
            </a:r>
            <a:r>
              <a:rPr lang="en-US" altLang="zh-CN" dirty="0" err="1">
                <a:latin typeface="Courier New" panose="02070309020205020404" pitchFamily="49" charset="0"/>
                <a:ea typeface="宋体" panose="02010600030101010101" pitchFamily="2" charset="-122"/>
                <a:cs typeface="宋体" panose="02010600030101010101" pitchFamily="2" charset="-122"/>
              </a:rPr>
              <a:t>ptr</a:t>
            </a:r>
            <a:r>
              <a:rPr lang="en-US" altLang="zh-CN" dirty="0">
                <a:latin typeface="Courier New" panose="02070309020205020404" pitchFamily="49" charset="0"/>
                <a:ea typeface="宋体" panose="02010600030101010101" pitchFamily="2" charset="-122"/>
                <a:cs typeface="宋体" panose="02010600030101010101" pitchFamily="2" charset="-122"/>
              </a:rPr>
              <a:t>, </a:t>
            </a:r>
            <a:r>
              <a:rPr lang="en-US" altLang="zh-CN" dirty="0" err="1">
                <a:latin typeface="Courier New" panose="02070309020205020404" pitchFamily="49" charset="0"/>
                <a:ea typeface="宋体" panose="02010600030101010101" pitchFamily="2" charset="-122"/>
                <a:cs typeface="宋体" panose="02010600030101010101" pitchFamily="2" charset="-122"/>
              </a:rPr>
              <a:t>size_t</a:t>
            </a:r>
            <a:r>
              <a:rPr lang="en-US" altLang="zh-CN" dirty="0">
                <a:latin typeface="Courier New" panose="02070309020205020404" pitchFamily="49" charset="0"/>
                <a:ea typeface="宋体" panose="02010600030101010101" pitchFamily="2" charset="-122"/>
                <a:cs typeface="宋体" panose="02010600030101010101" pitchFamily="2" charset="-122"/>
              </a:rPr>
              <a:t> </a:t>
            </a:r>
            <a:r>
              <a:rPr lang="en-US" altLang="zh-CN" dirty="0" err="1">
                <a:latin typeface="Courier New" panose="02070309020205020404" pitchFamily="49" charset="0"/>
                <a:ea typeface="宋体" panose="02010600030101010101" pitchFamily="2" charset="-122"/>
                <a:cs typeface="宋体" panose="02010600030101010101" pitchFamily="2" charset="-122"/>
              </a:rPr>
              <a:t>len</a:t>
            </a:r>
            <a:r>
              <a:rPr lang="en-US" altLang="zh-CN" dirty="0">
                <a:latin typeface="Courier New" panose="02070309020205020404" pitchFamily="49" charset="0"/>
                <a:ea typeface="宋体" panose="02010600030101010101" pitchFamily="2" charset="-122"/>
                <a:cs typeface="宋体" panose="02010600030101010101" pitchFamily="2" charset="-122"/>
              </a:rPr>
              <a:t>){</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	</a:t>
            </a:r>
            <a:r>
              <a:rPr lang="en-US" altLang="zh-CN" b="1" dirty="0" err="1">
                <a:latin typeface="Courier New" panose="02070309020205020404" pitchFamily="49" charset="0"/>
                <a:ea typeface="宋体" panose="02010600030101010101" pitchFamily="2" charset="-122"/>
                <a:cs typeface="宋体" panose="02010600030101010101" pitchFamily="2" charset="-122"/>
              </a:rPr>
              <a:t>asm</a:t>
            </a:r>
            <a:r>
              <a:rPr lang="en-US" altLang="zh-CN" b="1" dirty="0">
                <a:latin typeface="Courier New" panose="02070309020205020404" pitchFamily="49" charset="0"/>
                <a:ea typeface="宋体" panose="02010600030101010101" pitchFamily="2" charset="-122"/>
                <a:cs typeface="宋体" panose="02010600030101010101" pitchFamily="2" charset="-122"/>
              </a:rPr>
              <a:t>("</a:t>
            </a:r>
            <a:r>
              <a:rPr lang="en-US" altLang="zh-CN" b="1" dirty="0" err="1">
                <a:latin typeface="Courier New" panose="02070309020205020404" pitchFamily="49" charset="0"/>
                <a:ea typeface="宋体" panose="02010600030101010101" pitchFamily="2" charset="-122"/>
                <a:cs typeface="宋体" panose="02010600030101010101" pitchFamily="2" charset="-122"/>
              </a:rPr>
              <a:t>movq</a:t>
            </a:r>
            <a:r>
              <a:rPr lang="en-US" altLang="zh-CN" b="1" dirty="0">
                <a:latin typeface="Courier New" panose="02070309020205020404" pitchFamily="49" charset="0"/>
                <a:ea typeface="宋体" panose="02010600030101010101" pitchFamily="2" charset="-122"/>
                <a:cs typeface="宋体" panose="02010600030101010101" pitchFamily="2" charset="-122"/>
              </a:rPr>
              <a:t> %</a:t>
            </a:r>
            <a:r>
              <a:rPr lang="en-US" altLang="zh-CN" b="1" dirty="0" err="1">
                <a:latin typeface="Courier New" panose="02070309020205020404" pitchFamily="49" charset="0"/>
                <a:ea typeface="宋体" panose="02010600030101010101" pitchFamily="2" charset="-122"/>
                <a:cs typeface="宋体" panose="02010600030101010101" pitchFamily="2" charset="-122"/>
              </a:rPr>
              <a:t>rsi</a:t>
            </a:r>
            <a:r>
              <a:rPr lang="en-US" altLang="zh-CN" b="1" dirty="0">
                <a:latin typeface="Courier New" panose="02070309020205020404" pitchFamily="49" charset="0"/>
                <a:ea typeface="宋体" panose="02010600030101010101" pitchFamily="2" charset="-122"/>
                <a:cs typeface="宋体" panose="02010600030101010101" pitchFamily="2" charset="-122"/>
              </a:rPr>
              <a:t>, %</a:t>
            </a:r>
            <a:r>
              <a:rPr lang="en-US" altLang="zh-CN" b="1" dirty="0" err="1">
                <a:latin typeface="Courier New" panose="02070309020205020404" pitchFamily="49" charset="0"/>
                <a:ea typeface="宋体" panose="02010600030101010101" pitchFamily="2" charset="-122"/>
                <a:cs typeface="宋体" panose="02010600030101010101" pitchFamily="2" charset="-122"/>
              </a:rPr>
              <a:t>rdx</a:t>
            </a:r>
            <a:r>
              <a:rPr lang="en-US" altLang="zh-CN" b="1" dirty="0">
                <a:latin typeface="Courier New" panose="02070309020205020404" pitchFamily="49" charset="0"/>
                <a:ea typeface="宋体" panose="02010600030101010101" pitchFamily="2" charset="-122"/>
                <a:cs typeface="宋体" panose="02010600030101010101" pitchFamily="2" charset="-122"/>
              </a:rPr>
              <a:t>; \</a:t>
            </a:r>
          </a:p>
          <a:p>
            <a:pPr marL="69850">
              <a:spcBef>
                <a:spcPts val="180"/>
              </a:spcBef>
              <a:spcAft>
                <a:spcPts val="0"/>
              </a:spcAft>
            </a:pPr>
            <a:r>
              <a:rPr lang="en-US" altLang="zh-CN" b="1" dirty="0">
                <a:latin typeface="Courier New" panose="02070309020205020404" pitchFamily="49" charset="0"/>
                <a:ea typeface="宋体" panose="02010600030101010101" pitchFamily="2" charset="-122"/>
                <a:cs typeface="宋体" panose="02010600030101010101" pitchFamily="2" charset="-122"/>
              </a:rPr>
              <a:t>			 </a:t>
            </a:r>
            <a:r>
              <a:rPr lang="en-US" altLang="zh-CN" b="1" dirty="0" err="1">
                <a:latin typeface="Courier New" panose="02070309020205020404" pitchFamily="49" charset="0"/>
                <a:ea typeface="宋体" panose="02010600030101010101" pitchFamily="2" charset="-122"/>
                <a:cs typeface="宋体" panose="02010600030101010101" pitchFamily="2" charset="-122"/>
              </a:rPr>
              <a:t>movq</a:t>
            </a:r>
            <a:r>
              <a:rPr lang="en-US" altLang="zh-CN" b="1" dirty="0">
                <a:latin typeface="Courier New" panose="02070309020205020404" pitchFamily="49" charset="0"/>
                <a:ea typeface="宋体" panose="02010600030101010101" pitchFamily="2" charset="-122"/>
                <a:cs typeface="宋体" panose="02010600030101010101" pitchFamily="2" charset="-122"/>
              </a:rPr>
              <a:t> %</a:t>
            </a:r>
            <a:r>
              <a:rPr lang="en-US" altLang="zh-CN" b="1" dirty="0" err="1">
                <a:latin typeface="Courier New" panose="02070309020205020404" pitchFamily="49" charset="0"/>
                <a:ea typeface="宋体" panose="02010600030101010101" pitchFamily="2" charset="-122"/>
                <a:cs typeface="宋体" panose="02010600030101010101" pitchFamily="2" charset="-122"/>
              </a:rPr>
              <a:t>rdi</a:t>
            </a:r>
            <a:r>
              <a:rPr lang="en-US" altLang="zh-CN" b="1" dirty="0">
                <a:latin typeface="Courier New" panose="02070309020205020404" pitchFamily="49" charset="0"/>
                <a:ea typeface="宋体" panose="02010600030101010101" pitchFamily="2" charset="-122"/>
                <a:cs typeface="宋体" panose="02010600030101010101" pitchFamily="2" charset="-122"/>
              </a:rPr>
              <a:t>, %</a:t>
            </a:r>
            <a:r>
              <a:rPr lang="en-US" altLang="zh-CN" b="1" dirty="0" err="1">
                <a:latin typeface="Courier New" panose="02070309020205020404" pitchFamily="49" charset="0"/>
                <a:ea typeface="宋体" panose="02010600030101010101" pitchFamily="2" charset="-122"/>
                <a:cs typeface="宋体" panose="02010600030101010101" pitchFamily="2" charset="-122"/>
              </a:rPr>
              <a:t>rsi</a:t>
            </a:r>
            <a:r>
              <a:rPr lang="en-US" altLang="zh-CN" b="1" dirty="0">
                <a:latin typeface="Courier New" panose="02070309020205020404" pitchFamily="49" charset="0"/>
                <a:ea typeface="宋体" panose="02010600030101010101" pitchFamily="2" charset="-122"/>
                <a:cs typeface="宋体" panose="02010600030101010101" pitchFamily="2" charset="-122"/>
              </a:rPr>
              <a:t>; \</a:t>
            </a:r>
          </a:p>
          <a:p>
            <a:pPr marL="69850">
              <a:spcBef>
                <a:spcPts val="180"/>
              </a:spcBef>
              <a:spcAft>
                <a:spcPts val="0"/>
              </a:spcAft>
            </a:pPr>
            <a:r>
              <a:rPr lang="en-US" altLang="zh-CN" b="1" dirty="0">
                <a:latin typeface="Courier New" panose="02070309020205020404" pitchFamily="49" charset="0"/>
                <a:ea typeface="宋体" panose="02010600030101010101" pitchFamily="2" charset="-122"/>
                <a:cs typeface="宋体" panose="02010600030101010101" pitchFamily="2" charset="-122"/>
              </a:rPr>
              <a:t>			 </a:t>
            </a:r>
            <a:r>
              <a:rPr lang="en-US" altLang="zh-CN" b="1" dirty="0" err="1">
                <a:latin typeface="Courier New" panose="02070309020205020404" pitchFamily="49" charset="0"/>
                <a:ea typeface="宋体" panose="02010600030101010101" pitchFamily="2" charset="-122"/>
                <a:cs typeface="宋体" panose="02010600030101010101" pitchFamily="2" charset="-122"/>
              </a:rPr>
              <a:t>movq</a:t>
            </a:r>
            <a:r>
              <a:rPr lang="en-US" altLang="zh-CN" b="1" dirty="0">
                <a:latin typeface="Courier New" panose="02070309020205020404" pitchFamily="49" charset="0"/>
                <a:ea typeface="宋体" panose="02010600030101010101" pitchFamily="2" charset="-122"/>
                <a:cs typeface="宋体" panose="02010600030101010101" pitchFamily="2" charset="-122"/>
              </a:rPr>
              <a:t> $1, %</a:t>
            </a:r>
            <a:r>
              <a:rPr lang="en-US" altLang="zh-CN" b="1" dirty="0" err="1">
                <a:latin typeface="Courier New" panose="02070309020205020404" pitchFamily="49" charset="0"/>
                <a:ea typeface="宋体" panose="02010600030101010101" pitchFamily="2" charset="-122"/>
                <a:cs typeface="宋体" panose="02010600030101010101" pitchFamily="2" charset="-122"/>
              </a:rPr>
              <a:t>rax</a:t>
            </a:r>
            <a:r>
              <a:rPr lang="en-US" altLang="zh-CN" b="1" dirty="0">
                <a:latin typeface="Courier New" panose="02070309020205020404" pitchFamily="49" charset="0"/>
                <a:ea typeface="宋体" panose="02010600030101010101" pitchFamily="2" charset="-122"/>
                <a:cs typeface="宋体" panose="02010600030101010101" pitchFamily="2" charset="-122"/>
              </a:rPr>
              <a:t>;	\</a:t>
            </a:r>
          </a:p>
          <a:p>
            <a:pPr marL="69850">
              <a:spcBef>
                <a:spcPts val="180"/>
              </a:spcBef>
              <a:spcAft>
                <a:spcPts val="0"/>
              </a:spcAft>
            </a:pPr>
            <a:r>
              <a:rPr lang="en-US" altLang="zh-CN" b="1" dirty="0">
                <a:latin typeface="Courier New" panose="02070309020205020404" pitchFamily="49" charset="0"/>
                <a:ea typeface="宋体" panose="02010600030101010101" pitchFamily="2" charset="-122"/>
                <a:cs typeface="宋体" panose="02010600030101010101" pitchFamily="2" charset="-122"/>
              </a:rPr>
              <a:t>			 </a:t>
            </a:r>
            <a:r>
              <a:rPr lang="en-US" altLang="zh-CN" b="1" dirty="0" err="1">
                <a:latin typeface="Courier New" panose="02070309020205020404" pitchFamily="49" charset="0"/>
                <a:ea typeface="宋体" panose="02010600030101010101" pitchFamily="2" charset="-122"/>
                <a:cs typeface="宋体" panose="02010600030101010101" pitchFamily="2" charset="-122"/>
              </a:rPr>
              <a:t>movq</a:t>
            </a:r>
            <a:r>
              <a:rPr lang="en-US" altLang="zh-CN" b="1" dirty="0">
                <a:latin typeface="Courier New" panose="02070309020205020404" pitchFamily="49" charset="0"/>
                <a:ea typeface="宋体" panose="02010600030101010101" pitchFamily="2" charset="-122"/>
                <a:cs typeface="宋体" panose="02010600030101010101" pitchFamily="2" charset="-122"/>
              </a:rPr>
              <a:t> $1, %</a:t>
            </a:r>
            <a:r>
              <a:rPr lang="en-US" altLang="zh-CN" b="1" dirty="0" err="1">
                <a:latin typeface="Courier New" panose="02070309020205020404" pitchFamily="49" charset="0"/>
                <a:ea typeface="宋体" panose="02010600030101010101" pitchFamily="2" charset="-122"/>
                <a:cs typeface="宋体" panose="02010600030101010101" pitchFamily="2" charset="-122"/>
              </a:rPr>
              <a:t>rdi</a:t>
            </a:r>
            <a:r>
              <a:rPr lang="en-US" altLang="zh-CN" b="1" dirty="0">
                <a:latin typeface="Courier New" panose="02070309020205020404" pitchFamily="49" charset="0"/>
                <a:ea typeface="宋体" panose="02010600030101010101" pitchFamily="2" charset="-122"/>
                <a:cs typeface="宋体" panose="02010600030101010101" pitchFamily="2" charset="-122"/>
              </a:rPr>
              <a:t>; \</a:t>
            </a:r>
          </a:p>
          <a:p>
            <a:pPr marL="69850">
              <a:spcBef>
                <a:spcPts val="180"/>
              </a:spcBef>
              <a:spcAft>
                <a:spcPts val="0"/>
              </a:spcAft>
            </a:pPr>
            <a:r>
              <a:rPr lang="en-US" altLang="zh-CN" b="1" dirty="0">
                <a:latin typeface="Courier New" panose="02070309020205020404" pitchFamily="49" charset="0"/>
                <a:ea typeface="宋体" panose="02010600030101010101" pitchFamily="2" charset="-122"/>
                <a:cs typeface="宋体" panose="02010600030101010101" pitchFamily="2" charset="-122"/>
              </a:rPr>
              <a:t>			 </a:t>
            </a:r>
            <a:r>
              <a:rPr lang="en-US" altLang="zh-CN" b="1" dirty="0" err="1">
                <a:latin typeface="Courier New" panose="02070309020205020404" pitchFamily="49" charset="0"/>
                <a:ea typeface="宋体" panose="02010600030101010101" pitchFamily="2" charset="-122"/>
                <a:cs typeface="宋体" panose="02010600030101010101" pitchFamily="2" charset="-122"/>
              </a:rPr>
              <a:t>syscall</a:t>
            </a:r>
            <a:r>
              <a:rPr lang="en-US" altLang="zh-CN" b="1" dirty="0">
                <a:latin typeface="Courier New" panose="02070309020205020404" pitchFamily="49" charset="0"/>
                <a:ea typeface="宋体" panose="02010600030101010101" pitchFamily="2" charset="-122"/>
                <a:cs typeface="宋体" panose="02010600030101010101" pitchFamily="2" charset="-122"/>
              </a:rPr>
              <a:t>");</a:t>
            </a:r>
          </a:p>
          <a:p>
            <a:pPr marL="69850">
              <a:spcBef>
                <a:spcPts val="180"/>
              </a:spcBef>
              <a:spcAft>
                <a:spcPts val="0"/>
              </a:spcAft>
            </a:pPr>
            <a:r>
              <a:rPr lang="zh-CN" altLang="en-US" dirty="0">
                <a:latin typeface="Courier New" panose="02070309020205020404" pitchFamily="49" charset="0"/>
                <a:ea typeface="宋体" panose="02010600030101010101" pitchFamily="2" charset="-122"/>
                <a:cs typeface="宋体" panose="02010600030101010101" pitchFamily="2" charset="-122"/>
              </a:rPr>
              <a:t>	</a:t>
            </a:r>
            <a:r>
              <a:rPr lang="en-US" altLang="zh-CN" dirty="0">
                <a:latin typeface="Courier New" panose="02070309020205020404" pitchFamily="49" charset="0"/>
                <a:ea typeface="宋体" panose="02010600030101010101" pitchFamily="2" charset="-122"/>
                <a:cs typeface="宋体" panose="02010600030101010101" pitchFamily="2" charset="-122"/>
              </a:rPr>
              <a:t>return;</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void bar(const char *</a:t>
            </a:r>
            <a:r>
              <a:rPr lang="en-US" altLang="zh-CN" dirty="0" err="1">
                <a:latin typeface="Courier New" panose="02070309020205020404" pitchFamily="49" charset="0"/>
                <a:ea typeface="宋体" panose="02010600030101010101" pitchFamily="2" charset="-122"/>
                <a:cs typeface="宋体" panose="02010600030101010101" pitchFamily="2" charset="-122"/>
              </a:rPr>
              <a:t>ptr</a:t>
            </a:r>
            <a:r>
              <a:rPr lang="en-US" altLang="zh-CN" dirty="0">
                <a:latin typeface="Courier New" panose="02070309020205020404" pitchFamily="49" charset="0"/>
                <a:ea typeface="宋体" panose="02010600030101010101" pitchFamily="2" charset="-122"/>
                <a:cs typeface="宋体" panose="02010600030101010101" pitchFamily="2" charset="-122"/>
              </a:rPr>
              <a:t>, </a:t>
            </a:r>
            <a:r>
              <a:rPr lang="en-US" altLang="zh-CN" dirty="0" err="1">
                <a:latin typeface="Courier New" panose="02070309020205020404" pitchFamily="49" charset="0"/>
                <a:ea typeface="宋体" panose="02010600030101010101" pitchFamily="2" charset="-122"/>
                <a:cs typeface="宋体" panose="02010600030101010101" pitchFamily="2" charset="-122"/>
              </a:rPr>
              <a:t>size_t</a:t>
            </a:r>
            <a:r>
              <a:rPr lang="en-US" altLang="zh-CN" dirty="0">
                <a:latin typeface="Courier New" panose="02070309020205020404" pitchFamily="49" charset="0"/>
                <a:ea typeface="宋体" panose="02010600030101010101" pitchFamily="2" charset="-122"/>
                <a:cs typeface="宋体" panose="02010600030101010101" pitchFamily="2" charset="-122"/>
              </a:rPr>
              <a:t> </a:t>
            </a:r>
            <a:r>
              <a:rPr lang="en-US" altLang="zh-CN" dirty="0" err="1">
                <a:latin typeface="Courier New" panose="02070309020205020404" pitchFamily="49" charset="0"/>
                <a:ea typeface="宋体" panose="02010600030101010101" pitchFamily="2" charset="-122"/>
                <a:cs typeface="宋体" panose="02010600030101010101" pitchFamily="2" charset="-122"/>
              </a:rPr>
              <a:t>len</a:t>
            </a:r>
            <a:r>
              <a:rPr lang="en-US" altLang="zh-CN" dirty="0">
                <a:latin typeface="Courier New" panose="02070309020205020404" pitchFamily="49" charset="0"/>
                <a:ea typeface="宋体" panose="02010600030101010101" pitchFamily="2" charset="-122"/>
                <a:cs typeface="宋体" panose="02010600030101010101" pitchFamily="2" charset="-122"/>
              </a:rPr>
              <a:t>){</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	</a:t>
            </a:r>
            <a:r>
              <a:rPr lang="en-US" altLang="zh-CN" b="1" dirty="0">
                <a:latin typeface="Courier New" panose="02070309020205020404" pitchFamily="49" charset="0"/>
                <a:ea typeface="宋体" panose="02010600030101010101" pitchFamily="2" charset="-122"/>
                <a:cs typeface="宋体" panose="02010600030101010101" pitchFamily="2" charset="-122"/>
              </a:rPr>
              <a:t>write(1, </a:t>
            </a:r>
            <a:r>
              <a:rPr lang="en-US" altLang="zh-CN" b="1" dirty="0" err="1">
                <a:latin typeface="Courier New" panose="02070309020205020404" pitchFamily="49" charset="0"/>
                <a:ea typeface="宋体" panose="02010600030101010101" pitchFamily="2" charset="-122"/>
                <a:cs typeface="宋体" panose="02010600030101010101" pitchFamily="2" charset="-122"/>
              </a:rPr>
              <a:t>ptr</a:t>
            </a:r>
            <a:r>
              <a:rPr lang="en-US" altLang="zh-CN" b="1" dirty="0">
                <a:latin typeface="Courier New" panose="02070309020205020404" pitchFamily="49" charset="0"/>
                <a:ea typeface="宋体" panose="02010600030101010101" pitchFamily="2" charset="-122"/>
                <a:cs typeface="宋体" panose="02010600030101010101" pitchFamily="2" charset="-122"/>
              </a:rPr>
              <a:t>, </a:t>
            </a:r>
            <a:r>
              <a:rPr lang="en-US" altLang="zh-CN" b="1" dirty="0" err="1">
                <a:latin typeface="Courier New" panose="02070309020205020404" pitchFamily="49" charset="0"/>
                <a:ea typeface="宋体" panose="02010600030101010101" pitchFamily="2" charset="-122"/>
                <a:cs typeface="宋体" panose="02010600030101010101" pitchFamily="2" charset="-122"/>
              </a:rPr>
              <a:t>len</a:t>
            </a:r>
            <a:r>
              <a:rPr lang="en-US" altLang="zh-CN" b="1" dirty="0">
                <a:latin typeface="Courier New" panose="02070309020205020404" pitchFamily="49" charset="0"/>
                <a:ea typeface="宋体" panose="02010600030101010101" pitchFamily="2" charset="-122"/>
                <a:cs typeface="宋体" panose="02010600030101010101" pitchFamily="2" charset="-122"/>
              </a:rPr>
              <a:t>);</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	return;</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int main(){</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	const char p[] = "Hello World!\n";</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	foo(p, </a:t>
            </a:r>
            <a:r>
              <a:rPr lang="en-US" altLang="zh-CN" dirty="0" err="1">
                <a:latin typeface="Courier New" panose="02070309020205020404" pitchFamily="49" charset="0"/>
                <a:ea typeface="宋体" panose="02010600030101010101" pitchFamily="2" charset="-122"/>
                <a:cs typeface="宋体" panose="02010600030101010101" pitchFamily="2" charset="-122"/>
              </a:rPr>
              <a:t>strlen</a:t>
            </a:r>
            <a:r>
              <a:rPr lang="en-US" altLang="zh-CN" dirty="0">
                <a:latin typeface="Courier New" panose="02070309020205020404" pitchFamily="49" charset="0"/>
                <a:ea typeface="宋体" panose="02010600030101010101" pitchFamily="2" charset="-122"/>
                <a:cs typeface="宋体" panose="02010600030101010101" pitchFamily="2" charset="-122"/>
              </a:rPr>
              <a:t>(p));</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	bar(p, </a:t>
            </a:r>
            <a:r>
              <a:rPr lang="en-US" altLang="zh-CN" dirty="0" err="1">
                <a:latin typeface="Courier New" panose="02070309020205020404" pitchFamily="49" charset="0"/>
                <a:ea typeface="宋体" panose="02010600030101010101" pitchFamily="2" charset="-122"/>
                <a:cs typeface="宋体" panose="02010600030101010101" pitchFamily="2" charset="-122"/>
              </a:rPr>
              <a:t>strlen</a:t>
            </a:r>
            <a:r>
              <a:rPr lang="en-US" altLang="zh-CN" dirty="0">
                <a:latin typeface="Courier New" panose="02070309020205020404" pitchFamily="49" charset="0"/>
                <a:ea typeface="宋体" panose="02010600030101010101" pitchFamily="2" charset="-122"/>
                <a:cs typeface="宋体" panose="02010600030101010101" pitchFamily="2" charset="-122"/>
              </a:rPr>
              <a:t>(p));</a:t>
            </a:r>
          </a:p>
          <a:p>
            <a:pPr marL="69850">
              <a:spcBef>
                <a:spcPts val="180"/>
              </a:spcBef>
              <a:spcAft>
                <a:spcPts val="0"/>
              </a:spcAft>
            </a:pPr>
            <a:r>
              <a:rPr lang="en-US" altLang="zh-CN" dirty="0">
                <a:latin typeface="Courier New" panose="02070309020205020404" pitchFamily="49" charset="0"/>
                <a:ea typeface="宋体" panose="02010600030101010101" pitchFamily="2" charset="-122"/>
                <a:cs typeface="宋体" panose="02010600030101010101" pitchFamily="2" charset="-122"/>
              </a:rPr>
              <a:t>}</a:t>
            </a:r>
          </a:p>
        </p:txBody>
      </p:sp>
      <p:sp>
        <p:nvSpPr>
          <p:cNvPr id="5" name="矩形 4">
            <a:extLst>
              <a:ext uri="{FF2B5EF4-FFF2-40B4-BE49-F238E27FC236}">
                <a16:creationId xmlns:a16="http://schemas.microsoft.com/office/drawing/2014/main" id="{443BB7A4-084D-4F35-82A5-8F82E9EDE55D}"/>
              </a:ext>
            </a:extLst>
          </p:cNvPr>
          <p:cNvSpPr/>
          <p:nvPr/>
        </p:nvSpPr>
        <p:spPr>
          <a:xfrm>
            <a:off x="6115050" y="73382"/>
            <a:ext cx="2575016" cy="5355312"/>
          </a:xfrm>
          <a:prstGeom prst="rect">
            <a:avLst/>
          </a:prstGeom>
        </p:spPr>
        <p:txBody>
          <a:bodyPr wrap="square">
            <a:spAutoFit/>
          </a:bodyPr>
          <a:lstStyle/>
          <a:p>
            <a:r>
              <a:rPr lang="zh-CN" altLang="en-US" dirty="0"/>
              <a:t>// Linux上write的系统调用号为1，放在%rax</a:t>
            </a:r>
            <a:endParaRPr lang="en-US" altLang="zh-CN" dirty="0"/>
          </a:p>
          <a:p>
            <a:endParaRPr lang="zh-CN" altLang="en-US" dirty="0"/>
          </a:p>
          <a:p>
            <a:r>
              <a:rPr lang="zh-CN" altLang="en-US" dirty="0"/>
              <a:t>// 第二个参数%rdi(write的第一个参数)表明输出文件描述符，我们选择标准输出1</a:t>
            </a:r>
            <a:endParaRPr lang="en-US" altLang="zh-CN" dirty="0"/>
          </a:p>
          <a:p>
            <a:endParaRPr lang="zh-CN" altLang="en-US" dirty="0"/>
          </a:p>
          <a:p>
            <a:r>
              <a:rPr lang="zh-CN" altLang="en-US" dirty="0"/>
              <a:t>// 第三个参数%rsi表明缓冲区，根据foo的参数列表和x86-64传输惯例，在foo被调用时存放在%rdi中</a:t>
            </a:r>
            <a:endParaRPr lang="en-US" altLang="zh-CN" dirty="0"/>
          </a:p>
          <a:p>
            <a:endParaRPr lang="zh-CN" altLang="en-US" dirty="0"/>
          </a:p>
          <a:p>
            <a:r>
              <a:rPr lang="zh-CN" altLang="en-US" dirty="0"/>
              <a:t>// 第四个参数%rdx表明写的长度，根据foo的参数列表和x86-64传输惯例，在foo被调用时存放在%rsi中</a:t>
            </a:r>
          </a:p>
        </p:txBody>
      </p:sp>
    </p:spTree>
    <p:extLst>
      <p:ext uri="{BB962C8B-B14F-4D97-AF65-F5344CB8AC3E}">
        <p14:creationId xmlns:p14="http://schemas.microsoft.com/office/powerpoint/2010/main" val="388631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6B73807-4361-4EAF-8D87-661FA9110F50}"/>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A2FA9E5A-ACBF-4206-9A48-C91DBC5F5BB9}"/>
              </a:ext>
            </a:extLst>
          </p:cNvPr>
          <p:cNvSpPr>
            <a:spLocks noGrp="1"/>
          </p:cNvSpPr>
          <p:nvPr>
            <p:ph type="sldNum" sz="quarter" idx="12"/>
          </p:nvPr>
        </p:nvSpPr>
        <p:spPr/>
        <p:txBody>
          <a:bodyPr/>
          <a:lstStyle/>
          <a:p>
            <a:fld id="{72C11F88-783B-427F-AEBF-5807090EDC39}" type="slidenum">
              <a:rPr lang="zh-CN" altLang="en-US" smtClean="0"/>
              <a:pPr/>
              <a:t>12</a:t>
            </a:fld>
            <a:endParaRPr lang="zh-CN" altLang="en-US" dirty="0"/>
          </a:p>
        </p:txBody>
      </p:sp>
      <p:sp>
        <p:nvSpPr>
          <p:cNvPr id="5" name="文本框 4">
            <a:extLst>
              <a:ext uri="{FF2B5EF4-FFF2-40B4-BE49-F238E27FC236}">
                <a16:creationId xmlns:a16="http://schemas.microsoft.com/office/drawing/2014/main" id="{19969EA0-9B57-4294-AB31-ADD12BF1709A}"/>
              </a:ext>
            </a:extLst>
          </p:cNvPr>
          <p:cNvSpPr txBox="1"/>
          <p:nvPr/>
        </p:nvSpPr>
        <p:spPr>
          <a:xfrm>
            <a:off x="342596" y="70822"/>
            <a:ext cx="8172754" cy="523220"/>
          </a:xfrm>
          <a:prstGeom prst="rect">
            <a:avLst/>
          </a:prstGeom>
          <a:noFill/>
        </p:spPr>
        <p:txBody>
          <a:bodyPr wrap="square" rtlCol="0">
            <a:spAutoFit/>
          </a:bodyPr>
          <a:lstStyle/>
          <a:p>
            <a:r>
              <a:rPr lang="en-US" altLang="zh-CN" sz="2800" b="1" dirty="0"/>
              <a:t>Interrupts: Asynchronous</a:t>
            </a:r>
            <a:endParaRPr lang="zh-CN" altLang="en-US" sz="2800" b="1" dirty="0"/>
          </a:p>
        </p:txBody>
      </p:sp>
      <p:sp>
        <p:nvSpPr>
          <p:cNvPr id="8" name="内容占位符 2">
            <a:extLst>
              <a:ext uri="{FF2B5EF4-FFF2-40B4-BE49-F238E27FC236}">
                <a16:creationId xmlns:a16="http://schemas.microsoft.com/office/drawing/2014/main" id="{F2222E66-6A0B-9D4F-BDA8-6D0C6D05E07D}"/>
              </a:ext>
            </a:extLst>
          </p:cNvPr>
          <p:cNvSpPr txBox="1">
            <a:spLocks/>
          </p:cNvSpPr>
          <p:nvPr/>
        </p:nvSpPr>
        <p:spPr>
          <a:xfrm>
            <a:off x="232257" y="603642"/>
            <a:ext cx="7747961" cy="9238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b="1" dirty="0"/>
              <a:t>IO interrupts</a:t>
            </a:r>
            <a:r>
              <a:rPr lang="en-US" altLang="zh-CN" sz="2000" dirty="0"/>
              <a:t>: most often, DMA, and access to other peripheral device.</a:t>
            </a:r>
          </a:p>
          <a:p>
            <a:pPr>
              <a:lnSpc>
                <a:spcPct val="110000"/>
              </a:lnSpc>
              <a:buClr>
                <a:schemeClr val="accent2">
                  <a:lumMod val="75000"/>
                </a:schemeClr>
              </a:buClr>
              <a:buFont typeface="Wingdings" panose="05000000000000000000" pitchFamily="2" charset="2"/>
              <a:buChar char="n"/>
            </a:pPr>
            <a:r>
              <a:rPr lang="en-US" altLang="zh-CN" sz="2000" b="1" dirty="0"/>
              <a:t>Timer interrupts</a:t>
            </a:r>
            <a:r>
              <a:rPr lang="en-US" altLang="zh-CN" sz="2000" dirty="0"/>
              <a:t>: scheduling, or user timer.</a:t>
            </a:r>
          </a:p>
          <a:p>
            <a:pPr marL="0" indent="0">
              <a:lnSpc>
                <a:spcPct val="110000"/>
              </a:lnSpc>
              <a:buClr>
                <a:schemeClr val="accent2">
                  <a:lumMod val="75000"/>
                </a:schemeClr>
              </a:buClr>
              <a:buNone/>
            </a:pPr>
            <a:endParaRPr lang="en" altLang="zh-CN" sz="2000" dirty="0"/>
          </a:p>
        </p:txBody>
      </p:sp>
      <p:sp>
        <p:nvSpPr>
          <p:cNvPr id="6" name="文本框 5">
            <a:extLst>
              <a:ext uri="{FF2B5EF4-FFF2-40B4-BE49-F238E27FC236}">
                <a16:creationId xmlns:a16="http://schemas.microsoft.com/office/drawing/2014/main" id="{CA25F929-C793-1443-AEEE-507F95C2EB23}"/>
              </a:ext>
            </a:extLst>
          </p:cNvPr>
          <p:cNvSpPr txBox="1"/>
          <p:nvPr/>
        </p:nvSpPr>
        <p:spPr>
          <a:xfrm>
            <a:off x="342596" y="1640971"/>
            <a:ext cx="8172754" cy="523220"/>
          </a:xfrm>
          <a:prstGeom prst="rect">
            <a:avLst/>
          </a:prstGeom>
          <a:noFill/>
        </p:spPr>
        <p:txBody>
          <a:bodyPr wrap="square" rtlCol="0">
            <a:spAutoFit/>
          </a:bodyPr>
          <a:lstStyle/>
          <a:p>
            <a:r>
              <a:rPr lang="en-US" altLang="zh-CN" sz="2800" b="1" dirty="0"/>
              <a:t>Faults: General protection error, might recoverable</a:t>
            </a:r>
            <a:endParaRPr lang="zh-CN" altLang="en-US" sz="2800" b="1" dirty="0"/>
          </a:p>
        </p:txBody>
      </p:sp>
      <p:sp>
        <p:nvSpPr>
          <p:cNvPr id="7" name="内容占位符 2">
            <a:extLst>
              <a:ext uri="{FF2B5EF4-FFF2-40B4-BE49-F238E27FC236}">
                <a16:creationId xmlns:a16="http://schemas.microsoft.com/office/drawing/2014/main" id="{3C3EC0A4-DF41-AD40-9A92-398830ABFAC8}"/>
              </a:ext>
            </a:extLst>
          </p:cNvPr>
          <p:cNvSpPr txBox="1">
            <a:spLocks/>
          </p:cNvSpPr>
          <p:nvPr/>
        </p:nvSpPr>
        <p:spPr>
          <a:xfrm>
            <a:off x="232257" y="2183060"/>
            <a:ext cx="7747961" cy="1713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b="1" dirty="0"/>
              <a:t>Memory permission violation</a:t>
            </a:r>
            <a:r>
              <a:rPr lang="en-US" altLang="zh-CN" sz="2000" dirty="0"/>
              <a:t>: page faults, copy on write, write to a read-only area, illegal access, etc.</a:t>
            </a:r>
          </a:p>
          <a:p>
            <a:pPr>
              <a:lnSpc>
                <a:spcPct val="110000"/>
              </a:lnSpc>
              <a:buClr>
                <a:schemeClr val="accent2">
                  <a:lumMod val="75000"/>
                </a:schemeClr>
              </a:buClr>
              <a:buFont typeface="Wingdings" panose="05000000000000000000" pitchFamily="2" charset="2"/>
              <a:buChar char="n"/>
            </a:pPr>
            <a:r>
              <a:rPr lang="en-US" altLang="zh-CN" sz="2000" b="1" dirty="0"/>
              <a:t>Privilege level violation</a:t>
            </a:r>
            <a:r>
              <a:rPr lang="en-US" altLang="zh-CN" sz="2000" dirty="0"/>
              <a:t>.</a:t>
            </a:r>
          </a:p>
          <a:p>
            <a:pPr>
              <a:lnSpc>
                <a:spcPct val="110000"/>
              </a:lnSpc>
              <a:buClr>
                <a:schemeClr val="accent2">
                  <a:lumMod val="75000"/>
                </a:schemeClr>
              </a:buClr>
              <a:buFont typeface="Wingdings" panose="05000000000000000000" pitchFamily="2" charset="2"/>
              <a:buChar char="n"/>
            </a:pPr>
            <a:r>
              <a:rPr lang="en-US" altLang="zh-CN" sz="2000" b="1" dirty="0"/>
              <a:t>Operational exception</a:t>
            </a:r>
            <a:r>
              <a:rPr lang="en-US" altLang="zh-CN" sz="2000" dirty="0"/>
              <a:t>: Divide by 0, etc.</a:t>
            </a:r>
          </a:p>
          <a:p>
            <a:pPr marL="0" indent="0">
              <a:lnSpc>
                <a:spcPct val="110000"/>
              </a:lnSpc>
              <a:buClr>
                <a:schemeClr val="accent2">
                  <a:lumMod val="75000"/>
                </a:schemeClr>
              </a:buClr>
              <a:buNone/>
            </a:pPr>
            <a:endParaRPr lang="en" altLang="zh-CN" sz="2000" dirty="0"/>
          </a:p>
        </p:txBody>
      </p:sp>
      <p:sp>
        <p:nvSpPr>
          <p:cNvPr id="9" name="文本框 8">
            <a:extLst>
              <a:ext uri="{FF2B5EF4-FFF2-40B4-BE49-F238E27FC236}">
                <a16:creationId xmlns:a16="http://schemas.microsoft.com/office/drawing/2014/main" id="{45EBC82A-D40C-ED4A-91D4-8A277DA8E674}"/>
              </a:ext>
            </a:extLst>
          </p:cNvPr>
          <p:cNvSpPr txBox="1"/>
          <p:nvPr/>
        </p:nvSpPr>
        <p:spPr>
          <a:xfrm>
            <a:off x="342596" y="3906373"/>
            <a:ext cx="8172754" cy="954107"/>
          </a:xfrm>
          <a:prstGeom prst="rect">
            <a:avLst/>
          </a:prstGeom>
          <a:noFill/>
        </p:spPr>
        <p:txBody>
          <a:bodyPr wrap="square" rtlCol="0">
            <a:spAutoFit/>
          </a:bodyPr>
          <a:lstStyle/>
          <a:p>
            <a:r>
              <a:rPr lang="en-US" altLang="zh-CN" sz="2800" b="1" dirty="0"/>
              <a:t>Aborts: Severe hardware errors or software bugs, unrecoverable </a:t>
            </a:r>
          </a:p>
        </p:txBody>
      </p:sp>
      <p:sp>
        <p:nvSpPr>
          <p:cNvPr id="10" name="内容占位符 2">
            <a:extLst>
              <a:ext uri="{FF2B5EF4-FFF2-40B4-BE49-F238E27FC236}">
                <a16:creationId xmlns:a16="http://schemas.microsoft.com/office/drawing/2014/main" id="{8AB057B9-8654-024B-9A27-DD0F170F6113}"/>
              </a:ext>
            </a:extLst>
          </p:cNvPr>
          <p:cNvSpPr txBox="1">
            <a:spLocks/>
          </p:cNvSpPr>
          <p:nvPr/>
        </p:nvSpPr>
        <p:spPr>
          <a:xfrm>
            <a:off x="232256" y="4796492"/>
            <a:ext cx="8662362" cy="19368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b="1" dirty="0"/>
              <a:t>Double fault</a:t>
            </a:r>
            <a:r>
              <a:rPr lang="en-US" altLang="zh-CN" sz="2000" dirty="0"/>
              <a:t>: </a:t>
            </a:r>
            <a:r>
              <a:rPr lang="en" altLang="zh-CN" sz="2000" dirty="0"/>
              <a:t>an exception occurs while the CPU is trying to call an exception handler.</a:t>
            </a:r>
          </a:p>
          <a:p>
            <a:pPr>
              <a:lnSpc>
                <a:spcPct val="110000"/>
              </a:lnSpc>
              <a:buClr>
                <a:schemeClr val="accent2">
                  <a:lumMod val="75000"/>
                </a:schemeClr>
              </a:buClr>
              <a:buFont typeface="Wingdings" panose="05000000000000000000" pitchFamily="2" charset="2"/>
              <a:buChar char="n"/>
            </a:pPr>
            <a:r>
              <a:rPr lang="en-US" altLang="zh-CN" sz="2000" b="1" dirty="0"/>
              <a:t>Triple fault</a:t>
            </a:r>
            <a:r>
              <a:rPr lang="en-US" altLang="zh-CN" sz="2000" dirty="0"/>
              <a:t>: </a:t>
            </a:r>
            <a:r>
              <a:rPr lang="en" altLang="zh-CN" sz="2000" dirty="0"/>
              <a:t>a triple fault occurs when an exception is generated when attempt to call the double fault exception handler. It results in the </a:t>
            </a:r>
            <a:r>
              <a:rPr lang="en" altLang="zh-CN" sz="2000" i="1" dirty="0"/>
              <a:t>processor resetting.</a:t>
            </a:r>
          </a:p>
          <a:p>
            <a:pPr>
              <a:lnSpc>
                <a:spcPct val="110000"/>
              </a:lnSpc>
              <a:buClr>
                <a:schemeClr val="accent2">
                  <a:lumMod val="75000"/>
                </a:schemeClr>
              </a:buClr>
              <a:buFont typeface="Wingdings" panose="05000000000000000000" pitchFamily="2" charset="2"/>
              <a:buChar char="n"/>
            </a:pPr>
            <a:r>
              <a:rPr lang="en" altLang="zh-CN" sz="2000" b="1" dirty="0"/>
              <a:t>Machine check</a:t>
            </a:r>
            <a:r>
              <a:rPr lang="en" altLang="zh-CN" sz="2000" dirty="0"/>
              <a:t>: a fatal hardware error</a:t>
            </a:r>
          </a:p>
        </p:txBody>
      </p:sp>
    </p:spTree>
    <p:extLst>
      <p:ext uri="{BB962C8B-B14F-4D97-AF65-F5344CB8AC3E}">
        <p14:creationId xmlns:p14="http://schemas.microsoft.com/office/powerpoint/2010/main" val="325138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DC511FB-A311-426C-8FA4-8303EE2B5D7B}"/>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872B22DE-5659-4C83-84CD-8702DBDB67C4}"/>
              </a:ext>
            </a:extLst>
          </p:cNvPr>
          <p:cNvSpPr>
            <a:spLocks noGrp="1"/>
          </p:cNvSpPr>
          <p:nvPr>
            <p:ph type="sldNum" sz="quarter" idx="12"/>
          </p:nvPr>
        </p:nvSpPr>
        <p:spPr/>
        <p:txBody>
          <a:bodyPr/>
          <a:lstStyle/>
          <a:p>
            <a:fld id="{72C11F88-783B-427F-AEBF-5807090EDC39}" type="slidenum">
              <a:rPr lang="zh-CN" altLang="en-US" smtClean="0"/>
              <a:pPr/>
              <a:t>13</a:t>
            </a:fld>
            <a:endParaRPr lang="zh-CN" altLang="en-US" dirty="0"/>
          </a:p>
        </p:txBody>
      </p:sp>
      <p:pic>
        <p:nvPicPr>
          <p:cNvPr id="5" name="图片 4">
            <a:extLst>
              <a:ext uri="{FF2B5EF4-FFF2-40B4-BE49-F238E27FC236}">
                <a16:creationId xmlns:a16="http://schemas.microsoft.com/office/drawing/2014/main" id="{07B2ECE4-5B61-42BB-A4F1-429FA66C7F83}"/>
              </a:ext>
            </a:extLst>
          </p:cNvPr>
          <p:cNvPicPr>
            <a:picLocks noChangeAspect="1"/>
          </p:cNvPicPr>
          <p:nvPr/>
        </p:nvPicPr>
        <p:blipFill>
          <a:blip r:embed="rId2"/>
          <a:stretch>
            <a:fillRect/>
          </a:stretch>
        </p:blipFill>
        <p:spPr>
          <a:xfrm>
            <a:off x="400680" y="229080"/>
            <a:ext cx="8114670" cy="3199920"/>
          </a:xfrm>
          <a:prstGeom prst="rect">
            <a:avLst/>
          </a:prstGeom>
        </p:spPr>
      </p:pic>
      <p:sp>
        <p:nvSpPr>
          <p:cNvPr id="7" name="文本框 6">
            <a:extLst>
              <a:ext uri="{FF2B5EF4-FFF2-40B4-BE49-F238E27FC236}">
                <a16:creationId xmlns:a16="http://schemas.microsoft.com/office/drawing/2014/main" id="{F3117D4B-5433-4D59-BF83-E93EDDF32DA0}"/>
              </a:ext>
            </a:extLst>
          </p:cNvPr>
          <p:cNvSpPr txBox="1"/>
          <p:nvPr/>
        </p:nvSpPr>
        <p:spPr>
          <a:xfrm>
            <a:off x="5870394" y="965649"/>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8" name="文本框 7">
            <a:extLst>
              <a:ext uri="{FF2B5EF4-FFF2-40B4-BE49-F238E27FC236}">
                <a16:creationId xmlns:a16="http://schemas.microsoft.com/office/drawing/2014/main" id="{32917157-D175-4701-8F3F-C6D438FC3855}"/>
              </a:ext>
            </a:extLst>
          </p:cNvPr>
          <p:cNvSpPr txBox="1"/>
          <p:nvPr/>
        </p:nvSpPr>
        <p:spPr>
          <a:xfrm>
            <a:off x="2678703" y="1598207"/>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9" name="文本框 8">
            <a:extLst>
              <a:ext uri="{FF2B5EF4-FFF2-40B4-BE49-F238E27FC236}">
                <a16:creationId xmlns:a16="http://schemas.microsoft.com/office/drawing/2014/main" id="{41227C26-AC9B-4C96-A31C-FB1B9004258B}"/>
              </a:ext>
            </a:extLst>
          </p:cNvPr>
          <p:cNvSpPr txBox="1"/>
          <p:nvPr/>
        </p:nvSpPr>
        <p:spPr>
          <a:xfrm>
            <a:off x="2678703" y="2215329"/>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10" name="文本框 9">
            <a:extLst>
              <a:ext uri="{FF2B5EF4-FFF2-40B4-BE49-F238E27FC236}">
                <a16:creationId xmlns:a16="http://schemas.microsoft.com/office/drawing/2014/main" id="{490943F7-F071-4839-AD9B-A94B854B376A}"/>
              </a:ext>
            </a:extLst>
          </p:cNvPr>
          <p:cNvSpPr txBox="1"/>
          <p:nvPr/>
        </p:nvSpPr>
        <p:spPr>
          <a:xfrm>
            <a:off x="2678703" y="2878949"/>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11" name="文本框 10">
            <a:extLst>
              <a:ext uri="{FF2B5EF4-FFF2-40B4-BE49-F238E27FC236}">
                <a16:creationId xmlns:a16="http://schemas.microsoft.com/office/drawing/2014/main" id="{628408C0-D087-4E88-AA16-AE39FA62AA3C}"/>
              </a:ext>
            </a:extLst>
          </p:cNvPr>
          <p:cNvSpPr txBox="1"/>
          <p:nvPr/>
        </p:nvSpPr>
        <p:spPr>
          <a:xfrm>
            <a:off x="5870394" y="1598206"/>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12" name="文本框 11">
            <a:extLst>
              <a:ext uri="{FF2B5EF4-FFF2-40B4-BE49-F238E27FC236}">
                <a16:creationId xmlns:a16="http://schemas.microsoft.com/office/drawing/2014/main" id="{E5DAC922-8563-478D-A6F8-C5AE69C32E92}"/>
              </a:ext>
            </a:extLst>
          </p:cNvPr>
          <p:cNvSpPr txBox="1"/>
          <p:nvPr/>
        </p:nvSpPr>
        <p:spPr>
          <a:xfrm>
            <a:off x="4213359" y="2215328"/>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13" name="文本框 12">
            <a:extLst>
              <a:ext uri="{FF2B5EF4-FFF2-40B4-BE49-F238E27FC236}">
                <a16:creationId xmlns:a16="http://schemas.microsoft.com/office/drawing/2014/main" id="{1B6BCE20-B576-4616-9F8A-1143C8460678}"/>
              </a:ext>
            </a:extLst>
          </p:cNvPr>
          <p:cNvSpPr txBox="1"/>
          <p:nvPr/>
        </p:nvSpPr>
        <p:spPr>
          <a:xfrm>
            <a:off x="7486650" y="2215327"/>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14" name="文本框 13">
            <a:extLst>
              <a:ext uri="{FF2B5EF4-FFF2-40B4-BE49-F238E27FC236}">
                <a16:creationId xmlns:a16="http://schemas.microsoft.com/office/drawing/2014/main" id="{DB16043C-853F-4731-ADE9-2296B35EE0CF}"/>
              </a:ext>
            </a:extLst>
          </p:cNvPr>
          <p:cNvSpPr txBox="1"/>
          <p:nvPr/>
        </p:nvSpPr>
        <p:spPr>
          <a:xfrm>
            <a:off x="7486650" y="2822163"/>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pic>
        <p:nvPicPr>
          <p:cNvPr id="15" name="图片 14">
            <a:extLst>
              <a:ext uri="{FF2B5EF4-FFF2-40B4-BE49-F238E27FC236}">
                <a16:creationId xmlns:a16="http://schemas.microsoft.com/office/drawing/2014/main" id="{33B9438F-9656-41FA-B7D4-287F36EFECF9}"/>
              </a:ext>
            </a:extLst>
          </p:cNvPr>
          <p:cNvPicPr>
            <a:picLocks noChangeAspect="1"/>
          </p:cNvPicPr>
          <p:nvPr/>
        </p:nvPicPr>
        <p:blipFill>
          <a:blip r:embed="rId3"/>
          <a:stretch>
            <a:fillRect/>
          </a:stretch>
        </p:blipFill>
        <p:spPr>
          <a:xfrm>
            <a:off x="400680" y="3574171"/>
            <a:ext cx="8114670" cy="2577935"/>
          </a:xfrm>
          <a:prstGeom prst="rect">
            <a:avLst/>
          </a:prstGeom>
        </p:spPr>
      </p:pic>
      <p:sp>
        <p:nvSpPr>
          <p:cNvPr id="16" name="文本框 15">
            <a:extLst>
              <a:ext uri="{FF2B5EF4-FFF2-40B4-BE49-F238E27FC236}">
                <a16:creationId xmlns:a16="http://schemas.microsoft.com/office/drawing/2014/main" id="{A97DF0C6-F0C6-4EBE-A681-6DA27D6281E5}"/>
              </a:ext>
            </a:extLst>
          </p:cNvPr>
          <p:cNvSpPr txBox="1"/>
          <p:nvPr/>
        </p:nvSpPr>
        <p:spPr>
          <a:xfrm>
            <a:off x="7206114" y="4126859"/>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17" name="文本框 16">
            <a:extLst>
              <a:ext uri="{FF2B5EF4-FFF2-40B4-BE49-F238E27FC236}">
                <a16:creationId xmlns:a16="http://schemas.microsoft.com/office/drawing/2014/main" id="{6515E742-BDEA-46AF-B7CC-60BC876F538E}"/>
              </a:ext>
            </a:extLst>
          </p:cNvPr>
          <p:cNvSpPr txBox="1"/>
          <p:nvPr/>
        </p:nvSpPr>
        <p:spPr>
          <a:xfrm>
            <a:off x="8093028" y="4466494"/>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18" name="文本框 17">
            <a:extLst>
              <a:ext uri="{FF2B5EF4-FFF2-40B4-BE49-F238E27FC236}">
                <a16:creationId xmlns:a16="http://schemas.microsoft.com/office/drawing/2014/main" id="{A62B2E28-07C2-41D6-87ED-00169C058D85}"/>
              </a:ext>
            </a:extLst>
          </p:cNvPr>
          <p:cNvSpPr txBox="1"/>
          <p:nvPr/>
        </p:nvSpPr>
        <p:spPr>
          <a:xfrm>
            <a:off x="7659546" y="4766538"/>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19" name="文本框 18">
            <a:extLst>
              <a:ext uri="{FF2B5EF4-FFF2-40B4-BE49-F238E27FC236}">
                <a16:creationId xmlns:a16="http://schemas.microsoft.com/office/drawing/2014/main" id="{A697EA52-A25B-4EC5-A3B9-B2F8EA354750}"/>
              </a:ext>
            </a:extLst>
          </p:cNvPr>
          <p:cNvSpPr txBox="1"/>
          <p:nvPr/>
        </p:nvSpPr>
        <p:spPr>
          <a:xfrm>
            <a:off x="6811405" y="5067386"/>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20" name="文本框 19">
            <a:extLst>
              <a:ext uri="{FF2B5EF4-FFF2-40B4-BE49-F238E27FC236}">
                <a16:creationId xmlns:a16="http://schemas.microsoft.com/office/drawing/2014/main" id="{3FD37256-F494-441F-8D41-B535A9188D7E}"/>
              </a:ext>
            </a:extLst>
          </p:cNvPr>
          <p:cNvSpPr txBox="1"/>
          <p:nvPr/>
        </p:nvSpPr>
        <p:spPr>
          <a:xfrm>
            <a:off x="6811405" y="5378913"/>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21" name="文本框 20">
            <a:extLst>
              <a:ext uri="{FF2B5EF4-FFF2-40B4-BE49-F238E27FC236}">
                <a16:creationId xmlns:a16="http://schemas.microsoft.com/office/drawing/2014/main" id="{96E52E92-F921-4430-9961-934EFA119027}"/>
              </a:ext>
            </a:extLst>
          </p:cNvPr>
          <p:cNvSpPr txBox="1"/>
          <p:nvPr/>
        </p:nvSpPr>
        <p:spPr>
          <a:xfrm>
            <a:off x="7695426" y="5690441"/>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256146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6" grpId="0"/>
      <p:bldP spid="17" grpId="0"/>
      <p:bldP spid="18"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98ECBBC-A507-4832-ABF3-B5A43BBF361B}"/>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695BD79A-3353-4FCB-BCA2-D4DC98A9F525}"/>
              </a:ext>
            </a:extLst>
          </p:cNvPr>
          <p:cNvSpPr>
            <a:spLocks noGrp="1"/>
          </p:cNvSpPr>
          <p:nvPr>
            <p:ph type="sldNum" sz="quarter" idx="12"/>
          </p:nvPr>
        </p:nvSpPr>
        <p:spPr/>
        <p:txBody>
          <a:bodyPr/>
          <a:lstStyle/>
          <a:p>
            <a:fld id="{72C11F88-783B-427F-AEBF-5807090EDC39}" type="slidenum">
              <a:rPr lang="zh-CN" altLang="en-US" smtClean="0"/>
              <a:pPr/>
              <a:t>14</a:t>
            </a:fld>
            <a:endParaRPr lang="zh-CN" altLang="en-US" dirty="0"/>
          </a:p>
        </p:txBody>
      </p:sp>
      <p:sp>
        <p:nvSpPr>
          <p:cNvPr id="5" name="文本框 4">
            <a:extLst>
              <a:ext uri="{FF2B5EF4-FFF2-40B4-BE49-F238E27FC236}">
                <a16:creationId xmlns:a16="http://schemas.microsoft.com/office/drawing/2014/main" id="{82D35851-3877-47BA-8082-7FA7726D558D}"/>
              </a:ext>
            </a:extLst>
          </p:cNvPr>
          <p:cNvSpPr txBox="1"/>
          <p:nvPr/>
        </p:nvSpPr>
        <p:spPr>
          <a:xfrm>
            <a:off x="342596" y="242834"/>
            <a:ext cx="6494622" cy="1077218"/>
          </a:xfrm>
          <a:prstGeom prst="rect">
            <a:avLst/>
          </a:prstGeom>
          <a:noFill/>
        </p:spPr>
        <p:txBody>
          <a:bodyPr wrap="square" rtlCol="0">
            <a:spAutoFit/>
          </a:bodyPr>
          <a:lstStyle/>
          <a:p>
            <a:r>
              <a:rPr lang="en-US" altLang="zh-CN" sz="3200" b="1" dirty="0"/>
              <a:t>You should tell the difference between a program and a process!</a:t>
            </a:r>
            <a:endParaRPr lang="zh-CN" altLang="en-US" sz="3200" b="1" dirty="0"/>
          </a:p>
        </p:txBody>
      </p:sp>
      <p:sp>
        <p:nvSpPr>
          <p:cNvPr id="7" name="文本框 6">
            <a:extLst>
              <a:ext uri="{FF2B5EF4-FFF2-40B4-BE49-F238E27FC236}">
                <a16:creationId xmlns:a16="http://schemas.microsoft.com/office/drawing/2014/main" id="{BCE52D17-87C4-4D42-A1EC-C892A4F424F7}"/>
              </a:ext>
            </a:extLst>
          </p:cNvPr>
          <p:cNvSpPr txBox="1"/>
          <p:nvPr/>
        </p:nvSpPr>
        <p:spPr>
          <a:xfrm>
            <a:off x="342596" y="2078561"/>
            <a:ext cx="6494622" cy="584775"/>
          </a:xfrm>
          <a:prstGeom prst="rect">
            <a:avLst/>
          </a:prstGeom>
          <a:noFill/>
        </p:spPr>
        <p:txBody>
          <a:bodyPr wrap="square" rtlCol="0">
            <a:spAutoFit/>
          </a:bodyPr>
          <a:lstStyle/>
          <a:p>
            <a:r>
              <a:rPr lang="en-US" altLang="zh-CN" sz="3200" b="1" dirty="0"/>
              <a:t>Process control</a:t>
            </a:r>
            <a:endParaRPr lang="zh-CN" altLang="en-US" sz="3200" b="1" dirty="0"/>
          </a:p>
        </p:txBody>
      </p:sp>
      <p:sp>
        <p:nvSpPr>
          <p:cNvPr id="8" name="内容占位符 2">
            <a:extLst>
              <a:ext uri="{FF2B5EF4-FFF2-40B4-BE49-F238E27FC236}">
                <a16:creationId xmlns:a16="http://schemas.microsoft.com/office/drawing/2014/main" id="{2CE70F6F-0294-EA46-916F-14291D1A3122}"/>
              </a:ext>
            </a:extLst>
          </p:cNvPr>
          <p:cNvSpPr txBox="1">
            <a:spLocks/>
          </p:cNvSpPr>
          <p:nvPr/>
        </p:nvSpPr>
        <p:spPr>
          <a:xfrm>
            <a:off x="342596" y="2663336"/>
            <a:ext cx="7997343"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dirty="0"/>
              <a:t>After fork, the scheduling order of parent and its child is invisible to the user process. Your program shall not make any assumptions on it to work properly!</a:t>
            </a:r>
          </a:p>
          <a:p>
            <a:pPr>
              <a:lnSpc>
                <a:spcPct val="110000"/>
              </a:lnSpc>
              <a:buClr>
                <a:schemeClr val="accent2">
                  <a:lumMod val="75000"/>
                </a:schemeClr>
              </a:buClr>
              <a:buFont typeface="Wingdings" panose="05000000000000000000" pitchFamily="2" charset="2"/>
              <a:buChar char="n"/>
            </a:pPr>
            <a:r>
              <a:rPr lang="en" altLang="zh-CN" sz="2000" dirty="0"/>
              <a:t>After fork, parent and its child has their own address space. They no longer affect each other!</a:t>
            </a:r>
          </a:p>
          <a:p>
            <a:pPr>
              <a:lnSpc>
                <a:spcPct val="110000"/>
              </a:lnSpc>
              <a:buClr>
                <a:schemeClr val="accent2">
                  <a:lumMod val="75000"/>
                </a:schemeClr>
              </a:buClr>
              <a:buFont typeface="Wingdings" panose="05000000000000000000" pitchFamily="2" charset="2"/>
              <a:buChar char="n"/>
            </a:pPr>
            <a:r>
              <a:rPr lang="en" altLang="zh-CN" sz="2000" dirty="0"/>
              <a:t>After </a:t>
            </a:r>
            <a:r>
              <a:rPr lang="en" altLang="zh-CN" sz="2000" dirty="0" err="1"/>
              <a:t>execve</a:t>
            </a:r>
            <a:r>
              <a:rPr lang="en" altLang="zh-CN" sz="2000" dirty="0"/>
              <a:t>, a new program is loaded, as if it is a new process.</a:t>
            </a:r>
          </a:p>
          <a:p>
            <a:pPr>
              <a:lnSpc>
                <a:spcPct val="110000"/>
              </a:lnSpc>
              <a:buClr>
                <a:schemeClr val="accent2">
                  <a:lumMod val="75000"/>
                </a:schemeClr>
              </a:buClr>
              <a:buFont typeface="Wingdings" panose="05000000000000000000" pitchFamily="2" charset="2"/>
              <a:buChar char="n"/>
            </a:pPr>
            <a:r>
              <a:rPr lang="en" altLang="zh-CN" sz="2000" dirty="0"/>
              <a:t>On exit, the process is just terminated and becomes a zombie. That is, the memory and file resources are all destructed. It only takes up an entry in the PCB. </a:t>
            </a:r>
            <a:r>
              <a:rPr lang="en" altLang="zh-CN" sz="2000" b="1" dirty="0"/>
              <a:t>Why is it necessary?</a:t>
            </a:r>
          </a:p>
        </p:txBody>
      </p:sp>
    </p:spTree>
    <p:extLst>
      <p:ext uri="{BB962C8B-B14F-4D97-AF65-F5344CB8AC3E}">
        <p14:creationId xmlns:p14="http://schemas.microsoft.com/office/powerpoint/2010/main" val="269092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98ECBBC-A507-4832-ABF3-B5A43BBF361B}"/>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695BD79A-3353-4FCB-BCA2-D4DC98A9F525}"/>
              </a:ext>
            </a:extLst>
          </p:cNvPr>
          <p:cNvSpPr>
            <a:spLocks noGrp="1"/>
          </p:cNvSpPr>
          <p:nvPr>
            <p:ph type="sldNum" sz="quarter" idx="12"/>
          </p:nvPr>
        </p:nvSpPr>
        <p:spPr/>
        <p:txBody>
          <a:bodyPr/>
          <a:lstStyle/>
          <a:p>
            <a:fld id="{72C11F88-783B-427F-AEBF-5807090EDC39}" type="slidenum">
              <a:rPr lang="zh-CN" altLang="en-US" smtClean="0"/>
              <a:pPr/>
              <a:t>15</a:t>
            </a:fld>
            <a:endParaRPr lang="zh-CN" altLang="en-US" dirty="0"/>
          </a:p>
        </p:txBody>
      </p:sp>
      <p:sp>
        <p:nvSpPr>
          <p:cNvPr id="5" name="文本框 4">
            <a:extLst>
              <a:ext uri="{FF2B5EF4-FFF2-40B4-BE49-F238E27FC236}">
                <a16:creationId xmlns:a16="http://schemas.microsoft.com/office/drawing/2014/main" id="{82D35851-3877-47BA-8082-7FA7726D558D}"/>
              </a:ext>
            </a:extLst>
          </p:cNvPr>
          <p:cNvSpPr txBox="1"/>
          <p:nvPr/>
        </p:nvSpPr>
        <p:spPr>
          <a:xfrm>
            <a:off x="342596" y="242834"/>
            <a:ext cx="6494622" cy="584775"/>
          </a:xfrm>
          <a:prstGeom prst="rect">
            <a:avLst/>
          </a:prstGeom>
          <a:noFill/>
        </p:spPr>
        <p:txBody>
          <a:bodyPr wrap="square" rtlCol="0">
            <a:spAutoFit/>
          </a:bodyPr>
          <a:lstStyle/>
          <a:p>
            <a:r>
              <a:rPr lang="en-US" altLang="zh-CN" sz="3200" b="1" dirty="0"/>
              <a:t>Why zombie process is necessary?</a:t>
            </a:r>
            <a:endParaRPr lang="zh-CN" altLang="en-US" sz="3200" b="1" dirty="0"/>
          </a:p>
        </p:txBody>
      </p:sp>
      <p:sp>
        <p:nvSpPr>
          <p:cNvPr id="8" name="内容占位符 2">
            <a:extLst>
              <a:ext uri="{FF2B5EF4-FFF2-40B4-BE49-F238E27FC236}">
                <a16:creationId xmlns:a16="http://schemas.microsoft.com/office/drawing/2014/main" id="{2CE70F6F-0294-EA46-916F-14291D1A3122}"/>
              </a:ext>
            </a:extLst>
          </p:cNvPr>
          <p:cNvSpPr txBox="1">
            <a:spLocks/>
          </p:cNvSpPr>
          <p:nvPr/>
        </p:nvSpPr>
        <p:spPr>
          <a:xfrm>
            <a:off x="342596" y="854708"/>
            <a:ext cx="7997343"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dirty="0"/>
              <a:t>To put it simple: For parent to know the exit status and resource usage of its children.</a:t>
            </a:r>
          </a:p>
          <a:p>
            <a:pPr>
              <a:lnSpc>
                <a:spcPct val="110000"/>
              </a:lnSpc>
              <a:buClr>
                <a:schemeClr val="accent2">
                  <a:lumMod val="75000"/>
                </a:schemeClr>
              </a:buClr>
              <a:buFont typeface="Wingdings" panose="05000000000000000000" pitchFamily="2" charset="2"/>
              <a:buChar char="n"/>
            </a:pPr>
            <a:r>
              <a:rPr lang="en-US" altLang="zh-CN" sz="2000" dirty="0"/>
              <a:t>One more thing to bear in mind: </a:t>
            </a:r>
            <a:r>
              <a:rPr lang="en" altLang="zh-CN" sz="2000" dirty="0"/>
              <a:t>If the parent process never calls wait(), then the child process is reparented to the </a:t>
            </a:r>
            <a:r>
              <a:rPr lang="en" altLang="zh-CN" sz="2000" dirty="0" err="1"/>
              <a:t>init</a:t>
            </a:r>
            <a:r>
              <a:rPr lang="en" altLang="zh-CN" sz="2000" dirty="0"/>
              <a:t> process when the parent process dies, and </a:t>
            </a:r>
            <a:r>
              <a:rPr lang="en" altLang="zh-CN" sz="2000" dirty="0" err="1"/>
              <a:t>init</a:t>
            </a:r>
            <a:r>
              <a:rPr lang="en" altLang="zh-CN" sz="2000" dirty="0"/>
              <a:t> will wait() for the child.</a:t>
            </a:r>
            <a:endParaRPr lang="en-US" altLang="zh-CN" sz="2000" dirty="0"/>
          </a:p>
        </p:txBody>
      </p:sp>
    </p:spTree>
    <p:extLst>
      <p:ext uri="{BB962C8B-B14F-4D97-AF65-F5344CB8AC3E}">
        <p14:creationId xmlns:p14="http://schemas.microsoft.com/office/powerpoint/2010/main" val="2345520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4CDFF59-EE7F-4AD4-B724-08EBCE60D3BE}"/>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EC59A0A5-8B4F-4B7F-945E-506E914E8FF3}"/>
              </a:ext>
            </a:extLst>
          </p:cNvPr>
          <p:cNvSpPr>
            <a:spLocks noGrp="1"/>
          </p:cNvSpPr>
          <p:nvPr>
            <p:ph type="sldNum" sz="quarter" idx="12"/>
          </p:nvPr>
        </p:nvSpPr>
        <p:spPr/>
        <p:txBody>
          <a:bodyPr/>
          <a:lstStyle/>
          <a:p>
            <a:fld id="{72C11F88-783B-427F-AEBF-5807090EDC39}" type="slidenum">
              <a:rPr lang="zh-CN" altLang="en-US" smtClean="0"/>
              <a:pPr/>
              <a:t>16</a:t>
            </a:fld>
            <a:endParaRPr lang="zh-CN" altLang="en-US" dirty="0"/>
          </a:p>
        </p:txBody>
      </p:sp>
      <p:pic>
        <p:nvPicPr>
          <p:cNvPr id="4" name="图片 3">
            <a:extLst>
              <a:ext uri="{FF2B5EF4-FFF2-40B4-BE49-F238E27FC236}">
                <a16:creationId xmlns:a16="http://schemas.microsoft.com/office/drawing/2014/main" id="{A6DE888F-9E89-410B-A02E-40A420B8CFEF}"/>
              </a:ext>
            </a:extLst>
          </p:cNvPr>
          <p:cNvPicPr>
            <a:picLocks noChangeAspect="1"/>
          </p:cNvPicPr>
          <p:nvPr/>
        </p:nvPicPr>
        <p:blipFill>
          <a:blip r:embed="rId2"/>
          <a:stretch>
            <a:fillRect/>
          </a:stretch>
        </p:blipFill>
        <p:spPr>
          <a:xfrm>
            <a:off x="475435" y="253568"/>
            <a:ext cx="8660154" cy="6038650"/>
          </a:xfrm>
          <a:prstGeom prst="rect">
            <a:avLst/>
          </a:prstGeom>
        </p:spPr>
      </p:pic>
      <p:cxnSp>
        <p:nvCxnSpPr>
          <p:cNvPr id="7" name="直接箭头连接符 6">
            <a:extLst>
              <a:ext uri="{FF2B5EF4-FFF2-40B4-BE49-F238E27FC236}">
                <a16:creationId xmlns:a16="http://schemas.microsoft.com/office/drawing/2014/main" id="{80232E52-564B-434F-B0E9-7315A96EB2D1}"/>
              </a:ext>
            </a:extLst>
          </p:cNvPr>
          <p:cNvCxnSpPr>
            <a:cxnSpLocks/>
          </p:cNvCxnSpPr>
          <p:nvPr/>
        </p:nvCxnSpPr>
        <p:spPr>
          <a:xfrm>
            <a:off x="128446" y="862153"/>
            <a:ext cx="0" cy="418011"/>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E8EE0A9-0EBE-4689-9CBF-80CD65071329}"/>
              </a:ext>
            </a:extLst>
          </p:cNvPr>
          <p:cNvSpPr txBox="1"/>
          <p:nvPr/>
        </p:nvSpPr>
        <p:spPr>
          <a:xfrm>
            <a:off x="-47081" y="1167188"/>
            <a:ext cx="489312" cy="461665"/>
          </a:xfrm>
          <a:prstGeom prst="rect">
            <a:avLst/>
          </a:prstGeom>
          <a:noFill/>
        </p:spPr>
        <p:txBody>
          <a:bodyPr wrap="square" rtlCol="0">
            <a:spAutoFit/>
          </a:bodyPr>
          <a:lstStyle/>
          <a:p>
            <a:r>
              <a:rPr lang="en-US" altLang="zh-CN" sz="2400" dirty="0">
                <a:solidFill>
                  <a:srgbClr val="C00000"/>
                </a:solidFill>
              </a:rPr>
              <a:t>A</a:t>
            </a:r>
            <a:endParaRPr lang="zh-CN" altLang="en-US" sz="2400" dirty="0">
              <a:solidFill>
                <a:srgbClr val="C00000"/>
              </a:solidFill>
            </a:endParaRPr>
          </a:p>
        </p:txBody>
      </p:sp>
      <p:cxnSp>
        <p:nvCxnSpPr>
          <p:cNvPr id="12" name="直接箭头连接符 11">
            <a:extLst>
              <a:ext uri="{FF2B5EF4-FFF2-40B4-BE49-F238E27FC236}">
                <a16:creationId xmlns:a16="http://schemas.microsoft.com/office/drawing/2014/main" id="{C4377485-4DD0-4579-A895-97500A053E53}"/>
              </a:ext>
            </a:extLst>
          </p:cNvPr>
          <p:cNvCxnSpPr>
            <a:cxnSpLocks/>
          </p:cNvCxnSpPr>
          <p:nvPr/>
        </p:nvCxnSpPr>
        <p:spPr>
          <a:xfrm>
            <a:off x="128446" y="1519650"/>
            <a:ext cx="0" cy="1284514"/>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CDE05F4-BD96-4B14-BBB3-7AAA6996267F}"/>
              </a:ext>
            </a:extLst>
          </p:cNvPr>
          <p:cNvSpPr txBox="1"/>
          <p:nvPr/>
        </p:nvSpPr>
        <p:spPr>
          <a:xfrm>
            <a:off x="-47081" y="2774060"/>
            <a:ext cx="489312" cy="461665"/>
          </a:xfrm>
          <a:prstGeom prst="rect">
            <a:avLst/>
          </a:prstGeom>
          <a:noFill/>
        </p:spPr>
        <p:txBody>
          <a:bodyPr wrap="square" rtlCol="0">
            <a:spAutoFit/>
          </a:bodyPr>
          <a:lstStyle/>
          <a:p>
            <a:r>
              <a:rPr lang="en-US" altLang="zh-CN" sz="2400" dirty="0">
                <a:solidFill>
                  <a:srgbClr val="C00000"/>
                </a:solidFill>
              </a:rPr>
              <a:t>A</a:t>
            </a:r>
            <a:endParaRPr lang="zh-CN" altLang="en-US" sz="2400" dirty="0">
              <a:solidFill>
                <a:srgbClr val="C00000"/>
              </a:solidFill>
            </a:endParaRPr>
          </a:p>
        </p:txBody>
      </p:sp>
      <p:cxnSp>
        <p:nvCxnSpPr>
          <p:cNvPr id="17" name="直接箭头连接符 16">
            <a:extLst>
              <a:ext uri="{FF2B5EF4-FFF2-40B4-BE49-F238E27FC236}">
                <a16:creationId xmlns:a16="http://schemas.microsoft.com/office/drawing/2014/main" id="{7DA9EE4D-6731-4113-9AB4-948C05A8222D}"/>
              </a:ext>
            </a:extLst>
          </p:cNvPr>
          <p:cNvCxnSpPr>
            <a:cxnSpLocks/>
          </p:cNvCxnSpPr>
          <p:nvPr/>
        </p:nvCxnSpPr>
        <p:spPr>
          <a:xfrm>
            <a:off x="114565" y="1788411"/>
            <a:ext cx="880521" cy="426365"/>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FA9135E-F9DB-4EF2-B191-B3CF671F707E}"/>
              </a:ext>
            </a:extLst>
          </p:cNvPr>
          <p:cNvSpPr txBox="1"/>
          <p:nvPr/>
        </p:nvSpPr>
        <p:spPr>
          <a:xfrm>
            <a:off x="909256" y="2161907"/>
            <a:ext cx="489312" cy="461665"/>
          </a:xfrm>
          <a:prstGeom prst="rect">
            <a:avLst/>
          </a:prstGeom>
          <a:noFill/>
        </p:spPr>
        <p:txBody>
          <a:bodyPr wrap="square" rtlCol="0">
            <a:spAutoFit/>
          </a:bodyPr>
          <a:lstStyle/>
          <a:p>
            <a:r>
              <a:rPr lang="en-US" altLang="zh-CN" sz="2400" dirty="0">
                <a:solidFill>
                  <a:srgbClr val="C00000"/>
                </a:solidFill>
              </a:rPr>
              <a:t>B</a:t>
            </a:r>
            <a:endParaRPr lang="zh-CN" altLang="en-US" sz="2400" dirty="0">
              <a:solidFill>
                <a:srgbClr val="C00000"/>
              </a:solidFill>
            </a:endParaRPr>
          </a:p>
        </p:txBody>
      </p:sp>
      <p:cxnSp>
        <p:nvCxnSpPr>
          <p:cNvPr id="21" name="直接箭头连接符 20">
            <a:extLst>
              <a:ext uri="{FF2B5EF4-FFF2-40B4-BE49-F238E27FC236}">
                <a16:creationId xmlns:a16="http://schemas.microsoft.com/office/drawing/2014/main" id="{2E6C6237-C94B-4A42-BC61-3FD148877B50}"/>
              </a:ext>
            </a:extLst>
          </p:cNvPr>
          <p:cNvCxnSpPr>
            <a:cxnSpLocks/>
          </p:cNvCxnSpPr>
          <p:nvPr/>
        </p:nvCxnSpPr>
        <p:spPr>
          <a:xfrm>
            <a:off x="1069942" y="2659474"/>
            <a:ext cx="0" cy="1509662"/>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12C2F69-B701-40EE-BBA6-36F8BF62AB59}"/>
              </a:ext>
            </a:extLst>
          </p:cNvPr>
          <p:cNvSpPr txBox="1"/>
          <p:nvPr/>
        </p:nvSpPr>
        <p:spPr>
          <a:xfrm>
            <a:off x="906367" y="4133234"/>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cxnSp>
        <p:nvCxnSpPr>
          <p:cNvPr id="25" name="直接箭头连接符 24">
            <a:extLst>
              <a:ext uri="{FF2B5EF4-FFF2-40B4-BE49-F238E27FC236}">
                <a16:creationId xmlns:a16="http://schemas.microsoft.com/office/drawing/2014/main" id="{5FF67094-7098-4AFC-B14B-2914762205D2}"/>
              </a:ext>
            </a:extLst>
          </p:cNvPr>
          <p:cNvCxnSpPr>
            <a:cxnSpLocks/>
          </p:cNvCxnSpPr>
          <p:nvPr/>
        </p:nvCxnSpPr>
        <p:spPr>
          <a:xfrm>
            <a:off x="128446" y="3166638"/>
            <a:ext cx="0" cy="1074441"/>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6D2C0795-D96F-4E18-B157-A6A4B3CA767D}"/>
              </a:ext>
            </a:extLst>
          </p:cNvPr>
          <p:cNvSpPr txBox="1"/>
          <p:nvPr/>
        </p:nvSpPr>
        <p:spPr>
          <a:xfrm>
            <a:off x="-47081" y="4165269"/>
            <a:ext cx="489312" cy="461665"/>
          </a:xfrm>
          <a:prstGeom prst="rect">
            <a:avLst/>
          </a:prstGeom>
          <a:noFill/>
        </p:spPr>
        <p:txBody>
          <a:bodyPr wrap="square" rtlCol="0">
            <a:spAutoFit/>
          </a:bodyPr>
          <a:lstStyle/>
          <a:p>
            <a:r>
              <a:rPr lang="en-US" altLang="zh-CN" sz="2400" dirty="0">
                <a:solidFill>
                  <a:srgbClr val="C00000"/>
                </a:solidFill>
              </a:rPr>
              <a:t>B</a:t>
            </a:r>
            <a:endParaRPr lang="zh-CN" altLang="en-US" sz="2400" dirty="0">
              <a:solidFill>
                <a:srgbClr val="C00000"/>
              </a:solidFill>
            </a:endParaRPr>
          </a:p>
        </p:txBody>
      </p:sp>
      <p:cxnSp>
        <p:nvCxnSpPr>
          <p:cNvPr id="33" name="直接箭头连接符 32">
            <a:extLst>
              <a:ext uri="{FF2B5EF4-FFF2-40B4-BE49-F238E27FC236}">
                <a16:creationId xmlns:a16="http://schemas.microsoft.com/office/drawing/2014/main" id="{B4EB595B-8686-4D43-B0BE-A90E18BC1C8B}"/>
              </a:ext>
            </a:extLst>
          </p:cNvPr>
          <p:cNvCxnSpPr>
            <a:cxnSpLocks/>
          </p:cNvCxnSpPr>
          <p:nvPr/>
        </p:nvCxnSpPr>
        <p:spPr>
          <a:xfrm>
            <a:off x="128446" y="3359983"/>
            <a:ext cx="426379" cy="744984"/>
          </a:xfrm>
          <a:prstGeom prst="straightConnector1">
            <a:avLst/>
          </a:prstGeom>
          <a:ln w="317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439ABFD6-D92A-413B-A8D7-6C5744DAC34F}"/>
              </a:ext>
            </a:extLst>
          </p:cNvPr>
          <p:cNvSpPr txBox="1"/>
          <p:nvPr/>
        </p:nvSpPr>
        <p:spPr>
          <a:xfrm>
            <a:off x="436326" y="4150099"/>
            <a:ext cx="489312" cy="461665"/>
          </a:xfrm>
          <a:prstGeom prst="rect">
            <a:avLst/>
          </a:prstGeom>
          <a:noFill/>
        </p:spPr>
        <p:txBody>
          <a:bodyPr wrap="square" rtlCol="0">
            <a:spAutoFit/>
          </a:bodyPr>
          <a:lstStyle/>
          <a:p>
            <a:r>
              <a:rPr lang="en-US" altLang="zh-CN" sz="2400" dirty="0">
                <a:solidFill>
                  <a:srgbClr val="C00000"/>
                </a:solidFill>
              </a:rPr>
              <a:t>B</a:t>
            </a:r>
            <a:endParaRPr lang="zh-CN" altLang="en-US" sz="2400" dirty="0">
              <a:solidFill>
                <a:srgbClr val="C00000"/>
              </a:solidFill>
            </a:endParaRPr>
          </a:p>
        </p:txBody>
      </p:sp>
      <p:sp>
        <p:nvSpPr>
          <p:cNvPr id="40" name="文本框 39">
            <a:extLst>
              <a:ext uri="{FF2B5EF4-FFF2-40B4-BE49-F238E27FC236}">
                <a16:creationId xmlns:a16="http://schemas.microsoft.com/office/drawing/2014/main" id="{83A3EA79-D648-43F1-94C1-CB75D94497B6}"/>
              </a:ext>
            </a:extLst>
          </p:cNvPr>
          <p:cNvSpPr txBox="1"/>
          <p:nvPr/>
        </p:nvSpPr>
        <p:spPr>
          <a:xfrm>
            <a:off x="1395679" y="5438687"/>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41" name="文本框 40">
            <a:extLst>
              <a:ext uri="{FF2B5EF4-FFF2-40B4-BE49-F238E27FC236}">
                <a16:creationId xmlns:a16="http://schemas.microsoft.com/office/drawing/2014/main" id="{25A7F395-CB6A-4E24-B3C1-4CF0950AE17A}"/>
              </a:ext>
            </a:extLst>
          </p:cNvPr>
          <p:cNvSpPr txBox="1"/>
          <p:nvPr/>
        </p:nvSpPr>
        <p:spPr>
          <a:xfrm>
            <a:off x="3662771" y="5465163"/>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42" name="文本框 41">
            <a:extLst>
              <a:ext uri="{FF2B5EF4-FFF2-40B4-BE49-F238E27FC236}">
                <a16:creationId xmlns:a16="http://schemas.microsoft.com/office/drawing/2014/main" id="{0CAC0D79-81CB-4DA6-A566-C4624BCA1BA8}"/>
              </a:ext>
            </a:extLst>
          </p:cNvPr>
          <p:cNvSpPr txBox="1"/>
          <p:nvPr/>
        </p:nvSpPr>
        <p:spPr>
          <a:xfrm>
            <a:off x="3662771" y="5775962"/>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144782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0" grpId="0"/>
      <p:bldP spid="24" grpId="0"/>
      <p:bldP spid="32" grpId="0"/>
      <p:bldP spid="38" grpId="0"/>
      <p:bldP spid="40" grpId="0"/>
      <p:bldP spid="41"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7D1BB05-F18E-4509-A612-59E844E17340}"/>
              </a:ext>
            </a:extLst>
          </p:cNvPr>
          <p:cNvPicPr>
            <a:picLocks noChangeAspect="1"/>
          </p:cNvPicPr>
          <p:nvPr/>
        </p:nvPicPr>
        <p:blipFill>
          <a:blip r:embed="rId2"/>
          <a:stretch>
            <a:fillRect/>
          </a:stretch>
        </p:blipFill>
        <p:spPr>
          <a:xfrm>
            <a:off x="1014958" y="91769"/>
            <a:ext cx="8014477" cy="6287912"/>
          </a:xfrm>
          <a:prstGeom prst="rect">
            <a:avLst/>
          </a:prstGeom>
        </p:spPr>
      </p:pic>
      <p:sp>
        <p:nvSpPr>
          <p:cNvPr id="2" name="页脚占位符 1">
            <a:extLst>
              <a:ext uri="{FF2B5EF4-FFF2-40B4-BE49-F238E27FC236}">
                <a16:creationId xmlns:a16="http://schemas.microsoft.com/office/drawing/2014/main" id="{74CDFF59-EE7F-4AD4-B724-08EBCE60D3BE}"/>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EC59A0A5-8B4F-4B7F-945E-506E914E8FF3}"/>
              </a:ext>
            </a:extLst>
          </p:cNvPr>
          <p:cNvSpPr>
            <a:spLocks noGrp="1"/>
          </p:cNvSpPr>
          <p:nvPr>
            <p:ph type="sldNum" sz="quarter" idx="12"/>
          </p:nvPr>
        </p:nvSpPr>
        <p:spPr/>
        <p:txBody>
          <a:bodyPr/>
          <a:lstStyle/>
          <a:p>
            <a:fld id="{72C11F88-783B-427F-AEBF-5807090EDC39}" type="slidenum">
              <a:rPr lang="zh-CN" altLang="en-US" smtClean="0"/>
              <a:pPr/>
              <a:t>17</a:t>
            </a:fld>
            <a:endParaRPr lang="zh-CN" altLang="en-US" dirty="0"/>
          </a:p>
        </p:txBody>
      </p:sp>
      <p:cxnSp>
        <p:nvCxnSpPr>
          <p:cNvPr id="7" name="直接箭头连接符 6">
            <a:extLst>
              <a:ext uri="{FF2B5EF4-FFF2-40B4-BE49-F238E27FC236}">
                <a16:creationId xmlns:a16="http://schemas.microsoft.com/office/drawing/2014/main" id="{80232E52-564B-434F-B0E9-7315A96EB2D1}"/>
              </a:ext>
            </a:extLst>
          </p:cNvPr>
          <p:cNvCxnSpPr>
            <a:cxnSpLocks/>
          </p:cNvCxnSpPr>
          <p:nvPr/>
        </p:nvCxnSpPr>
        <p:spPr>
          <a:xfrm>
            <a:off x="134972" y="809899"/>
            <a:ext cx="0" cy="418011"/>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E8EE0A9-0EBE-4689-9CBF-80CD65071329}"/>
              </a:ext>
            </a:extLst>
          </p:cNvPr>
          <p:cNvSpPr txBox="1"/>
          <p:nvPr/>
        </p:nvSpPr>
        <p:spPr>
          <a:xfrm>
            <a:off x="-47081" y="1167188"/>
            <a:ext cx="489312" cy="461665"/>
          </a:xfrm>
          <a:prstGeom prst="rect">
            <a:avLst/>
          </a:prstGeom>
          <a:noFill/>
        </p:spPr>
        <p:txBody>
          <a:bodyPr wrap="square" rtlCol="0">
            <a:spAutoFit/>
          </a:bodyPr>
          <a:lstStyle/>
          <a:p>
            <a:r>
              <a:rPr lang="en-US" altLang="zh-CN" sz="2400" dirty="0">
                <a:solidFill>
                  <a:srgbClr val="C00000"/>
                </a:solidFill>
              </a:rPr>
              <a:t>A</a:t>
            </a:r>
            <a:endParaRPr lang="zh-CN" altLang="en-US" sz="2400" dirty="0">
              <a:solidFill>
                <a:srgbClr val="C00000"/>
              </a:solidFill>
            </a:endParaRPr>
          </a:p>
        </p:txBody>
      </p:sp>
      <p:cxnSp>
        <p:nvCxnSpPr>
          <p:cNvPr id="12" name="直接箭头连接符 11">
            <a:extLst>
              <a:ext uri="{FF2B5EF4-FFF2-40B4-BE49-F238E27FC236}">
                <a16:creationId xmlns:a16="http://schemas.microsoft.com/office/drawing/2014/main" id="{C4377485-4DD0-4579-A895-97500A053E53}"/>
              </a:ext>
            </a:extLst>
          </p:cNvPr>
          <p:cNvCxnSpPr>
            <a:cxnSpLocks/>
          </p:cNvCxnSpPr>
          <p:nvPr/>
        </p:nvCxnSpPr>
        <p:spPr>
          <a:xfrm>
            <a:off x="128446" y="1519650"/>
            <a:ext cx="0" cy="1716075"/>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CDE05F4-BD96-4B14-BBB3-7AAA6996267F}"/>
              </a:ext>
            </a:extLst>
          </p:cNvPr>
          <p:cNvSpPr txBox="1"/>
          <p:nvPr/>
        </p:nvSpPr>
        <p:spPr>
          <a:xfrm>
            <a:off x="-38387" y="3241939"/>
            <a:ext cx="489312" cy="461665"/>
          </a:xfrm>
          <a:prstGeom prst="rect">
            <a:avLst/>
          </a:prstGeom>
          <a:noFill/>
        </p:spPr>
        <p:txBody>
          <a:bodyPr wrap="square" rtlCol="0">
            <a:spAutoFit/>
          </a:bodyPr>
          <a:lstStyle/>
          <a:p>
            <a:r>
              <a:rPr lang="en-US" altLang="zh-CN" sz="2400" dirty="0">
                <a:solidFill>
                  <a:srgbClr val="C00000"/>
                </a:solidFill>
              </a:rPr>
              <a:t>B</a:t>
            </a:r>
            <a:endParaRPr lang="zh-CN" altLang="en-US" sz="2400" dirty="0">
              <a:solidFill>
                <a:srgbClr val="C00000"/>
              </a:solidFill>
            </a:endParaRPr>
          </a:p>
        </p:txBody>
      </p:sp>
      <p:cxnSp>
        <p:nvCxnSpPr>
          <p:cNvPr id="17" name="直接箭头连接符 16">
            <a:extLst>
              <a:ext uri="{FF2B5EF4-FFF2-40B4-BE49-F238E27FC236}">
                <a16:creationId xmlns:a16="http://schemas.microsoft.com/office/drawing/2014/main" id="{7DA9EE4D-6731-4113-9AB4-948C05A8222D}"/>
              </a:ext>
            </a:extLst>
          </p:cNvPr>
          <p:cNvCxnSpPr>
            <a:cxnSpLocks/>
          </p:cNvCxnSpPr>
          <p:nvPr/>
        </p:nvCxnSpPr>
        <p:spPr>
          <a:xfrm>
            <a:off x="134972" y="1981315"/>
            <a:ext cx="581035" cy="156192"/>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FA9135E-F9DB-4EF2-B191-B3CF671F707E}"/>
              </a:ext>
            </a:extLst>
          </p:cNvPr>
          <p:cNvSpPr txBox="1"/>
          <p:nvPr/>
        </p:nvSpPr>
        <p:spPr>
          <a:xfrm>
            <a:off x="656337" y="2059411"/>
            <a:ext cx="489312" cy="461665"/>
          </a:xfrm>
          <a:prstGeom prst="rect">
            <a:avLst/>
          </a:prstGeom>
          <a:noFill/>
        </p:spPr>
        <p:txBody>
          <a:bodyPr wrap="square" rtlCol="0">
            <a:spAutoFit/>
          </a:bodyPr>
          <a:lstStyle/>
          <a:p>
            <a:r>
              <a:rPr lang="en-US" altLang="zh-CN" sz="2400" dirty="0">
                <a:solidFill>
                  <a:srgbClr val="C00000"/>
                </a:solidFill>
              </a:rPr>
              <a:t>B</a:t>
            </a:r>
            <a:endParaRPr lang="zh-CN" altLang="en-US" sz="2400" dirty="0">
              <a:solidFill>
                <a:srgbClr val="C00000"/>
              </a:solidFill>
            </a:endParaRPr>
          </a:p>
        </p:txBody>
      </p:sp>
      <p:cxnSp>
        <p:nvCxnSpPr>
          <p:cNvPr id="21" name="直接箭头连接符 20">
            <a:extLst>
              <a:ext uri="{FF2B5EF4-FFF2-40B4-BE49-F238E27FC236}">
                <a16:creationId xmlns:a16="http://schemas.microsoft.com/office/drawing/2014/main" id="{2E6C6237-C94B-4A42-BC61-3FD148877B50}"/>
              </a:ext>
            </a:extLst>
          </p:cNvPr>
          <p:cNvCxnSpPr>
            <a:cxnSpLocks/>
          </p:cNvCxnSpPr>
          <p:nvPr/>
        </p:nvCxnSpPr>
        <p:spPr>
          <a:xfrm>
            <a:off x="837990" y="2503284"/>
            <a:ext cx="15786" cy="1985434"/>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12C2F69-B701-40EE-BBA6-36F8BF62AB59}"/>
              </a:ext>
            </a:extLst>
          </p:cNvPr>
          <p:cNvSpPr txBox="1"/>
          <p:nvPr/>
        </p:nvSpPr>
        <p:spPr>
          <a:xfrm>
            <a:off x="661100" y="4470926"/>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cxnSp>
        <p:nvCxnSpPr>
          <p:cNvPr id="25" name="直接箭头连接符 24">
            <a:extLst>
              <a:ext uri="{FF2B5EF4-FFF2-40B4-BE49-F238E27FC236}">
                <a16:creationId xmlns:a16="http://schemas.microsoft.com/office/drawing/2014/main" id="{5FF67094-7098-4AFC-B14B-2914762205D2}"/>
              </a:ext>
            </a:extLst>
          </p:cNvPr>
          <p:cNvCxnSpPr>
            <a:cxnSpLocks/>
          </p:cNvCxnSpPr>
          <p:nvPr/>
        </p:nvCxnSpPr>
        <p:spPr>
          <a:xfrm>
            <a:off x="139315" y="3673284"/>
            <a:ext cx="0" cy="917682"/>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4EB595B-8686-4D43-B0BE-A90E18BC1C8B}"/>
              </a:ext>
            </a:extLst>
          </p:cNvPr>
          <p:cNvCxnSpPr>
            <a:cxnSpLocks/>
          </p:cNvCxnSpPr>
          <p:nvPr/>
        </p:nvCxnSpPr>
        <p:spPr>
          <a:xfrm>
            <a:off x="844792" y="2875643"/>
            <a:ext cx="581711" cy="1595283"/>
          </a:xfrm>
          <a:prstGeom prst="straightConnector1">
            <a:avLst/>
          </a:prstGeom>
          <a:ln w="317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439ABFD6-D92A-413B-A8D7-6C5744DAC34F}"/>
              </a:ext>
            </a:extLst>
          </p:cNvPr>
          <p:cNvSpPr txBox="1"/>
          <p:nvPr/>
        </p:nvSpPr>
        <p:spPr>
          <a:xfrm>
            <a:off x="-26811" y="4517069"/>
            <a:ext cx="489312" cy="461665"/>
          </a:xfrm>
          <a:prstGeom prst="rect">
            <a:avLst/>
          </a:prstGeom>
          <a:noFill/>
        </p:spPr>
        <p:txBody>
          <a:bodyPr wrap="square" rtlCol="0">
            <a:spAutoFit/>
          </a:bodyPr>
          <a:lstStyle/>
          <a:p>
            <a:r>
              <a:rPr lang="en-US" altLang="zh-CN" sz="2400" dirty="0">
                <a:solidFill>
                  <a:srgbClr val="C00000"/>
                </a:solidFill>
              </a:rPr>
              <a:t>D</a:t>
            </a:r>
            <a:endParaRPr lang="zh-CN" altLang="en-US" sz="2400" dirty="0">
              <a:solidFill>
                <a:srgbClr val="C00000"/>
              </a:solidFill>
            </a:endParaRPr>
          </a:p>
        </p:txBody>
      </p:sp>
      <p:sp>
        <p:nvSpPr>
          <p:cNvPr id="40" name="文本框 39">
            <a:extLst>
              <a:ext uri="{FF2B5EF4-FFF2-40B4-BE49-F238E27FC236}">
                <a16:creationId xmlns:a16="http://schemas.microsoft.com/office/drawing/2014/main" id="{83A3EA79-D648-43F1-94C1-CB75D94497B6}"/>
              </a:ext>
            </a:extLst>
          </p:cNvPr>
          <p:cNvSpPr txBox="1"/>
          <p:nvPr/>
        </p:nvSpPr>
        <p:spPr>
          <a:xfrm>
            <a:off x="1787565" y="5612858"/>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41" name="文本框 40">
            <a:extLst>
              <a:ext uri="{FF2B5EF4-FFF2-40B4-BE49-F238E27FC236}">
                <a16:creationId xmlns:a16="http://schemas.microsoft.com/office/drawing/2014/main" id="{25A7F395-CB6A-4E24-B3C1-4CF0950AE17A}"/>
              </a:ext>
            </a:extLst>
          </p:cNvPr>
          <p:cNvSpPr txBox="1"/>
          <p:nvPr/>
        </p:nvSpPr>
        <p:spPr>
          <a:xfrm>
            <a:off x="3961722" y="5599505"/>
            <a:ext cx="489312" cy="461665"/>
          </a:xfrm>
          <a:prstGeom prst="rect">
            <a:avLst/>
          </a:prstGeom>
          <a:noFill/>
        </p:spPr>
        <p:txBody>
          <a:bodyPr wrap="square" rtlCol="0">
            <a:spAutoFit/>
          </a:bodyPr>
          <a:lstStyle/>
          <a:p>
            <a:r>
              <a:rPr lang="zh-CN" altLang="zh-CN" sz="2400" dirty="0">
                <a:solidFill>
                  <a:srgbClr val="FF0000"/>
                </a:solidFill>
              </a:rPr>
              <a:t>√</a:t>
            </a:r>
            <a:endParaRPr lang="zh-CN" altLang="en-US" sz="2400" dirty="0">
              <a:solidFill>
                <a:srgbClr val="FF0000"/>
              </a:solidFill>
            </a:endParaRPr>
          </a:p>
        </p:txBody>
      </p:sp>
      <p:sp>
        <p:nvSpPr>
          <p:cNvPr id="29" name="文本框 28">
            <a:extLst>
              <a:ext uri="{FF2B5EF4-FFF2-40B4-BE49-F238E27FC236}">
                <a16:creationId xmlns:a16="http://schemas.microsoft.com/office/drawing/2014/main" id="{7C78F0F7-1E60-49B2-B29A-31D1CB15380E}"/>
              </a:ext>
            </a:extLst>
          </p:cNvPr>
          <p:cNvSpPr txBox="1"/>
          <p:nvPr/>
        </p:nvSpPr>
        <p:spPr>
          <a:xfrm>
            <a:off x="1233827" y="4470925"/>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cxnSp>
        <p:nvCxnSpPr>
          <p:cNvPr id="34" name="直接箭头连接符 33">
            <a:extLst>
              <a:ext uri="{FF2B5EF4-FFF2-40B4-BE49-F238E27FC236}">
                <a16:creationId xmlns:a16="http://schemas.microsoft.com/office/drawing/2014/main" id="{D35E6074-9080-4AEC-8BEA-B8080D0E02CD}"/>
              </a:ext>
            </a:extLst>
          </p:cNvPr>
          <p:cNvCxnSpPr>
            <a:cxnSpLocks/>
          </p:cNvCxnSpPr>
          <p:nvPr/>
        </p:nvCxnSpPr>
        <p:spPr>
          <a:xfrm flipH="1" flipV="1">
            <a:off x="145102" y="4087357"/>
            <a:ext cx="531706" cy="401361"/>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50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0" grpId="0"/>
      <p:bldP spid="24" grpId="0"/>
      <p:bldP spid="38" grpId="0"/>
      <p:bldP spid="40" grpId="0"/>
      <p:bldP spid="41"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210D4FD-D2CE-4F1D-AC9E-77CE9440B4F3}"/>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2F2607D9-4D7F-4C04-BBF4-BB4593FC733F}"/>
              </a:ext>
            </a:extLst>
          </p:cNvPr>
          <p:cNvSpPr>
            <a:spLocks noGrp="1"/>
          </p:cNvSpPr>
          <p:nvPr>
            <p:ph type="sldNum" sz="quarter" idx="12"/>
          </p:nvPr>
        </p:nvSpPr>
        <p:spPr/>
        <p:txBody>
          <a:bodyPr/>
          <a:lstStyle/>
          <a:p>
            <a:fld id="{72C11F88-783B-427F-AEBF-5807090EDC39}" type="slidenum">
              <a:rPr lang="zh-CN" altLang="en-US" smtClean="0"/>
              <a:pPr/>
              <a:t>18</a:t>
            </a:fld>
            <a:endParaRPr lang="zh-CN" altLang="en-US" dirty="0"/>
          </a:p>
        </p:txBody>
      </p:sp>
      <p:pic>
        <p:nvPicPr>
          <p:cNvPr id="4" name="内容占位符 3">
            <a:extLst>
              <a:ext uri="{FF2B5EF4-FFF2-40B4-BE49-F238E27FC236}">
                <a16:creationId xmlns:a16="http://schemas.microsoft.com/office/drawing/2014/main" id="{B101579E-B1FB-4971-971C-DA2BFD69A572}"/>
              </a:ext>
            </a:extLst>
          </p:cNvPr>
          <p:cNvPicPr>
            <a:picLocks noChangeAspect="1"/>
          </p:cNvPicPr>
          <p:nvPr/>
        </p:nvPicPr>
        <p:blipFill>
          <a:blip r:embed="rId2"/>
          <a:stretch>
            <a:fillRect/>
          </a:stretch>
        </p:blipFill>
        <p:spPr>
          <a:xfrm>
            <a:off x="566673" y="572296"/>
            <a:ext cx="8268854" cy="3429479"/>
          </a:xfrm>
          <a:prstGeom prst="rect">
            <a:avLst/>
          </a:prstGeom>
        </p:spPr>
      </p:pic>
      <p:pic>
        <p:nvPicPr>
          <p:cNvPr id="5" name="图片 4">
            <a:extLst>
              <a:ext uri="{FF2B5EF4-FFF2-40B4-BE49-F238E27FC236}">
                <a16:creationId xmlns:a16="http://schemas.microsoft.com/office/drawing/2014/main" id="{4EE5392A-96AD-4BB3-90EA-9602ADD46729}"/>
              </a:ext>
            </a:extLst>
          </p:cNvPr>
          <p:cNvPicPr>
            <a:picLocks noChangeAspect="1"/>
          </p:cNvPicPr>
          <p:nvPr/>
        </p:nvPicPr>
        <p:blipFill>
          <a:blip r:embed="rId3"/>
          <a:stretch>
            <a:fillRect/>
          </a:stretch>
        </p:blipFill>
        <p:spPr>
          <a:xfrm>
            <a:off x="566673" y="4624462"/>
            <a:ext cx="7116205" cy="909835"/>
          </a:xfrm>
          <a:prstGeom prst="rect">
            <a:avLst/>
          </a:prstGeom>
        </p:spPr>
      </p:pic>
      <p:sp>
        <p:nvSpPr>
          <p:cNvPr id="6" name="矩形 5">
            <a:extLst>
              <a:ext uri="{FF2B5EF4-FFF2-40B4-BE49-F238E27FC236}">
                <a16:creationId xmlns:a16="http://schemas.microsoft.com/office/drawing/2014/main" id="{D5398C71-3494-42A7-8F39-34BCBC94E67F}"/>
              </a:ext>
            </a:extLst>
          </p:cNvPr>
          <p:cNvSpPr/>
          <p:nvPr/>
        </p:nvSpPr>
        <p:spPr>
          <a:xfrm>
            <a:off x="566673" y="2699657"/>
            <a:ext cx="8107064" cy="63572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582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6AAB020-BC1D-483A-BBDF-061F296F21FA}"/>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763B74B1-1BBD-4759-9D64-23F11D0EAFC1}"/>
              </a:ext>
            </a:extLst>
          </p:cNvPr>
          <p:cNvSpPr>
            <a:spLocks noGrp="1"/>
          </p:cNvSpPr>
          <p:nvPr>
            <p:ph type="sldNum" sz="quarter" idx="12"/>
          </p:nvPr>
        </p:nvSpPr>
        <p:spPr/>
        <p:txBody>
          <a:bodyPr/>
          <a:lstStyle/>
          <a:p>
            <a:fld id="{72C11F88-783B-427F-AEBF-5807090EDC39}" type="slidenum">
              <a:rPr lang="zh-CN" altLang="en-US" smtClean="0"/>
              <a:pPr/>
              <a:t>19</a:t>
            </a:fld>
            <a:endParaRPr lang="zh-CN" altLang="en-US" dirty="0"/>
          </a:p>
        </p:txBody>
      </p:sp>
      <p:sp>
        <p:nvSpPr>
          <p:cNvPr id="4" name="文本框 3">
            <a:extLst>
              <a:ext uri="{FF2B5EF4-FFF2-40B4-BE49-F238E27FC236}">
                <a16:creationId xmlns:a16="http://schemas.microsoft.com/office/drawing/2014/main" id="{A9A85595-4D7E-4EC5-903F-3680DF602BF7}"/>
              </a:ext>
            </a:extLst>
          </p:cNvPr>
          <p:cNvSpPr txBox="1"/>
          <p:nvPr/>
        </p:nvSpPr>
        <p:spPr>
          <a:xfrm>
            <a:off x="217715" y="318248"/>
            <a:ext cx="5819403" cy="584775"/>
          </a:xfrm>
          <a:prstGeom prst="rect">
            <a:avLst/>
          </a:prstGeom>
          <a:noFill/>
        </p:spPr>
        <p:txBody>
          <a:bodyPr wrap="square" rtlCol="0">
            <a:spAutoFit/>
          </a:bodyPr>
          <a:lstStyle/>
          <a:p>
            <a:r>
              <a:rPr lang="en-US" altLang="zh-CN" sz="3200" b="1" dirty="0"/>
              <a:t>Case</a:t>
            </a:r>
            <a:r>
              <a:rPr lang="zh-CN" altLang="en-US" sz="3200" b="1" dirty="0"/>
              <a:t> </a:t>
            </a:r>
            <a:r>
              <a:rPr lang="en-US" altLang="zh-CN" sz="3200" b="1" dirty="0"/>
              <a:t>Study: </a:t>
            </a:r>
            <a:r>
              <a:rPr lang="zh-CN" altLang="en-US" sz="3200" b="1" dirty="0"/>
              <a:t>真实案例</a:t>
            </a:r>
            <a:r>
              <a:rPr lang="en-US" altLang="zh-CN" sz="3200" b="1" dirty="0"/>
              <a:t> #Live</a:t>
            </a:r>
            <a:endParaRPr lang="zh-CN" altLang="en-US" sz="3200" b="1" dirty="0"/>
          </a:p>
        </p:txBody>
      </p:sp>
      <p:graphicFrame>
        <p:nvGraphicFramePr>
          <p:cNvPr id="6" name="表格 5">
            <a:extLst>
              <a:ext uri="{FF2B5EF4-FFF2-40B4-BE49-F238E27FC236}">
                <a16:creationId xmlns:a16="http://schemas.microsoft.com/office/drawing/2014/main" id="{A10A80DB-2F75-9840-9B64-59E83B6008E2}"/>
              </a:ext>
            </a:extLst>
          </p:cNvPr>
          <p:cNvGraphicFramePr>
            <a:graphicFrameLocks noGrp="1"/>
          </p:cNvGraphicFramePr>
          <p:nvPr>
            <p:extLst>
              <p:ext uri="{D42A27DB-BD31-4B8C-83A1-F6EECF244321}">
                <p14:modId xmlns:p14="http://schemas.microsoft.com/office/powerpoint/2010/main" val="2700821621"/>
              </p:ext>
            </p:extLst>
          </p:nvPr>
        </p:nvGraphicFramePr>
        <p:xfrm>
          <a:off x="1647075" y="2549236"/>
          <a:ext cx="5762718" cy="3169920"/>
        </p:xfrm>
        <a:graphic>
          <a:graphicData uri="http://schemas.openxmlformats.org/drawingml/2006/table">
            <a:tbl>
              <a:tblPr firstRow="1" firstCol="1" bandRow="1">
                <a:tableStyleId>{5940675A-B579-460E-94D1-54222C63F5DA}</a:tableStyleId>
              </a:tblPr>
              <a:tblGrid>
                <a:gridCol w="5762718">
                  <a:extLst>
                    <a:ext uri="{9D8B030D-6E8A-4147-A177-3AD203B41FA5}">
                      <a16:colId xmlns:a16="http://schemas.microsoft.com/office/drawing/2014/main" val="2521237906"/>
                    </a:ext>
                  </a:extLst>
                </a:gridCol>
              </a:tblGrid>
              <a:tr h="0">
                <a:tc>
                  <a:txBody>
                    <a:bodyPr/>
                    <a:lstStyle/>
                    <a:p>
                      <a:pPr algn="just"/>
                      <a:r>
                        <a:rPr lang="en-US" sz="1600" b="0" kern="100" dirty="0">
                          <a:solidFill>
                            <a:schemeClr val="tx1"/>
                          </a:solidFill>
                          <a:effectLst/>
                          <a:latin typeface="Courier" pitchFamily="2" charset="0"/>
                        </a:rPr>
                        <a:t>int main() {</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int </a:t>
                      </a:r>
                      <a:r>
                        <a:rPr lang="en-US" sz="1600" b="0" kern="100" dirty="0" err="1">
                          <a:solidFill>
                            <a:schemeClr val="tx1"/>
                          </a:solidFill>
                          <a:effectLst/>
                          <a:latin typeface="Courier" pitchFamily="2" charset="0"/>
                        </a:rPr>
                        <a:t>pid</a:t>
                      </a:r>
                      <a:r>
                        <a:rPr lang="en-US" sz="1600" b="0" kern="100" dirty="0">
                          <a:solidFill>
                            <a:schemeClr val="tx1"/>
                          </a:solidFill>
                          <a:effectLst/>
                          <a:latin typeface="Courier" pitchFamily="2" charset="0"/>
                        </a:rPr>
                        <a:t>;</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int count = 1;</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while((</a:t>
                      </a:r>
                      <a:r>
                        <a:rPr lang="en-US" sz="1600" b="0" kern="100" dirty="0" err="1">
                          <a:solidFill>
                            <a:schemeClr val="tx1"/>
                          </a:solidFill>
                          <a:effectLst/>
                          <a:latin typeface="Courier" pitchFamily="2" charset="0"/>
                        </a:rPr>
                        <a:t>pid</a:t>
                      </a:r>
                      <a:r>
                        <a:rPr lang="en-US" sz="1600" b="0" kern="100" dirty="0">
                          <a:solidFill>
                            <a:schemeClr val="tx1"/>
                          </a:solidFill>
                          <a:effectLst/>
                          <a:latin typeface="Courier" pitchFamily="2" charset="0"/>
                        </a:rPr>
                        <a:t> = fork()) != 0){</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 parent process</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count++;</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if(</a:t>
                      </a:r>
                      <a:r>
                        <a:rPr lang="en-US" sz="1600" b="0" kern="100" dirty="0" err="1">
                          <a:solidFill>
                            <a:schemeClr val="tx1"/>
                          </a:solidFill>
                          <a:effectLst/>
                          <a:latin typeface="Courier" pitchFamily="2" charset="0"/>
                        </a:rPr>
                        <a:t>pid</a:t>
                      </a:r>
                      <a:r>
                        <a:rPr lang="en-US" sz="1600" b="0" kern="100" dirty="0">
                          <a:solidFill>
                            <a:schemeClr val="tx1"/>
                          </a:solidFill>
                          <a:effectLst/>
                          <a:latin typeface="Courier" pitchFamily="2" charset="0"/>
                        </a:rPr>
                        <a:t> == 0) {</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 child process</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exit(0);</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    </a:t>
                      </a:r>
                      <a:r>
                        <a:rPr lang="en-US" sz="1600" b="0" kern="100" dirty="0" err="1">
                          <a:solidFill>
                            <a:schemeClr val="tx1"/>
                          </a:solidFill>
                          <a:effectLst/>
                          <a:latin typeface="Courier" pitchFamily="2" charset="0"/>
                        </a:rPr>
                        <a:t>printf</a:t>
                      </a:r>
                      <a:r>
                        <a:rPr lang="en-US" sz="1600" b="0" kern="100" dirty="0">
                          <a:solidFill>
                            <a:schemeClr val="tx1"/>
                          </a:solidFill>
                          <a:effectLst/>
                          <a:latin typeface="Courier" pitchFamily="2" charset="0"/>
                        </a:rPr>
                        <a:t>("max = %d", count);</a:t>
                      </a:r>
                      <a:endParaRPr lang="zh-CN" sz="1600" b="0" kern="100" dirty="0">
                        <a:solidFill>
                          <a:schemeClr val="tx1"/>
                        </a:solidFill>
                        <a:effectLst/>
                        <a:latin typeface="Courier" pitchFamily="2" charset="0"/>
                      </a:endParaRPr>
                    </a:p>
                    <a:p>
                      <a:pPr algn="just"/>
                      <a:r>
                        <a:rPr lang="en-US" sz="1600" b="0" kern="100" dirty="0">
                          <a:solidFill>
                            <a:schemeClr val="tx1"/>
                          </a:solidFill>
                          <a:effectLst/>
                          <a:latin typeface="Courier" pitchFamily="2" charset="0"/>
                        </a:rPr>
                        <a:t>}</a:t>
                      </a:r>
                      <a:endParaRPr lang="zh-CN" sz="1600" b="0" kern="100" dirty="0">
                        <a:solidFill>
                          <a:schemeClr val="tx1"/>
                        </a:solidFill>
                        <a:effectLst/>
                        <a:latin typeface="Courier" pitchFamily="2"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6831702"/>
                  </a:ext>
                </a:extLst>
              </a:tr>
            </a:tbl>
          </a:graphicData>
        </a:graphic>
      </p:graphicFrame>
      <p:sp>
        <p:nvSpPr>
          <p:cNvPr id="7" name="Rectangle 1">
            <a:extLst>
              <a:ext uri="{FF2B5EF4-FFF2-40B4-BE49-F238E27FC236}">
                <a16:creationId xmlns:a16="http://schemas.microsoft.com/office/drawing/2014/main" id="{65F287CB-CFDD-1347-B3D9-C6408A93258B}"/>
              </a:ext>
            </a:extLst>
          </p:cNvPr>
          <p:cNvSpPr>
            <a:spLocks noChangeArrowheads="1"/>
          </p:cNvSpPr>
          <p:nvPr/>
        </p:nvSpPr>
        <p:spPr bwMode="auto">
          <a:xfrm>
            <a:off x="319273" y="1125965"/>
            <a:ext cx="85054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在2018年的ICS课堂上，老师</a:t>
            </a:r>
            <a:r>
              <a:rPr kumimoji="0" lang="zh-CN" altLang="en-US" b="1" i="0" u="sng"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确实</a:t>
            </a:r>
            <a:r>
              <a:rPr kumimoji="0" lang="zh-CN" altLang="zh-CN"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给同学布置了一个作业，在LINUX上写出一份代码，运行它以后，输出能创建的进程的最大数目。下面</a:t>
            </a:r>
            <a:r>
              <a:rPr kumimoji="0" lang="zh-CN" altLang="en-US" b="1" i="0" u="sng"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真的</a:t>
            </a:r>
            <a:r>
              <a:rPr kumimoji="0" lang="zh-CN" altLang="zh-CN"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是几位同学的答案。</a:t>
            </a: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PART A.</a:t>
            </a:r>
            <a:r>
              <a:rPr kumimoji="0" lang="zh-CN" altLang="zh-CN"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Alice同学的答案是：</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F4BE4B49-90BF-0244-98E4-B5CB01AB54AE}"/>
              </a:ext>
            </a:extLst>
          </p:cNvPr>
          <p:cNvSpPr txBox="1"/>
          <p:nvPr/>
        </p:nvSpPr>
        <p:spPr>
          <a:xfrm>
            <a:off x="295647" y="5900987"/>
            <a:ext cx="5819403" cy="369332"/>
          </a:xfrm>
          <a:prstGeom prst="rect">
            <a:avLst/>
          </a:prstGeom>
          <a:noFill/>
        </p:spPr>
        <p:txBody>
          <a:bodyPr wrap="square" rtlCol="0">
            <a:spAutoFit/>
          </a:bodyPr>
          <a:lstStyle/>
          <a:p>
            <a:r>
              <a:rPr lang="zh-CN" altLang="en-US" b="1" dirty="0"/>
              <a:t>现场演示走起～</a:t>
            </a:r>
          </a:p>
        </p:txBody>
      </p:sp>
    </p:spTree>
    <p:extLst>
      <p:ext uri="{BB962C8B-B14F-4D97-AF65-F5344CB8AC3E}">
        <p14:creationId xmlns:p14="http://schemas.microsoft.com/office/powerpoint/2010/main" val="239266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6B73807-4361-4EAF-8D87-661FA9110F50}"/>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A2FA9E5A-ACBF-4206-9A48-C91DBC5F5BB9}"/>
              </a:ext>
            </a:extLst>
          </p:cNvPr>
          <p:cNvSpPr>
            <a:spLocks noGrp="1"/>
          </p:cNvSpPr>
          <p:nvPr>
            <p:ph type="sldNum" sz="quarter" idx="12"/>
          </p:nvPr>
        </p:nvSpPr>
        <p:spPr/>
        <p:txBody>
          <a:bodyPr/>
          <a:lstStyle/>
          <a:p>
            <a:fld id="{72C11F88-783B-427F-AEBF-5807090EDC39}" type="slidenum">
              <a:rPr lang="zh-CN" altLang="en-US" smtClean="0"/>
              <a:pPr/>
              <a:t>2</a:t>
            </a:fld>
            <a:endParaRPr lang="zh-CN" altLang="en-US" dirty="0"/>
          </a:p>
        </p:txBody>
      </p:sp>
      <p:sp>
        <p:nvSpPr>
          <p:cNvPr id="5" name="文本框 4">
            <a:extLst>
              <a:ext uri="{FF2B5EF4-FFF2-40B4-BE49-F238E27FC236}">
                <a16:creationId xmlns:a16="http://schemas.microsoft.com/office/drawing/2014/main" id="{19969EA0-9B57-4294-AB31-ADD12BF1709A}"/>
              </a:ext>
            </a:extLst>
          </p:cNvPr>
          <p:cNvSpPr txBox="1"/>
          <p:nvPr/>
        </p:nvSpPr>
        <p:spPr>
          <a:xfrm>
            <a:off x="342596" y="278642"/>
            <a:ext cx="5424359" cy="584775"/>
          </a:xfrm>
          <a:prstGeom prst="rect">
            <a:avLst/>
          </a:prstGeom>
          <a:noFill/>
        </p:spPr>
        <p:txBody>
          <a:bodyPr wrap="square" rtlCol="0">
            <a:spAutoFit/>
          </a:bodyPr>
          <a:lstStyle/>
          <a:p>
            <a:r>
              <a:rPr lang="en-US" altLang="zh-CN" sz="3200" b="1" dirty="0"/>
              <a:t>Virtualization of CPU #1/5</a:t>
            </a:r>
            <a:endParaRPr lang="zh-CN" altLang="en-US" sz="3200" b="1" dirty="0"/>
          </a:p>
        </p:txBody>
      </p:sp>
      <p:sp>
        <p:nvSpPr>
          <p:cNvPr id="6" name="内容占位符 2">
            <a:extLst>
              <a:ext uri="{FF2B5EF4-FFF2-40B4-BE49-F238E27FC236}">
                <a16:creationId xmlns:a16="http://schemas.microsoft.com/office/drawing/2014/main" id="{6A7299FC-D444-CE4D-B1F4-880120857C91}"/>
              </a:ext>
            </a:extLst>
          </p:cNvPr>
          <p:cNvSpPr txBox="1">
            <a:spLocks/>
          </p:cNvSpPr>
          <p:nvPr/>
        </p:nvSpPr>
        <p:spPr>
          <a:xfrm>
            <a:off x="232258" y="863417"/>
            <a:ext cx="8679484"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dirty="0"/>
              <a:t>Only a handful of CPUs, but many tens of processes. How to </a:t>
            </a:r>
            <a:r>
              <a:rPr lang="en" altLang="zh-CN" sz="2000" dirty="0"/>
              <a:t>share the physical CPU among many jobs running seemingly at the same time?</a:t>
            </a:r>
          </a:p>
          <a:p>
            <a:pPr lvl="1">
              <a:lnSpc>
                <a:spcPct val="110000"/>
              </a:lnSpc>
              <a:buClr>
                <a:schemeClr val="accent2">
                  <a:lumMod val="75000"/>
                </a:schemeClr>
              </a:buClr>
              <a:buFont typeface="Wingdings" panose="05000000000000000000" pitchFamily="2" charset="2"/>
              <a:buChar char="n"/>
            </a:pPr>
            <a:r>
              <a:rPr lang="en" altLang="zh-CN" sz="2000" b="1" dirty="0"/>
              <a:t>Time-sharing</a:t>
            </a:r>
            <a:r>
              <a:rPr lang="en" altLang="zh-CN" sz="2000" dirty="0"/>
              <a:t> to rescue.</a:t>
            </a:r>
          </a:p>
          <a:p>
            <a:pPr lvl="2">
              <a:lnSpc>
                <a:spcPct val="110000"/>
              </a:lnSpc>
              <a:buClr>
                <a:schemeClr val="accent2">
                  <a:lumMod val="75000"/>
                </a:schemeClr>
              </a:buClr>
              <a:buFont typeface="Wingdings" panose="05000000000000000000" pitchFamily="2" charset="2"/>
              <a:buChar char="n"/>
            </a:pPr>
            <a:r>
              <a:rPr lang="en" altLang="zh-CN" sz="1600" b="1" dirty="0"/>
              <a:t>Performance:</a:t>
            </a:r>
            <a:r>
              <a:rPr lang="en" altLang="zh-CN" sz="1600" dirty="0"/>
              <a:t> a light overhead is desired</a:t>
            </a:r>
          </a:p>
          <a:p>
            <a:pPr lvl="2">
              <a:lnSpc>
                <a:spcPct val="110000"/>
              </a:lnSpc>
              <a:buClr>
                <a:schemeClr val="accent2">
                  <a:lumMod val="75000"/>
                </a:schemeClr>
              </a:buClr>
              <a:buFont typeface="Wingdings" panose="05000000000000000000" pitchFamily="2" charset="2"/>
              <a:buChar char="n"/>
            </a:pPr>
            <a:r>
              <a:rPr lang="en" altLang="zh-CN" sz="1600" b="1" dirty="0"/>
              <a:t>Control:</a:t>
            </a:r>
            <a:r>
              <a:rPr lang="en" altLang="zh-CN" sz="1600" dirty="0"/>
              <a:t> OS should be in charge of the system, to protect the use process from doing any harm and to allocate the limited resource (e.g. memory, time, computation, etc.) “fairly” among processes.</a:t>
            </a:r>
          </a:p>
          <a:p>
            <a:pPr lvl="1">
              <a:lnSpc>
                <a:spcPct val="110000"/>
              </a:lnSpc>
              <a:buClr>
                <a:schemeClr val="accent2">
                  <a:lumMod val="75000"/>
                </a:schemeClr>
              </a:buClr>
              <a:buFont typeface="Wingdings" panose="05000000000000000000" pitchFamily="2" charset="2"/>
              <a:buChar char="n"/>
            </a:pPr>
            <a:r>
              <a:rPr lang="en" altLang="zh-CN" sz="2000" b="1" dirty="0"/>
              <a:t>Virtual memory </a:t>
            </a:r>
            <a:r>
              <a:rPr lang="en" altLang="zh-CN" sz="2000" dirty="0"/>
              <a:t>to feign private address space.</a:t>
            </a:r>
          </a:p>
          <a:p>
            <a:pPr>
              <a:lnSpc>
                <a:spcPct val="110000"/>
              </a:lnSpc>
              <a:buClr>
                <a:schemeClr val="accent2">
                  <a:lumMod val="75000"/>
                </a:schemeClr>
              </a:buClr>
              <a:buFont typeface="Wingdings" panose="05000000000000000000" pitchFamily="2" charset="2"/>
              <a:buChar char="n"/>
            </a:pPr>
            <a:r>
              <a:rPr lang="en-US" altLang="zh-CN" sz="2000" dirty="0"/>
              <a:t>Basic idea: </a:t>
            </a:r>
            <a:r>
              <a:rPr lang="en-US" altLang="zh-CN" sz="2000" b="1" dirty="0"/>
              <a:t>Limited Direct Execution</a:t>
            </a:r>
          </a:p>
          <a:p>
            <a:pPr lvl="1">
              <a:lnSpc>
                <a:spcPct val="110000"/>
              </a:lnSpc>
              <a:buClr>
                <a:schemeClr val="accent2">
                  <a:lumMod val="75000"/>
                </a:schemeClr>
              </a:buClr>
              <a:buFont typeface="Wingdings" panose="05000000000000000000" pitchFamily="2" charset="2"/>
              <a:buChar char="n"/>
            </a:pPr>
            <a:r>
              <a:rPr lang="en-US" altLang="zh-CN" sz="2000" b="1" dirty="0"/>
              <a:t>User mode vs. kernel mode</a:t>
            </a:r>
          </a:p>
          <a:p>
            <a:pPr lvl="2">
              <a:lnSpc>
                <a:spcPct val="110000"/>
              </a:lnSpc>
              <a:buClr>
                <a:schemeClr val="accent2">
                  <a:lumMod val="75000"/>
                </a:schemeClr>
              </a:buClr>
              <a:buFont typeface="Wingdings" panose="05000000000000000000" pitchFamily="2" charset="2"/>
              <a:buChar char="n"/>
            </a:pPr>
            <a:r>
              <a:rPr lang="en-US" altLang="zh-CN" sz="1600" dirty="0"/>
              <a:t>Code that runs in user mode is limited in what it can do. In contrast, in kernel mode, code can do whatever it likes. Processes must solicit help from the kernel via system calls.</a:t>
            </a:r>
          </a:p>
          <a:p>
            <a:pPr lvl="2">
              <a:lnSpc>
                <a:spcPct val="110000"/>
              </a:lnSpc>
              <a:buClr>
                <a:schemeClr val="accent2">
                  <a:lumMod val="75000"/>
                </a:schemeClr>
              </a:buClr>
              <a:buFont typeface="Wingdings" panose="05000000000000000000" pitchFamily="2" charset="2"/>
              <a:buChar char="n"/>
            </a:pPr>
            <a:r>
              <a:rPr lang="en-US" altLang="zh-CN" sz="1600" dirty="0"/>
              <a:t>The constrained instruction set in user mode must be supported by the hardware. Software designer (typically OS designer) implements the system call interface.</a:t>
            </a:r>
          </a:p>
          <a:p>
            <a:pPr lvl="1">
              <a:lnSpc>
                <a:spcPct val="110000"/>
              </a:lnSpc>
              <a:buClr>
                <a:schemeClr val="accent2">
                  <a:lumMod val="75000"/>
                </a:schemeClr>
              </a:buClr>
              <a:buFont typeface="Wingdings" panose="05000000000000000000" pitchFamily="2" charset="2"/>
              <a:buChar char="n"/>
            </a:pPr>
            <a:r>
              <a:rPr lang="en-US" altLang="zh-CN" sz="2000" b="1" dirty="0"/>
              <a:t>Cooperative &amp; non-cooperative scheduling (Cont.)</a:t>
            </a:r>
          </a:p>
        </p:txBody>
      </p:sp>
    </p:spTree>
    <p:extLst>
      <p:ext uri="{BB962C8B-B14F-4D97-AF65-F5344CB8AC3E}">
        <p14:creationId xmlns:p14="http://schemas.microsoft.com/office/powerpoint/2010/main" val="4081470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C5E4138-D936-4E3C-9DA7-DA2940B7FA33}"/>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267D47CE-008A-4F0C-A173-F347E6D77065}"/>
              </a:ext>
            </a:extLst>
          </p:cNvPr>
          <p:cNvSpPr>
            <a:spLocks noGrp="1"/>
          </p:cNvSpPr>
          <p:nvPr>
            <p:ph type="sldNum" sz="quarter" idx="12"/>
          </p:nvPr>
        </p:nvSpPr>
        <p:spPr/>
        <p:txBody>
          <a:bodyPr/>
          <a:lstStyle/>
          <a:p>
            <a:fld id="{72C11F88-783B-427F-AEBF-5807090EDC39}" type="slidenum">
              <a:rPr lang="zh-CN" altLang="en-US" smtClean="0"/>
              <a:pPr/>
              <a:t>20</a:t>
            </a:fld>
            <a:endParaRPr lang="zh-CN" altLang="en-US" dirty="0"/>
          </a:p>
        </p:txBody>
      </p:sp>
      <p:sp>
        <p:nvSpPr>
          <p:cNvPr id="5" name="文本框 4">
            <a:extLst>
              <a:ext uri="{FF2B5EF4-FFF2-40B4-BE49-F238E27FC236}">
                <a16:creationId xmlns:a16="http://schemas.microsoft.com/office/drawing/2014/main" id="{52677E3A-30EC-411E-B329-B0325A08E9CB}"/>
              </a:ext>
            </a:extLst>
          </p:cNvPr>
          <p:cNvSpPr txBox="1"/>
          <p:nvPr/>
        </p:nvSpPr>
        <p:spPr>
          <a:xfrm>
            <a:off x="342596" y="255602"/>
            <a:ext cx="8801404" cy="584775"/>
          </a:xfrm>
          <a:prstGeom prst="rect">
            <a:avLst/>
          </a:prstGeom>
          <a:noFill/>
        </p:spPr>
        <p:txBody>
          <a:bodyPr wrap="square" rtlCol="0">
            <a:spAutoFit/>
          </a:bodyPr>
          <a:lstStyle/>
          <a:p>
            <a:r>
              <a:rPr lang="en-US" altLang="zh-CN" sz="3200" b="1" dirty="0"/>
              <a:t>IPC: Help processes communicate with each other</a:t>
            </a:r>
            <a:endParaRPr lang="zh-CN" altLang="en-US" sz="3200" b="1" dirty="0"/>
          </a:p>
        </p:txBody>
      </p:sp>
      <p:sp>
        <p:nvSpPr>
          <p:cNvPr id="6" name="内容占位符 2">
            <a:extLst>
              <a:ext uri="{FF2B5EF4-FFF2-40B4-BE49-F238E27FC236}">
                <a16:creationId xmlns:a16="http://schemas.microsoft.com/office/drawing/2014/main" id="{AF4E3A33-33D3-4B12-BC2F-CDB36A505759}"/>
              </a:ext>
            </a:extLst>
          </p:cNvPr>
          <p:cNvSpPr txBox="1">
            <a:spLocks/>
          </p:cNvSpPr>
          <p:nvPr/>
        </p:nvSpPr>
        <p:spPr>
          <a:xfrm>
            <a:off x="342596" y="929578"/>
            <a:ext cx="8679484" cy="44697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Clr>
                <a:schemeClr val="accent2">
                  <a:lumMod val="75000"/>
                </a:schemeClr>
              </a:buClr>
              <a:buNone/>
            </a:pPr>
            <a:r>
              <a:rPr lang="en-US" altLang="zh-CN" sz="2000" dirty="0"/>
              <a:t>Signals / Pipes / Socket / Message queues / Semaphore / </a:t>
            </a:r>
            <a:r>
              <a:rPr lang="en-US" altLang="zh-CN" sz="2000" dirty="0" err="1"/>
              <a:t>Moniter</a:t>
            </a:r>
            <a:r>
              <a:rPr lang="en-US" altLang="zh-CN" sz="2000" dirty="0"/>
              <a:t> / Shared memory / …</a:t>
            </a:r>
          </a:p>
          <a:p>
            <a:pPr marL="0" indent="0">
              <a:lnSpc>
                <a:spcPct val="120000"/>
              </a:lnSpc>
              <a:buClr>
                <a:schemeClr val="accent2">
                  <a:lumMod val="75000"/>
                </a:schemeClr>
              </a:buClr>
              <a:buNone/>
            </a:pPr>
            <a:r>
              <a:rPr lang="en-US" altLang="zh-CN" sz="2000" b="1" dirty="0"/>
              <a:t>What ICS cover: </a:t>
            </a:r>
            <a:r>
              <a:rPr lang="en-US" altLang="zh-CN" sz="2000" dirty="0"/>
              <a:t>signal (Chapter 8), shared memory (Chapter 9), Semaphore (Chapter 12)</a:t>
            </a:r>
          </a:p>
        </p:txBody>
      </p:sp>
    </p:spTree>
    <p:extLst>
      <p:ext uri="{BB962C8B-B14F-4D97-AF65-F5344CB8AC3E}">
        <p14:creationId xmlns:p14="http://schemas.microsoft.com/office/powerpoint/2010/main" val="790304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C5E4138-D936-4E3C-9DA7-DA2940B7FA33}"/>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267D47CE-008A-4F0C-A173-F347E6D77065}"/>
              </a:ext>
            </a:extLst>
          </p:cNvPr>
          <p:cNvSpPr>
            <a:spLocks noGrp="1"/>
          </p:cNvSpPr>
          <p:nvPr>
            <p:ph type="sldNum" sz="quarter" idx="12"/>
          </p:nvPr>
        </p:nvSpPr>
        <p:spPr/>
        <p:txBody>
          <a:bodyPr/>
          <a:lstStyle/>
          <a:p>
            <a:fld id="{72C11F88-783B-427F-AEBF-5807090EDC39}" type="slidenum">
              <a:rPr lang="zh-CN" altLang="en-US" smtClean="0"/>
              <a:pPr/>
              <a:t>21</a:t>
            </a:fld>
            <a:endParaRPr lang="zh-CN" altLang="en-US" dirty="0"/>
          </a:p>
        </p:txBody>
      </p:sp>
      <p:sp>
        <p:nvSpPr>
          <p:cNvPr id="5" name="文本框 4">
            <a:extLst>
              <a:ext uri="{FF2B5EF4-FFF2-40B4-BE49-F238E27FC236}">
                <a16:creationId xmlns:a16="http://schemas.microsoft.com/office/drawing/2014/main" id="{52677E3A-30EC-411E-B329-B0325A08E9CB}"/>
              </a:ext>
            </a:extLst>
          </p:cNvPr>
          <p:cNvSpPr txBox="1"/>
          <p:nvPr/>
        </p:nvSpPr>
        <p:spPr>
          <a:xfrm>
            <a:off x="342596" y="255602"/>
            <a:ext cx="8801404" cy="584775"/>
          </a:xfrm>
          <a:prstGeom prst="rect">
            <a:avLst/>
          </a:prstGeom>
          <a:noFill/>
        </p:spPr>
        <p:txBody>
          <a:bodyPr wrap="square" rtlCol="0">
            <a:spAutoFit/>
          </a:bodyPr>
          <a:lstStyle/>
          <a:p>
            <a:r>
              <a:rPr lang="en-US" altLang="zh-CN" sz="3200" b="1" dirty="0"/>
              <a:t>Signals</a:t>
            </a:r>
            <a:endParaRPr lang="zh-CN" altLang="en-US" sz="3200" b="1" dirty="0"/>
          </a:p>
        </p:txBody>
      </p:sp>
      <p:sp>
        <p:nvSpPr>
          <p:cNvPr id="9" name="内容占位符 2">
            <a:extLst>
              <a:ext uri="{FF2B5EF4-FFF2-40B4-BE49-F238E27FC236}">
                <a16:creationId xmlns:a16="http://schemas.microsoft.com/office/drawing/2014/main" id="{D92B5262-9F87-AB4A-8899-7334097FD4AF}"/>
              </a:ext>
            </a:extLst>
          </p:cNvPr>
          <p:cNvSpPr txBox="1">
            <a:spLocks/>
          </p:cNvSpPr>
          <p:nvPr/>
        </p:nvSpPr>
        <p:spPr>
          <a:xfrm>
            <a:off x="342596" y="854708"/>
            <a:ext cx="7997343"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dirty="0"/>
              <a:t>A </a:t>
            </a:r>
            <a:r>
              <a:rPr lang="en" altLang="zh-CN" sz="2000" dirty="0"/>
              <a:t>small message that notifies a process that an event of some type has occurred in the system.</a:t>
            </a:r>
          </a:p>
          <a:p>
            <a:pPr lvl="1">
              <a:lnSpc>
                <a:spcPct val="110000"/>
              </a:lnSpc>
              <a:buClr>
                <a:schemeClr val="accent2">
                  <a:lumMod val="75000"/>
                </a:schemeClr>
              </a:buClr>
              <a:buFont typeface="Wingdings" panose="05000000000000000000" pitchFamily="2" charset="2"/>
              <a:buChar char="n"/>
            </a:pPr>
            <a:r>
              <a:rPr lang="en" altLang="zh-CN" sz="1600" dirty="0"/>
              <a:t>Triggered by system event or by user. E.g. From terminal,</a:t>
            </a:r>
          </a:p>
          <a:p>
            <a:pPr marL="914400" lvl="2" indent="0">
              <a:lnSpc>
                <a:spcPct val="110000"/>
              </a:lnSpc>
              <a:buClr>
                <a:schemeClr val="accent2">
                  <a:lumMod val="75000"/>
                </a:schemeClr>
              </a:buClr>
              <a:buNone/>
            </a:pPr>
            <a:r>
              <a:rPr lang="en" altLang="zh-CN" sz="1200" dirty="0">
                <a:latin typeface="Courier" pitchFamily="2" charset="0"/>
              </a:rPr>
              <a:t>&gt; sleep 1000 &amp;</a:t>
            </a:r>
          </a:p>
          <a:p>
            <a:pPr marL="914400" lvl="2" indent="0">
              <a:lnSpc>
                <a:spcPct val="110000"/>
              </a:lnSpc>
              <a:buClr>
                <a:schemeClr val="accent2">
                  <a:lumMod val="75000"/>
                </a:schemeClr>
              </a:buClr>
              <a:buNone/>
            </a:pPr>
            <a:r>
              <a:rPr lang="en" altLang="zh-CN" sz="1200" dirty="0">
                <a:latin typeface="Courier" pitchFamily="2" charset="0"/>
              </a:rPr>
              <a:t>[1] 271318</a:t>
            </a:r>
          </a:p>
          <a:p>
            <a:pPr marL="914400" lvl="2" indent="0">
              <a:lnSpc>
                <a:spcPct val="110000"/>
              </a:lnSpc>
              <a:buClr>
                <a:schemeClr val="accent2">
                  <a:lumMod val="75000"/>
                </a:schemeClr>
              </a:buClr>
              <a:buNone/>
            </a:pPr>
            <a:r>
              <a:rPr lang="en" altLang="zh-CN" sz="1200" dirty="0">
                <a:latin typeface="Courier" pitchFamily="2" charset="0"/>
              </a:rPr>
              <a:t>&gt; kill -TERM 271318   # or %1</a:t>
            </a:r>
          </a:p>
          <a:p>
            <a:pPr marL="914400" lvl="2" indent="0">
              <a:lnSpc>
                <a:spcPct val="110000"/>
              </a:lnSpc>
              <a:buClr>
                <a:schemeClr val="accent2">
                  <a:lumMod val="75000"/>
                </a:schemeClr>
              </a:buClr>
              <a:buNone/>
            </a:pPr>
            <a:r>
              <a:rPr lang="en" altLang="zh-CN" sz="1200" dirty="0">
                <a:latin typeface="Courier" pitchFamily="2" charset="0"/>
              </a:rPr>
              <a:t>[1]  + 271318 terminated sleep 1000 </a:t>
            </a:r>
            <a:endParaRPr lang="en" altLang="zh-CN" sz="1600" dirty="0"/>
          </a:p>
          <a:p>
            <a:pPr lvl="1">
              <a:lnSpc>
                <a:spcPct val="110000"/>
              </a:lnSpc>
              <a:buClr>
                <a:schemeClr val="accent2">
                  <a:lumMod val="75000"/>
                </a:schemeClr>
              </a:buClr>
              <a:buFont typeface="Wingdings" panose="05000000000000000000" pitchFamily="2" charset="2"/>
              <a:buChar char="n"/>
            </a:pPr>
            <a:r>
              <a:rPr lang="en" altLang="zh-CN" sz="1600" dirty="0">
                <a:latin typeface="Courier" pitchFamily="2" charset="0"/>
              </a:rPr>
              <a:t>&gt; man 7 signal </a:t>
            </a:r>
            <a:r>
              <a:rPr lang="en" altLang="zh-CN" sz="1600" dirty="0"/>
              <a:t>and you can see a list of signals, triggering conditions and its default handler</a:t>
            </a:r>
          </a:p>
          <a:p>
            <a:pPr>
              <a:lnSpc>
                <a:spcPct val="110000"/>
              </a:lnSpc>
              <a:buClr>
                <a:schemeClr val="accent2">
                  <a:lumMod val="75000"/>
                </a:schemeClr>
              </a:buClr>
              <a:buFont typeface="Wingdings" panose="05000000000000000000" pitchFamily="2" charset="2"/>
              <a:buChar char="n"/>
            </a:pPr>
            <a:r>
              <a:rPr lang="en" altLang="zh-CN" sz="2000" dirty="0"/>
              <a:t>The life of a signal (Cont.)</a:t>
            </a:r>
          </a:p>
          <a:p>
            <a:pPr lvl="1">
              <a:lnSpc>
                <a:spcPct val="110000"/>
              </a:lnSpc>
              <a:buClr>
                <a:schemeClr val="accent2">
                  <a:lumMod val="75000"/>
                </a:schemeClr>
              </a:buClr>
              <a:buFont typeface="Wingdings" panose="05000000000000000000" pitchFamily="2" charset="2"/>
              <a:buChar char="n"/>
            </a:pPr>
            <a:r>
              <a:rPr lang="en" altLang="zh-CN" sz="1600" dirty="0"/>
              <a:t>Delivery (aka sending): the kernel activates the corresponding bit in the signal bitmap. At this point of time, the signal is said to be pending. [If the bit is already on, the new signal is discarded. This is what we call the </a:t>
            </a:r>
            <a:r>
              <a:rPr lang="en" altLang="zh-CN" sz="1600" i="1" dirty="0"/>
              <a:t>no queueing property, </a:t>
            </a:r>
            <a:r>
              <a:rPr lang="en" altLang="zh-CN" sz="1600" dirty="0"/>
              <a:t>so do not use signal to count!]</a:t>
            </a:r>
          </a:p>
          <a:p>
            <a:pPr lvl="1">
              <a:lnSpc>
                <a:spcPct val="110000"/>
              </a:lnSpc>
              <a:buClr>
                <a:schemeClr val="accent2">
                  <a:lumMod val="75000"/>
                </a:schemeClr>
              </a:buClr>
              <a:buFont typeface="Wingdings" panose="05000000000000000000" pitchFamily="2" charset="2"/>
              <a:buChar char="n"/>
            </a:pPr>
            <a:r>
              <a:rPr lang="en" altLang="zh-CN" sz="1600" dirty="0"/>
              <a:t>You</a:t>
            </a:r>
            <a:r>
              <a:rPr lang="zh-CN" altLang="en-US" sz="1600" dirty="0"/>
              <a:t> </a:t>
            </a:r>
            <a:r>
              <a:rPr lang="en-US" altLang="zh-CN" sz="1600" dirty="0"/>
              <a:t>can</a:t>
            </a:r>
            <a:r>
              <a:rPr lang="zh-CN" altLang="en-US" sz="1600" dirty="0"/>
              <a:t> </a:t>
            </a:r>
            <a:r>
              <a:rPr lang="en-US" altLang="zh-CN" sz="1600" dirty="0"/>
              <a:t>see</a:t>
            </a:r>
            <a:r>
              <a:rPr lang="zh-CN" altLang="en-US" sz="1600" dirty="0"/>
              <a:t> </a:t>
            </a:r>
            <a:r>
              <a:rPr lang="en-US" altLang="zh-CN" sz="1600" dirty="0"/>
              <a:t>the </a:t>
            </a:r>
            <a:r>
              <a:rPr lang="en-US" altLang="zh-CN" sz="1600" dirty="0" err="1"/>
              <a:t>ShdPnd</a:t>
            </a:r>
            <a:r>
              <a:rPr lang="en-US" altLang="zh-CN" sz="1600" dirty="0"/>
              <a:t> (Pending), </a:t>
            </a:r>
            <a:r>
              <a:rPr lang="en-US" altLang="zh-CN" sz="1600" dirty="0" err="1"/>
              <a:t>SigBlk</a:t>
            </a:r>
            <a:r>
              <a:rPr lang="en-US" altLang="zh-CN" sz="1600" dirty="0"/>
              <a:t> (Blocked), </a:t>
            </a:r>
            <a:r>
              <a:rPr lang="en-US" altLang="zh-CN" sz="1600" dirty="0" err="1"/>
              <a:t>SigIgn</a:t>
            </a:r>
            <a:r>
              <a:rPr lang="en-US" altLang="zh-CN" sz="1600" dirty="0"/>
              <a:t> (Ignored), </a:t>
            </a:r>
            <a:r>
              <a:rPr lang="en-US" altLang="zh-CN" sz="1600" dirty="0" err="1"/>
              <a:t>SigCgt</a:t>
            </a:r>
            <a:r>
              <a:rPr lang="en-US" altLang="zh-CN" sz="1600" dirty="0"/>
              <a:t> (Caught) via the proc file system.</a:t>
            </a:r>
          </a:p>
          <a:p>
            <a:pPr marL="914400" lvl="2" indent="0">
              <a:lnSpc>
                <a:spcPct val="110000"/>
              </a:lnSpc>
              <a:buClr>
                <a:schemeClr val="accent2">
                  <a:lumMod val="75000"/>
                </a:schemeClr>
              </a:buClr>
              <a:buNone/>
            </a:pPr>
            <a:r>
              <a:rPr lang="en-US" altLang="zh-CN" sz="1600" dirty="0">
                <a:latin typeface="Courier" pitchFamily="2" charset="0"/>
              </a:rPr>
              <a:t>&gt; cat /proc/&lt;</a:t>
            </a:r>
            <a:r>
              <a:rPr lang="en-US" altLang="zh-CN" sz="1600" dirty="0" err="1">
                <a:latin typeface="Courier" pitchFamily="2" charset="0"/>
              </a:rPr>
              <a:t>pid</a:t>
            </a:r>
            <a:r>
              <a:rPr lang="en-US" altLang="zh-CN" sz="1600" dirty="0">
                <a:latin typeface="Courier" pitchFamily="2" charset="0"/>
              </a:rPr>
              <a:t>&gt;/status | grep "Sig"</a:t>
            </a:r>
          </a:p>
        </p:txBody>
      </p:sp>
    </p:spTree>
    <p:extLst>
      <p:ext uri="{BB962C8B-B14F-4D97-AF65-F5344CB8AC3E}">
        <p14:creationId xmlns:p14="http://schemas.microsoft.com/office/powerpoint/2010/main" val="1794318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C5E4138-D936-4E3C-9DA7-DA2940B7FA33}"/>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267D47CE-008A-4F0C-A173-F347E6D77065}"/>
              </a:ext>
            </a:extLst>
          </p:cNvPr>
          <p:cNvSpPr>
            <a:spLocks noGrp="1"/>
          </p:cNvSpPr>
          <p:nvPr>
            <p:ph type="sldNum" sz="quarter" idx="12"/>
          </p:nvPr>
        </p:nvSpPr>
        <p:spPr/>
        <p:txBody>
          <a:bodyPr/>
          <a:lstStyle/>
          <a:p>
            <a:fld id="{72C11F88-783B-427F-AEBF-5807090EDC39}" type="slidenum">
              <a:rPr lang="zh-CN" altLang="en-US" smtClean="0"/>
              <a:pPr/>
              <a:t>22</a:t>
            </a:fld>
            <a:endParaRPr lang="zh-CN" altLang="en-US" dirty="0"/>
          </a:p>
        </p:txBody>
      </p:sp>
      <p:sp>
        <p:nvSpPr>
          <p:cNvPr id="5" name="文本框 4">
            <a:extLst>
              <a:ext uri="{FF2B5EF4-FFF2-40B4-BE49-F238E27FC236}">
                <a16:creationId xmlns:a16="http://schemas.microsoft.com/office/drawing/2014/main" id="{52677E3A-30EC-411E-B329-B0325A08E9CB}"/>
              </a:ext>
            </a:extLst>
          </p:cNvPr>
          <p:cNvSpPr txBox="1"/>
          <p:nvPr/>
        </p:nvSpPr>
        <p:spPr>
          <a:xfrm>
            <a:off x="342596" y="255602"/>
            <a:ext cx="8801404" cy="584775"/>
          </a:xfrm>
          <a:prstGeom prst="rect">
            <a:avLst/>
          </a:prstGeom>
          <a:noFill/>
        </p:spPr>
        <p:txBody>
          <a:bodyPr wrap="square" rtlCol="0">
            <a:spAutoFit/>
          </a:bodyPr>
          <a:lstStyle/>
          <a:p>
            <a:r>
              <a:rPr lang="en-US" altLang="zh-CN" sz="3200" b="1" dirty="0"/>
              <a:t>Signals</a:t>
            </a:r>
            <a:endParaRPr lang="zh-CN" altLang="en-US" sz="3200" b="1" dirty="0"/>
          </a:p>
        </p:txBody>
      </p:sp>
      <p:sp>
        <p:nvSpPr>
          <p:cNvPr id="9" name="内容占位符 2">
            <a:extLst>
              <a:ext uri="{FF2B5EF4-FFF2-40B4-BE49-F238E27FC236}">
                <a16:creationId xmlns:a16="http://schemas.microsoft.com/office/drawing/2014/main" id="{D92B5262-9F87-AB4A-8899-7334097FD4AF}"/>
              </a:ext>
            </a:extLst>
          </p:cNvPr>
          <p:cNvSpPr txBox="1">
            <a:spLocks/>
          </p:cNvSpPr>
          <p:nvPr/>
        </p:nvSpPr>
        <p:spPr>
          <a:xfrm>
            <a:off x="342596" y="854708"/>
            <a:ext cx="8697495"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 altLang="zh-CN" sz="2000" dirty="0"/>
              <a:t>The life of a signal (Cont.)</a:t>
            </a:r>
          </a:p>
          <a:p>
            <a:pPr lvl="1">
              <a:lnSpc>
                <a:spcPct val="110000"/>
              </a:lnSpc>
              <a:buClr>
                <a:schemeClr val="accent2">
                  <a:lumMod val="75000"/>
                </a:schemeClr>
              </a:buClr>
              <a:buFont typeface="Wingdings" panose="05000000000000000000" pitchFamily="2" charset="2"/>
              <a:buChar char="n"/>
            </a:pPr>
            <a:r>
              <a:rPr lang="en" altLang="zh-CN" sz="1600" dirty="0"/>
              <a:t>Once the process is about to return from kernel mode to user mode (e.g. after a context switch), the kernel checks the signal bitmap. If there is one unmasked, it either handles it in a default way, in a user-defined way or just ignores it.</a:t>
            </a:r>
          </a:p>
          <a:p>
            <a:pPr lvl="1">
              <a:lnSpc>
                <a:spcPct val="110000"/>
              </a:lnSpc>
              <a:buClr>
                <a:schemeClr val="accent2">
                  <a:lumMod val="75000"/>
                </a:schemeClr>
              </a:buClr>
              <a:buFont typeface="Wingdings" panose="05000000000000000000" pitchFamily="2" charset="2"/>
              <a:buChar char="n"/>
            </a:pPr>
            <a:r>
              <a:rPr lang="en" altLang="zh-CN" sz="1600" dirty="0"/>
              <a:t>Upon this time, we said that the signal is received. (It is received only when it is unblocked)</a:t>
            </a:r>
          </a:p>
          <a:p>
            <a:pPr lvl="1">
              <a:lnSpc>
                <a:spcPct val="110000"/>
              </a:lnSpc>
              <a:buClr>
                <a:schemeClr val="accent2">
                  <a:lumMod val="75000"/>
                </a:schemeClr>
              </a:buClr>
              <a:buFont typeface="Wingdings" panose="05000000000000000000" pitchFamily="2" charset="2"/>
              <a:buChar char="n"/>
            </a:pPr>
            <a:endParaRPr lang="en" altLang="zh-CN" sz="1600" dirty="0"/>
          </a:p>
          <a:p>
            <a:pPr>
              <a:lnSpc>
                <a:spcPct val="110000"/>
              </a:lnSpc>
              <a:buClr>
                <a:schemeClr val="accent2">
                  <a:lumMod val="75000"/>
                </a:schemeClr>
              </a:buClr>
              <a:buFont typeface="Wingdings" panose="05000000000000000000" pitchFamily="2" charset="2"/>
              <a:buChar char="n"/>
            </a:pPr>
            <a:r>
              <a:rPr lang="en" altLang="zh-CN" sz="2000" dirty="0"/>
              <a:t>Other</a:t>
            </a:r>
            <a:r>
              <a:rPr lang="zh-CN" altLang="en-US" sz="2000" dirty="0"/>
              <a:t> </a:t>
            </a:r>
            <a:r>
              <a:rPr lang="en-US" altLang="zh-CN" sz="2000" dirty="0"/>
              <a:t>minor issues:</a:t>
            </a:r>
          </a:p>
          <a:p>
            <a:pPr lvl="1">
              <a:lnSpc>
                <a:spcPct val="110000"/>
              </a:lnSpc>
              <a:buClr>
                <a:schemeClr val="accent2">
                  <a:lumMod val="75000"/>
                </a:schemeClr>
              </a:buClr>
              <a:buFont typeface="Wingdings" panose="05000000000000000000" pitchFamily="2" charset="2"/>
              <a:buChar char="n"/>
            </a:pPr>
            <a:r>
              <a:rPr lang="en" altLang="zh-CN" sz="1600" dirty="0"/>
              <a:t>Signals that cannot be ignored (namely </a:t>
            </a:r>
            <a:r>
              <a:rPr lang="en" altLang="zh-CN" sz="1600" b="1" dirty="0"/>
              <a:t>SIGKILL</a:t>
            </a:r>
            <a:r>
              <a:rPr lang="en" altLang="zh-CN" sz="1600" dirty="0"/>
              <a:t> and </a:t>
            </a:r>
            <a:r>
              <a:rPr lang="en" altLang="zh-CN" sz="1600" b="1" dirty="0"/>
              <a:t>SIGSTOP</a:t>
            </a:r>
            <a:r>
              <a:rPr lang="en" altLang="zh-CN" sz="1600" dirty="0"/>
              <a:t>) cannot be blocked.</a:t>
            </a:r>
          </a:p>
          <a:p>
            <a:pPr lvl="1">
              <a:lnSpc>
                <a:spcPct val="110000"/>
              </a:lnSpc>
              <a:buClr>
                <a:schemeClr val="accent2">
                  <a:lumMod val="75000"/>
                </a:schemeClr>
              </a:buClr>
              <a:buFont typeface="Wingdings" panose="05000000000000000000" pitchFamily="2" charset="2"/>
              <a:buChar char="n"/>
            </a:pPr>
            <a:r>
              <a:rPr lang="en" altLang="zh-CN" sz="1600" dirty="0"/>
              <a:t>To avoid infinite self-recurrency, the kernel blocks any pending signals of the type currently being processed by a handler. [Implicit blocking]</a:t>
            </a:r>
          </a:p>
          <a:p>
            <a:pPr lvl="2">
              <a:lnSpc>
                <a:spcPct val="110000"/>
              </a:lnSpc>
              <a:buClr>
                <a:schemeClr val="accent2">
                  <a:lumMod val="75000"/>
                </a:schemeClr>
              </a:buClr>
              <a:buFont typeface="Wingdings" panose="05000000000000000000" pitchFamily="2" charset="2"/>
              <a:buChar char="n"/>
            </a:pPr>
            <a:r>
              <a:rPr lang="en" altLang="zh-CN" sz="1600" dirty="0"/>
              <a:t>It is still possible to cause infinite loop. E.g. The code on the next slides.</a:t>
            </a:r>
          </a:p>
          <a:p>
            <a:pPr lvl="1">
              <a:lnSpc>
                <a:spcPct val="110000"/>
              </a:lnSpc>
              <a:buClr>
                <a:schemeClr val="accent2">
                  <a:lumMod val="75000"/>
                </a:schemeClr>
              </a:buClr>
              <a:buFont typeface="Wingdings" panose="05000000000000000000" pitchFamily="2" charset="2"/>
              <a:buChar char="n"/>
            </a:pPr>
            <a:r>
              <a:rPr lang="en" altLang="zh-CN" sz="1600" dirty="0"/>
              <a:t>Once a process is stopped (aka suspended, e.g., after </a:t>
            </a:r>
            <a:r>
              <a:rPr lang="en" altLang="zh-CN" sz="1600" b="1" dirty="0" err="1"/>
              <a:t>Ctrl+Z</a:t>
            </a:r>
            <a:r>
              <a:rPr lang="en" altLang="zh-CN" sz="1600" b="1" dirty="0"/>
              <a:t> </a:t>
            </a:r>
            <a:r>
              <a:rPr lang="en" altLang="zh-CN" sz="1600" dirty="0"/>
              <a:t>sends a </a:t>
            </a:r>
            <a:r>
              <a:rPr lang="en" altLang="zh-CN" sz="1600" b="1" dirty="0"/>
              <a:t>SIGTSTP</a:t>
            </a:r>
            <a:r>
              <a:rPr lang="en" altLang="zh-CN" sz="1600" dirty="0"/>
              <a:t>), no signal except for </a:t>
            </a:r>
            <a:r>
              <a:rPr lang="en" altLang="zh-CN" sz="1600" b="1" dirty="0"/>
              <a:t>SIGCONT</a:t>
            </a:r>
            <a:r>
              <a:rPr lang="en" altLang="zh-CN" sz="1600" dirty="0"/>
              <a:t> and </a:t>
            </a:r>
            <a:r>
              <a:rPr lang="en" altLang="zh-CN" sz="1600" b="1" dirty="0"/>
              <a:t>SIGKILL</a:t>
            </a:r>
            <a:r>
              <a:rPr lang="en" altLang="zh-CN" sz="1600" dirty="0"/>
              <a:t> will be received until it is continued.</a:t>
            </a:r>
          </a:p>
          <a:p>
            <a:pPr lvl="1">
              <a:lnSpc>
                <a:spcPct val="110000"/>
              </a:lnSpc>
              <a:buClr>
                <a:schemeClr val="accent2">
                  <a:lumMod val="75000"/>
                </a:schemeClr>
              </a:buClr>
              <a:buFont typeface="Wingdings" panose="05000000000000000000" pitchFamily="2" charset="2"/>
              <a:buChar char="n"/>
            </a:pPr>
            <a:r>
              <a:rPr lang="en" altLang="zh-CN" sz="1600" dirty="0"/>
              <a:t>SIGCHLD is sent to the parent once its state is changed </a:t>
            </a:r>
            <a:r>
              <a:rPr lang="en" altLang="zh-CN" sz="1600" i="1" dirty="0"/>
              <a:t>[Not only when it is terminated]</a:t>
            </a:r>
            <a:r>
              <a:rPr lang="en-US" altLang="zh-CN" sz="1600" dirty="0"/>
              <a:t>, namely</a:t>
            </a:r>
            <a:r>
              <a:rPr lang="en" altLang="zh-CN" sz="1600" dirty="0"/>
              <a:t> when it exits, interrupted or resumes after being interrupted. So you must deal with SIGCHLD correctly in your </a:t>
            </a:r>
            <a:r>
              <a:rPr lang="en" altLang="zh-CN" sz="1600" dirty="0" err="1"/>
              <a:t>sigchld_handler</a:t>
            </a:r>
            <a:r>
              <a:rPr lang="en" altLang="zh-CN" sz="1600" dirty="0"/>
              <a:t> in </a:t>
            </a:r>
            <a:r>
              <a:rPr lang="en" altLang="zh-CN" sz="1600" dirty="0" err="1"/>
              <a:t>tshlab</a:t>
            </a:r>
            <a:r>
              <a:rPr lang="en" altLang="zh-CN" sz="1600" dirty="0"/>
              <a:t>.</a:t>
            </a:r>
          </a:p>
          <a:p>
            <a:pPr lvl="2">
              <a:lnSpc>
                <a:spcPct val="110000"/>
              </a:lnSpc>
              <a:buClr>
                <a:schemeClr val="accent2">
                  <a:lumMod val="75000"/>
                </a:schemeClr>
              </a:buClr>
              <a:buFont typeface="Wingdings" panose="05000000000000000000" pitchFamily="2" charset="2"/>
              <a:buChar char="n"/>
            </a:pPr>
            <a:r>
              <a:rPr lang="en" altLang="zh-CN" sz="1600" dirty="0"/>
              <a:t>Hint: </a:t>
            </a:r>
            <a:r>
              <a:rPr lang="en" altLang="zh-CN" sz="1600" b="1" dirty="0" err="1">
                <a:latin typeface="Courier" pitchFamily="2" charset="0"/>
              </a:rPr>
              <a:t>waitpid</a:t>
            </a:r>
            <a:r>
              <a:rPr lang="en" altLang="zh-CN" sz="1600" b="1" dirty="0">
                <a:latin typeface="Courier" pitchFamily="2" charset="0"/>
              </a:rPr>
              <a:t>(-1, &amp;</a:t>
            </a:r>
            <a:r>
              <a:rPr lang="en" altLang="zh-CN" sz="1600" b="1" dirty="0" err="1">
                <a:latin typeface="Courier" pitchFamily="2" charset="0"/>
              </a:rPr>
              <a:t>old_status</a:t>
            </a:r>
            <a:r>
              <a:rPr lang="en" altLang="zh-CN" sz="1600" b="1" dirty="0">
                <a:latin typeface="Courier" pitchFamily="2" charset="0"/>
              </a:rPr>
              <a:t>, WNOTRACE | WCONTINUED | WNOHANG)</a:t>
            </a:r>
          </a:p>
          <a:p>
            <a:pPr lvl="1">
              <a:lnSpc>
                <a:spcPct val="110000"/>
              </a:lnSpc>
              <a:buClr>
                <a:schemeClr val="accent2">
                  <a:lumMod val="75000"/>
                </a:schemeClr>
              </a:buClr>
              <a:buFont typeface="Wingdings" panose="05000000000000000000" pitchFamily="2" charset="2"/>
              <a:buChar char="n"/>
            </a:pPr>
            <a:endParaRPr lang="en" altLang="zh-CN" sz="1600" dirty="0"/>
          </a:p>
          <a:p>
            <a:pPr lvl="1">
              <a:lnSpc>
                <a:spcPct val="110000"/>
              </a:lnSpc>
              <a:buClr>
                <a:schemeClr val="accent2">
                  <a:lumMod val="75000"/>
                </a:schemeClr>
              </a:buClr>
              <a:buFont typeface="Wingdings" panose="05000000000000000000" pitchFamily="2" charset="2"/>
              <a:buChar char="n"/>
            </a:pPr>
            <a:endParaRPr lang="en" altLang="zh-CN" sz="1600" dirty="0"/>
          </a:p>
        </p:txBody>
      </p:sp>
    </p:spTree>
    <p:extLst>
      <p:ext uri="{BB962C8B-B14F-4D97-AF65-F5344CB8AC3E}">
        <p14:creationId xmlns:p14="http://schemas.microsoft.com/office/powerpoint/2010/main" val="3136781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1053FF7-87FB-4DD3-ACE0-82A307580889}"/>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36B0801E-D6A9-4460-963A-1F9248FF70B6}"/>
              </a:ext>
            </a:extLst>
          </p:cNvPr>
          <p:cNvSpPr>
            <a:spLocks noGrp="1"/>
          </p:cNvSpPr>
          <p:nvPr>
            <p:ph type="sldNum" sz="quarter" idx="12"/>
          </p:nvPr>
        </p:nvSpPr>
        <p:spPr/>
        <p:txBody>
          <a:bodyPr/>
          <a:lstStyle/>
          <a:p>
            <a:fld id="{72C11F88-783B-427F-AEBF-5807090EDC39}" type="slidenum">
              <a:rPr lang="zh-CN" altLang="en-US" smtClean="0"/>
              <a:pPr/>
              <a:t>23</a:t>
            </a:fld>
            <a:endParaRPr lang="zh-CN" altLang="en-US" dirty="0"/>
          </a:p>
        </p:txBody>
      </p:sp>
      <p:sp>
        <p:nvSpPr>
          <p:cNvPr id="10" name="矩形 9">
            <a:extLst>
              <a:ext uri="{FF2B5EF4-FFF2-40B4-BE49-F238E27FC236}">
                <a16:creationId xmlns:a16="http://schemas.microsoft.com/office/drawing/2014/main" id="{34BF3719-B39C-034B-A708-AB509CFBB94B}"/>
              </a:ext>
            </a:extLst>
          </p:cNvPr>
          <p:cNvSpPr/>
          <p:nvPr/>
        </p:nvSpPr>
        <p:spPr>
          <a:xfrm>
            <a:off x="141040" y="38588"/>
            <a:ext cx="5775820" cy="6422271"/>
          </a:xfrm>
          <a:prstGeom prst="rect">
            <a:avLst/>
          </a:prstGeom>
          <a:ln w="31750">
            <a:solidFill>
              <a:schemeClr val="tx1"/>
            </a:solidFill>
          </a:ln>
        </p:spPr>
        <p:txBody>
          <a:bodyPr wrap="square">
            <a:spAutoFit/>
          </a:bodyPr>
          <a:lstStyle/>
          <a:p>
            <a:pPr marL="69850">
              <a:spcBef>
                <a:spcPts val="180"/>
              </a:spcBef>
            </a:pPr>
            <a:r>
              <a:rPr lang="zh-CN" altLang="en-US" dirty="0">
                <a:latin typeface="Courier New" panose="02070309020205020404" pitchFamily="49" charset="0"/>
                <a:ea typeface="宋体" panose="02010600030101010101" pitchFamily="2" charset="-122"/>
              </a:rPr>
              <a:t>#include &lt;signal.h&gt;</a:t>
            </a:r>
          </a:p>
          <a:p>
            <a:pPr marL="69850">
              <a:spcBef>
                <a:spcPts val="180"/>
              </a:spcBef>
            </a:pPr>
            <a:r>
              <a:rPr lang="zh-CN" altLang="en-US" dirty="0">
                <a:latin typeface="Courier New" panose="02070309020205020404" pitchFamily="49" charset="0"/>
                <a:ea typeface="宋体" panose="02010600030101010101" pitchFamily="2" charset="-122"/>
              </a:rPr>
              <a:t>#include &lt;unistd.h&gt;</a:t>
            </a:r>
          </a:p>
          <a:p>
            <a:pPr marL="69850">
              <a:spcBef>
                <a:spcPts val="180"/>
              </a:spcBef>
            </a:pPr>
            <a:endParaRPr lang="zh-CN" altLang="en-US" dirty="0">
              <a:latin typeface="Courier New" panose="02070309020205020404" pitchFamily="49" charset="0"/>
              <a:ea typeface="宋体" panose="02010600030101010101" pitchFamily="2" charset="-122"/>
            </a:endParaRPr>
          </a:p>
          <a:p>
            <a:pPr marL="69850">
              <a:spcBef>
                <a:spcPts val="180"/>
              </a:spcBef>
            </a:pPr>
            <a:r>
              <a:rPr lang="zh-CN" altLang="en-US" dirty="0">
                <a:latin typeface="Courier New" panose="02070309020205020404" pitchFamily="49" charset="0"/>
                <a:ea typeface="宋体" panose="02010600030101010101" pitchFamily="2" charset="-122"/>
              </a:rPr>
              <a:t>void sig1_handler(int signum) {</a:t>
            </a:r>
          </a:p>
          <a:p>
            <a:pPr marL="69850">
              <a:spcBef>
                <a:spcPts val="180"/>
              </a:spcBef>
            </a:pPr>
            <a:r>
              <a:rPr lang="zh-CN" altLang="en-US" dirty="0">
                <a:latin typeface="Courier New" panose="02070309020205020404" pitchFamily="49" charset="0"/>
                <a:ea typeface="宋体" panose="02010600030101010101" pitchFamily="2" charset="-122"/>
              </a:rPr>
              <a:t>  kill(getpid(), </a:t>
            </a:r>
            <a:r>
              <a:rPr lang="zh-CN" altLang="en-US" b="1" dirty="0">
                <a:latin typeface="Courier New" panose="02070309020205020404" pitchFamily="49" charset="0"/>
                <a:ea typeface="宋体" panose="02010600030101010101" pitchFamily="2" charset="-122"/>
              </a:rPr>
              <a:t>SIGUSR2</a:t>
            </a:r>
            <a:r>
              <a:rPr lang="zh-CN" altLang="en-US" dirty="0">
                <a:latin typeface="Courier New" panose="02070309020205020404" pitchFamily="49" charset="0"/>
                <a:ea typeface="宋体" panose="02010600030101010101" pitchFamily="2" charset="-122"/>
              </a:rPr>
              <a:t>);</a:t>
            </a:r>
          </a:p>
          <a:p>
            <a:pPr marL="69850">
              <a:spcBef>
                <a:spcPts val="180"/>
              </a:spcBef>
            </a:pPr>
            <a:r>
              <a:rPr lang="zh-CN" altLang="en-US" dirty="0">
                <a:latin typeface="Courier New" panose="02070309020205020404" pitchFamily="49" charset="0"/>
                <a:ea typeface="宋体" panose="02010600030101010101" pitchFamily="2" charset="-122"/>
              </a:rPr>
              <a:t>  sleep(1);</a:t>
            </a:r>
          </a:p>
          <a:p>
            <a:pPr marL="69850">
              <a:spcBef>
                <a:spcPts val="180"/>
              </a:spcBef>
            </a:pPr>
            <a:r>
              <a:rPr lang="zh-CN" altLang="en-US" dirty="0">
                <a:latin typeface="Courier New" panose="02070309020205020404" pitchFamily="49" charset="0"/>
                <a:ea typeface="宋体" panose="02010600030101010101" pitchFamily="2" charset="-122"/>
              </a:rPr>
              <a:t>  write(1, "hello\n", 7);</a:t>
            </a:r>
          </a:p>
          <a:p>
            <a:pPr marL="69850">
              <a:spcBef>
                <a:spcPts val="180"/>
              </a:spcBef>
            </a:pPr>
            <a:r>
              <a:rPr lang="zh-CN" altLang="en-US" dirty="0">
                <a:latin typeface="Courier New" panose="02070309020205020404" pitchFamily="49" charset="0"/>
                <a:ea typeface="宋体" panose="02010600030101010101" pitchFamily="2" charset="-122"/>
              </a:rPr>
              <a:t>}</a:t>
            </a:r>
          </a:p>
          <a:p>
            <a:pPr marL="69850">
              <a:spcBef>
                <a:spcPts val="180"/>
              </a:spcBef>
            </a:pPr>
            <a:endParaRPr lang="zh-CN" altLang="en-US" dirty="0">
              <a:latin typeface="Courier New" panose="02070309020205020404" pitchFamily="49" charset="0"/>
              <a:ea typeface="宋体" panose="02010600030101010101" pitchFamily="2" charset="-122"/>
            </a:endParaRPr>
          </a:p>
          <a:p>
            <a:pPr marL="69850">
              <a:spcBef>
                <a:spcPts val="180"/>
              </a:spcBef>
            </a:pPr>
            <a:r>
              <a:rPr lang="zh-CN" altLang="en-US" dirty="0">
                <a:latin typeface="Courier New" panose="02070309020205020404" pitchFamily="49" charset="0"/>
                <a:ea typeface="宋体" panose="02010600030101010101" pitchFamily="2" charset="-122"/>
              </a:rPr>
              <a:t>void sig2_handler(int signum) {</a:t>
            </a:r>
          </a:p>
          <a:p>
            <a:pPr marL="69850">
              <a:spcBef>
                <a:spcPts val="180"/>
              </a:spcBef>
            </a:pPr>
            <a:r>
              <a:rPr lang="zh-CN" altLang="en-US" dirty="0">
                <a:latin typeface="Courier New" panose="02070309020205020404" pitchFamily="49" charset="0"/>
                <a:ea typeface="宋体" panose="02010600030101010101" pitchFamily="2" charset="-122"/>
              </a:rPr>
              <a:t>  kill(getpid(), </a:t>
            </a:r>
            <a:r>
              <a:rPr lang="zh-CN" altLang="en-US" b="1" dirty="0">
                <a:latin typeface="Courier New" panose="02070309020205020404" pitchFamily="49" charset="0"/>
                <a:ea typeface="宋体" panose="02010600030101010101" pitchFamily="2" charset="-122"/>
              </a:rPr>
              <a:t>SIGUSR1</a:t>
            </a:r>
            <a:r>
              <a:rPr lang="zh-CN" altLang="en-US" dirty="0">
                <a:latin typeface="Courier New" panose="02070309020205020404" pitchFamily="49" charset="0"/>
                <a:ea typeface="宋体" panose="02010600030101010101" pitchFamily="2" charset="-122"/>
              </a:rPr>
              <a:t>);</a:t>
            </a:r>
          </a:p>
          <a:p>
            <a:pPr marL="69850">
              <a:spcBef>
                <a:spcPts val="180"/>
              </a:spcBef>
            </a:pPr>
            <a:r>
              <a:rPr lang="zh-CN" altLang="en-US" dirty="0">
                <a:latin typeface="Courier New" panose="02070309020205020404" pitchFamily="49" charset="0"/>
                <a:ea typeface="宋体" panose="02010600030101010101" pitchFamily="2" charset="-122"/>
              </a:rPr>
              <a:t>  sleep(1);</a:t>
            </a:r>
          </a:p>
          <a:p>
            <a:pPr marL="69850">
              <a:spcBef>
                <a:spcPts val="180"/>
              </a:spcBef>
            </a:pPr>
            <a:r>
              <a:rPr lang="zh-CN" altLang="en-US" dirty="0">
                <a:latin typeface="Courier New" panose="02070309020205020404" pitchFamily="49" charset="0"/>
                <a:ea typeface="宋体" panose="02010600030101010101" pitchFamily="2" charset="-122"/>
              </a:rPr>
              <a:t>  write(1, "world\n", 7);</a:t>
            </a:r>
          </a:p>
          <a:p>
            <a:pPr marL="69850">
              <a:spcBef>
                <a:spcPts val="180"/>
              </a:spcBef>
            </a:pPr>
            <a:r>
              <a:rPr lang="zh-CN" altLang="en-US" dirty="0">
                <a:latin typeface="Courier New" panose="02070309020205020404" pitchFamily="49" charset="0"/>
                <a:ea typeface="宋体" panose="02010600030101010101" pitchFamily="2" charset="-122"/>
              </a:rPr>
              <a:t>}</a:t>
            </a:r>
          </a:p>
          <a:p>
            <a:pPr marL="69850">
              <a:spcBef>
                <a:spcPts val="180"/>
              </a:spcBef>
            </a:pPr>
            <a:endParaRPr lang="zh-CN" altLang="en-US" dirty="0">
              <a:latin typeface="Courier New" panose="02070309020205020404" pitchFamily="49" charset="0"/>
              <a:ea typeface="宋体" panose="02010600030101010101" pitchFamily="2" charset="-122"/>
            </a:endParaRPr>
          </a:p>
          <a:p>
            <a:pPr marL="69850">
              <a:spcBef>
                <a:spcPts val="180"/>
              </a:spcBef>
            </a:pPr>
            <a:r>
              <a:rPr lang="zh-CN" altLang="en-US" dirty="0">
                <a:latin typeface="Courier New" panose="02070309020205020404" pitchFamily="49" charset="0"/>
                <a:ea typeface="宋体" panose="02010600030101010101" pitchFamily="2" charset="-122"/>
              </a:rPr>
              <a:t>int main() {</a:t>
            </a:r>
          </a:p>
          <a:p>
            <a:pPr marL="69850">
              <a:spcBef>
                <a:spcPts val="180"/>
              </a:spcBef>
            </a:pPr>
            <a:r>
              <a:rPr lang="zh-CN" altLang="en-US" dirty="0">
                <a:latin typeface="Courier New" panose="02070309020205020404" pitchFamily="49" charset="0"/>
                <a:ea typeface="宋体" panose="02010600030101010101" pitchFamily="2" charset="-122"/>
              </a:rPr>
              <a:t>  signal(SIGUSR1, sig1_handler);</a:t>
            </a:r>
          </a:p>
          <a:p>
            <a:pPr marL="69850">
              <a:spcBef>
                <a:spcPts val="180"/>
              </a:spcBef>
            </a:pPr>
            <a:r>
              <a:rPr lang="zh-CN" altLang="en-US" dirty="0">
                <a:latin typeface="Courier New" panose="02070309020205020404" pitchFamily="49" charset="0"/>
                <a:ea typeface="宋体" panose="02010600030101010101" pitchFamily="2" charset="-122"/>
              </a:rPr>
              <a:t>  signal(SIGUSR2, sig2_handler);</a:t>
            </a:r>
          </a:p>
          <a:p>
            <a:pPr marL="69850">
              <a:spcBef>
                <a:spcPts val="180"/>
              </a:spcBef>
            </a:pPr>
            <a:r>
              <a:rPr lang="zh-CN" altLang="en-US" dirty="0">
                <a:latin typeface="Courier New" panose="02070309020205020404" pitchFamily="49" charset="0"/>
                <a:ea typeface="宋体" panose="02010600030101010101" pitchFamily="2" charset="-122"/>
              </a:rPr>
              <a:t>  kill(getpid(), SIGUSR1);</a:t>
            </a:r>
          </a:p>
          <a:p>
            <a:pPr marL="69850">
              <a:spcBef>
                <a:spcPts val="180"/>
              </a:spcBef>
            </a:pPr>
            <a:r>
              <a:rPr lang="zh-CN" altLang="en-US" dirty="0">
                <a:latin typeface="Courier New" panose="02070309020205020404" pitchFamily="49" charset="0"/>
                <a:ea typeface="宋体" panose="02010600030101010101" pitchFamily="2" charset="-122"/>
              </a:rPr>
              <a:t>  while (1);</a:t>
            </a:r>
          </a:p>
          <a:p>
            <a:pPr marL="69850">
              <a:spcBef>
                <a:spcPts val="180"/>
              </a:spcBef>
            </a:pPr>
            <a:r>
              <a:rPr lang="zh-CN" altLang="en-US" dirty="0">
                <a:latin typeface="Courier New" panose="02070309020205020404" pitchFamily="49" charset="0"/>
                <a:ea typeface="宋体" panose="02010600030101010101" pitchFamily="2" charset="-122"/>
              </a:rPr>
              <a:t>}</a:t>
            </a:r>
          </a:p>
        </p:txBody>
      </p:sp>
      <p:sp>
        <p:nvSpPr>
          <p:cNvPr id="12" name="文本框 11">
            <a:extLst>
              <a:ext uri="{FF2B5EF4-FFF2-40B4-BE49-F238E27FC236}">
                <a16:creationId xmlns:a16="http://schemas.microsoft.com/office/drawing/2014/main" id="{09996AB6-04CB-8D4D-8B7C-7B9A96B1FAB8}"/>
              </a:ext>
            </a:extLst>
          </p:cNvPr>
          <p:cNvSpPr txBox="1"/>
          <p:nvPr/>
        </p:nvSpPr>
        <p:spPr>
          <a:xfrm>
            <a:off x="6031923" y="1031484"/>
            <a:ext cx="3465368" cy="3693319"/>
          </a:xfrm>
          <a:prstGeom prst="rect">
            <a:avLst/>
          </a:prstGeom>
          <a:noFill/>
        </p:spPr>
        <p:txBody>
          <a:bodyPr wrap="square">
            <a:spAutoFit/>
          </a:bodyPr>
          <a:lstStyle/>
          <a:p>
            <a:r>
              <a:rPr lang="en-US" altLang="zh-CN" dirty="0">
                <a:latin typeface="Courier" pitchFamily="2" charset="0"/>
              </a:rPr>
              <a:t># One possible output</a:t>
            </a:r>
          </a:p>
          <a:p>
            <a:r>
              <a:rPr lang="en-US" altLang="zh-CN" dirty="0">
                <a:latin typeface="Courier" pitchFamily="2" charset="0"/>
              </a:rPr>
              <a:t>&gt; ./</a:t>
            </a:r>
            <a:r>
              <a:rPr lang="en-US" altLang="zh-CN" dirty="0" err="1">
                <a:latin typeface="Courier" pitchFamily="2" charset="0"/>
              </a:rPr>
              <a:t>a.out</a:t>
            </a:r>
            <a:endParaRPr lang="en-US" altLang="zh-CN" dirty="0">
              <a:latin typeface="Courier" pitchFamily="2" charset="0"/>
            </a:endParaRPr>
          </a:p>
          <a:p>
            <a:r>
              <a:rPr lang="zh-CN" altLang="en-US" dirty="0">
                <a:latin typeface="Courier" pitchFamily="2" charset="0"/>
              </a:rPr>
              <a:t>world</a:t>
            </a:r>
          </a:p>
          <a:p>
            <a:r>
              <a:rPr lang="zh-CN" altLang="en-US" dirty="0">
                <a:latin typeface="Courier" pitchFamily="2" charset="0"/>
              </a:rPr>
              <a:t>hello</a:t>
            </a:r>
          </a:p>
          <a:p>
            <a:r>
              <a:rPr lang="zh-CN" altLang="en-US" dirty="0">
                <a:latin typeface="Courier" pitchFamily="2" charset="0"/>
              </a:rPr>
              <a:t>world</a:t>
            </a:r>
          </a:p>
          <a:p>
            <a:r>
              <a:rPr lang="zh-CN" altLang="en-US" dirty="0">
                <a:latin typeface="Courier" pitchFamily="2" charset="0"/>
              </a:rPr>
              <a:t>hello</a:t>
            </a:r>
          </a:p>
          <a:p>
            <a:r>
              <a:rPr lang="zh-CN" altLang="en-US" dirty="0">
                <a:latin typeface="Courier" pitchFamily="2" charset="0"/>
              </a:rPr>
              <a:t>world</a:t>
            </a:r>
          </a:p>
          <a:p>
            <a:r>
              <a:rPr lang="zh-CN" altLang="en-US" dirty="0">
                <a:latin typeface="Courier" pitchFamily="2" charset="0"/>
              </a:rPr>
              <a:t>hello</a:t>
            </a:r>
          </a:p>
          <a:p>
            <a:r>
              <a:rPr lang="zh-CN" altLang="en-US" dirty="0">
                <a:latin typeface="Courier" pitchFamily="2" charset="0"/>
              </a:rPr>
              <a:t>world</a:t>
            </a:r>
          </a:p>
          <a:p>
            <a:r>
              <a:rPr lang="zh-CN" altLang="en-US" dirty="0">
                <a:latin typeface="Courier" pitchFamily="2" charset="0"/>
              </a:rPr>
              <a:t>hello</a:t>
            </a:r>
          </a:p>
          <a:p>
            <a:r>
              <a:rPr lang="zh-CN" altLang="en-US" dirty="0">
                <a:latin typeface="Courier" pitchFamily="2" charset="0"/>
              </a:rPr>
              <a:t>world</a:t>
            </a:r>
          </a:p>
          <a:p>
            <a:r>
              <a:rPr lang="zh-CN" altLang="en-US" dirty="0">
                <a:latin typeface="Courier" pitchFamily="2" charset="0"/>
              </a:rPr>
              <a:t>hello</a:t>
            </a:r>
            <a:endParaRPr lang="en-US" altLang="zh-CN" dirty="0">
              <a:latin typeface="Courier" pitchFamily="2" charset="0"/>
            </a:endParaRPr>
          </a:p>
          <a:p>
            <a:r>
              <a:rPr lang="en-US" altLang="zh-CN" dirty="0">
                <a:latin typeface="Courier" pitchFamily="2" charset="0"/>
              </a:rPr>
              <a:t>...</a:t>
            </a:r>
            <a:endParaRPr lang="zh-CN" altLang="en-US" dirty="0">
              <a:latin typeface="Courier" pitchFamily="2" charset="0"/>
            </a:endParaRPr>
          </a:p>
        </p:txBody>
      </p:sp>
      <p:sp>
        <p:nvSpPr>
          <p:cNvPr id="13" name="文本框 12">
            <a:extLst>
              <a:ext uri="{FF2B5EF4-FFF2-40B4-BE49-F238E27FC236}">
                <a16:creationId xmlns:a16="http://schemas.microsoft.com/office/drawing/2014/main" id="{2FD5034F-4471-2943-9052-2A0F79F6D42E}"/>
              </a:ext>
            </a:extLst>
          </p:cNvPr>
          <p:cNvSpPr txBox="1"/>
          <p:nvPr/>
        </p:nvSpPr>
        <p:spPr>
          <a:xfrm>
            <a:off x="6115050" y="162084"/>
            <a:ext cx="2587640" cy="584775"/>
          </a:xfrm>
          <a:prstGeom prst="rect">
            <a:avLst/>
          </a:prstGeom>
          <a:noFill/>
        </p:spPr>
        <p:txBody>
          <a:bodyPr wrap="square" rtlCol="0">
            <a:spAutoFit/>
          </a:bodyPr>
          <a:lstStyle/>
          <a:p>
            <a:r>
              <a:rPr lang="en-US" altLang="zh-CN" sz="3200" b="1" dirty="0"/>
              <a:t>Infinite loops</a:t>
            </a:r>
            <a:endParaRPr lang="zh-CN" altLang="en-US" sz="3200" b="1" dirty="0"/>
          </a:p>
        </p:txBody>
      </p:sp>
    </p:spTree>
    <p:extLst>
      <p:ext uri="{BB962C8B-B14F-4D97-AF65-F5344CB8AC3E}">
        <p14:creationId xmlns:p14="http://schemas.microsoft.com/office/powerpoint/2010/main" val="569927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C5E4138-D936-4E3C-9DA7-DA2940B7FA33}"/>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267D47CE-008A-4F0C-A173-F347E6D77065}"/>
              </a:ext>
            </a:extLst>
          </p:cNvPr>
          <p:cNvSpPr>
            <a:spLocks noGrp="1"/>
          </p:cNvSpPr>
          <p:nvPr>
            <p:ph type="sldNum" sz="quarter" idx="12"/>
          </p:nvPr>
        </p:nvSpPr>
        <p:spPr/>
        <p:txBody>
          <a:bodyPr/>
          <a:lstStyle/>
          <a:p>
            <a:fld id="{72C11F88-783B-427F-AEBF-5807090EDC39}" type="slidenum">
              <a:rPr lang="zh-CN" altLang="en-US" smtClean="0"/>
              <a:pPr/>
              <a:t>24</a:t>
            </a:fld>
            <a:endParaRPr lang="zh-CN" altLang="en-US" dirty="0"/>
          </a:p>
        </p:txBody>
      </p:sp>
      <p:sp>
        <p:nvSpPr>
          <p:cNvPr id="5" name="文本框 4">
            <a:extLst>
              <a:ext uri="{FF2B5EF4-FFF2-40B4-BE49-F238E27FC236}">
                <a16:creationId xmlns:a16="http://schemas.microsoft.com/office/drawing/2014/main" id="{52677E3A-30EC-411E-B329-B0325A08E9CB}"/>
              </a:ext>
            </a:extLst>
          </p:cNvPr>
          <p:cNvSpPr txBox="1"/>
          <p:nvPr/>
        </p:nvSpPr>
        <p:spPr>
          <a:xfrm>
            <a:off x="342596" y="255602"/>
            <a:ext cx="8801404" cy="584775"/>
          </a:xfrm>
          <a:prstGeom prst="rect">
            <a:avLst/>
          </a:prstGeom>
          <a:noFill/>
        </p:spPr>
        <p:txBody>
          <a:bodyPr wrap="square" rtlCol="0">
            <a:spAutoFit/>
          </a:bodyPr>
          <a:lstStyle/>
          <a:p>
            <a:r>
              <a:rPr lang="en-US" altLang="zh-CN" sz="3200" b="1" dirty="0"/>
              <a:t>In-class Exercise</a:t>
            </a:r>
            <a:endParaRPr lang="zh-CN" altLang="en-US" sz="3200" b="1" dirty="0"/>
          </a:p>
        </p:txBody>
      </p:sp>
      <p:sp>
        <p:nvSpPr>
          <p:cNvPr id="9" name="内容占位符 2">
            <a:extLst>
              <a:ext uri="{FF2B5EF4-FFF2-40B4-BE49-F238E27FC236}">
                <a16:creationId xmlns:a16="http://schemas.microsoft.com/office/drawing/2014/main" id="{D92B5262-9F87-AB4A-8899-7334097FD4AF}"/>
              </a:ext>
            </a:extLst>
          </p:cNvPr>
          <p:cNvSpPr txBox="1">
            <a:spLocks/>
          </p:cNvSpPr>
          <p:nvPr/>
        </p:nvSpPr>
        <p:spPr>
          <a:xfrm>
            <a:off x="342596" y="854708"/>
            <a:ext cx="8697495" cy="34679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 altLang="zh-CN" sz="2000" dirty="0"/>
              <a:t>First let us walk through </a:t>
            </a:r>
            <a:r>
              <a:rPr lang="en" altLang="zh-CN" sz="2000" b="1" dirty="0"/>
              <a:t>Exercise 8.23.</a:t>
            </a:r>
          </a:p>
          <a:p>
            <a:pPr>
              <a:lnSpc>
                <a:spcPct val="110000"/>
              </a:lnSpc>
              <a:buClr>
                <a:schemeClr val="accent2">
                  <a:lumMod val="75000"/>
                </a:schemeClr>
              </a:buClr>
              <a:buFont typeface="Wingdings" panose="05000000000000000000" pitchFamily="2" charset="2"/>
              <a:buChar char="n"/>
            </a:pPr>
            <a:r>
              <a:rPr lang="en" altLang="zh-CN" sz="2000" dirty="0"/>
              <a:t>Write a program that forks two children, chld1 and chld2. Use only signals to print the </a:t>
            </a:r>
            <a:r>
              <a:rPr lang="en" altLang="zh-CN" sz="2000" dirty="0" err="1"/>
              <a:t>pid</a:t>
            </a:r>
            <a:r>
              <a:rPr lang="en" altLang="zh-CN" sz="2000" dirty="0"/>
              <a:t> of chld1 in chld2 and vice versa.</a:t>
            </a:r>
          </a:p>
          <a:p>
            <a:pPr lvl="1">
              <a:lnSpc>
                <a:spcPct val="110000"/>
              </a:lnSpc>
              <a:buClr>
                <a:schemeClr val="accent2">
                  <a:lumMod val="75000"/>
                </a:schemeClr>
              </a:buClr>
              <a:buFont typeface="Wingdings" panose="05000000000000000000" pitchFamily="2" charset="2"/>
              <a:buChar char="n"/>
            </a:pPr>
            <a:r>
              <a:rPr lang="en" altLang="zh-CN" sz="1600" i="1" dirty="0"/>
              <a:t>Do not </a:t>
            </a:r>
            <a:r>
              <a:rPr lang="en" altLang="zh-CN" sz="1600" dirty="0"/>
              <a:t>use the function </a:t>
            </a:r>
            <a:r>
              <a:rPr lang="en" altLang="zh-CN" sz="1600" dirty="0" err="1"/>
              <a:t>sigaction</a:t>
            </a:r>
            <a:r>
              <a:rPr lang="en" altLang="zh-CN" sz="1600" dirty="0"/>
              <a:t>.</a:t>
            </a:r>
          </a:p>
          <a:p>
            <a:pPr>
              <a:lnSpc>
                <a:spcPct val="110000"/>
              </a:lnSpc>
              <a:buClr>
                <a:schemeClr val="accent2">
                  <a:lumMod val="75000"/>
                </a:schemeClr>
              </a:buClr>
              <a:buFont typeface="Wingdings" panose="05000000000000000000" pitchFamily="2" charset="2"/>
              <a:buChar char="n"/>
            </a:pPr>
            <a:r>
              <a:rPr lang="en" altLang="zh-CN" sz="2000" b="1" dirty="0"/>
              <a:t>Hint: </a:t>
            </a:r>
            <a:r>
              <a:rPr lang="en" altLang="zh-CN" sz="2000" dirty="0"/>
              <a:t>at most 2 signals suffices. To this end, you may use SIGUSR1 and SIGUSR2.</a:t>
            </a:r>
          </a:p>
          <a:p>
            <a:pPr>
              <a:lnSpc>
                <a:spcPct val="110000"/>
              </a:lnSpc>
              <a:buClr>
                <a:schemeClr val="accent2">
                  <a:lumMod val="75000"/>
                </a:schemeClr>
              </a:buClr>
              <a:buFont typeface="Wingdings" panose="05000000000000000000" pitchFamily="2" charset="2"/>
              <a:buChar char="n"/>
            </a:pPr>
            <a:endParaRPr lang="en" altLang="zh-CN" sz="2000" dirty="0"/>
          </a:p>
          <a:p>
            <a:pPr>
              <a:lnSpc>
                <a:spcPct val="110000"/>
              </a:lnSpc>
              <a:buClr>
                <a:schemeClr val="accent2">
                  <a:lumMod val="75000"/>
                </a:schemeClr>
              </a:buClr>
              <a:buFont typeface="Wingdings" panose="05000000000000000000" pitchFamily="2" charset="2"/>
              <a:buChar char="n"/>
            </a:pPr>
            <a:r>
              <a:rPr lang="en" altLang="zh-CN" sz="2000" b="1" dirty="0"/>
              <a:t>Crux: </a:t>
            </a:r>
            <a:r>
              <a:rPr lang="en" altLang="zh-CN" sz="2000" dirty="0"/>
              <a:t>How to use signals to count a number? I.e. to send the </a:t>
            </a:r>
            <a:r>
              <a:rPr lang="en" altLang="zh-CN" sz="2000" dirty="0" err="1"/>
              <a:t>pid</a:t>
            </a:r>
            <a:r>
              <a:rPr lang="en" altLang="zh-CN" sz="2000" dirty="0"/>
              <a:t> of chld2 to chld1?</a:t>
            </a:r>
          </a:p>
        </p:txBody>
      </p:sp>
    </p:spTree>
    <p:extLst>
      <p:ext uri="{BB962C8B-B14F-4D97-AF65-F5344CB8AC3E}">
        <p14:creationId xmlns:p14="http://schemas.microsoft.com/office/powerpoint/2010/main" val="2823788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79F1CE-588B-472F-8FCF-50526F14B5C7}"/>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44D0C1A9-2C2E-4DA1-8C96-5DB482952A35}"/>
              </a:ext>
            </a:extLst>
          </p:cNvPr>
          <p:cNvSpPr>
            <a:spLocks noGrp="1"/>
          </p:cNvSpPr>
          <p:nvPr>
            <p:ph type="sldNum" sz="quarter" idx="12"/>
          </p:nvPr>
        </p:nvSpPr>
        <p:spPr/>
        <p:txBody>
          <a:bodyPr/>
          <a:lstStyle/>
          <a:p>
            <a:fld id="{72C11F88-783B-427F-AEBF-5807090EDC39}" type="slidenum">
              <a:rPr lang="zh-CN" altLang="en-US" smtClean="0"/>
              <a:pPr/>
              <a:t>25</a:t>
            </a:fld>
            <a:endParaRPr lang="zh-CN" altLang="en-US" dirty="0"/>
          </a:p>
        </p:txBody>
      </p:sp>
      <p:sp>
        <p:nvSpPr>
          <p:cNvPr id="4" name="文本框 3">
            <a:extLst>
              <a:ext uri="{FF2B5EF4-FFF2-40B4-BE49-F238E27FC236}">
                <a16:creationId xmlns:a16="http://schemas.microsoft.com/office/drawing/2014/main" id="{9397DF67-F0C1-457D-9696-FA582097F60E}"/>
              </a:ext>
            </a:extLst>
          </p:cNvPr>
          <p:cNvSpPr txBox="1"/>
          <p:nvPr/>
        </p:nvSpPr>
        <p:spPr>
          <a:xfrm>
            <a:off x="217715" y="113101"/>
            <a:ext cx="3843119" cy="584775"/>
          </a:xfrm>
          <a:prstGeom prst="rect">
            <a:avLst/>
          </a:prstGeom>
          <a:noFill/>
        </p:spPr>
        <p:txBody>
          <a:bodyPr wrap="square" rtlCol="0">
            <a:spAutoFit/>
          </a:bodyPr>
          <a:lstStyle/>
          <a:p>
            <a:r>
              <a:rPr lang="en-US" altLang="zh-CN" sz="3200" b="1" dirty="0">
                <a:hlinkClick r:id="rId2"/>
              </a:rPr>
              <a:t>Buffer &amp; Cache</a:t>
            </a:r>
            <a:endParaRPr lang="zh-CN" altLang="en-US" sz="3200" b="1" dirty="0"/>
          </a:p>
        </p:txBody>
      </p:sp>
      <p:sp>
        <p:nvSpPr>
          <p:cNvPr id="5" name="文本框 4">
            <a:extLst>
              <a:ext uri="{FF2B5EF4-FFF2-40B4-BE49-F238E27FC236}">
                <a16:creationId xmlns:a16="http://schemas.microsoft.com/office/drawing/2014/main" id="{3369D908-A0DC-4881-8D3E-943A14420570}"/>
              </a:ext>
            </a:extLst>
          </p:cNvPr>
          <p:cNvSpPr txBox="1"/>
          <p:nvPr/>
        </p:nvSpPr>
        <p:spPr>
          <a:xfrm>
            <a:off x="217714" y="607246"/>
            <a:ext cx="3843119" cy="584775"/>
          </a:xfrm>
          <a:prstGeom prst="rect">
            <a:avLst/>
          </a:prstGeom>
          <a:noFill/>
        </p:spPr>
        <p:txBody>
          <a:bodyPr wrap="square" rtlCol="0">
            <a:spAutoFit/>
          </a:bodyPr>
          <a:lstStyle/>
          <a:p>
            <a:r>
              <a:rPr lang="zh-CN" altLang="en-US" sz="3200" b="1" dirty="0"/>
              <a:t>缓冲 </a:t>
            </a:r>
            <a:r>
              <a:rPr lang="en-US" altLang="zh-CN" sz="3200" b="1" dirty="0"/>
              <a:t>&amp; </a:t>
            </a:r>
            <a:r>
              <a:rPr lang="zh-CN" altLang="en-US" sz="3200" b="1" dirty="0"/>
              <a:t>缓存</a:t>
            </a:r>
          </a:p>
        </p:txBody>
      </p:sp>
      <p:sp>
        <p:nvSpPr>
          <p:cNvPr id="6" name="内容占位符 2">
            <a:extLst>
              <a:ext uri="{FF2B5EF4-FFF2-40B4-BE49-F238E27FC236}">
                <a16:creationId xmlns:a16="http://schemas.microsoft.com/office/drawing/2014/main" id="{26FE5D78-9096-41FB-A85A-06C21F756470}"/>
              </a:ext>
            </a:extLst>
          </p:cNvPr>
          <p:cNvSpPr txBox="1">
            <a:spLocks/>
          </p:cNvSpPr>
          <p:nvPr/>
        </p:nvSpPr>
        <p:spPr>
          <a:xfrm>
            <a:off x="217714" y="1157993"/>
            <a:ext cx="8679484" cy="49657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2">
                  <a:lumMod val="75000"/>
                </a:schemeClr>
              </a:buClr>
              <a:buFont typeface="Wingdings" panose="05000000000000000000" pitchFamily="2" charset="2"/>
              <a:buChar char="n"/>
            </a:pPr>
            <a:r>
              <a:rPr lang="en-US" altLang="zh-CN" sz="2000" dirty="0"/>
              <a:t>Cache</a:t>
            </a:r>
            <a:r>
              <a:rPr lang="zh-CN" altLang="en-US" sz="2000" dirty="0"/>
              <a:t> </a:t>
            </a:r>
            <a:r>
              <a:rPr lang="en-US" altLang="zh-CN" sz="2000" dirty="0"/>
              <a:t>is</a:t>
            </a:r>
            <a:r>
              <a:rPr lang="zh-CN" altLang="en-US" sz="2000" dirty="0"/>
              <a:t> </a:t>
            </a:r>
            <a:r>
              <a:rPr lang="en" altLang="zh-CN" sz="2000" dirty="0"/>
              <a:t>a smaller and fast memory component in the computer which is inserted between the CPU and the main memory</a:t>
            </a:r>
            <a:r>
              <a:rPr lang="en-US" altLang="zh-CN" sz="2000" dirty="0"/>
              <a:t>. It is hardware-implemented.</a:t>
            </a:r>
          </a:p>
          <a:p>
            <a:pPr lvl="1">
              <a:lnSpc>
                <a:spcPct val="120000"/>
              </a:lnSpc>
              <a:buClr>
                <a:schemeClr val="accent2">
                  <a:lumMod val="75000"/>
                </a:schemeClr>
              </a:buClr>
              <a:buFont typeface="Wingdings" panose="05000000000000000000" pitchFamily="2" charset="2"/>
              <a:buChar char="n"/>
            </a:pPr>
            <a:r>
              <a:rPr lang="en-US" altLang="zh-CN" sz="1600" dirty="0"/>
              <a:t>Why cache works is two-fold: </a:t>
            </a:r>
          </a:p>
          <a:p>
            <a:pPr lvl="2">
              <a:lnSpc>
                <a:spcPct val="120000"/>
              </a:lnSpc>
              <a:buClr>
                <a:schemeClr val="accent2">
                  <a:lumMod val="75000"/>
                </a:schemeClr>
              </a:buClr>
              <a:buFont typeface="Wingdings" panose="05000000000000000000" pitchFamily="2" charset="2"/>
              <a:buChar char="n"/>
            </a:pPr>
            <a:r>
              <a:rPr lang="en-US" altLang="zh-CN" sz="1600" dirty="0"/>
              <a:t>Commonly-seen Locality</a:t>
            </a:r>
          </a:p>
          <a:p>
            <a:pPr lvl="2">
              <a:lnSpc>
                <a:spcPct val="120000"/>
              </a:lnSpc>
              <a:buClr>
                <a:schemeClr val="accent2">
                  <a:lumMod val="75000"/>
                </a:schemeClr>
              </a:buClr>
              <a:buFont typeface="Wingdings" panose="05000000000000000000" pitchFamily="2" charset="2"/>
              <a:buChar char="n"/>
            </a:pPr>
            <a:r>
              <a:rPr lang="en-US" altLang="zh-CN" sz="1600" dirty="0"/>
              <a:t>Memory Hierarchy [Speed, cost and storage]</a:t>
            </a:r>
          </a:p>
          <a:p>
            <a:pPr lvl="2">
              <a:lnSpc>
                <a:spcPct val="120000"/>
              </a:lnSpc>
              <a:buClr>
                <a:schemeClr val="accent2">
                  <a:lumMod val="75000"/>
                </a:schemeClr>
              </a:buClr>
              <a:buFont typeface="Wingdings" panose="05000000000000000000" pitchFamily="2" charset="2"/>
              <a:buChar char="n"/>
            </a:pPr>
            <a:r>
              <a:rPr lang="en-US" altLang="zh-CN" sz="1600" dirty="0"/>
              <a:t>Sets, lines, ways, direct mappings, set associativity.</a:t>
            </a:r>
          </a:p>
          <a:p>
            <a:pPr>
              <a:lnSpc>
                <a:spcPct val="120000"/>
              </a:lnSpc>
              <a:buClr>
                <a:schemeClr val="accent2">
                  <a:lumMod val="75000"/>
                </a:schemeClr>
              </a:buClr>
              <a:buFont typeface="Wingdings" panose="05000000000000000000" pitchFamily="2" charset="2"/>
              <a:buChar char="n"/>
            </a:pPr>
            <a:r>
              <a:rPr lang="en" altLang="zh-CN" sz="2000" dirty="0"/>
              <a:t>Buffers are associated with a specific block device [mostly memory], and cover caching of filesystem metadata as well as tracking in-flight pages. It is software-implemented. It aggregates reads and writes of only several bytes to a few of several pages and thus saves the time.</a:t>
            </a:r>
          </a:p>
          <a:p>
            <a:pPr>
              <a:lnSpc>
                <a:spcPct val="120000"/>
              </a:lnSpc>
              <a:buClr>
                <a:schemeClr val="accent2">
                  <a:lumMod val="75000"/>
                </a:schemeClr>
              </a:buClr>
              <a:buFont typeface="Wingdings" panose="05000000000000000000" pitchFamily="2" charset="2"/>
              <a:buChar char="n"/>
            </a:pPr>
            <a:r>
              <a:rPr lang="en" altLang="zh-CN" sz="2000" dirty="0"/>
              <a:t>TLB? Its name is most misleading. It is a cache, not a buffer, de facto.</a:t>
            </a:r>
          </a:p>
          <a:p>
            <a:pPr>
              <a:lnSpc>
                <a:spcPct val="120000"/>
              </a:lnSpc>
              <a:buClr>
                <a:schemeClr val="accent2">
                  <a:lumMod val="75000"/>
                </a:schemeClr>
              </a:buClr>
              <a:buFont typeface="Wingdings" panose="05000000000000000000" pitchFamily="2" charset="2"/>
              <a:buChar char="n"/>
            </a:pPr>
            <a:r>
              <a:rPr lang="en" altLang="zh-CN" sz="2000" dirty="0"/>
              <a:t>If Memory Hierarchy never exists, cache will perish. But buffer still prevails.</a:t>
            </a:r>
          </a:p>
        </p:txBody>
      </p:sp>
    </p:spTree>
    <p:extLst>
      <p:ext uri="{BB962C8B-B14F-4D97-AF65-F5344CB8AC3E}">
        <p14:creationId xmlns:p14="http://schemas.microsoft.com/office/powerpoint/2010/main" val="2232564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79F1CE-588B-472F-8FCF-50526F14B5C7}"/>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44D0C1A9-2C2E-4DA1-8C96-5DB482952A35}"/>
              </a:ext>
            </a:extLst>
          </p:cNvPr>
          <p:cNvSpPr>
            <a:spLocks noGrp="1"/>
          </p:cNvSpPr>
          <p:nvPr>
            <p:ph type="sldNum" sz="quarter" idx="12"/>
          </p:nvPr>
        </p:nvSpPr>
        <p:spPr/>
        <p:txBody>
          <a:bodyPr/>
          <a:lstStyle/>
          <a:p>
            <a:fld id="{72C11F88-783B-427F-AEBF-5807090EDC39}" type="slidenum">
              <a:rPr lang="zh-CN" altLang="en-US" smtClean="0"/>
              <a:pPr/>
              <a:t>26</a:t>
            </a:fld>
            <a:endParaRPr lang="zh-CN" altLang="en-US" dirty="0"/>
          </a:p>
        </p:txBody>
      </p:sp>
      <p:sp>
        <p:nvSpPr>
          <p:cNvPr id="4" name="文本框 3">
            <a:extLst>
              <a:ext uri="{FF2B5EF4-FFF2-40B4-BE49-F238E27FC236}">
                <a16:creationId xmlns:a16="http://schemas.microsoft.com/office/drawing/2014/main" id="{9397DF67-F0C1-457D-9696-FA582097F60E}"/>
              </a:ext>
            </a:extLst>
          </p:cNvPr>
          <p:cNvSpPr txBox="1"/>
          <p:nvPr/>
        </p:nvSpPr>
        <p:spPr>
          <a:xfrm>
            <a:off x="217715" y="113101"/>
            <a:ext cx="5985658" cy="584775"/>
          </a:xfrm>
          <a:prstGeom prst="rect">
            <a:avLst/>
          </a:prstGeom>
          <a:noFill/>
        </p:spPr>
        <p:txBody>
          <a:bodyPr wrap="square" rtlCol="0">
            <a:spAutoFit/>
          </a:bodyPr>
          <a:lstStyle/>
          <a:p>
            <a:r>
              <a:rPr lang="en-US" altLang="zh-CN" sz="3200" b="1" dirty="0">
                <a:hlinkClick r:id="rId2"/>
              </a:rPr>
              <a:t>Block Device vs Character Device</a:t>
            </a:r>
            <a:endParaRPr lang="zh-CN" altLang="en-US" sz="3200" b="1" dirty="0"/>
          </a:p>
        </p:txBody>
      </p:sp>
      <p:sp>
        <p:nvSpPr>
          <p:cNvPr id="6" name="内容占位符 2">
            <a:extLst>
              <a:ext uri="{FF2B5EF4-FFF2-40B4-BE49-F238E27FC236}">
                <a16:creationId xmlns:a16="http://schemas.microsoft.com/office/drawing/2014/main" id="{26FE5D78-9096-41FB-A85A-06C21F756470}"/>
              </a:ext>
            </a:extLst>
          </p:cNvPr>
          <p:cNvSpPr txBox="1">
            <a:spLocks/>
          </p:cNvSpPr>
          <p:nvPr/>
        </p:nvSpPr>
        <p:spPr>
          <a:xfrm>
            <a:off x="217715" y="856657"/>
            <a:ext cx="8679484" cy="2790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2">
                  <a:lumMod val="75000"/>
                </a:schemeClr>
              </a:buClr>
              <a:buFont typeface="Wingdings" panose="05000000000000000000" pitchFamily="2" charset="2"/>
              <a:buChar char="n"/>
            </a:pPr>
            <a:r>
              <a:rPr lang="en-US" altLang="zh-CN" sz="2000" dirty="0"/>
              <a:t>Most important features of block device:</a:t>
            </a:r>
          </a:p>
          <a:p>
            <a:pPr lvl="1">
              <a:lnSpc>
                <a:spcPct val="120000"/>
              </a:lnSpc>
              <a:buClr>
                <a:schemeClr val="accent2">
                  <a:lumMod val="75000"/>
                </a:schemeClr>
              </a:buClr>
              <a:buFont typeface="Wingdings" panose="05000000000000000000" pitchFamily="2" charset="2"/>
              <a:buChar char="n"/>
            </a:pPr>
            <a:r>
              <a:rPr lang="en-US" altLang="zh-CN" sz="1600" dirty="0"/>
              <a:t>Random access</a:t>
            </a:r>
          </a:p>
          <a:p>
            <a:pPr lvl="1">
              <a:lnSpc>
                <a:spcPct val="120000"/>
              </a:lnSpc>
              <a:buClr>
                <a:schemeClr val="accent2">
                  <a:lumMod val="75000"/>
                </a:schemeClr>
              </a:buClr>
              <a:buFont typeface="Wingdings" panose="05000000000000000000" pitchFamily="2" charset="2"/>
              <a:buChar char="n"/>
            </a:pPr>
            <a:r>
              <a:rPr lang="en-US" altLang="zh-CN" sz="1600" dirty="0"/>
              <a:t>Data can be fetched and processed in blocks</a:t>
            </a:r>
          </a:p>
          <a:p>
            <a:pPr lvl="1">
              <a:lnSpc>
                <a:spcPct val="120000"/>
              </a:lnSpc>
              <a:buClr>
                <a:schemeClr val="accent2">
                  <a:lumMod val="75000"/>
                </a:schemeClr>
              </a:buClr>
              <a:buFont typeface="Wingdings" panose="05000000000000000000" pitchFamily="2" charset="2"/>
              <a:buChar char="n"/>
            </a:pPr>
            <a:r>
              <a:rPr lang="en-US" altLang="zh-CN" sz="1600" dirty="0"/>
              <a:t>E.g. Memory, Disk</a:t>
            </a:r>
          </a:p>
          <a:p>
            <a:pPr>
              <a:lnSpc>
                <a:spcPct val="120000"/>
              </a:lnSpc>
              <a:buClr>
                <a:schemeClr val="accent2">
                  <a:lumMod val="75000"/>
                </a:schemeClr>
              </a:buClr>
              <a:buFont typeface="Wingdings" panose="05000000000000000000" pitchFamily="2" charset="2"/>
              <a:buChar char="n"/>
            </a:pPr>
            <a:r>
              <a:rPr lang="en-US" altLang="zh-CN" sz="2000" dirty="0"/>
              <a:t>.. of character device:</a:t>
            </a:r>
          </a:p>
          <a:p>
            <a:pPr lvl="1">
              <a:lnSpc>
                <a:spcPct val="120000"/>
              </a:lnSpc>
              <a:buClr>
                <a:schemeClr val="accent2">
                  <a:lumMod val="75000"/>
                </a:schemeClr>
              </a:buClr>
              <a:buFont typeface="Wingdings" panose="05000000000000000000" pitchFamily="2" charset="2"/>
              <a:buChar char="n"/>
            </a:pPr>
            <a:r>
              <a:rPr lang="en" altLang="zh-CN" sz="1600" dirty="0"/>
              <a:t>The driver communicates by sending and receiving single characters</a:t>
            </a:r>
          </a:p>
          <a:p>
            <a:pPr lvl="1">
              <a:lnSpc>
                <a:spcPct val="120000"/>
              </a:lnSpc>
              <a:buClr>
                <a:schemeClr val="accent2">
                  <a:lumMod val="75000"/>
                </a:schemeClr>
              </a:buClr>
              <a:buFont typeface="Wingdings" panose="05000000000000000000" pitchFamily="2" charset="2"/>
              <a:buChar char="n"/>
            </a:pPr>
            <a:r>
              <a:rPr lang="en" altLang="zh-CN" sz="1600" dirty="0"/>
              <a:t>E.g. Keyboard</a:t>
            </a:r>
            <a:endParaRPr lang="en-US" altLang="zh-CN" sz="1600" dirty="0"/>
          </a:p>
        </p:txBody>
      </p:sp>
      <p:sp>
        <p:nvSpPr>
          <p:cNvPr id="7" name="文本框 6">
            <a:extLst>
              <a:ext uri="{FF2B5EF4-FFF2-40B4-BE49-F238E27FC236}">
                <a16:creationId xmlns:a16="http://schemas.microsoft.com/office/drawing/2014/main" id="{E12FB666-CA64-2A42-BA3A-F4D3760DAF75}"/>
              </a:ext>
            </a:extLst>
          </p:cNvPr>
          <p:cNvSpPr txBox="1"/>
          <p:nvPr/>
        </p:nvSpPr>
        <p:spPr>
          <a:xfrm>
            <a:off x="217715" y="3559420"/>
            <a:ext cx="5985658" cy="584775"/>
          </a:xfrm>
          <a:prstGeom prst="rect">
            <a:avLst/>
          </a:prstGeom>
          <a:noFill/>
        </p:spPr>
        <p:txBody>
          <a:bodyPr wrap="square" rtlCol="0">
            <a:spAutoFit/>
          </a:bodyPr>
          <a:lstStyle/>
          <a:p>
            <a:r>
              <a:rPr lang="en-US" altLang="zh-CN" sz="3200" b="1" dirty="0"/>
              <a:t>Buffers</a:t>
            </a:r>
            <a:endParaRPr lang="zh-CN" altLang="en-US" sz="3200" b="1" dirty="0"/>
          </a:p>
        </p:txBody>
      </p:sp>
      <p:sp>
        <p:nvSpPr>
          <p:cNvPr id="10" name="内容占位符 2">
            <a:extLst>
              <a:ext uri="{FF2B5EF4-FFF2-40B4-BE49-F238E27FC236}">
                <a16:creationId xmlns:a16="http://schemas.microsoft.com/office/drawing/2014/main" id="{6C38FD8C-F931-E94F-9975-5B33E94A8C0B}"/>
              </a:ext>
            </a:extLst>
          </p:cNvPr>
          <p:cNvSpPr txBox="1">
            <a:spLocks/>
          </p:cNvSpPr>
          <p:nvPr/>
        </p:nvSpPr>
        <p:spPr>
          <a:xfrm>
            <a:off x="246801" y="4097503"/>
            <a:ext cx="8679484" cy="2790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2">
                  <a:lumMod val="75000"/>
                </a:schemeClr>
              </a:buClr>
              <a:buFont typeface="Wingdings" panose="05000000000000000000" pitchFamily="2" charset="2"/>
              <a:buChar char="n"/>
            </a:pPr>
            <a:r>
              <a:rPr lang="en-US" altLang="zh-CN" sz="2000" dirty="0"/>
              <a:t>Input</a:t>
            </a:r>
            <a:r>
              <a:rPr lang="zh-CN" altLang="en-US" sz="2000" dirty="0"/>
              <a:t> </a:t>
            </a:r>
            <a:r>
              <a:rPr lang="en-US" altLang="zh-CN" sz="2000" dirty="0"/>
              <a:t>buffer</a:t>
            </a:r>
            <a:r>
              <a:rPr lang="zh-CN" altLang="en-US" sz="2000" dirty="0"/>
              <a:t> </a:t>
            </a:r>
            <a:r>
              <a:rPr lang="en-US" altLang="zh-CN" sz="2000" dirty="0"/>
              <a:t>&amp;</a:t>
            </a:r>
            <a:r>
              <a:rPr lang="zh-CN" altLang="en-US" sz="2000" dirty="0"/>
              <a:t> </a:t>
            </a:r>
            <a:r>
              <a:rPr lang="en-US" altLang="zh-CN" sz="2000" dirty="0"/>
              <a:t>output</a:t>
            </a:r>
            <a:r>
              <a:rPr lang="zh-CN" altLang="en-US" sz="2000" dirty="0"/>
              <a:t> </a:t>
            </a:r>
            <a:r>
              <a:rPr lang="en-US" altLang="zh-CN" sz="2000" dirty="0"/>
              <a:t>buffer:</a:t>
            </a:r>
          </a:p>
          <a:p>
            <a:pPr lvl="1">
              <a:lnSpc>
                <a:spcPct val="120000"/>
              </a:lnSpc>
              <a:buClr>
                <a:schemeClr val="accent2">
                  <a:lumMod val="75000"/>
                </a:schemeClr>
              </a:buClr>
              <a:buFont typeface="Wingdings" panose="05000000000000000000" pitchFamily="2" charset="2"/>
              <a:buChar char="n"/>
            </a:pPr>
            <a:r>
              <a:rPr lang="en-US" altLang="zh-CN" sz="1600" dirty="0"/>
              <a:t>What</a:t>
            </a:r>
            <a:r>
              <a:rPr lang="zh-CN" altLang="en-US" sz="1600" dirty="0"/>
              <a:t> </a:t>
            </a:r>
            <a:r>
              <a:rPr lang="en-US" altLang="zh-CN" sz="1600" dirty="0"/>
              <a:t>does</a:t>
            </a:r>
            <a:r>
              <a:rPr lang="zh-CN" altLang="en-US" sz="1600" dirty="0"/>
              <a:t> </a:t>
            </a:r>
            <a:r>
              <a:rPr lang="en-US" altLang="zh-CN" sz="1600" dirty="0" err="1"/>
              <a:t>scanf</a:t>
            </a:r>
            <a:r>
              <a:rPr lang="zh-CN" altLang="en-US" sz="1600" dirty="0"/>
              <a:t> </a:t>
            </a:r>
            <a:r>
              <a:rPr lang="en-US" altLang="zh-CN" sz="1600" dirty="0"/>
              <a:t>and </a:t>
            </a:r>
            <a:r>
              <a:rPr lang="en-US" altLang="zh-CN" sz="1600" dirty="0" err="1"/>
              <a:t>printf</a:t>
            </a:r>
            <a:r>
              <a:rPr lang="en-US" altLang="zh-CN" sz="1600" dirty="0"/>
              <a:t> do when it reads from keyboard or print to the screen?</a:t>
            </a:r>
          </a:p>
          <a:p>
            <a:pPr>
              <a:lnSpc>
                <a:spcPct val="120000"/>
              </a:lnSpc>
              <a:buClr>
                <a:schemeClr val="accent2">
                  <a:lumMod val="75000"/>
                </a:schemeClr>
              </a:buClr>
              <a:buFont typeface="Wingdings" panose="05000000000000000000" pitchFamily="2" charset="2"/>
              <a:buChar char="n"/>
            </a:pPr>
            <a:r>
              <a:rPr lang="en" altLang="zh-CN" sz="2000" dirty="0"/>
              <a:t>The kernel generally does little or no buffering on character devices.</a:t>
            </a:r>
          </a:p>
          <a:p>
            <a:pPr>
              <a:lnSpc>
                <a:spcPct val="120000"/>
              </a:lnSpc>
              <a:buClr>
                <a:schemeClr val="accent2">
                  <a:lumMod val="75000"/>
                </a:schemeClr>
              </a:buClr>
              <a:buFont typeface="Wingdings" panose="05000000000000000000" pitchFamily="2" charset="2"/>
              <a:buChar char="n"/>
            </a:pPr>
            <a:r>
              <a:rPr lang="en" altLang="zh-CN" sz="2000" dirty="0"/>
              <a:t>The kernel does a certain amount of buffering when reading from files in filesystems. [</a:t>
            </a:r>
            <a:r>
              <a:rPr lang="zh-CN" altLang="en" sz="2000" dirty="0"/>
              <a:t>全缓冲</a:t>
            </a:r>
            <a:r>
              <a:rPr lang="en-US" altLang="zh-CN" sz="2000" dirty="0"/>
              <a:t>]</a:t>
            </a:r>
          </a:p>
        </p:txBody>
      </p:sp>
    </p:spTree>
    <p:extLst>
      <p:ext uri="{BB962C8B-B14F-4D97-AF65-F5344CB8AC3E}">
        <p14:creationId xmlns:p14="http://schemas.microsoft.com/office/powerpoint/2010/main" val="2841108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79F1CE-588B-472F-8FCF-50526F14B5C7}"/>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44D0C1A9-2C2E-4DA1-8C96-5DB482952A35}"/>
              </a:ext>
            </a:extLst>
          </p:cNvPr>
          <p:cNvSpPr>
            <a:spLocks noGrp="1"/>
          </p:cNvSpPr>
          <p:nvPr>
            <p:ph type="sldNum" sz="quarter" idx="12"/>
          </p:nvPr>
        </p:nvSpPr>
        <p:spPr/>
        <p:txBody>
          <a:bodyPr/>
          <a:lstStyle/>
          <a:p>
            <a:fld id="{72C11F88-783B-427F-AEBF-5807090EDC39}" type="slidenum">
              <a:rPr lang="zh-CN" altLang="en-US" smtClean="0"/>
              <a:pPr/>
              <a:t>27</a:t>
            </a:fld>
            <a:endParaRPr lang="zh-CN" altLang="en-US" dirty="0"/>
          </a:p>
        </p:txBody>
      </p:sp>
      <p:sp>
        <p:nvSpPr>
          <p:cNvPr id="4" name="文本框 3">
            <a:extLst>
              <a:ext uri="{FF2B5EF4-FFF2-40B4-BE49-F238E27FC236}">
                <a16:creationId xmlns:a16="http://schemas.microsoft.com/office/drawing/2014/main" id="{9397DF67-F0C1-457D-9696-FA582097F60E}"/>
              </a:ext>
            </a:extLst>
          </p:cNvPr>
          <p:cNvSpPr txBox="1"/>
          <p:nvPr/>
        </p:nvSpPr>
        <p:spPr>
          <a:xfrm>
            <a:off x="217715" y="113101"/>
            <a:ext cx="5985658" cy="584775"/>
          </a:xfrm>
          <a:prstGeom prst="rect">
            <a:avLst/>
          </a:prstGeom>
          <a:noFill/>
        </p:spPr>
        <p:txBody>
          <a:bodyPr wrap="square" rtlCol="0">
            <a:spAutoFit/>
          </a:bodyPr>
          <a:lstStyle/>
          <a:p>
            <a:r>
              <a:rPr lang="en-US" altLang="zh-CN" sz="3200" b="1" dirty="0"/>
              <a:t>Buffers</a:t>
            </a:r>
            <a:endParaRPr lang="zh-CN" altLang="en-US" sz="3200" b="1" dirty="0"/>
          </a:p>
        </p:txBody>
      </p:sp>
      <p:sp>
        <p:nvSpPr>
          <p:cNvPr id="9" name="文本框 8">
            <a:extLst>
              <a:ext uri="{FF2B5EF4-FFF2-40B4-BE49-F238E27FC236}">
                <a16:creationId xmlns:a16="http://schemas.microsoft.com/office/drawing/2014/main" id="{8AFA186B-96ED-D24B-94F4-EC723C3BE35F}"/>
              </a:ext>
            </a:extLst>
          </p:cNvPr>
          <p:cNvSpPr txBox="1"/>
          <p:nvPr/>
        </p:nvSpPr>
        <p:spPr>
          <a:xfrm>
            <a:off x="217715" y="772714"/>
            <a:ext cx="8043058" cy="4499693"/>
          </a:xfrm>
          <a:prstGeom prst="rect">
            <a:avLst/>
          </a:prstGeom>
          <a:noFill/>
        </p:spPr>
        <p:txBody>
          <a:bodyPr wrap="square">
            <a:spAutoFit/>
          </a:bodyPr>
          <a:lstStyle/>
          <a:p>
            <a:pPr>
              <a:lnSpc>
                <a:spcPct val="120000"/>
              </a:lnSpc>
              <a:buClr>
                <a:schemeClr val="accent2">
                  <a:lumMod val="75000"/>
                </a:schemeClr>
              </a:buClr>
              <a:buFont typeface="Wingdings" panose="05000000000000000000" pitchFamily="2" charset="2"/>
              <a:buChar char="n"/>
            </a:pPr>
            <a:r>
              <a:rPr lang="zh-CN" altLang="en-US" sz="2000" dirty="0"/>
              <a:t> </a:t>
            </a:r>
            <a:r>
              <a:rPr lang="en-US" altLang="zh-CN" sz="2000" dirty="0"/>
              <a:t>line-buffered: Flushed when the buffer is full or a ‘\</a:t>
            </a:r>
            <a:r>
              <a:rPr lang="en-US" altLang="zh-CN" sz="2000" dirty="0" err="1"/>
              <a:t>xa</a:t>
            </a:r>
            <a:r>
              <a:rPr lang="en-US" altLang="zh-CN" sz="2000" dirty="0"/>
              <a:t>’ (‘\n’) is encountered.</a:t>
            </a:r>
          </a:p>
          <a:p>
            <a:pPr lvl="1">
              <a:lnSpc>
                <a:spcPct val="120000"/>
              </a:lnSpc>
              <a:buClr>
                <a:schemeClr val="accent2">
                  <a:lumMod val="75000"/>
                </a:schemeClr>
              </a:buClr>
              <a:buFont typeface="Wingdings" panose="05000000000000000000" pitchFamily="2" charset="2"/>
              <a:buChar char="n"/>
            </a:pPr>
            <a:r>
              <a:rPr lang="en-US" altLang="zh-CN" sz="2000" dirty="0"/>
              <a:t> E.g. Keyboard, screen.</a:t>
            </a:r>
          </a:p>
          <a:p>
            <a:pPr>
              <a:lnSpc>
                <a:spcPct val="120000"/>
              </a:lnSpc>
              <a:buClr>
                <a:schemeClr val="accent2">
                  <a:lumMod val="75000"/>
                </a:schemeClr>
              </a:buClr>
              <a:buFont typeface="Wingdings" panose="05000000000000000000" pitchFamily="2" charset="2"/>
              <a:buChar char="n"/>
            </a:pPr>
            <a:r>
              <a:rPr lang="en-US" altLang="zh-CN" sz="2000" dirty="0"/>
              <a:t> Buffered: Flushed when the buffer is full.</a:t>
            </a:r>
          </a:p>
          <a:p>
            <a:pPr lvl="1">
              <a:lnSpc>
                <a:spcPct val="120000"/>
              </a:lnSpc>
              <a:buClr>
                <a:schemeClr val="accent2">
                  <a:lumMod val="75000"/>
                </a:schemeClr>
              </a:buClr>
              <a:buFont typeface="Wingdings" panose="05000000000000000000" pitchFamily="2" charset="2"/>
              <a:buChar char="n"/>
            </a:pPr>
            <a:r>
              <a:rPr lang="en-US" altLang="zh-CN" sz="2000" dirty="0"/>
              <a:t> E.g. Files on disks</a:t>
            </a:r>
          </a:p>
          <a:p>
            <a:pPr>
              <a:lnSpc>
                <a:spcPct val="120000"/>
              </a:lnSpc>
              <a:buClr>
                <a:schemeClr val="accent2">
                  <a:lumMod val="75000"/>
                </a:schemeClr>
              </a:buClr>
              <a:buFont typeface="Wingdings" panose="05000000000000000000" pitchFamily="2" charset="2"/>
              <a:buChar char="n"/>
            </a:pPr>
            <a:r>
              <a:rPr lang="en-US" altLang="zh-CN" sz="2000" dirty="0"/>
              <a:t> No buffer: </a:t>
            </a:r>
          </a:p>
          <a:p>
            <a:pPr lvl="1">
              <a:lnSpc>
                <a:spcPct val="120000"/>
              </a:lnSpc>
              <a:buClr>
                <a:schemeClr val="accent2">
                  <a:lumMod val="75000"/>
                </a:schemeClr>
              </a:buClr>
              <a:buFont typeface="Wingdings" panose="05000000000000000000" pitchFamily="2" charset="2"/>
              <a:buChar char="n"/>
            </a:pPr>
            <a:r>
              <a:rPr lang="en-US" altLang="zh-CN" sz="2000" dirty="0"/>
              <a:t> E.g. Stderr</a:t>
            </a:r>
          </a:p>
          <a:p>
            <a:pPr>
              <a:lnSpc>
                <a:spcPct val="120000"/>
              </a:lnSpc>
              <a:buClr>
                <a:schemeClr val="accent2">
                  <a:lumMod val="75000"/>
                </a:schemeClr>
              </a:buClr>
              <a:buFont typeface="Wingdings" panose="05000000000000000000" pitchFamily="2" charset="2"/>
              <a:buChar char="n"/>
            </a:pPr>
            <a:r>
              <a:rPr lang="en-US" altLang="zh-CN" sz="2000" dirty="0"/>
              <a:t> Apart from these, when will a buffer be flushed?</a:t>
            </a:r>
          </a:p>
          <a:p>
            <a:pPr lvl="1">
              <a:lnSpc>
                <a:spcPct val="120000"/>
              </a:lnSpc>
              <a:buClr>
                <a:schemeClr val="accent2">
                  <a:lumMod val="75000"/>
                </a:schemeClr>
              </a:buClr>
              <a:buFont typeface="Wingdings" panose="05000000000000000000" pitchFamily="2" charset="2"/>
              <a:buChar char="n"/>
            </a:pPr>
            <a:r>
              <a:rPr lang="en-US" altLang="zh-CN" sz="2000" dirty="0"/>
              <a:t> </a:t>
            </a:r>
            <a:r>
              <a:rPr lang="en-US" altLang="zh-CN" sz="2000" dirty="0" err="1"/>
              <a:t>fflush</a:t>
            </a:r>
            <a:r>
              <a:rPr lang="en-US" altLang="zh-CN" sz="2000" dirty="0"/>
              <a:t>()</a:t>
            </a:r>
          </a:p>
          <a:p>
            <a:pPr lvl="1">
              <a:lnSpc>
                <a:spcPct val="120000"/>
              </a:lnSpc>
              <a:buClr>
                <a:schemeClr val="accent2">
                  <a:lumMod val="75000"/>
                </a:schemeClr>
              </a:buClr>
              <a:buFont typeface="Wingdings" panose="05000000000000000000" pitchFamily="2" charset="2"/>
              <a:buChar char="n"/>
            </a:pPr>
            <a:r>
              <a:rPr lang="en-US" altLang="zh-CN" sz="2000" dirty="0"/>
              <a:t> When the file is closed.</a:t>
            </a:r>
          </a:p>
          <a:p>
            <a:pPr lvl="1">
              <a:lnSpc>
                <a:spcPct val="120000"/>
              </a:lnSpc>
              <a:buClr>
                <a:schemeClr val="accent2">
                  <a:lumMod val="75000"/>
                </a:schemeClr>
              </a:buClr>
              <a:buFont typeface="Wingdings" panose="05000000000000000000" pitchFamily="2" charset="2"/>
              <a:buChar char="n"/>
            </a:pPr>
            <a:r>
              <a:rPr lang="en-US" altLang="zh-CN" sz="2000" dirty="0"/>
              <a:t> On exit() </a:t>
            </a:r>
            <a:r>
              <a:rPr lang="en-US" altLang="zh-CN" sz="2000" i="1" dirty="0"/>
              <a:t>[Not _exit()]  </a:t>
            </a:r>
            <a:r>
              <a:rPr lang="en-US" altLang="zh-CN" sz="2000" dirty="0"/>
              <a:t>Examples is on the next slides</a:t>
            </a:r>
          </a:p>
          <a:p>
            <a:pPr lvl="1">
              <a:lnSpc>
                <a:spcPct val="120000"/>
              </a:lnSpc>
              <a:buClr>
                <a:schemeClr val="accent2">
                  <a:lumMod val="75000"/>
                </a:schemeClr>
              </a:buClr>
              <a:buFont typeface="Wingdings" panose="05000000000000000000" pitchFamily="2" charset="2"/>
              <a:buChar char="n"/>
            </a:pPr>
            <a:endParaRPr lang="en-US" altLang="zh-CN" sz="2000" i="1" dirty="0"/>
          </a:p>
        </p:txBody>
      </p:sp>
    </p:spTree>
    <p:extLst>
      <p:ext uri="{BB962C8B-B14F-4D97-AF65-F5344CB8AC3E}">
        <p14:creationId xmlns:p14="http://schemas.microsoft.com/office/powerpoint/2010/main" val="125199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79F1CE-588B-472F-8FCF-50526F14B5C7}"/>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44D0C1A9-2C2E-4DA1-8C96-5DB482952A35}"/>
              </a:ext>
            </a:extLst>
          </p:cNvPr>
          <p:cNvSpPr>
            <a:spLocks noGrp="1"/>
          </p:cNvSpPr>
          <p:nvPr>
            <p:ph type="sldNum" sz="quarter" idx="12"/>
          </p:nvPr>
        </p:nvSpPr>
        <p:spPr/>
        <p:txBody>
          <a:bodyPr/>
          <a:lstStyle/>
          <a:p>
            <a:fld id="{72C11F88-783B-427F-AEBF-5807090EDC39}" type="slidenum">
              <a:rPr lang="zh-CN" altLang="en-US" smtClean="0"/>
              <a:pPr/>
              <a:t>28</a:t>
            </a:fld>
            <a:endParaRPr lang="zh-CN" altLang="en-US" dirty="0"/>
          </a:p>
        </p:txBody>
      </p:sp>
      <p:sp>
        <p:nvSpPr>
          <p:cNvPr id="4" name="文本框 3">
            <a:extLst>
              <a:ext uri="{FF2B5EF4-FFF2-40B4-BE49-F238E27FC236}">
                <a16:creationId xmlns:a16="http://schemas.microsoft.com/office/drawing/2014/main" id="{9397DF67-F0C1-457D-9696-FA582097F60E}"/>
              </a:ext>
            </a:extLst>
          </p:cNvPr>
          <p:cNvSpPr txBox="1"/>
          <p:nvPr/>
        </p:nvSpPr>
        <p:spPr>
          <a:xfrm>
            <a:off x="217715" y="113101"/>
            <a:ext cx="5985658" cy="584775"/>
          </a:xfrm>
          <a:prstGeom prst="rect">
            <a:avLst/>
          </a:prstGeom>
          <a:noFill/>
        </p:spPr>
        <p:txBody>
          <a:bodyPr wrap="square" rtlCol="0">
            <a:spAutoFit/>
          </a:bodyPr>
          <a:lstStyle/>
          <a:p>
            <a:r>
              <a:rPr lang="en-US" altLang="zh-CN" sz="3200" b="1" dirty="0"/>
              <a:t>What is the difference?</a:t>
            </a:r>
            <a:endParaRPr lang="zh-CN" altLang="en-US" sz="3200" b="1" dirty="0"/>
          </a:p>
        </p:txBody>
      </p:sp>
      <p:sp>
        <p:nvSpPr>
          <p:cNvPr id="6" name="矩形 5">
            <a:extLst>
              <a:ext uri="{FF2B5EF4-FFF2-40B4-BE49-F238E27FC236}">
                <a16:creationId xmlns:a16="http://schemas.microsoft.com/office/drawing/2014/main" id="{535E2B64-7A4E-7B4C-A1B0-DCE57B913B49}"/>
              </a:ext>
            </a:extLst>
          </p:cNvPr>
          <p:cNvSpPr/>
          <p:nvPr/>
        </p:nvSpPr>
        <p:spPr>
          <a:xfrm>
            <a:off x="322634" y="994551"/>
            <a:ext cx="5775820" cy="2185214"/>
          </a:xfrm>
          <a:prstGeom prst="rect">
            <a:avLst/>
          </a:prstGeom>
          <a:ln w="31750">
            <a:solidFill>
              <a:schemeClr val="tx1"/>
            </a:solidFill>
          </a:ln>
        </p:spPr>
        <p:txBody>
          <a:bodyPr wrap="square">
            <a:spAutoFit/>
          </a:bodyPr>
          <a:lstStyle/>
          <a:p>
            <a:pPr marL="69850">
              <a:spcBef>
                <a:spcPts val="180"/>
              </a:spcBef>
            </a:pPr>
            <a:r>
              <a:rPr lang="en" altLang="zh-CN" dirty="0">
                <a:latin typeface="Courier New" panose="02070309020205020404" pitchFamily="49" charset="0"/>
                <a:ea typeface="宋体" panose="02010600030101010101" pitchFamily="2" charset="-122"/>
              </a:rPr>
              <a:t>#include &lt;</a:t>
            </a:r>
            <a:r>
              <a:rPr lang="en" altLang="zh-CN" dirty="0" err="1">
                <a:latin typeface="Courier New" panose="02070309020205020404" pitchFamily="49" charset="0"/>
                <a:ea typeface="宋体" panose="02010600030101010101" pitchFamily="2" charset="-122"/>
              </a:rPr>
              <a:t>stdio.h</a:t>
            </a:r>
            <a:r>
              <a:rPr lang="en" altLang="zh-CN" dirty="0">
                <a:latin typeface="Courier New" panose="02070309020205020404" pitchFamily="49" charset="0"/>
                <a:ea typeface="宋体" panose="02010600030101010101" pitchFamily="2" charset="-122"/>
              </a:rPr>
              <a:t>&gt;</a:t>
            </a:r>
          </a:p>
          <a:p>
            <a:pPr marL="69850">
              <a:spcBef>
                <a:spcPts val="180"/>
              </a:spcBef>
            </a:pPr>
            <a:r>
              <a:rPr lang="en" altLang="zh-CN" dirty="0">
                <a:latin typeface="Courier New" panose="02070309020205020404" pitchFamily="49" charset="0"/>
                <a:ea typeface="宋体" panose="02010600030101010101" pitchFamily="2" charset="-122"/>
              </a:rPr>
              <a:t>#include &lt;</a:t>
            </a:r>
            <a:r>
              <a:rPr lang="en" altLang="zh-CN" dirty="0" err="1">
                <a:latin typeface="Courier New" panose="02070309020205020404" pitchFamily="49" charset="0"/>
                <a:ea typeface="宋体" panose="02010600030101010101" pitchFamily="2" charset="-122"/>
              </a:rPr>
              <a:t>unistd.h</a:t>
            </a:r>
            <a:r>
              <a:rPr lang="en" altLang="zh-CN" dirty="0">
                <a:latin typeface="Courier New" panose="02070309020205020404" pitchFamily="49" charset="0"/>
                <a:ea typeface="宋体" panose="02010600030101010101" pitchFamily="2" charset="-122"/>
              </a:rPr>
              <a:t>&gt;</a:t>
            </a:r>
          </a:p>
          <a:p>
            <a:pPr marL="69850">
              <a:spcBef>
                <a:spcPts val="180"/>
              </a:spcBef>
            </a:pPr>
            <a:endParaRPr lang="en" altLang="zh-CN" dirty="0">
              <a:latin typeface="Courier New" panose="02070309020205020404" pitchFamily="49" charset="0"/>
              <a:ea typeface="宋体" panose="02010600030101010101" pitchFamily="2" charset="-122"/>
            </a:endParaRPr>
          </a:p>
          <a:p>
            <a:pPr marL="69850">
              <a:spcBef>
                <a:spcPts val="180"/>
              </a:spcBef>
            </a:pPr>
            <a:r>
              <a:rPr lang="en" altLang="zh-CN" dirty="0">
                <a:latin typeface="Courier New" panose="02070309020205020404" pitchFamily="49" charset="0"/>
                <a:ea typeface="宋体" panose="02010600030101010101" pitchFamily="2" charset="-122"/>
              </a:rPr>
              <a:t>int main() {</a:t>
            </a:r>
          </a:p>
          <a:p>
            <a:pPr marL="69850">
              <a:spcBef>
                <a:spcPts val="180"/>
              </a:spcBef>
            </a:pPr>
            <a:r>
              <a:rPr lang="en" altLang="zh-CN" dirty="0">
                <a:latin typeface="Courier New" panose="02070309020205020404" pitchFamily="49" charset="0"/>
                <a:ea typeface="宋体" panose="02010600030101010101" pitchFamily="2" charset="-122"/>
              </a:rPr>
              <a:t>  </a:t>
            </a:r>
            <a:r>
              <a:rPr lang="en" altLang="zh-CN" dirty="0" err="1">
                <a:latin typeface="Courier New" panose="02070309020205020404" pitchFamily="49" charset="0"/>
                <a:ea typeface="宋体" panose="02010600030101010101" pitchFamily="2" charset="-122"/>
              </a:rPr>
              <a:t>printf</a:t>
            </a:r>
            <a:r>
              <a:rPr lang="en" altLang="zh-CN" dirty="0">
                <a:latin typeface="Courier New" panose="02070309020205020404" pitchFamily="49" charset="0"/>
                <a:ea typeface="宋体" panose="02010600030101010101" pitchFamily="2" charset="-122"/>
              </a:rPr>
              <a:t>(”Hello ICS!");</a:t>
            </a:r>
          </a:p>
          <a:p>
            <a:pPr marL="69850">
              <a:spcBef>
                <a:spcPts val="180"/>
              </a:spcBef>
            </a:pPr>
            <a:r>
              <a:rPr lang="en" altLang="zh-CN" dirty="0">
                <a:latin typeface="Courier New" panose="02070309020205020404" pitchFamily="49" charset="0"/>
                <a:ea typeface="宋体" panose="02010600030101010101" pitchFamily="2" charset="-122"/>
              </a:rPr>
              <a:t>  exit(0);</a:t>
            </a:r>
          </a:p>
          <a:p>
            <a:pPr marL="69850">
              <a:spcBef>
                <a:spcPts val="180"/>
              </a:spcBef>
            </a:pPr>
            <a:r>
              <a:rPr lang="en" altLang="zh-CN" dirty="0">
                <a:latin typeface="Courier New" panose="02070309020205020404" pitchFamily="49" charset="0"/>
                <a:ea typeface="宋体" panose="02010600030101010101" pitchFamily="2" charset="-122"/>
              </a:rPr>
              <a:t>}</a:t>
            </a:r>
            <a:endParaRPr lang="zh-CN" altLang="en-US" dirty="0">
              <a:latin typeface="Courier New" panose="02070309020205020404" pitchFamily="49" charset="0"/>
              <a:ea typeface="宋体" panose="02010600030101010101" pitchFamily="2" charset="-122"/>
            </a:endParaRPr>
          </a:p>
        </p:txBody>
      </p:sp>
      <p:sp>
        <p:nvSpPr>
          <p:cNvPr id="7" name="矩形 6">
            <a:extLst>
              <a:ext uri="{FF2B5EF4-FFF2-40B4-BE49-F238E27FC236}">
                <a16:creationId xmlns:a16="http://schemas.microsoft.com/office/drawing/2014/main" id="{529D28A1-8688-174A-95CC-806C976BF9EA}"/>
              </a:ext>
            </a:extLst>
          </p:cNvPr>
          <p:cNvSpPr/>
          <p:nvPr/>
        </p:nvSpPr>
        <p:spPr>
          <a:xfrm>
            <a:off x="322634" y="3678235"/>
            <a:ext cx="5775820" cy="2185214"/>
          </a:xfrm>
          <a:prstGeom prst="rect">
            <a:avLst/>
          </a:prstGeom>
          <a:ln w="31750">
            <a:solidFill>
              <a:schemeClr val="tx1"/>
            </a:solidFill>
          </a:ln>
        </p:spPr>
        <p:txBody>
          <a:bodyPr wrap="square">
            <a:spAutoFit/>
          </a:bodyPr>
          <a:lstStyle/>
          <a:p>
            <a:pPr marL="69850">
              <a:spcBef>
                <a:spcPts val="180"/>
              </a:spcBef>
            </a:pPr>
            <a:r>
              <a:rPr lang="en" altLang="zh-CN" dirty="0">
                <a:latin typeface="Courier New" panose="02070309020205020404" pitchFamily="49" charset="0"/>
                <a:ea typeface="宋体" panose="02010600030101010101" pitchFamily="2" charset="-122"/>
              </a:rPr>
              <a:t>#include &lt;</a:t>
            </a:r>
            <a:r>
              <a:rPr lang="en" altLang="zh-CN" dirty="0" err="1">
                <a:latin typeface="Courier New" panose="02070309020205020404" pitchFamily="49" charset="0"/>
                <a:ea typeface="宋体" panose="02010600030101010101" pitchFamily="2" charset="-122"/>
              </a:rPr>
              <a:t>stdio.h</a:t>
            </a:r>
            <a:r>
              <a:rPr lang="en" altLang="zh-CN" dirty="0">
                <a:latin typeface="Courier New" panose="02070309020205020404" pitchFamily="49" charset="0"/>
                <a:ea typeface="宋体" panose="02010600030101010101" pitchFamily="2" charset="-122"/>
              </a:rPr>
              <a:t>&gt;</a:t>
            </a:r>
          </a:p>
          <a:p>
            <a:pPr marL="69850">
              <a:spcBef>
                <a:spcPts val="180"/>
              </a:spcBef>
            </a:pPr>
            <a:r>
              <a:rPr lang="en" altLang="zh-CN" dirty="0">
                <a:latin typeface="Courier New" panose="02070309020205020404" pitchFamily="49" charset="0"/>
                <a:ea typeface="宋体" panose="02010600030101010101" pitchFamily="2" charset="-122"/>
              </a:rPr>
              <a:t>#include &lt;</a:t>
            </a:r>
            <a:r>
              <a:rPr lang="en" altLang="zh-CN" dirty="0" err="1">
                <a:latin typeface="Courier New" panose="02070309020205020404" pitchFamily="49" charset="0"/>
                <a:ea typeface="宋体" panose="02010600030101010101" pitchFamily="2" charset="-122"/>
              </a:rPr>
              <a:t>unistd.h</a:t>
            </a:r>
            <a:r>
              <a:rPr lang="en" altLang="zh-CN" dirty="0">
                <a:latin typeface="Courier New" panose="02070309020205020404" pitchFamily="49" charset="0"/>
                <a:ea typeface="宋体" panose="02010600030101010101" pitchFamily="2" charset="-122"/>
              </a:rPr>
              <a:t>&gt;</a:t>
            </a:r>
          </a:p>
          <a:p>
            <a:pPr marL="69850">
              <a:spcBef>
                <a:spcPts val="180"/>
              </a:spcBef>
            </a:pPr>
            <a:endParaRPr lang="en" altLang="zh-CN" dirty="0">
              <a:latin typeface="Courier New" panose="02070309020205020404" pitchFamily="49" charset="0"/>
              <a:ea typeface="宋体" panose="02010600030101010101" pitchFamily="2" charset="-122"/>
            </a:endParaRPr>
          </a:p>
          <a:p>
            <a:pPr marL="69850">
              <a:spcBef>
                <a:spcPts val="180"/>
              </a:spcBef>
            </a:pPr>
            <a:r>
              <a:rPr lang="en" altLang="zh-CN" dirty="0">
                <a:latin typeface="Courier New" panose="02070309020205020404" pitchFamily="49" charset="0"/>
                <a:ea typeface="宋体" panose="02010600030101010101" pitchFamily="2" charset="-122"/>
              </a:rPr>
              <a:t>int main() {</a:t>
            </a:r>
          </a:p>
          <a:p>
            <a:pPr marL="69850">
              <a:spcBef>
                <a:spcPts val="180"/>
              </a:spcBef>
            </a:pPr>
            <a:r>
              <a:rPr lang="en" altLang="zh-CN" dirty="0">
                <a:latin typeface="Courier New" panose="02070309020205020404" pitchFamily="49" charset="0"/>
                <a:ea typeface="宋体" panose="02010600030101010101" pitchFamily="2" charset="-122"/>
              </a:rPr>
              <a:t>  </a:t>
            </a:r>
            <a:r>
              <a:rPr lang="en" altLang="zh-CN" dirty="0" err="1">
                <a:latin typeface="Courier New" panose="02070309020205020404" pitchFamily="49" charset="0"/>
                <a:ea typeface="宋体" panose="02010600030101010101" pitchFamily="2" charset="-122"/>
              </a:rPr>
              <a:t>printf</a:t>
            </a:r>
            <a:r>
              <a:rPr lang="en" altLang="zh-CN" dirty="0">
                <a:latin typeface="Courier New" panose="02070309020205020404" pitchFamily="49" charset="0"/>
                <a:ea typeface="宋体" panose="02010600030101010101" pitchFamily="2" charset="-122"/>
              </a:rPr>
              <a:t>(”Hello ICS!");</a:t>
            </a:r>
          </a:p>
          <a:p>
            <a:pPr marL="69850">
              <a:spcBef>
                <a:spcPts val="180"/>
              </a:spcBef>
            </a:pPr>
            <a:r>
              <a:rPr lang="en" altLang="zh-CN" dirty="0">
                <a:latin typeface="Courier New" panose="02070309020205020404" pitchFamily="49" charset="0"/>
                <a:ea typeface="宋体" panose="02010600030101010101" pitchFamily="2" charset="-122"/>
              </a:rPr>
              <a:t>  _exit(0);</a:t>
            </a:r>
          </a:p>
          <a:p>
            <a:pPr marL="69850">
              <a:spcBef>
                <a:spcPts val="180"/>
              </a:spcBef>
            </a:pPr>
            <a:r>
              <a:rPr lang="en" altLang="zh-CN" dirty="0">
                <a:latin typeface="Courier New" panose="02070309020205020404" pitchFamily="49" charset="0"/>
                <a:ea typeface="宋体" panose="02010600030101010101" pitchFamily="2" charset="-122"/>
              </a:rPr>
              <a:t>}</a:t>
            </a:r>
            <a:endParaRPr lang="zh-CN" altLang="en-US" dirty="0">
              <a:latin typeface="Courier New" panose="02070309020205020404" pitchFamily="49" charset="0"/>
              <a:ea typeface="宋体" panose="02010600030101010101" pitchFamily="2" charset="-122"/>
            </a:endParaRPr>
          </a:p>
        </p:txBody>
      </p:sp>
      <p:sp>
        <p:nvSpPr>
          <p:cNvPr id="8" name="文本框 7">
            <a:extLst>
              <a:ext uri="{FF2B5EF4-FFF2-40B4-BE49-F238E27FC236}">
                <a16:creationId xmlns:a16="http://schemas.microsoft.com/office/drawing/2014/main" id="{A4B2D65B-AF57-304C-BC48-E8ADAC1C4C3F}"/>
              </a:ext>
            </a:extLst>
          </p:cNvPr>
          <p:cNvSpPr txBox="1"/>
          <p:nvPr/>
        </p:nvSpPr>
        <p:spPr>
          <a:xfrm>
            <a:off x="6551468" y="1322429"/>
            <a:ext cx="3465368" cy="646331"/>
          </a:xfrm>
          <a:prstGeom prst="rect">
            <a:avLst/>
          </a:prstGeom>
          <a:noFill/>
        </p:spPr>
        <p:txBody>
          <a:bodyPr wrap="square">
            <a:spAutoFit/>
          </a:bodyPr>
          <a:lstStyle/>
          <a:p>
            <a:r>
              <a:rPr lang="en-US" altLang="zh-CN" dirty="0">
                <a:latin typeface="Courier" pitchFamily="2" charset="0"/>
              </a:rPr>
              <a:t>&gt; ./</a:t>
            </a:r>
            <a:r>
              <a:rPr lang="en-US" altLang="zh-CN" dirty="0" err="1">
                <a:latin typeface="Courier" pitchFamily="2" charset="0"/>
              </a:rPr>
              <a:t>a.out</a:t>
            </a:r>
            <a:endParaRPr lang="en-US" altLang="zh-CN" dirty="0">
              <a:latin typeface="Courier" pitchFamily="2" charset="0"/>
            </a:endParaRPr>
          </a:p>
          <a:p>
            <a:r>
              <a:rPr lang="en-US" altLang="zh-CN" dirty="0">
                <a:latin typeface="Courier" pitchFamily="2" charset="0"/>
              </a:rPr>
              <a:t>&gt;</a:t>
            </a:r>
            <a:endParaRPr lang="zh-CN" altLang="en-US" dirty="0">
              <a:latin typeface="Courier" pitchFamily="2" charset="0"/>
            </a:endParaRPr>
          </a:p>
        </p:txBody>
      </p:sp>
      <p:sp>
        <p:nvSpPr>
          <p:cNvPr id="10" name="文本框 9">
            <a:extLst>
              <a:ext uri="{FF2B5EF4-FFF2-40B4-BE49-F238E27FC236}">
                <a16:creationId xmlns:a16="http://schemas.microsoft.com/office/drawing/2014/main" id="{FE219FFC-537D-4D4E-B3B8-25A47F44EF7C}"/>
              </a:ext>
            </a:extLst>
          </p:cNvPr>
          <p:cNvSpPr txBox="1"/>
          <p:nvPr/>
        </p:nvSpPr>
        <p:spPr>
          <a:xfrm>
            <a:off x="6551468" y="4447676"/>
            <a:ext cx="3465368" cy="646331"/>
          </a:xfrm>
          <a:prstGeom prst="rect">
            <a:avLst/>
          </a:prstGeom>
          <a:noFill/>
        </p:spPr>
        <p:txBody>
          <a:bodyPr wrap="square">
            <a:spAutoFit/>
          </a:bodyPr>
          <a:lstStyle/>
          <a:p>
            <a:r>
              <a:rPr lang="en-US" altLang="zh-CN" dirty="0">
                <a:latin typeface="Courier" pitchFamily="2" charset="0"/>
              </a:rPr>
              <a:t>&gt; ./</a:t>
            </a:r>
            <a:r>
              <a:rPr lang="en-US" altLang="zh-CN" dirty="0" err="1">
                <a:latin typeface="Courier" pitchFamily="2" charset="0"/>
              </a:rPr>
              <a:t>a.out</a:t>
            </a:r>
            <a:endParaRPr lang="en-US" altLang="zh-CN" dirty="0">
              <a:latin typeface="Courier" pitchFamily="2" charset="0"/>
            </a:endParaRPr>
          </a:p>
          <a:p>
            <a:r>
              <a:rPr lang="en-US" altLang="zh-CN" dirty="0">
                <a:latin typeface="Courier" pitchFamily="2" charset="0"/>
              </a:rPr>
              <a:t>Hello ICS!&gt;</a:t>
            </a:r>
            <a:endParaRPr lang="zh-CN" altLang="en-US" dirty="0">
              <a:latin typeface="Courier" pitchFamily="2" charset="0"/>
            </a:endParaRPr>
          </a:p>
        </p:txBody>
      </p:sp>
    </p:spTree>
    <p:extLst>
      <p:ext uri="{BB962C8B-B14F-4D97-AF65-F5344CB8AC3E}">
        <p14:creationId xmlns:p14="http://schemas.microsoft.com/office/powerpoint/2010/main" val="1596584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79F1CE-588B-472F-8FCF-50526F14B5C7}"/>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44D0C1A9-2C2E-4DA1-8C96-5DB482952A35}"/>
              </a:ext>
            </a:extLst>
          </p:cNvPr>
          <p:cNvSpPr>
            <a:spLocks noGrp="1"/>
          </p:cNvSpPr>
          <p:nvPr>
            <p:ph type="sldNum" sz="quarter" idx="12"/>
          </p:nvPr>
        </p:nvSpPr>
        <p:spPr/>
        <p:txBody>
          <a:bodyPr/>
          <a:lstStyle/>
          <a:p>
            <a:fld id="{72C11F88-783B-427F-AEBF-5807090EDC39}" type="slidenum">
              <a:rPr lang="zh-CN" altLang="en-US" smtClean="0"/>
              <a:pPr/>
              <a:t>29</a:t>
            </a:fld>
            <a:endParaRPr lang="zh-CN" altLang="en-US" dirty="0"/>
          </a:p>
        </p:txBody>
      </p:sp>
      <p:sp>
        <p:nvSpPr>
          <p:cNvPr id="4" name="文本框 3">
            <a:extLst>
              <a:ext uri="{FF2B5EF4-FFF2-40B4-BE49-F238E27FC236}">
                <a16:creationId xmlns:a16="http://schemas.microsoft.com/office/drawing/2014/main" id="{9397DF67-F0C1-457D-9696-FA582097F60E}"/>
              </a:ext>
            </a:extLst>
          </p:cNvPr>
          <p:cNvSpPr txBox="1"/>
          <p:nvPr/>
        </p:nvSpPr>
        <p:spPr>
          <a:xfrm>
            <a:off x="217714" y="113101"/>
            <a:ext cx="8656121" cy="1569660"/>
          </a:xfrm>
          <a:prstGeom prst="rect">
            <a:avLst/>
          </a:prstGeom>
          <a:noFill/>
        </p:spPr>
        <p:txBody>
          <a:bodyPr wrap="square" rtlCol="0">
            <a:spAutoFit/>
          </a:bodyPr>
          <a:lstStyle/>
          <a:p>
            <a:r>
              <a:rPr lang="en-US" altLang="zh-CN" sz="3200" b="1" dirty="0"/>
              <a:t>Can you figure out why </a:t>
            </a:r>
            <a:r>
              <a:rPr lang="en-US" altLang="zh-CN" sz="3200" b="1" dirty="0" err="1"/>
              <a:t>printf</a:t>
            </a:r>
            <a:r>
              <a:rPr lang="en-US" altLang="zh-CN" sz="3200" b="1" dirty="0"/>
              <a:t> is not </a:t>
            </a:r>
            <a:r>
              <a:rPr lang="en" altLang="zh-CN" sz="3200" b="1" dirty="0"/>
              <a:t>async-signal-safe while </a:t>
            </a:r>
            <a:r>
              <a:rPr lang="en" altLang="zh-CN" sz="3200" b="1" dirty="0" err="1"/>
              <a:t>sprintf</a:t>
            </a:r>
            <a:r>
              <a:rPr lang="en" altLang="zh-CN" sz="3200" b="1" dirty="0"/>
              <a:t> is even recurrent in the </a:t>
            </a:r>
            <a:r>
              <a:rPr lang="en" altLang="zh-CN" sz="3200" b="1" dirty="0" err="1"/>
              <a:t>glibc</a:t>
            </a:r>
            <a:r>
              <a:rPr lang="en" altLang="zh-CN" sz="3200" b="1" dirty="0"/>
              <a:t>? </a:t>
            </a:r>
          </a:p>
          <a:p>
            <a:endParaRPr lang="zh-CN" altLang="en-US" sz="3200" b="1" dirty="0"/>
          </a:p>
        </p:txBody>
      </p:sp>
      <p:sp>
        <p:nvSpPr>
          <p:cNvPr id="9" name="文本框 8">
            <a:extLst>
              <a:ext uri="{FF2B5EF4-FFF2-40B4-BE49-F238E27FC236}">
                <a16:creationId xmlns:a16="http://schemas.microsoft.com/office/drawing/2014/main" id="{C1C61E01-0CC4-824A-ADCB-7C429FAD0332}"/>
              </a:ext>
            </a:extLst>
          </p:cNvPr>
          <p:cNvSpPr txBox="1"/>
          <p:nvPr/>
        </p:nvSpPr>
        <p:spPr>
          <a:xfrm>
            <a:off x="217714" y="1179153"/>
            <a:ext cx="8043058" cy="3207032"/>
          </a:xfrm>
          <a:prstGeom prst="rect">
            <a:avLst/>
          </a:prstGeom>
          <a:noFill/>
        </p:spPr>
        <p:txBody>
          <a:bodyPr wrap="square">
            <a:spAutoFit/>
          </a:bodyPr>
          <a:lstStyle/>
          <a:p>
            <a:pPr>
              <a:lnSpc>
                <a:spcPct val="120000"/>
              </a:lnSpc>
              <a:buClr>
                <a:schemeClr val="accent2">
                  <a:lumMod val="75000"/>
                </a:schemeClr>
              </a:buClr>
              <a:buFont typeface="Wingdings" panose="05000000000000000000" pitchFamily="2" charset="2"/>
              <a:buChar char="n"/>
            </a:pPr>
            <a:r>
              <a:rPr lang="zh-CN" altLang="en-US" sz="2000" dirty="0"/>
              <a:t> </a:t>
            </a:r>
            <a:r>
              <a:rPr lang="en-US" altLang="zh-CN" sz="2000" dirty="0" err="1"/>
              <a:t>printf</a:t>
            </a:r>
            <a:r>
              <a:rPr lang="en-US" altLang="zh-CN" sz="2000" dirty="0"/>
              <a:t> has a global locking scheme...</a:t>
            </a:r>
          </a:p>
          <a:p>
            <a:pPr lvl="1">
              <a:lnSpc>
                <a:spcPct val="120000"/>
              </a:lnSpc>
              <a:buClr>
                <a:schemeClr val="accent2">
                  <a:lumMod val="75000"/>
                </a:schemeClr>
              </a:buClr>
              <a:buFont typeface="Wingdings" panose="05000000000000000000" pitchFamily="2" charset="2"/>
              <a:buChar char="n"/>
            </a:pPr>
            <a:r>
              <a:rPr lang="en" altLang="zh-CN" sz="2000" dirty="0"/>
              <a:t> </a:t>
            </a:r>
            <a:r>
              <a:rPr lang="en" altLang="zh-CN" dirty="0"/>
              <a:t>Suppose that the main program is in the middle of a call to a </a:t>
            </a:r>
            <a:r>
              <a:rPr lang="en" altLang="zh-CN" i="1" dirty="0" err="1"/>
              <a:t>stdio</a:t>
            </a:r>
            <a:r>
              <a:rPr lang="en" altLang="zh-CN" dirty="0"/>
              <a:t> function such as </a:t>
            </a:r>
            <a:r>
              <a:rPr lang="en" altLang="zh-CN" dirty="0">
                <a:hlinkClick r:id="rId2"/>
              </a:rPr>
              <a:t>printf(3)</a:t>
            </a:r>
            <a:r>
              <a:rPr lang="en" altLang="zh-CN" dirty="0"/>
              <a:t> where the buffer and associated variables have been partially updated. If, at that moment, the program is interrupted by a signal handler that also calls </a:t>
            </a:r>
            <a:r>
              <a:rPr lang="en" altLang="zh-CN" dirty="0">
                <a:hlinkClick r:id="rId2"/>
              </a:rPr>
              <a:t>printf(3)</a:t>
            </a:r>
            <a:r>
              <a:rPr lang="en" altLang="zh-CN" dirty="0"/>
              <a:t>, then the second call to </a:t>
            </a:r>
            <a:r>
              <a:rPr lang="en" altLang="zh-CN" dirty="0">
                <a:hlinkClick r:id="rId2"/>
              </a:rPr>
              <a:t>printf(3)</a:t>
            </a:r>
            <a:r>
              <a:rPr lang="en" altLang="zh-CN" dirty="0"/>
              <a:t> will operate on inconsistent data, with unpredictable results.</a:t>
            </a:r>
          </a:p>
          <a:p>
            <a:pPr lvl="1">
              <a:lnSpc>
                <a:spcPct val="120000"/>
              </a:lnSpc>
              <a:buClr>
                <a:schemeClr val="accent2">
                  <a:lumMod val="75000"/>
                </a:schemeClr>
              </a:buClr>
            </a:pPr>
            <a:r>
              <a:rPr lang="en" altLang="zh-CN" i="1" dirty="0"/>
              <a:t>From </a:t>
            </a:r>
            <a:r>
              <a:rPr lang="en" altLang="zh-CN" i="1" dirty="0">
                <a:latin typeface="Courier" pitchFamily="2" charset="0"/>
              </a:rPr>
              <a:t>&gt; man signal-safety</a:t>
            </a:r>
            <a:endParaRPr lang="en-US" altLang="zh-CN" i="1" dirty="0">
              <a:latin typeface="Courier" pitchFamily="2" charset="0"/>
            </a:endParaRPr>
          </a:p>
          <a:p>
            <a:pPr>
              <a:lnSpc>
                <a:spcPct val="120000"/>
              </a:lnSpc>
              <a:buClr>
                <a:schemeClr val="accent2">
                  <a:lumMod val="75000"/>
                </a:schemeClr>
              </a:buClr>
              <a:buFont typeface="Wingdings" panose="05000000000000000000" pitchFamily="2" charset="2"/>
              <a:buChar char="n"/>
            </a:pPr>
            <a:r>
              <a:rPr lang="en-US" altLang="zh-CN" sz="2000" dirty="0"/>
              <a:t> </a:t>
            </a:r>
            <a:r>
              <a:rPr lang="en-US" altLang="zh-CN" sz="2000" dirty="0" err="1"/>
              <a:t>sprintf</a:t>
            </a:r>
            <a:r>
              <a:rPr lang="en-US" altLang="zh-CN" sz="2000" dirty="0"/>
              <a:t> uses only local variables and status. </a:t>
            </a:r>
          </a:p>
          <a:p>
            <a:pPr>
              <a:lnSpc>
                <a:spcPct val="120000"/>
              </a:lnSpc>
              <a:buClr>
                <a:schemeClr val="accent2">
                  <a:lumMod val="75000"/>
                </a:schemeClr>
              </a:buClr>
            </a:pPr>
            <a:r>
              <a:rPr lang="en-US" altLang="zh-CN" sz="2000" dirty="0"/>
              <a:t>	[Not specified in the standard though.]</a:t>
            </a:r>
          </a:p>
        </p:txBody>
      </p:sp>
    </p:spTree>
    <p:extLst>
      <p:ext uri="{BB962C8B-B14F-4D97-AF65-F5344CB8AC3E}">
        <p14:creationId xmlns:p14="http://schemas.microsoft.com/office/powerpoint/2010/main" val="35963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6B73807-4361-4EAF-8D87-661FA9110F50}"/>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A2FA9E5A-ACBF-4206-9A48-C91DBC5F5BB9}"/>
              </a:ext>
            </a:extLst>
          </p:cNvPr>
          <p:cNvSpPr>
            <a:spLocks noGrp="1"/>
          </p:cNvSpPr>
          <p:nvPr>
            <p:ph type="sldNum" sz="quarter" idx="12"/>
          </p:nvPr>
        </p:nvSpPr>
        <p:spPr/>
        <p:txBody>
          <a:bodyPr/>
          <a:lstStyle/>
          <a:p>
            <a:fld id="{72C11F88-783B-427F-AEBF-5807090EDC39}" type="slidenum">
              <a:rPr lang="zh-CN" altLang="en-US" smtClean="0"/>
              <a:pPr/>
              <a:t>3</a:t>
            </a:fld>
            <a:endParaRPr lang="zh-CN" altLang="en-US" dirty="0"/>
          </a:p>
        </p:txBody>
      </p:sp>
      <p:sp>
        <p:nvSpPr>
          <p:cNvPr id="5" name="文本框 4">
            <a:extLst>
              <a:ext uri="{FF2B5EF4-FFF2-40B4-BE49-F238E27FC236}">
                <a16:creationId xmlns:a16="http://schemas.microsoft.com/office/drawing/2014/main" id="{19969EA0-9B57-4294-AB31-ADD12BF1709A}"/>
              </a:ext>
            </a:extLst>
          </p:cNvPr>
          <p:cNvSpPr txBox="1"/>
          <p:nvPr/>
        </p:nvSpPr>
        <p:spPr>
          <a:xfrm>
            <a:off x="342596" y="278642"/>
            <a:ext cx="5632177" cy="584775"/>
          </a:xfrm>
          <a:prstGeom prst="rect">
            <a:avLst/>
          </a:prstGeom>
          <a:noFill/>
        </p:spPr>
        <p:txBody>
          <a:bodyPr wrap="square" rtlCol="0">
            <a:spAutoFit/>
          </a:bodyPr>
          <a:lstStyle/>
          <a:p>
            <a:r>
              <a:rPr lang="en-US" altLang="zh-CN" sz="3200" b="1" dirty="0"/>
              <a:t>Virtualization of CPU #2/5</a:t>
            </a:r>
            <a:endParaRPr lang="zh-CN" altLang="en-US" sz="3200" b="1" dirty="0"/>
          </a:p>
        </p:txBody>
      </p:sp>
      <p:sp>
        <p:nvSpPr>
          <p:cNvPr id="6" name="内容占位符 2">
            <a:extLst>
              <a:ext uri="{FF2B5EF4-FFF2-40B4-BE49-F238E27FC236}">
                <a16:creationId xmlns:a16="http://schemas.microsoft.com/office/drawing/2014/main" id="{6A7299FC-D444-CE4D-B1F4-880120857C91}"/>
              </a:ext>
            </a:extLst>
          </p:cNvPr>
          <p:cNvSpPr txBox="1">
            <a:spLocks/>
          </p:cNvSpPr>
          <p:nvPr/>
        </p:nvSpPr>
        <p:spPr>
          <a:xfrm>
            <a:off x="232258" y="863417"/>
            <a:ext cx="8679484"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dirty="0"/>
              <a:t>Basic idea: </a:t>
            </a:r>
            <a:r>
              <a:rPr lang="en-US" altLang="zh-CN" sz="2000" b="1" dirty="0"/>
              <a:t>Limited Direct Execution</a:t>
            </a:r>
          </a:p>
          <a:p>
            <a:pPr lvl="1">
              <a:lnSpc>
                <a:spcPct val="110000"/>
              </a:lnSpc>
              <a:buClr>
                <a:schemeClr val="accent2">
                  <a:lumMod val="75000"/>
                </a:schemeClr>
              </a:buClr>
              <a:buFont typeface="Wingdings" panose="05000000000000000000" pitchFamily="2" charset="2"/>
              <a:buChar char="n"/>
            </a:pPr>
            <a:r>
              <a:rPr lang="en-US" altLang="zh-CN" sz="2000" b="1" dirty="0"/>
              <a:t>User mode vs. kernel mode</a:t>
            </a:r>
          </a:p>
          <a:p>
            <a:pPr lvl="1">
              <a:lnSpc>
                <a:spcPct val="110000"/>
              </a:lnSpc>
              <a:buClr>
                <a:schemeClr val="accent2">
                  <a:lumMod val="75000"/>
                </a:schemeClr>
              </a:buClr>
              <a:buFont typeface="Wingdings" panose="05000000000000000000" pitchFamily="2" charset="2"/>
              <a:buChar char="n"/>
            </a:pPr>
            <a:r>
              <a:rPr lang="en-US" altLang="zh-CN" sz="2000" b="1" dirty="0"/>
              <a:t>Cooperative &amp; non-cooperative scheduling</a:t>
            </a:r>
          </a:p>
          <a:p>
            <a:pPr lvl="2">
              <a:lnSpc>
                <a:spcPct val="110000"/>
              </a:lnSpc>
              <a:buClr>
                <a:schemeClr val="accent2">
                  <a:lumMod val="75000"/>
                </a:schemeClr>
              </a:buClr>
              <a:buFont typeface="Wingdings" panose="05000000000000000000" pitchFamily="2" charset="2"/>
              <a:buChar char="n"/>
            </a:pPr>
            <a:r>
              <a:rPr lang="en-US" altLang="zh-CN" sz="1600" dirty="0"/>
              <a:t>In cooperative scheduling, kernel trusts the process to behave reasonably by yielding itself from time to time, typically via invoking system calls and via errors.</a:t>
            </a:r>
            <a:endParaRPr lang="en-US" altLang="zh-CN" sz="1400" dirty="0"/>
          </a:p>
          <a:p>
            <a:pPr lvl="2">
              <a:lnSpc>
                <a:spcPct val="110000"/>
              </a:lnSpc>
              <a:buClr>
                <a:schemeClr val="accent2">
                  <a:lumMod val="75000"/>
                </a:schemeClr>
              </a:buClr>
              <a:buFont typeface="Wingdings" panose="05000000000000000000" pitchFamily="2" charset="2"/>
              <a:buChar char="n"/>
            </a:pPr>
            <a:r>
              <a:rPr lang="en-US" altLang="zh-CN" sz="1600" dirty="0"/>
              <a:t>In non-cooperative scheduling, kernel interrupts the execution of a process forcefully when the process runs for too long a time. This is implemented by a timer interrupt.</a:t>
            </a:r>
          </a:p>
          <a:p>
            <a:pPr>
              <a:lnSpc>
                <a:spcPct val="110000"/>
              </a:lnSpc>
              <a:buClr>
                <a:schemeClr val="accent2">
                  <a:lumMod val="75000"/>
                </a:schemeClr>
              </a:buClr>
              <a:buFont typeface="Wingdings" panose="05000000000000000000" pitchFamily="2" charset="2"/>
              <a:buChar char="n"/>
            </a:pPr>
            <a:r>
              <a:rPr lang="en-US" altLang="zh-CN" sz="2000" dirty="0"/>
              <a:t>Implementation issues:</a:t>
            </a:r>
          </a:p>
          <a:p>
            <a:pPr lvl="1">
              <a:lnSpc>
                <a:spcPct val="110000"/>
              </a:lnSpc>
              <a:buClr>
                <a:schemeClr val="accent2">
                  <a:lumMod val="75000"/>
                </a:schemeClr>
              </a:buClr>
              <a:buFont typeface="Wingdings" panose="05000000000000000000" pitchFamily="2" charset="2"/>
              <a:buChar char="n"/>
            </a:pPr>
            <a:r>
              <a:rPr lang="en-US" altLang="zh-CN" sz="2000" dirty="0"/>
              <a:t>System calls: </a:t>
            </a:r>
          </a:p>
          <a:p>
            <a:pPr lvl="2">
              <a:lnSpc>
                <a:spcPct val="110000"/>
              </a:lnSpc>
              <a:buClr>
                <a:schemeClr val="accent2">
                  <a:lumMod val="75000"/>
                </a:schemeClr>
              </a:buClr>
              <a:buFont typeface="Wingdings" panose="05000000000000000000" pitchFamily="2" charset="2"/>
              <a:buChar char="n"/>
            </a:pPr>
            <a:r>
              <a:rPr lang="en-US" altLang="zh-CN" sz="1600" b="1" dirty="0"/>
              <a:t>Save &amp; restore context: </a:t>
            </a:r>
          </a:p>
          <a:p>
            <a:pPr lvl="3">
              <a:lnSpc>
                <a:spcPct val="110000"/>
              </a:lnSpc>
              <a:buClr>
                <a:schemeClr val="accent2">
                  <a:lumMod val="75000"/>
                </a:schemeClr>
              </a:buClr>
              <a:buFont typeface="Wingdings" panose="05000000000000000000" pitchFamily="2" charset="2"/>
              <a:buChar char="n"/>
            </a:pPr>
            <a:r>
              <a:rPr lang="en-US" altLang="zh-CN" sz="1600" dirty="0"/>
              <a:t>should memory and other program-invisible states be saved?</a:t>
            </a:r>
          </a:p>
          <a:p>
            <a:pPr lvl="3">
              <a:lnSpc>
                <a:spcPct val="110000"/>
              </a:lnSpc>
              <a:buClr>
                <a:schemeClr val="accent2">
                  <a:lumMod val="75000"/>
                </a:schemeClr>
              </a:buClr>
              <a:buFont typeface="Wingdings" panose="05000000000000000000" pitchFamily="2" charset="2"/>
              <a:buChar char="n"/>
            </a:pPr>
            <a:r>
              <a:rPr lang="en-US" altLang="zh-CN" sz="1600" dirty="0"/>
              <a:t>Should registers, condition code and PC be saved?</a:t>
            </a:r>
          </a:p>
          <a:p>
            <a:pPr lvl="3">
              <a:lnSpc>
                <a:spcPct val="110000"/>
              </a:lnSpc>
              <a:buClr>
                <a:schemeClr val="accent2">
                  <a:lumMod val="75000"/>
                </a:schemeClr>
              </a:buClr>
              <a:buFont typeface="Wingdings" panose="05000000000000000000" pitchFamily="2" charset="2"/>
              <a:buChar char="n"/>
            </a:pPr>
            <a:r>
              <a:rPr lang="en-US" altLang="zh-CN" sz="1600" dirty="0"/>
              <a:t>Where should it be saved? Say, in the user stack?</a:t>
            </a:r>
          </a:p>
          <a:p>
            <a:pPr lvl="2">
              <a:lnSpc>
                <a:spcPct val="110000"/>
              </a:lnSpc>
              <a:buClr>
                <a:schemeClr val="accent2">
                  <a:lumMod val="75000"/>
                </a:schemeClr>
              </a:buClr>
              <a:buFont typeface="Wingdings" panose="05000000000000000000" pitchFamily="2" charset="2"/>
              <a:buChar char="n"/>
            </a:pPr>
            <a:r>
              <a:rPr lang="en-US" altLang="zh-CN" sz="1800" b="1" dirty="0"/>
              <a:t>Calling conventions:</a:t>
            </a:r>
          </a:p>
          <a:p>
            <a:pPr lvl="3">
              <a:lnSpc>
                <a:spcPct val="110000"/>
              </a:lnSpc>
              <a:buClr>
                <a:schemeClr val="accent2">
                  <a:lumMod val="75000"/>
                </a:schemeClr>
              </a:buClr>
              <a:buFont typeface="Wingdings" panose="05000000000000000000" pitchFamily="2" charset="2"/>
              <a:buChar char="n"/>
            </a:pPr>
            <a:r>
              <a:rPr lang="en-US" altLang="zh-CN" sz="1600" dirty="0"/>
              <a:t>Which system call to invoke? Where are its arguments?</a:t>
            </a:r>
          </a:p>
        </p:txBody>
      </p:sp>
    </p:spTree>
    <p:extLst>
      <p:ext uri="{BB962C8B-B14F-4D97-AF65-F5344CB8AC3E}">
        <p14:creationId xmlns:p14="http://schemas.microsoft.com/office/powerpoint/2010/main" val="650018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21D2B8-B2A1-4269-9879-42DCA4BAD28F}"/>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8BF9B6F7-1369-481E-8236-7721AA0700EB}"/>
              </a:ext>
            </a:extLst>
          </p:cNvPr>
          <p:cNvSpPr>
            <a:spLocks noGrp="1"/>
          </p:cNvSpPr>
          <p:nvPr>
            <p:ph type="sldNum" sz="quarter" idx="12"/>
          </p:nvPr>
        </p:nvSpPr>
        <p:spPr/>
        <p:txBody>
          <a:bodyPr/>
          <a:lstStyle/>
          <a:p>
            <a:fld id="{72C11F88-783B-427F-AEBF-5807090EDC39}" type="slidenum">
              <a:rPr lang="zh-CN" altLang="en-US" smtClean="0"/>
              <a:pPr/>
              <a:t>30</a:t>
            </a:fld>
            <a:endParaRPr lang="zh-CN" altLang="en-US" dirty="0"/>
          </a:p>
        </p:txBody>
      </p:sp>
      <p:pic>
        <p:nvPicPr>
          <p:cNvPr id="4" name="图片 3">
            <a:extLst>
              <a:ext uri="{FF2B5EF4-FFF2-40B4-BE49-F238E27FC236}">
                <a16:creationId xmlns:a16="http://schemas.microsoft.com/office/drawing/2014/main" id="{AAD1A0C3-9072-4219-B6E9-560891D7C1E0}"/>
              </a:ext>
            </a:extLst>
          </p:cNvPr>
          <p:cNvPicPr>
            <a:picLocks noChangeAspect="1"/>
          </p:cNvPicPr>
          <p:nvPr/>
        </p:nvPicPr>
        <p:blipFill>
          <a:blip r:embed="rId2"/>
          <a:stretch>
            <a:fillRect/>
          </a:stretch>
        </p:blipFill>
        <p:spPr>
          <a:xfrm>
            <a:off x="57789" y="184886"/>
            <a:ext cx="9028421" cy="3746121"/>
          </a:xfrm>
          <a:prstGeom prst="rect">
            <a:avLst/>
          </a:prstGeom>
        </p:spPr>
      </p:pic>
      <p:sp>
        <p:nvSpPr>
          <p:cNvPr id="6" name="矩形 5">
            <a:extLst>
              <a:ext uri="{FF2B5EF4-FFF2-40B4-BE49-F238E27FC236}">
                <a16:creationId xmlns:a16="http://schemas.microsoft.com/office/drawing/2014/main" id="{FA53E201-D664-4C8D-8354-81E766415D57}"/>
              </a:ext>
            </a:extLst>
          </p:cNvPr>
          <p:cNvSpPr/>
          <p:nvPr/>
        </p:nvSpPr>
        <p:spPr>
          <a:xfrm>
            <a:off x="138545" y="812800"/>
            <a:ext cx="2890405" cy="31182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68A92E2-4A7B-4593-8B18-25B106331946}"/>
              </a:ext>
            </a:extLst>
          </p:cNvPr>
          <p:cNvSpPr/>
          <p:nvPr/>
        </p:nvSpPr>
        <p:spPr>
          <a:xfrm>
            <a:off x="138545" y="4310072"/>
            <a:ext cx="1196400"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sp>
        <p:nvSpPr>
          <p:cNvPr id="9" name="矩形 8">
            <a:extLst>
              <a:ext uri="{FF2B5EF4-FFF2-40B4-BE49-F238E27FC236}">
                <a16:creationId xmlns:a16="http://schemas.microsoft.com/office/drawing/2014/main" id="{69D431B3-55A5-4B35-A7D2-8332FEB60A1E}"/>
              </a:ext>
            </a:extLst>
          </p:cNvPr>
          <p:cNvSpPr/>
          <p:nvPr/>
        </p:nvSpPr>
        <p:spPr>
          <a:xfrm>
            <a:off x="138545" y="4942730"/>
            <a:ext cx="1196400"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sp>
        <p:nvSpPr>
          <p:cNvPr id="10" name="矩形 9">
            <a:extLst>
              <a:ext uri="{FF2B5EF4-FFF2-40B4-BE49-F238E27FC236}">
                <a16:creationId xmlns:a16="http://schemas.microsoft.com/office/drawing/2014/main" id="{2E6E86B4-5AD0-46A5-8C59-7FD3F53A399C}"/>
              </a:ext>
            </a:extLst>
          </p:cNvPr>
          <p:cNvSpPr/>
          <p:nvPr/>
        </p:nvSpPr>
        <p:spPr>
          <a:xfrm>
            <a:off x="1427018" y="4310072"/>
            <a:ext cx="1196400"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sp>
        <p:nvSpPr>
          <p:cNvPr id="11" name="矩形 10">
            <a:extLst>
              <a:ext uri="{FF2B5EF4-FFF2-40B4-BE49-F238E27FC236}">
                <a16:creationId xmlns:a16="http://schemas.microsoft.com/office/drawing/2014/main" id="{34974029-1848-4BC7-A6D9-4A5FB28E6755}"/>
              </a:ext>
            </a:extLst>
          </p:cNvPr>
          <p:cNvSpPr/>
          <p:nvPr/>
        </p:nvSpPr>
        <p:spPr>
          <a:xfrm>
            <a:off x="1427018" y="4942730"/>
            <a:ext cx="1196400"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sp>
        <p:nvSpPr>
          <p:cNvPr id="12" name="矩形 11">
            <a:extLst>
              <a:ext uri="{FF2B5EF4-FFF2-40B4-BE49-F238E27FC236}">
                <a16:creationId xmlns:a16="http://schemas.microsoft.com/office/drawing/2014/main" id="{4F86F72A-82DB-49D6-95AF-82AD78DE722F}"/>
              </a:ext>
            </a:extLst>
          </p:cNvPr>
          <p:cNvSpPr/>
          <p:nvPr/>
        </p:nvSpPr>
        <p:spPr>
          <a:xfrm>
            <a:off x="138544" y="5575388"/>
            <a:ext cx="2484873" cy="497697"/>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rPr>
              <a:t>abcabcabcabc</a:t>
            </a:r>
            <a:endParaRPr lang="zh-CN" altLang="en-US" dirty="0">
              <a:solidFill>
                <a:schemeClr val="tx1"/>
              </a:solidFill>
            </a:endParaRPr>
          </a:p>
        </p:txBody>
      </p:sp>
      <p:sp>
        <p:nvSpPr>
          <p:cNvPr id="5" name="文本框 4">
            <a:extLst>
              <a:ext uri="{FF2B5EF4-FFF2-40B4-BE49-F238E27FC236}">
                <a16:creationId xmlns:a16="http://schemas.microsoft.com/office/drawing/2014/main" id="{5DE5C333-BFCD-4310-931B-3B418F0C9C26}"/>
              </a:ext>
            </a:extLst>
          </p:cNvPr>
          <p:cNvSpPr txBox="1"/>
          <p:nvPr/>
        </p:nvSpPr>
        <p:spPr>
          <a:xfrm>
            <a:off x="203200" y="4373053"/>
            <a:ext cx="1067090" cy="369332"/>
          </a:xfrm>
          <a:prstGeom prst="rect">
            <a:avLst/>
          </a:prstGeom>
          <a:noFill/>
        </p:spPr>
        <p:txBody>
          <a:bodyPr wrap="square" rtlCol="0">
            <a:spAutoFit/>
          </a:bodyPr>
          <a:lstStyle/>
          <a:p>
            <a:r>
              <a:rPr lang="en-US" altLang="zh-CN" dirty="0"/>
              <a:t>a</a:t>
            </a:r>
            <a:endParaRPr lang="zh-CN" altLang="en-US" dirty="0"/>
          </a:p>
        </p:txBody>
      </p:sp>
      <p:sp>
        <p:nvSpPr>
          <p:cNvPr id="13" name="文本框 12">
            <a:extLst>
              <a:ext uri="{FF2B5EF4-FFF2-40B4-BE49-F238E27FC236}">
                <a16:creationId xmlns:a16="http://schemas.microsoft.com/office/drawing/2014/main" id="{BAC2321A-59CF-4127-B3DE-3553B794AB72}"/>
              </a:ext>
            </a:extLst>
          </p:cNvPr>
          <p:cNvSpPr txBox="1"/>
          <p:nvPr/>
        </p:nvSpPr>
        <p:spPr>
          <a:xfrm>
            <a:off x="201036" y="4967338"/>
            <a:ext cx="1067090" cy="369332"/>
          </a:xfrm>
          <a:prstGeom prst="rect">
            <a:avLst/>
          </a:prstGeom>
          <a:noFill/>
        </p:spPr>
        <p:txBody>
          <a:bodyPr wrap="square" rtlCol="0">
            <a:spAutoFit/>
          </a:bodyPr>
          <a:lstStyle/>
          <a:p>
            <a:r>
              <a:rPr lang="en-US" altLang="zh-CN" dirty="0"/>
              <a:t>a</a:t>
            </a:r>
            <a:endParaRPr lang="zh-CN" altLang="en-US" dirty="0"/>
          </a:p>
        </p:txBody>
      </p:sp>
      <p:sp>
        <p:nvSpPr>
          <p:cNvPr id="7" name="文本框 6">
            <a:extLst>
              <a:ext uri="{FF2B5EF4-FFF2-40B4-BE49-F238E27FC236}">
                <a16:creationId xmlns:a16="http://schemas.microsoft.com/office/drawing/2014/main" id="{7A928535-89D5-4121-BC35-99EB3B087A86}"/>
              </a:ext>
            </a:extLst>
          </p:cNvPr>
          <p:cNvSpPr txBox="1"/>
          <p:nvPr/>
        </p:nvSpPr>
        <p:spPr>
          <a:xfrm>
            <a:off x="326809" y="4373053"/>
            <a:ext cx="815544" cy="369332"/>
          </a:xfrm>
          <a:prstGeom prst="rect">
            <a:avLst/>
          </a:prstGeom>
          <a:noFill/>
        </p:spPr>
        <p:txBody>
          <a:bodyPr wrap="square" rtlCol="0">
            <a:spAutoFit/>
          </a:bodyPr>
          <a:lstStyle/>
          <a:p>
            <a:r>
              <a:rPr lang="en-US" altLang="zh-CN" dirty="0"/>
              <a:t>b</a:t>
            </a:r>
            <a:endParaRPr lang="zh-CN" altLang="en-US" dirty="0"/>
          </a:p>
        </p:txBody>
      </p:sp>
      <p:sp>
        <p:nvSpPr>
          <p:cNvPr id="14" name="文本框 13">
            <a:extLst>
              <a:ext uri="{FF2B5EF4-FFF2-40B4-BE49-F238E27FC236}">
                <a16:creationId xmlns:a16="http://schemas.microsoft.com/office/drawing/2014/main" id="{7270B5B5-CB21-4FB4-8035-E14C8DD2DF29}"/>
              </a:ext>
            </a:extLst>
          </p:cNvPr>
          <p:cNvSpPr txBox="1"/>
          <p:nvPr/>
        </p:nvSpPr>
        <p:spPr>
          <a:xfrm>
            <a:off x="326809" y="4967338"/>
            <a:ext cx="815544" cy="369332"/>
          </a:xfrm>
          <a:prstGeom prst="rect">
            <a:avLst/>
          </a:prstGeom>
          <a:noFill/>
        </p:spPr>
        <p:txBody>
          <a:bodyPr wrap="squar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4A7328E1-3783-4C42-B521-18BCFD0087A5}"/>
              </a:ext>
            </a:extLst>
          </p:cNvPr>
          <p:cNvSpPr txBox="1"/>
          <p:nvPr/>
        </p:nvSpPr>
        <p:spPr>
          <a:xfrm>
            <a:off x="1491673" y="4368439"/>
            <a:ext cx="1067090" cy="369332"/>
          </a:xfrm>
          <a:prstGeom prst="rect">
            <a:avLst/>
          </a:prstGeom>
          <a:noFill/>
        </p:spPr>
        <p:txBody>
          <a:bodyPr wrap="square" rtlCol="0">
            <a:spAutoFit/>
          </a:bodyPr>
          <a:lstStyle/>
          <a:p>
            <a:r>
              <a:rPr lang="en-US" altLang="zh-CN" dirty="0"/>
              <a:t>a</a:t>
            </a:r>
            <a:endParaRPr lang="zh-CN" altLang="en-US" dirty="0"/>
          </a:p>
        </p:txBody>
      </p:sp>
      <p:sp>
        <p:nvSpPr>
          <p:cNvPr id="16" name="文本框 15">
            <a:extLst>
              <a:ext uri="{FF2B5EF4-FFF2-40B4-BE49-F238E27FC236}">
                <a16:creationId xmlns:a16="http://schemas.microsoft.com/office/drawing/2014/main" id="{2A78D61D-C7F6-4431-AE2E-3C79B5A9E5C5}"/>
              </a:ext>
            </a:extLst>
          </p:cNvPr>
          <p:cNvSpPr txBox="1"/>
          <p:nvPr/>
        </p:nvSpPr>
        <p:spPr>
          <a:xfrm>
            <a:off x="1615282" y="4368439"/>
            <a:ext cx="815544" cy="369332"/>
          </a:xfrm>
          <a:prstGeom prst="rect">
            <a:avLst/>
          </a:prstGeom>
          <a:noFill/>
        </p:spPr>
        <p:txBody>
          <a:bodyPr wrap="square" rtlCol="0">
            <a:spAutoFit/>
          </a:bodyPr>
          <a:lstStyle/>
          <a:p>
            <a:r>
              <a:rPr lang="en-US" altLang="zh-CN" dirty="0"/>
              <a:t>b</a:t>
            </a:r>
            <a:endParaRPr lang="zh-CN" altLang="en-US" dirty="0"/>
          </a:p>
        </p:txBody>
      </p:sp>
      <p:sp>
        <p:nvSpPr>
          <p:cNvPr id="17" name="文本框 16">
            <a:extLst>
              <a:ext uri="{FF2B5EF4-FFF2-40B4-BE49-F238E27FC236}">
                <a16:creationId xmlns:a16="http://schemas.microsoft.com/office/drawing/2014/main" id="{35B7D055-F559-4039-9DDD-2B6DC93D0018}"/>
              </a:ext>
            </a:extLst>
          </p:cNvPr>
          <p:cNvSpPr txBox="1"/>
          <p:nvPr/>
        </p:nvSpPr>
        <p:spPr>
          <a:xfrm>
            <a:off x="1505526" y="4991894"/>
            <a:ext cx="1067090" cy="369332"/>
          </a:xfrm>
          <a:prstGeom prst="rect">
            <a:avLst/>
          </a:prstGeom>
          <a:noFill/>
        </p:spPr>
        <p:txBody>
          <a:bodyPr wrap="square" rtlCol="0">
            <a:spAutoFit/>
          </a:bodyPr>
          <a:lstStyle/>
          <a:p>
            <a:r>
              <a:rPr lang="en-US" altLang="zh-CN" dirty="0"/>
              <a:t>a</a:t>
            </a:r>
            <a:endParaRPr lang="zh-CN" altLang="en-US" dirty="0"/>
          </a:p>
        </p:txBody>
      </p:sp>
      <p:sp>
        <p:nvSpPr>
          <p:cNvPr id="18" name="文本框 17">
            <a:extLst>
              <a:ext uri="{FF2B5EF4-FFF2-40B4-BE49-F238E27FC236}">
                <a16:creationId xmlns:a16="http://schemas.microsoft.com/office/drawing/2014/main" id="{235096EA-6353-422E-B240-F00C3A150DF5}"/>
              </a:ext>
            </a:extLst>
          </p:cNvPr>
          <p:cNvSpPr txBox="1"/>
          <p:nvPr/>
        </p:nvSpPr>
        <p:spPr>
          <a:xfrm>
            <a:off x="1629135" y="4991894"/>
            <a:ext cx="815544" cy="369332"/>
          </a:xfrm>
          <a:prstGeom prst="rect">
            <a:avLst/>
          </a:prstGeom>
          <a:noFill/>
        </p:spPr>
        <p:txBody>
          <a:bodyPr wrap="square" rtlCol="0">
            <a:spAutoFit/>
          </a:bodyPr>
          <a:lstStyle/>
          <a:p>
            <a:r>
              <a:rPr lang="en-US" altLang="zh-CN" dirty="0"/>
              <a:t>b</a:t>
            </a:r>
            <a:endParaRPr lang="zh-CN" altLang="en-US" dirty="0"/>
          </a:p>
        </p:txBody>
      </p:sp>
      <p:sp>
        <p:nvSpPr>
          <p:cNvPr id="19" name="文本框 18">
            <a:extLst>
              <a:ext uri="{FF2B5EF4-FFF2-40B4-BE49-F238E27FC236}">
                <a16:creationId xmlns:a16="http://schemas.microsoft.com/office/drawing/2014/main" id="{997C9E52-D47A-4E09-AB2B-25DE4A538516}"/>
              </a:ext>
            </a:extLst>
          </p:cNvPr>
          <p:cNvSpPr txBox="1"/>
          <p:nvPr/>
        </p:nvSpPr>
        <p:spPr>
          <a:xfrm>
            <a:off x="472716" y="4353661"/>
            <a:ext cx="1949163" cy="991169"/>
          </a:xfrm>
          <a:prstGeom prst="rect">
            <a:avLst/>
          </a:prstGeom>
          <a:noFill/>
        </p:spPr>
        <p:txBody>
          <a:bodyPr wrap="square" rtlCol="0">
            <a:spAutoFit/>
          </a:bodyPr>
          <a:lstStyle/>
          <a:p>
            <a:pPr>
              <a:lnSpc>
                <a:spcPct val="110000"/>
              </a:lnSpc>
            </a:pPr>
            <a:r>
              <a:rPr lang="en-US" altLang="zh-CN" dirty="0"/>
              <a:t>c                       </a:t>
            </a:r>
            <a:r>
              <a:rPr lang="en-US" altLang="zh-CN" dirty="0" err="1"/>
              <a:t>c</a:t>
            </a:r>
            <a:endParaRPr lang="en-US" altLang="zh-CN" dirty="0"/>
          </a:p>
          <a:p>
            <a:pPr>
              <a:lnSpc>
                <a:spcPct val="110000"/>
              </a:lnSpc>
            </a:pPr>
            <a:endParaRPr lang="en-US" altLang="zh-CN" dirty="0"/>
          </a:p>
          <a:p>
            <a:pPr>
              <a:lnSpc>
                <a:spcPct val="110000"/>
              </a:lnSpc>
            </a:pPr>
            <a:r>
              <a:rPr lang="en-US" altLang="zh-CN" dirty="0"/>
              <a:t>c                       </a:t>
            </a:r>
            <a:r>
              <a:rPr lang="en-US" altLang="zh-CN" dirty="0" err="1"/>
              <a:t>c</a:t>
            </a:r>
            <a:r>
              <a:rPr lang="en-US" altLang="zh-CN" dirty="0"/>
              <a:t> </a:t>
            </a:r>
          </a:p>
        </p:txBody>
      </p:sp>
    </p:spTree>
    <p:extLst>
      <p:ext uri="{BB962C8B-B14F-4D97-AF65-F5344CB8AC3E}">
        <p14:creationId xmlns:p14="http://schemas.microsoft.com/office/powerpoint/2010/main" val="60379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5" grpId="0"/>
      <p:bldP spid="13" grpId="0"/>
      <p:bldP spid="7" grpId="0"/>
      <p:bldP spid="14" grpId="0"/>
      <p:bldP spid="15" grpId="0"/>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21D2B8-B2A1-4269-9879-42DCA4BAD28F}"/>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8BF9B6F7-1369-481E-8236-7721AA0700EB}"/>
              </a:ext>
            </a:extLst>
          </p:cNvPr>
          <p:cNvSpPr>
            <a:spLocks noGrp="1"/>
          </p:cNvSpPr>
          <p:nvPr>
            <p:ph type="sldNum" sz="quarter" idx="12"/>
          </p:nvPr>
        </p:nvSpPr>
        <p:spPr/>
        <p:txBody>
          <a:bodyPr/>
          <a:lstStyle/>
          <a:p>
            <a:fld id="{72C11F88-783B-427F-AEBF-5807090EDC39}" type="slidenum">
              <a:rPr lang="zh-CN" altLang="en-US" smtClean="0"/>
              <a:pPr/>
              <a:t>31</a:t>
            </a:fld>
            <a:endParaRPr lang="zh-CN" altLang="en-US" dirty="0"/>
          </a:p>
        </p:txBody>
      </p:sp>
      <p:pic>
        <p:nvPicPr>
          <p:cNvPr id="4" name="图片 3">
            <a:extLst>
              <a:ext uri="{FF2B5EF4-FFF2-40B4-BE49-F238E27FC236}">
                <a16:creationId xmlns:a16="http://schemas.microsoft.com/office/drawing/2014/main" id="{AAD1A0C3-9072-4219-B6E9-560891D7C1E0}"/>
              </a:ext>
            </a:extLst>
          </p:cNvPr>
          <p:cNvPicPr>
            <a:picLocks noChangeAspect="1"/>
          </p:cNvPicPr>
          <p:nvPr/>
        </p:nvPicPr>
        <p:blipFill>
          <a:blip r:embed="rId2"/>
          <a:stretch>
            <a:fillRect/>
          </a:stretch>
        </p:blipFill>
        <p:spPr>
          <a:xfrm>
            <a:off x="92381" y="182788"/>
            <a:ext cx="9028421" cy="3746121"/>
          </a:xfrm>
          <a:prstGeom prst="rect">
            <a:avLst/>
          </a:prstGeom>
        </p:spPr>
      </p:pic>
      <p:sp>
        <p:nvSpPr>
          <p:cNvPr id="6" name="矩形 5">
            <a:extLst>
              <a:ext uri="{FF2B5EF4-FFF2-40B4-BE49-F238E27FC236}">
                <a16:creationId xmlns:a16="http://schemas.microsoft.com/office/drawing/2014/main" id="{FA53E201-D664-4C8D-8354-81E766415D57}"/>
              </a:ext>
            </a:extLst>
          </p:cNvPr>
          <p:cNvSpPr/>
          <p:nvPr/>
        </p:nvSpPr>
        <p:spPr>
          <a:xfrm>
            <a:off x="3075420" y="789207"/>
            <a:ext cx="2993159" cy="31182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F6B5F7E1-5272-4978-AB7B-E90BABC24472}"/>
              </a:ext>
            </a:extLst>
          </p:cNvPr>
          <p:cNvCxnSpPr>
            <a:cxnSpLocks/>
          </p:cNvCxnSpPr>
          <p:nvPr/>
        </p:nvCxnSpPr>
        <p:spPr>
          <a:xfrm>
            <a:off x="2085944" y="5581935"/>
            <a:ext cx="601840" cy="0"/>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E4E9B1D-CDB0-4AD5-95D9-4E3E0925D554}"/>
              </a:ext>
            </a:extLst>
          </p:cNvPr>
          <p:cNvSpPr txBox="1"/>
          <p:nvPr/>
        </p:nvSpPr>
        <p:spPr>
          <a:xfrm>
            <a:off x="2699391" y="5351102"/>
            <a:ext cx="489312" cy="461665"/>
          </a:xfrm>
          <a:prstGeom prst="rect">
            <a:avLst/>
          </a:prstGeom>
          <a:noFill/>
        </p:spPr>
        <p:txBody>
          <a:bodyPr wrap="square" rtlCol="0">
            <a:spAutoFit/>
          </a:bodyPr>
          <a:lstStyle/>
          <a:p>
            <a:r>
              <a:rPr lang="en-US" altLang="zh-CN" sz="2400" dirty="0">
                <a:solidFill>
                  <a:srgbClr val="C00000"/>
                </a:solidFill>
              </a:rPr>
              <a:t>a</a:t>
            </a:r>
            <a:endParaRPr lang="zh-CN" altLang="en-US" sz="2400" dirty="0">
              <a:solidFill>
                <a:srgbClr val="C00000"/>
              </a:solidFill>
            </a:endParaRPr>
          </a:p>
        </p:txBody>
      </p:sp>
      <p:cxnSp>
        <p:nvCxnSpPr>
          <p:cNvPr id="15" name="直接箭头连接符 14">
            <a:extLst>
              <a:ext uri="{FF2B5EF4-FFF2-40B4-BE49-F238E27FC236}">
                <a16:creationId xmlns:a16="http://schemas.microsoft.com/office/drawing/2014/main" id="{F31CD090-FA91-49AB-9E5C-9808ED455EA3}"/>
              </a:ext>
            </a:extLst>
          </p:cNvPr>
          <p:cNvCxnSpPr>
            <a:cxnSpLocks/>
          </p:cNvCxnSpPr>
          <p:nvPr/>
        </p:nvCxnSpPr>
        <p:spPr>
          <a:xfrm>
            <a:off x="3075711" y="5581934"/>
            <a:ext cx="1348509" cy="0"/>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E4ECDE63-03EB-4483-A554-9918509E94F4}"/>
              </a:ext>
            </a:extLst>
          </p:cNvPr>
          <p:cNvSpPr txBox="1"/>
          <p:nvPr/>
        </p:nvSpPr>
        <p:spPr>
          <a:xfrm>
            <a:off x="4445064" y="5357597"/>
            <a:ext cx="489312" cy="461665"/>
          </a:xfrm>
          <a:prstGeom prst="rect">
            <a:avLst/>
          </a:prstGeom>
          <a:noFill/>
        </p:spPr>
        <p:txBody>
          <a:bodyPr wrap="square" rtlCol="0">
            <a:spAutoFit/>
          </a:bodyPr>
          <a:lstStyle/>
          <a:p>
            <a:r>
              <a:rPr lang="en-US" altLang="zh-CN" sz="2400" dirty="0">
                <a:solidFill>
                  <a:srgbClr val="C00000"/>
                </a:solidFill>
              </a:rPr>
              <a:t>b</a:t>
            </a:r>
            <a:endParaRPr lang="zh-CN" altLang="en-US" sz="2400" dirty="0">
              <a:solidFill>
                <a:srgbClr val="C00000"/>
              </a:solidFill>
            </a:endParaRPr>
          </a:p>
        </p:txBody>
      </p:sp>
      <p:cxnSp>
        <p:nvCxnSpPr>
          <p:cNvPr id="17" name="直接箭头连接符 16">
            <a:extLst>
              <a:ext uri="{FF2B5EF4-FFF2-40B4-BE49-F238E27FC236}">
                <a16:creationId xmlns:a16="http://schemas.microsoft.com/office/drawing/2014/main" id="{F2A340A2-016F-45DC-A7A5-0836E9F85269}"/>
              </a:ext>
            </a:extLst>
          </p:cNvPr>
          <p:cNvCxnSpPr>
            <a:cxnSpLocks/>
          </p:cNvCxnSpPr>
          <p:nvPr/>
        </p:nvCxnSpPr>
        <p:spPr>
          <a:xfrm flipV="1">
            <a:off x="3676075" y="5024582"/>
            <a:ext cx="748145" cy="557353"/>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7F5C63D-DADC-4656-902A-7344E6A0AC09}"/>
              </a:ext>
            </a:extLst>
          </p:cNvPr>
          <p:cNvCxnSpPr>
            <a:cxnSpLocks/>
            <a:stCxn id="22" idx="3"/>
          </p:cNvCxnSpPr>
          <p:nvPr/>
        </p:nvCxnSpPr>
        <p:spPr>
          <a:xfrm flipV="1">
            <a:off x="4934376" y="4960745"/>
            <a:ext cx="930717" cy="1"/>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D22AB30-A7D1-4E1F-B7AD-53BCE2D0C896}"/>
              </a:ext>
            </a:extLst>
          </p:cNvPr>
          <p:cNvCxnSpPr>
            <a:cxnSpLocks/>
            <a:stCxn id="16" idx="3"/>
          </p:cNvCxnSpPr>
          <p:nvPr/>
        </p:nvCxnSpPr>
        <p:spPr>
          <a:xfrm>
            <a:off x="4934376" y="5588430"/>
            <a:ext cx="1004608" cy="0"/>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05F9A94-D104-4136-B153-2023FE2AB27E}"/>
              </a:ext>
            </a:extLst>
          </p:cNvPr>
          <p:cNvSpPr txBox="1"/>
          <p:nvPr/>
        </p:nvSpPr>
        <p:spPr>
          <a:xfrm>
            <a:off x="6021212" y="5350909"/>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cxnSp>
        <p:nvCxnSpPr>
          <p:cNvPr id="21" name="直接箭头连接符 20">
            <a:extLst>
              <a:ext uri="{FF2B5EF4-FFF2-40B4-BE49-F238E27FC236}">
                <a16:creationId xmlns:a16="http://schemas.microsoft.com/office/drawing/2014/main" id="{4267D838-84CB-415D-9ECD-58E71D3EF912}"/>
              </a:ext>
            </a:extLst>
          </p:cNvPr>
          <p:cNvCxnSpPr>
            <a:cxnSpLocks/>
          </p:cNvCxnSpPr>
          <p:nvPr/>
        </p:nvCxnSpPr>
        <p:spPr>
          <a:xfrm>
            <a:off x="5338620" y="5581934"/>
            <a:ext cx="600364" cy="463266"/>
          </a:xfrm>
          <a:prstGeom prst="straightConnector1">
            <a:avLst/>
          </a:prstGeom>
          <a:ln w="317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60082D6-24CE-443C-B013-D2A339F8033B}"/>
              </a:ext>
            </a:extLst>
          </p:cNvPr>
          <p:cNvSpPr txBox="1"/>
          <p:nvPr/>
        </p:nvSpPr>
        <p:spPr>
          <a:xfrm>
            <a:off x="4445064" y="4729913"/>
            <a:ext cx="489312" cy="461665"/>
          </a:xfrm>
          <a:prstGeom prst="rect">
            <a:avLst/>
          </a:prstGeom>
          <a:noFill/>
        </p:spPr>
        <p:txBody>
          <a:bodyPr wrap="square" rtlCol="0">
            <a:spAutoFit/>
          </a:bodyPr>
          <a:lstStyle/>
          <a:p>
            <a:r>
              <a:rPr lang="en-US" altLang="zh-CN" sz="2400" dirty="0">
                <a:solidFill>
                  <a:srgbClr val="C00000"/>
                </a:solidFill>
              </a:rPr>
              <a:t>b</a:t>
            </a:r>
            <a:endParaRPr lang="zh-CN" altLang="en-US" sz="2400" dirty="0">
              <a:solidFill>
                <a:srgbClr val="C00000"/>
              </a:solidFill>
            </a:endParaRPr>
          </a:p>
        </p:txBody>
      </p:sp>
      <p:sp>
        <p:nvSpPr>
          <p:cNvPr id="31" name="文本框 30">
            <a:extLst>
              <a:ext uri="{FF2B5EF4-FFF2-40B4-BE49-F238E27FC236}">
                <a16:creationId xmlns:a16="http://schemas.microsoft.com/office/drawing/2014/main" id="{5B449C42-D1E3-406F-BA42-C15AA5E4BCC7}"/>
              </a:ext>
            </a:extLst>
          </p:cNvPr>
          <p:cNvSpPr txBox="1"/>
          <p:nvPr/>
        </p:nvSpPr>
        <p:spPr>
          <a:xfrm>
            <a:off x="6021212" y="5819262"/>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sp>
        <p:nvSpPr>
          <p:cNvPr id="34" name="文本框 33">
            <a:extLst>
              <a:ext uri="{FF2B5EF4-FFF2-40B4-BE49-F238E27FC236}">
                <a16:creationId xmlns:a16="http://schemas.microsoft.com/office/drawing/2014/main" id="{200B70F3-4B44-4C36-9AE3-5F084BDDB54E}"/>
              </a:ext>
            </a:extLst>
          </p:cNvPr>
          <p:cNvSpPr txBox="1"/>
          <p:nvPr/>
        </p:nvSpPr>
        <p:spPr>
          <a:xfrm>
            <a:off x="6013233" y="4681414"/>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sp>
        <p:nvSpPr>
          <p:cNvPr id="35" name="文本框 34">
            <a:extLst>
              <a:ext uri="{FF2B5EF4-FFF2-40B4-BE49-F238E27FC236}">
                <a16:creationId xmlns:a16="http://schemas.microsoft.com/office/drawing/2014/main" id="{C4FB5610-75F8-4643-B2C5-AF826AB84FA4}"/>
              </a:ext>
            </a:extLst>
          </p:cNvPr>
          <p:cNvSpPr txBox="1"/>
          <p:nvPr/>
        </p:nvSpPr>
        <p:spPr>
          <a:xfrm>
            <a:off x="6013233" y="4182637"/>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cxnSp>
        <p:nvCxnSpPr>
          <p:cNvPr id="36" name="直接箭头连接符 35">
            <a:extLst>
              <a:ext uri="{FF2B5EF4-FFF2-40B4-BE49-F238E27FC236}">
                <a16:creationId xmlns:a16="http://schemas.microsoft.com/office/drawing/2014/main" id="{B2AE67B8-0C37-4579-89D2-10ABD0B64325}"/>
              </a:ext>
            </a:extLst>
          </p:cNvPr>
          <p:cNvCxnSpPr>
            <a:cxnSpLocks/>
          </p:cNvCxnSpPr>
          <p:nvPr/>
        </p:nvCxnSpPr>
        <p:spPr>
          <a:xfrm flipV="1">
            <a:off x="5399734" y="4535055"/>
            <a:ext cx="400702" cy="422444"/>
          </a:xfrm>
          <a:prstGeom prst="straightConnector1">
            <a:avLst/>
          </a:prstGeom>
          <a:ln w="317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80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0" grpId="0"/>
      <p:bldP spid="22" grpId="0"/>
      <p:bldP spid="31" grpId="0"/>
      <p:bldP spid="34" grpId="0"/>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21D2B8-B2A1-4269-9879-42DCA4BAD28F}"/>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8BF9B6F7-1369-481E-8236-7721AA0700EB}"/>
              </a:ext>
            </a:extLst>
          </p:cNvPr>
          <p:cNvSpPr>
            <a:spLocks noGrp="1"/>
          </p:cNvSpPr>
          <p:nvPr>
            <p:ph type="sldNum" sz="quarter" idx="12"/>
          </p:nvPr>
        </p:nvSpPr>
        <p:spPr/>
        <p:txBody>
          <a:bodyPr/>
          <a:lstStyle/>
          <a:p>
            <a:fld id="{72C11F88-783B-427F-AEBF-5807090EDC39}" type="slidenum">
              <a:rPr lang="zh-CN" altLang="en-US" smtClean="0"/>
              <a:pPr/>
              <a:t>32</a:t>
            </a:fld>
            <a:endParaRPr lang="zh-CN" altLang="en-US" dirty="0"/>
          </a:p>
        </p:txBody>
      </p:sp>
      <p:pic>
        <p:nvPicPr>
          <p:cNvPr id="4" name="图片 3">
            <a:extLst>
              <a:ext uri="{FF2B5EF4-FFF2-40B4-BE49-F238E27FC236}">
                <a16:creationId xmlns:a16="http://schemas.microsoft.com/office/drawing/2014/main" id="{AAD1A0C3-9072-4219-B6E9-560891D7C1E0}"/>
              </a:ext>
            </a:extLst>
          </p:cNvPr>
          <p:cNvPicPr>
            <a:picLocks noChangeAspect="1"/>
          </p:cNvPicPr>
          <p:nvPr/>
        </p:nvPicPr>
        <p:blipFill>
          <a:blip r:embed="rId2"/>
          <a:stretch>
            <a:fillRect/>
          </a:stretch>
        </p:blipFill>
        <p:spPr>
          <a:xfrm>
            <a:off x="57789" y="184886"/>
            <a:ext cx="9028421" cy="3746121"/>
          </a:xfrm>
          <a:prstGeom prst="rect">
            <a:avLst/>
          </a:prstGeom>
        </p:spPr>
      </p:pic>
      <p:sp>
        <p:nvSpPr>
          <p:cNvPr id="6" name="矩形 5">
            <a:extLst>
              <a:ext uri="{FF2B5EF4-FFF2-40B4-BE49-F238E27FC236}">
                <a16:creationId xmlns:a16="http://schemas.microsoft.com/office/drawing/2014/main" id="{FA53E201-D664-4C8D-8354-81E766415D57}"/>
              </a:ext>
            </a:extLst>
          </p:cNvPr>
          <p:cNvSpPr/>
          <p:nvPr/>
        </p:nvSpPr>
        <p:spPr>
          <a:xfrm>
            <a:off x="5990070" y="819488"/>
            <a:ext cx="2993159" cy="31182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F6B5F7E1-5272-4978-AB7B-E90BABC24472}"/>
              </a:ext>
            </a:extLst>
          </p:cNvPr>
          <p:cNvCxnSpPr>
            <a:cxnSpLocks/>
          </p:cNvCxnSpPr>
          <p:nvPr/>
        </p:nvCxnSpPr>
        <p:spPr>
          <a:xfrm>
            <a:off x="2002816" y="5581935"/>
            <a:ext cx="601840" cy="0"/>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31CD090-FA91-49AB-9E5C-9808ED455EA3}"/>
              </a:ext>
            </a:extLst>
          </p:cNvPr>
          <p:cNvCxnSpPr>
            <a:cxnSpLocks/>
            <a:stCxn id="38" idx="3"/>
          </p:cNvCxnSpPr>
          <p:nvPr/>
        </p:nvCxnSpPr>
        <p:spPr>
          <a:xfrm flipV="1">
            <a:off x="3076788" y="5581935"/>
            <a:ext cx="1264304" cy="6494"/>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E4ECDE63-03EB-4483-A554-9918509E94F4}"/>
              </a:ext>
            </a:extLst>
          </p:cNvPr>
          <p:cNvSpPr txBox="1"/>
          <p:nvPr/>
        </p:nvSpPr>
        <p:spPr>
          <a:xfrm>
            <a:off x="4361936" y="5357597"/>
            <a:ext cx="489312" cy="461665"/>
          </a:xfrm>
          <a:prstGeom prst="rect">
            <a:avLst/>
          </a:prstGeom>
          <a:noFill/>
        </p:spPr>
        <p:txBody>
          <a:bodyPr wrap="square" rtlCol="0">
            <a:spAutoFit/>
          </a:bodyPr>
          <a:lstStyle/>
          <a:p>
            <a:r>
              <a:rPr lang="en-US" altLang="zh-CN" sz="2400" dirty="0">
                <a:solidFill>
                  <a:srgbClr val="C00000"/>
                </a:solidFill>
              </a:rPr>
              <a:t>b</a:t>
            </a:r>
            <a:endParaRPr lang="zh-CN" altLang="en-US" sz="2400" dirty="0">
              <a:solidFill>
                <a:srgbClr val="C00000"/>
              </a:solidFill>
            </a:endParaRPr>
          </a:p>
        </p:txBody>
      </p:sp>
      <p:cxnSp>
        <p:nvCxnSpPr>
          <p:cNvPr id="17" name="直接箭头连接符 16">
            <a:extLst>
              <a:ext uri="{FF2B5EF4-FFF2-40B4-BE49-F238E27FC236}">
                <a16:creationId xmlns:a16="http://schemas.microsoft.com/office/drawing/2014/main" id="{F2A340A2-016F-45DC-A7A5-0836E9F85269}"/>
              </a:ext>
            </a:extLst>
          </p:cNvPr>
          <p:cNvCxnSpPr>
            <a:cxnSpLocks/>
          </p:cNvCxnSpPr>
          <p:nvPr/>
        </p:nvCxnSpPr>
        <p:spPr>
          <a:xfrm flipV="1">
            <a:off x="3592947" y="5024582"/>
            <a:ext cx="748145" cy="557353"/>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7F5C63D-DADC-4656-902A-7344E6A0AC09}"/>
              </a:ext>
            </a:extLst>
          </p:cNvPr>
          <p:cNvCxnSpPr>
            <a:cxnSpLocks/>
            <a:stCxn id="22" idx="3"/>
          </p:cNvCxnSpPr>
          <p:nvPr/>
        </p:nvCxnSpPr>
        <p:spPr>
          <a:xfrm flipV="1">
            <a:off x="4851248" y="4931786"/>
            <a:ext cx="930717" cy="2896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D22AB30-A7D1-4E1F-B7AD-53BCE2D0C896}"/>
              </a:ext>
            </a:extLst>
          </p:cNvPr>
          <p:cNvCxnSpPr>
            <a:cxnSpLocks/>
            <a:stCxn id="16" idx="3"/>
          </p:cNvCxnSpPr>
          <p:nvPr/>
        </p:nvCxnSpPr>
        <p:spPr>
          <a:xfrm>
            <a:off x="4851248" y="5588430"/>
            <a:ext cx="1004608" cy="0"/>
          </a:xfrm>
          <a:prstGeom prst="straightConnector1">
            <a:avLst/>
          </a:prstGeom>
          <a:ln w="317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05F9A94-D104-4136-B153-2023FE2AB27E}"/>
              </a:ext>
            </a:extLst>
          </p:cNvPr>
          <p:cNvSpPr txBox="1"/>
          <p:nvPr/>
        </p:nvSpPr>
        <p:spPr>
          <a:xfrm>
            <a:off x="5938084" y="5350909"/>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cxnSp>
        <p:nvCxnSpPr>
          <p:cNvPr id="21" name="直接箭头连接符 20">
            <a:extLst>
              <a:ext uri="{FF2B5EF4-FFF2-40B4-BE49-F238E27FC236}">
                <a16:creationId xmlns:a16="http://schemas.microsoft.com/office/drawing/2014/main" id="{4267D838-84CB-415D-9ECD-58E71D3EF912}"/>
              </a:ext>
            </a:extLst>
          </p:cNvPr>
          <p:cNvCxnSpPr>
            <a:cxnSpLocks/>
          </p:cNvCxnSpPr>
          <p:nvPr/>
        </p:nvCxnSpPr>
        <p:spPr>
          <a:xfrm>
            <a:off x="5255492" y="5581934"/>
            <a:ext cx="600364" cy="463266"/>
          </a:xfrm>
          <a:prstGeom prst="straightConnector1">
            <a:avLst/>
          </a:prstGeom>
          <a:ln w="317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60082D6-24CE-443C-B013-D2A339F8033B}"/>
              </a:ext>
            </a:extLst>
          </p:cNvPr>
          <p:cNvSpPr txBox="1"/>
          <p:nvPr/>
        </p:nvSpPr>
        <p:spPr>
          <a:xfrm>
            <a:off x="4361936" y="4729913"/>
            <a:ext cx="489312" cy="461665"/>
          </a:xfrm>
          <a:prstGeom prst="rect">
            <a:avLst/>
          </a:prstGeom>
          <a:noFill/>
        </p:spPr>
        <p:txBody>
          <a:bodyPr wrap="square" rtlCol="0">
            <a:spAutoFit/>
          </a:bodyPr>
          <a:lstStyle/>
          <a:p>
            <a:r>
              <a:rPr lang="en-US" altLang="zh-CN" sz="2400" dirty="0">
                <a:solidFill>
                  <a:srgbClr val="C00000"/>
                </a:solidFill>
              </a:rPr>
              <a:t>b</a:t>
            </a:r>
            <a:endParaRPr lang="zh-CN" altLang="en-US" sz="2400" dirty="0">
              <a:solidFill>
                <a:srgbClr val="C00000"/>
              </a:solidFill>
            </a:endParaRPr>
          </a:p>
        </p:txBody>
      </p:sp>
      <p:sp>
        <p:nvSpPr>
          <p:cNvPr id="31" name="文本框 30">
            <a:extLst>
              <a:ext uri="{FF2B5EF4-FFF2-40B4-BE49-F238E27FC236}">
                <a16:creationId xmlns:a16="http://schemas.microsoft.com/office/drawing/2014/main" id="{5B449C42-D1E3-406F-BA42-C15AA5E4BCC7}"/>
              </a:ext>
            </a:extLst>
          </p:cNvPr>
          <p:cNvSpPr txBox="1"/>
          <p:nvPr/>
        </p:nvSpPr>
        <p:spPr>
          <a:xfrm>
            <a:off x="5938084" y="5819262"/>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sp>
        <p:nvSpPr>
          <p:cNvPr id="34" name="文本框 33">
            <a:extLst>
              <a:ext uri="{FF2B5EF4-FFF2-40B4-BE49-F238E27FC236}">
                <a16:creationId xmlns:a16="http://schemas.microsoft.com/office/drawing/2014/main" id="{200B70F3-4B44-4C36-9AE3-5F084BDDB54E}"/>
              </a:ext>
            </a:extLst>
          </p:cNvPr>
          <p:cNvSpPr txBox="1"/>
          <p:nvPr/>
        </p:nvSpPr>
        <p:spPr>
          <a:xfrm>
            <a:off x="5930105" y="4681414"/>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sp>
        <p:nvSpPr>
          <p:cNvPr id="35" name="文本框 34">
            <a:extLst>
              <a:ext uri="{FF2B5EF4-FFF2-40B4-BE49-F238E27FC236}">
                <a16:creationId xmlns:a16="http://schemas.microsoft.com/office/drawing/2014/main" id="{C4FB5610-75F8-4643-B2C5-AF826AB84FA4}"/>
              </a:ext>
            </a:extLst>
          </p:cNvPr>
          <p:cNvSpPr txBox="1"/>
          <p:nvPr/>
        </p:nvSpPr>
        <p:spPr>
          <a:xfrm>
            <a:off x="5930105" y="4182637"/>
            <a:ext cx="489312" cy="461665"/>
          </a:xfrm>
          <a:prstGeom prst="rect">
            <a:avLst/>
          </a:prstGeom>
          <a:noFill/>
        </p:spPr>
        <p:txBody>
          <a:bodyPr wrap="square" rtlCol="0">
            <a:spAutoFit/>
          </a:bodyPr>
          <a:lstStyle/>
          <a:p>
            <a:r>
              <a:rPr lang="en-US" altLang="zh-CN" sz="2400" dirty="0">
                <a:solidFill>
                  <a:srgbClr val="C00000"/>
                </a:solidFill>
              </a:rPr>
              <a:t>c</a:t>
            </a:r>
            <a:endParaRPr lang="zh-CN" altLang="en-US" sz="2400" dirty="0">
              <a:solidFill>
                <a:srgbClr val="C00000"/>
              </a:solidFill>
            </a:endParaRPr>
          </a:p>
        </p:txBody>
      </p:sp>
      <p:cxnSp>
        <p:nvCxnSpPr>
          <p:cNvPr id="36" name="直接箭头连接符 35">
            <a:extLst>
              <a:ext uri="{FF2B5EF4-FFF2-40B4-BE49-F238E27FC236}">
                <a16:creationId xmlns:a16="http://schemas.microsoft.com/office/drawing/2014/main" id="{B2AE67B8-0C37-4579-89D2-10ABD0B64325}"/>
              </a:ext>
            </a:extLst>
          </p:cNvPr>
          <p:cNvCxnSpPr>
            <a:cxnSpLocks/>
          </p:cNvCxnSpPr>
          <p:nvPr/>
        </p:nvCxnSpPr>
        <p:spPr>
          <a:xfrm flipV="1">
            <a:off x="5316606" y="4553527"/>
            <a:ext cx="465359" cy="403972"/>
          </a:xfrm>
          <a:prstGeom prst="straightConnector1">
            <a:avLst/>
          </a:prstGeom>
          <a:ln w="317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47BE992A-9395-4CF8-8AC8-3BEAAF81E016}"/>
              </a:ext>
            </a:extLst>
          </p:cNvPr>
          <p:cNvSpPr/>
          <p:nvPr/>
        </p:nvSpPr>
        <p:spPr>
          <a:xfrm>
            <a:off x="2588339" y="5339580"/>
            <a:ext cx="488449"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a</a:t>
            </a:r>
            <a:endParaRPr lang="zh-CN" altLang="en-US" dirty="0">
              <a:solidFill>
                <a:schemeClr val="tx1"/>
              </a:solidFill>
            </a:endParaRPr>
          </a:p>
        </p:txBody>
      </p:sp>
      <p:sp>
        <p:nvSpPr>
          <p:cNvPr id="40" name="矩形 39">
            <a:extLst>
              <a:ext uri="{FF2B5EF4-FFF2-40B4-BE49-F238E27FC236}">
                <a16:creationId xmlns:a16="http://schemas.microsoft.com/office/drawing/2014/main" id="{8A955BFC-5989-4890-B14C-002522F0286B}"/>
              </a:ext>
            </a:extLst>
          </p:cNvPr>
          <p:cNvSpPr/>
          <p:nvPr/>
        </p:nvSpPr>
        <p:spPr>
          <a:xfrm>
            <a:off x="3852643" y="4434089"/>
            <a:ext cx="488449"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a</a:t>
            </a:r>
            <a:endParaRPr lang="zh-CN" altLang="en-US" dirty="0">
              <a:solidFill>
                <a:schemeClr val="tx1"/>
              </a:solidFill>
            </a:endParaRPr>
          </a:p>
        </p:txBody>
      </p:sp>
      <p:sp>
        <p:nvSpPr>
          <p:cNvPr id="41" name="矩形 40">
            <a:extLst>
              <a:ext uri="{FF2B5EF4-FFF2-40B4-BE49-F238E27FC236}">
                <a16:creationId xmlns:a16="http://schemas.microsoft.com/office/drawing/2014/main" id="{83ED5A50-0B92-4D19-92EA-AA4D3FCD8D5C}"/>
              </a:ext>
            </a:extLst>
          </p:cNvPr>
          <p:cNvSpPr/>
          <p:nvPr/>
        </p:nvSpPr>
        <p:spPr>
          <a:xfrm>
            <a:off x="3832373" y="5690242"/>
            <a:ext cx="488449"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a</a:t>
            </a:r>
            <a:endParaRPr lang="zh-CN" altLang="en-US" dirty="0">
              <a:solidFill>
                <a:schemeClr val="tx1"/>
              </a:solidFill>
            </a:endParaRPr>
          </a:p>
        </p:txBody>
      </p:sp>
      <p:sp>
        <p:nvSpPr>
          <p:cNvPr id="42" name="矩形 41">
            <a:extLst>
              <a:ext uri="{FF2B5EF4-FFF2-40B4-BE49-F238E27FC236}">
                <a16:creationId xmlns:a16="http://schemas.microsoft.com/office/drawing/2014/main" id="{E5C3AB90-BDB3-41C6-B8D6-C2AA5F06D85C}"/>
              </a:ext>
            </a:extLst>
          </p:cNvPr>
          <p:cNvSpPr/>
          <p:nvPr/>
        </p:nvSpPr>
        <p:spPr>
          <a:xfrm>
            <a:off x="6286695" y="4174228"/>
            <a:ext cx="488449"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a</a:t>
            </a:r>
            <a:endParaRPr lang="zh-CN" altLang="en-US" dirty="0">
              <a:solidFill>
                <a:schemeClr val="tx1"/>
              </a:solidFill>
            </a:endParaRPr>
          </a:p>
        </p:txBody>
      </p:sp>
      <p:sp>
        <p:nvSpPr>
          <p:cNvPr id="43" name="矩形 42">
            <a:extLst>
              <a:ext uri="{FF2B5EF4-FFF2-40B4-BE49-F238E27FC236}">
                <a16:creationId xmlns:a16="http://schemas.microsoft.com/office/drawing/2014/main" id="{7E5CF64E-3943-4709-8BDB-28411F935693}"/>
              </a:ext>
            </a:extLst>
          </p:cNvPr>
          <p:cNvSpPr/>
          <p:nvPr/>
        </p:nvSpPr>
        <p:spPr>
          <a:xfrm>
            <a:off x="6286695" y="4736337"/>
            <a:ext cx="488449"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a</a:t>
            </a:r>
            <a:endParaRPr lang="zh-CN" altLang="en-US" dirty="0">
              <a:solidFill>
                <a:schemeClr val="tx1"/>
              </a:solidFill>
            </a:endParaRPr>
          </a:p>
        </p:txBody>
      </p:sp>
      <p:sp>
        <p:nvSpPr>
          <p:cNvPr id="44" name="矩形 43">
            <a:extLst>
              <a:ext uri="{FF2B5EF4-FFF2-40B4-BE49-F238E27FC236}">
                <a16:creationId xmlns:a16="http://schemas.microsoft.com/office/drawing/2014/main" id="{9F8FC77B-BCD8-4B3F-A953-AD3174F912DC}"/>
              </a:ext>
            </a:extLst>
          </p:cNvPr>
          <p:cNvSpPr/>
          <p:nvPr/>
        </p:nvSpPr>
        <p:spPr>
          <a:xfrm>
            <a:off x="6286695" y="5321565"/>
            <a:ext cx="488449"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a</a:t>
            </a:r>
            <a:endParaRPr lang="zh-CN" altLang="en-US" dirty="0">
              <a:solidFill>
                <a:schemeClr val="tx1"/>
              </a:solidFill>
            </a:endParaRPr>
          </a:p>
        </p:txBody>
      </p:sp>
      <p:sp>
        <p:nvSpPr>
          <p:cNvPr id="45" name="矩形 44">
            <a:extLst>
              <a:ext uri="{FF2B5EF4-FFF2-40B4-BE49-F238E27FC236}">
                <a16:creationId xmlns:a16="http://schemas.microsoft.com/office/drawing/2014/main" id="{9ED562AE-091F-4DFB-9B3A-4EC9D6DD6B08}"/>
              </a:ext>
            </a:extLst>
          </p:cNvPr>
          <p:cNvSpPr/>
          <p:nvPr/>
        </p:nvSpPr>
        <p:spPr>
          <a:xfrm>
            <a:off x="6292841" y="5886857"/>
            <a:ext cx="488449" cy="497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a</a:t>
            </a:r>
            <a:endParaRPr lang="zh-CN" altLang="en-US" dirty="0">
              <a:solidFill>
                <a:schemeClr val="tx1"/>
              </a:solidFill>
            </a:endParaRPr>
          </a:p>
        </p:txBody>
      </p:sp>
    </p:spTree>
    <p:extLst>
      <p:ext uri="{BB962C8B-B14F-4D97-AF65-F5344CB8AC3E}">
        <p14:creationId xmlns:p14="http://schemas.microsoft.com/office/powerpoint/2010/main" val="12210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2" grpId="0"/>
      <p:bldP spid="31" grpId="0"/>
      <p:bldP spid="34" grpId="0"/>
      <p:bldP spid="35" grpId="0"/>
      <p:bldP spid="38" grpId="0" animBg="1"/>
      <p:bldP spid="40" grpId="0" animBg="1"/>
      <p:bldP spid="41" grpId="0" animBg="1"/>
      <p:bldP spid="42" grpId="0" animBg="1"/>
      <p:bldP spid="43" grpId="0" animBg="1"/>
      <p:bldP spid="44" grpId="0" animBg="1"/>
      <p:bldP spid="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21D2B8-B2A1-4269-9879-42DCA4BAD28F}"/>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8BF9B6F7-1369-481E-8236-7721AA0700EB}"/>
              </a:ext>
            </a:extLst>
          </p:cNvPr>
          <p:cNvSpPr>
            <a:spLocks noGrp="1"/>
          </p:cNvSpPr>
          <p:nvPr>
            <p:ph type="sldNum" sz="quarter" idx="12"/>
          </p:nvPr>
        </p:nvSpPr>
        <p:spPr/>
        <p:txBody>
          <a:bodyPr/>
          <a:lstStyle/>
          <a:p>
            <a:fld id="{72C11F88-783B-427F-AEBF-5807090EDC39}" type="slidenum">
              <a:rPr lang="zh-CN" altLang="en-US" smtClean="0"/>
              <a:pPr/>
              <a:t>33</a:t>
            </a:fld>
            <a:endParaRPr lang="zh-CN" altLang="en-US" dirty="0"/>
          </a:p>
        </p:txBody>
      </p:sp>
      <p:pic>
        <p:nvPicPr>
          <p:cNvPr id="7" name="图片 6">
            <a:extLst>
              <a:ext uri="{FF2B5EF4-FFF2-40B4-BE49-F238E27FC236}">
                <a16:creationId xmlns:a16="http://schemas.microsoft.com/office/drawing/2014/main" id="{8A95E052-4259-407C-B22E-08A37B6FD63B}"/>
              </a:ext>
            </a:extLst>
          </p:cNvPr>
          <p:cNvPicPr>
            <a:picLocks noChangeAspect="1"/>
          </p:cNvPicPr>
          <p:nvPr/>
        </p:nvPicPr>
        <p:blipFill>
          <a:blip r:embed="rId2"/>
          <a:stretch>
            <a:fillRect/>
          </a:stretch>
        </p:blipFill>
        <p:spPr>
          <a:xfrm>
            <a:off x="131401" y="128790"/>
            <a:ext cx="8758980" cy="6222172"/>
          </a:xfrm>
          <a:prstGeom prst="rect">
            <a:avLst/>
          </a:prstGeom>
        </p:spPr>
      </p:pic>
      <p:cxnSp>
        <p:nvCxnSpPr>
          <p:cNvPr id="5" name="直接箭头连接符 4">
            <a:extLst>
              <a:ext uri="{FF2B5EF4-FFF2-40B4-BE49-F238E27FC236}">
                <a16:creationId xmlns:a16="http://schemas.microsoft.com/office/drawing/2014/main" id="{A1E0AC8E-C75B-4C59-801A-A0B342579B2D}"/>
              </a:ext>
            </a:extLst>
          </p:cNvPr>
          <p:cNvCxnSpPr>
            <a:cxnSpLocks/>
          </p:cNvCxnSpPr>
          <p:nvPr/>
        </p:nvCxnSpPr>
        <p:spPr>
          <a:xfrm flipV="1">
            <a:off x="2105892" y="4322618"/>
            <a:ext cx="1671781" cy="788263"/>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108DB669-EEAD-4FA1-9F9D-FBAEA5257C2A}"/>
              </a:ext>
            </a:extLst>
          </p:cNvPr>
          <p:cNvCxnSpPr>
            <a:cxnSpLocks/>
          </p:cNvCxnSpPr>
          <p:nvPr/>
        </p:nvCxnSpPr>
        <p:spPr>
          <a:xfrm>
            <a:off x="2105892" y="5412509"/>
            <a:ext cx="1671781" cy="193964"/>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A8633F9-375E-4A66-BA6C-66DE1BAAF602}"/>
              </a:ext>
            </a:extLst>
          </p:cNvPr>
          <p:cNvSpPr txBox="1"/>
          <p:nvPr/>
        </p:nvSpPr>
        <p:spPr>
          <a:xfrm>
            <a:off x="4021579" y="4184967"/>
            <a:ext cx="489312"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11" name="文本框 10">
            <a:extLst>
              <a:ext uri="{FF2B5EF4-FFF2-40B4-BE49-F238E27FC236}">
                <a16:creationId xmlns:a16="http://schemas.microsoft.com/office/drawing/2014/main" id="{7132B8B9-8705-4737-8EED-90F6BDF036D1}"/>
              </a:ext>
            </a:extLst>
          </p:cNvPr>
          <p:cNvSpPr txBox="1"/>
          <p:nvPr/>
        </p:nvSpPr>
        <p:spPr>
          <a:xfrm>
            <a:off x="4049288" y="5509491"/>
            <a:ext cx="489312"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12" name="文本框 11">
            <a:extLst>
              <a:ext uri="{FF2B5EF4-FFF2-40B4-BE49-F238E27FC236}">
                <a16:creationId xmlns:a16="http://schemas.microsoft.com/office/drawing/2014/main" id="{2D6126B5-90B7-4BD8-A0EB-38B601C1A591}"/>
              </a:ext>
            </a:extLst>
          </p:cNvPr>
          <p:cNvSpPr txBox="1"/>
          <p:nvPr/>
        </p:nvSpPr>
        <p:spPr>
          <a:xfrm>
            <a:off x="4116089" y="5848368"/>
            <a:ext cx="1000855" cy="461665"/>
          </a:xfrm>
          <a:prstGeom prst="rect">
            <a:avLst/>
          </a:prstGeom>
          <a:noFill/>
        </p:spPr>
        <p:txBody>
          <a:bodyPr wrap="square" rtlCol="0">
            <a:spAutoFit/>
          </a:bodyPr>
          <a:lstStyle/>
          <a:p>
            <a:r>
              <a:rPr lang="en-US" altLang="zh-CN" sz="2400" dirty="0">
                <a:solidFill>
                  <a:srgbClr val="FF0000"/>
                </a:solidFill>
              </a:rPr>
              <a:t>3  4</a:t>
            </a:r>
            <a:endParaRPr lang="zh-CN" altLang="en-US" sz="2400" dirty="0">
              <a:solidFill>
                <a:srgbClr val="FF0000"/>
              </a:solidFill>
            </a:endParaRPr>
          </a:p>
        </p:txBody>
      </p:sp>
      <p:sp>
        <p:nvSpPr>
          <p:cNvPr id="13" name="文本框 12">
            <a:extLst>
              <a:ext uri="{FF2B5EF4-FFF2-40B4-BE49-F238E27FC236}">
                <a16:creationId xmlns:a16="http://schemas.microsoft.com/office/drawing/2014/main" id="{2D9900D7-98B0-41E4-910C-2D2B32F617C8}"/>
              </a:ext>
            </a:extLst>
          </p:cNvPr>
          <p:cNvSpPr txBox="1"/>
          <p:nvPr/>
        </p:nvSpPr>
        <p:spPr>
          <a:xfrm>
            <a:off x="7353434" y="5848367"/>
            <a:ext cx="1000855" cy="461665"/>
          </a:xfrm>
          <a:prstGeom prst="rect">
            <a:avLst/>
          </a:prstGeom>
          <a:noFill/>
        </p:spPr>
        <p:txBody>
          <a:bodyPr wrap="square" rtlCol="0">
            <a:spAutoFit/>
          </a:bodyPr>
          <a:lstStyle/>
          <a:p>
            <a:r>
              <a:rPr lang="en-US" altLang="zh-CN" sz="2400" dirty="0">
                <a:solidFill>
                  <a:srgbClr val="FF0000"/>
                </a:solidFill>
              </a:rPr>
              <a:t>453</a:t>
            </a:r>
            <a:endParaRPr lang="zh-CN" altLang="en-US" sz="2400" dirty="0">
              <a:solidFill>
                <a:srgbClr val="FF0000"/>
              </a:solidFill>
            </a:endParaRPr>
          </a:p>
        </p:txBody>
      </p:sp>
    </p:spTree>
    <p:extLst>
      <p:ext uri="{BB962C8B-B14F-4D97-AF65-F5344CB8AC3E}">
        <p14:creationId xmlns:p14="http://schemas.microsoft.com/office/powerpoint/2010/main" val="32957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21D2B8-B2A1-4269-9879-42DCA4BAD28F}"/>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8BF9B6F7-1369-481E-8236-7721AA0700EB}"/>
              </a:ext>
            </a:extLst>
          </p:cNvPr>
          <p:cNvSpPr>
            <a:spLocks noGrp="1"/>
          </p:cNvSpPr>
          <p:nvPr>
            <p:ph type="sldNum" sz="quarter" idx="12"/>
          </p:nvPr>
        </p:nvSpPr>
        <p:spPr/>
        <p:txBody>
          <a:bodyPr/>
          <a:lstStyle/>
          <a:p>
            <a:fld id="{72C11F88-783B-427F-AEBF-5807090EDC39}" type="slidenum">
              <a:rPr lang="zh-CN" altLang="en-US" smtClean="0"/>
              <a:pPr/>
              <a:t>34</a:t>
            </a:fld>
            <a:endParaRPr lang="zh-CN" altLang="en-US" dirty="0"/>
          </a:p>
        </p:txBody>
      </p:sp>
      <p:pic>
        <p:nvPicPr>
          <p:cNvPr id="5" name="图片 4">
            <a:extLst>
              <a:ext uri="{FF2B5EF4-FFF2-40B4-BE49-F238E27FC236}">
                <a16:creationId xmlns:a16="http://schemas.microsoft.com/office/drawing/2014/main" id="{808E0D94-7254-4B61-920A-44A0496A933F}"/>
              </a:ext>
            </a:extLst>
          </p:cNvPr>
          <p:cNvPicPr>
            <a:picLocks noChangeAspect="1"/>
          </p:cNvPicPr>
          <p:nvPr/>
        </p:nvPicPr>
        <p:blipFill>
          <a:blip r:embed="rId2"/>
          <a:stretch>
            <a:fillRect/>
          </a:stretch>
        </p:blipFill>
        <p:spPr>
          <a:xfrm>
            <a:off x="179740" y="102411"/>
            <a:ext cx="8650224" cy="6195836"/>
          </a:xfrm>
          <a:prstGeom prst="rect">
            <a:avLst/>
          </a:prstGeom>
        </p:spPr>
      </p:pic>
      <p:cxnSp>
        <p:nvCxnSpPr>
          <p:cNvPr id="6" name="直接箭头连接符 5">
            <a:extLst>
              <a:ext uri="{FF2B5EF4-FFF2-40B4-BE49-F238E27FC236}">
                <a16:creationId xmlns:a16="http://schemas.microsoft.com/office/drawing/2014/main" id="{ADEFCEB0-4217-4A93-87A3-51113F517E34}"/>
              </a:ext>
            </a:extLst>
          </p:cNvPr>
          <p:cNvCxnSpPr>
            <a:cxnSpLocks/>
          </p:cNvCxnSpPr>
          <p:nvPr/>
        </p:nvCxnSpPr>
        <p:spPr>
          <a:xfrm flipV="1">
            <a:off x="2105892" y="4322618"/>
            <a:ext cx="1671781" cy="788264"/>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E7F2F063-41A4-4A22-A443-326A4EC0D966}"/>
              </a:ext>
            </a:extLst>
          </p:cNvPr>
          <p:cNvCxnSpPr>
            <a:cxnSpLocks/>
          </p:cNvCxnSpPr>
          <p:nvPr/>
        </p:nvCxnSpPr>
        <p:spPr>
          <a:xfrm>
            <a:off x="2105892" y="5430982"/>
            <a:ext cx="1671781" cy="23090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B7B6F92-E2BF-448D-80A1-2BE6D1263FE9}"/>
              </a:ext>
            </a:extLst>
          </p:cNvPr>
          <p:cNvSpPr txBox="1"/>
          <p:nvPr/>
        </p:nvSpPr>
        <p:spPr>
          <a:xfrm>
            <a:off x="4070122" y="5536230"/>
            <a:ext cx="489312"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11" name="文本框 10">
            <a:extLst>
              <a:ext uri="{FF2B5EF4-FFF2-40B4-BE49-F238E27FC236}">
                <a16:creationId xmlns:a16="http://schemas.microsoft.com/office/drawing/2014/main" id="{002A3278-A092-4704-B10A-39741CCAC7EC}"/>
              </a:ext>
            </a:extLst>
          </p:cNvPr>
          <p:cNvSpPr txBox="1"/>
          <p:nvPr/>
        </p:nvSpPr>
        <p:spPr>
          <a:xfrm>
            <a:off x="4116089" y="5848368"/>
            <a:ext cx="1000855" cy="461665"/>
          </a:xfrm>
          <a:prstGeom prst="rect">
            <a:avLst/>
          </a:prstGeom>
          <a:noFill/>
        </p:spPr>
        <p:txBody>
          <a:bodyPr wrap="square" rtlCol="0">
            <a:spAutoFit/>
          </a:bodyPr>
          <a:lstStyle/>
          <a:p>
            <a:r>
              <a:rPr lang="en-US" altLang="zh-CN" sz="2400" dirty="0">
                <a:solidFill>
                  <a:srgbClr val="FF0000"/>
                </a:solidFill>
              </a:rPr>
              <a:t>3  4</a:t>
            </a:r>
            <a:endParaRPr lang="zh-CN" altLang="en-US" sz="2400" dirty="0">
              <a:solidFill>
                <a:srgbClr val="FF0000"/>
              </a:solidFill>
            </a:endParaRPr>
          </a:p>
        </p:txBody>
      </p:sp>
      <p:sp>
        <p:nvSpPr>
          <p:cNvPr id="12" name="文本框 11">
            <a:extLst>
              <a:ext uri="{FF2B5EF4-FFF2-40B4-BE49-F238E27FC236}">
                <a16:creationId xmlns:a16="http://schemas.microsoft.com/office/drawing/2014/main" id="{B24AE813-1ACE-4ABA-92DA-F005A0784128}"/>
              </a:ext>
            </a:extLst>
          </p:cNvPr>
          <p:cNvSpPr txBox="1"/>
          <p:nvPr/>
        </p:nvSpPr>
        <p:spPr>
          <a:xfrm>
            <a:off x="7316489" y="5842475"/>
            <a:ext cx="1000855" cy="461665"/>
          </a:xfrm>
          <a:prstGeom prst="rect">
            <a:avLst/>
          </a:prstGeom>
          <a:noFill/>
        </p:spPr>
        <p:txBody>
          <a:bodyPr wrap="square" rtlCol="0">
            <a:spAutoFit/>
          </a:bodyPr>
          <a:lstStyle/>
          <a:p>
            <a:r>
              <a:rPr lang="en-US" altLang="zh-CN" sz="2400" dirty="0">
                <a:solidFill>
                  <a:srgbClr val="FF0000"/>
                </a:solidFill>
              </a:rPr>
              <a:t>12345</a:t>
            </a:r>
            <a:endParaRPr lang="zh-CN" altLang="en-US" sz="2400" dirty="0">
              <a:solidFill>
                <a:srgbClr val="FF0000"/>
              </a:solidFill>
            </a:endParaRPr>
          </a:p>
        </p:txBody>
      </p:sp>
      <p:sp>
        <p:nvSpPr>
          <p:cNvPr id="13" name="文本框 12">
            <a:extLst>
              <a:ext uri="{FF2B5EF4-FFF2-40B4-BE49-F238E27FC236}">
                <a16:creationId xmlns:a16="http://schemas.microsoft.com/office/drawing/2014/main" id="{D09A0D98-1C69-4BBD-8A0D-C5913E1A562E}"/>
              </a:ext>
            </a:extLst>
          </p:cNvPr>
          <p:cNvSpPr txBox="1"/>
          <p:nvPr/>
        </p:nvSpPr>
        <p:spPr>
          <a:xfrm>
            <a:off x="4015540" y="4273558"/>
            <a:ext cx="489312"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cxnSp>
        <p:nvCxnSpPr>
          <p:cNvPr id="14" name="直接箭头连接符 13">
            <a:extLst>
              <a:ext uri="{FF2B5EF4-FFF2-40B4-BE49-F238E27FC236}">
                <a16:creationId xmlns:a16="http://schemas.microsoft.com/office/drawing/2014/main" id="{072E7C64-8793-432A-961C-DFBB054E416D}"/>
              </a:ext>
            </a:extLst>
          </p:cNvPr>
          <p:cNvCxnSpPr>
            <a:cxnSpLocks/>
          </p:cNvCxnSpPr>
          <p:nvPr/>
        </p:nvCxnSpPr>
        <p:spPr>
          <a:xfrm>
            <a:off x="2105892" y="5110882"/>
            <a:ext cx="1671781" cy="55100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FE4595B-535C-40DD-8454-C97F1D7D2F02}"/>
              </a:ext>
            </a:extLst>
          </p:cNvPr>
          <p:cNvSpPr txBox="1"/>
          <p:nvPr/>
        </p:nvSpPr>
        <p:spPr>
          <a:xfrm>
            <a:off x="4143477" y="5509490"/>
            <a:ext cx="489312" cy="461665"/>
          </a:xfrm>
          <a:prstGeom prst="rect">
            <a:avLst/>
          </a:prstGeom>
          <a:noFill/>
        </p:spPr>
        <p:txBody>
          <a:bodyPr wrap="square" rtlCol="0">
            <a:spAutoFit/>
          </a:bodyPr>
          <a:lstStyle/>
          <a:p>
            <a:r>
              <a:rPr lang="en-US" altLang="zh-CN" sz="2400" dirty="0">
                <a:solidFill>
                  <a:srgbClr val="FF0000"/>
                </a:solidFill>
              </a:rPr>
              <a:t>2</a:t>
            </a:r>
            <a:endParaRPr lang="zh-CN" altLang="en-US" sz="2400" dirty="0">
              <a:solidFill>
                <a:srgbClr val="FF0000"/>
              </a:solidFill>
            </a:endParaRPr>
          </a:p>
        </p:txBody>
      </p:sp>
    </p:spTree>
    <p:extLst>
      <p:ext uri="{BB962C8B-B14F-4D97-AF65-F5344CB8AC3E}">
        <p14:creationId xmlns:p14="http://schemas.microsoft.com/office/powerpoint/2010/main" val="366583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par>
                                <p:cTn id="20" presetID="22" presetClass="exit" presetSubtype="4" fill="hold" grpId="1" nodeType="withEffect">
                                  <p:stCondLst>
                                    <p:cond delay="0"/>
                                  </p:stCondLst>
                                  <p:childTnLst>
                                    <p:animEffect transition="out" filter="wipe(down)">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22" presetClass="exit" presetSubtype="4" fill="hold" grpId="1" nodeType="withEffect">
                                  <p:stCondLst>
                                    <p:cond delay="0"/>
                                  </p:stCondLst>
                                  <p:childTnLst>
                                    <p:animEffect transition="out" filter="wipe(down)">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2" grpId="0"/>
      <p:bldP spid="13" grpId="0"/>
      <p:bldP spid="13" grpId="1"/>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21D2B8-B2A1-4269-9879-42DCA4BAD28F}"/>
              </a:ext>
            </a:extLst>
          </p:cNvPr>
          <p:cNvSpPr>
            <a:spLocks noGrp="1"/>
          </p:cNvSpPr>
          <p:nvPr>
            <p:ph type="ftr" sz="quarter" idx="11"/>
          </p:nvPr>
        </p:nvSpPr>
        <p:spPr/>
        <p:txBody>
          <a:bodyPr/>
          <a:lstStyle/>
          <a:p>
            <a:r>
              <a:rPr lang="en-US" altLang="zh-CN"/>
              <a:t>L2 Float &amp; Asm</a:t>
            </a:r>
            <a:endParaRPr lang="zh-CN" altLang="en-US" dirty="0"/>
          </a:p>
        </p:txBody>
      </p:sp>
      <p:sp>
        <p:nvSpPr>
          <p:cNvPr id="3" name="灯片编号占位符 2">
            <a:extLst>
              <a:ext uri="{FF2B5EF4-FFF2-40B4-BE49-F238E27FC236}">
                <a16:creationId xmlns:a16="http://schemas.microsoft.com/office/drawing/2014/main" id="{8BF9B6F7-1369-481E-8236-7721AA0700EB}"/>
              </a:ext>
            </a:extLst>
          </p:cNvPr>
          <p:cNvSpPr>
            <a:spLocks noGrp="1"/>
          </p:cNvSpPr>
          <p:nvPr>
            <p:ph type="sldNum" sz="quarter" idx="12"/>
          </p:nvPr>
        </p:nvSpPr>
        <p:spPr/>
        <p:txBody>
          <a:bodyPr/>
          <a:lstStyle/>
          <a:p>
            <a:fld id="{72C11F88-783B-427F-AEBF-5807090EDC39}" type="slidenum">
              <a:rPr lang="zh-CN" altLang="en-US" smtClean="0"/>
              <a:pPr/>
              <a:t>35</a:t>
            </a:fld>
            <a:endParaRPr lang="zh-CN" altLang="en-US" dirty="0"/>
          </a:p>
        </p:txBody>
      </p:sp>
      <p:pic>
        <p:nvPicPr>
          <p:cNvPr id="5" name="图片 4">
            <a:extLst>
              <a:ext uri="{FF2B5EF4-FFF2-40B4-BE49-F238E27FC236}">
                <a16:creationId xmlns:a16="http://schemas.microsoft.com/office/drawing/2014/main" id="{4FA2647A-5A67-4865-B84F-BE0417E56798}"/>
              </a:ext>
            </a:extLst>
          </p:cNvPr>
          <p:cNvPicPr>
            <a:picLocks noChangeAspect="1"/>
          </p:cNvPicPr>
          <p:nvPr/>
        </p:nvPicPr>
        <p:blipFill>
          <a:blip r:embed="rId2"/>
          <a:stretch>
            <a:fillRect/>
          </a:stretch>
        </p:blipFill>
        <p:spPr>
          <a:xfrm>
            <a:off x="461819" y="0"/>
            <a:ext cx="8126212" cy="6874036"/>
          </a:xfrm>
          <a:prstGeom prst="rect">
            <a:avLst/>
          </a:prstGeom>
        </p:spPr>
      </p:pic>
      <p:sp>
        <p:nvSpPr>
          <p:cNvPr id="6" name="文本框 5">
            <a:extLst>
              <a:ext uri="{FF2B5EF4-FFF2-40B4-BE49-F238E27FC236}">
                <a16:creationId xmlns:a16="http://schemas.microsoft.com/office/drawing/2014/main" id="{57D1025E-26A0-4C41-8B4B-4150A027E553}"/>
              </a:ext>
            </a:extLst>
          </p:cNvPr>
          <p:cNvSpPr txBox="1"/>
          <p:nvPr/>
        </p:nvSpPr>
        <p:spPr>
          <a:xfrm>
            <a:off x="4097616" y="6452150"/>
            <a:ext cx="1628929" cy="461665"/>
          </a:xfrm>
          <a:prstGeom prst="rect">
            <a:avLst/>
          </a:prstGeom>
          <a:noFill/>
        </p:spPr>
        <p:txBody>
          <a:bodyPr wrap="square" rtlCol="0">
            <a:spAutoFit/>
          </a:bodyPr>
          <a:lstStyle/>
          <a:p>
            <a:r>
              <a:rPr lang="en-US" altLang="zh-CN" sz="2400" dirty="0">
                <a:solidFill>
                  <a:srgbClr val="FF0000"/>
                </a:solidFill>
              </a:rPr>
              <a:t>C:3  P:3</a:t>
            </a:r>
            <a:endParaRPr lang="zh-CN" altLang="en-US" sz="2400" dirty="0">
              <a:solidFill>
                <a:srgbClr val="FF0000"/>
              </a:solidFill>
            </a:endParaRPr>
          </a:p>
        </p:txBody>
      </p:sp>
      <p:cxnSp>
        <p:nvCxnSpPr>
          <p:cNvPr id="7" name="直接箭头连接符 6">
            <a:extLst>
              <a:ext uri="{FF2B5EF4-FFF2-40B4-BE49-F238E27FC236}">
                <a16:creationId xmlns:a16="http://schemas.microsoft.com/office/drawing/2014/main" id="{CCF4DBD5-6071-448B-8FC3-EFAE3B5D49FD}"/>
              </a:ext>
            </a:extLst>
          </p:cNvPr>
          <p:cNvCxnSpPr>
            <a:cxnSpLocks/>
          </p:cNvCxnSpPr>
          <p:nvPr/>
        </p:nvCxnSpPr>
        <p:spPr>
          <a:xfrm>
            <a:off x="2142836" y="5144655"/>
            <a:ext cx="1579419" cy="23090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88CE25E-8A6E-48F7-9E80-2EF1BD90D585}"/>
              </a:ext>
            </a:extLst>
          </p:cNvPr>
          <p:cNvCxnSpPr>
            <a:cxnSpLocks/>
          </p:cNvCxnSpPr>
          <p:nvPr/>
        </p:nvCxnSpPr>
        <p:spPr>
          <a:xfrm flipV="1">
            <a:off x="2142836" y="5375564"/>
            <a:ext cx="1579419" cy="720436"/>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4BE8DC3-46FA-4C08-9482-0E286C97F609}"/>
              </a:ext>
            </a:extLst>
          </p:cNvPr>
          <p:cNvSpPr txBox="1"/>
          <p:nvPr/>
        </p:nvSpPr>
        <p:spPr>
          <a:xfrm>
            <a:off x="3917615" y="5217005"/>
            <a:ext cx="489312" cy="461665"/>
          </a:xfrm>
          <a:prstGeom prst="rect">
            <a:avLst/>
          </a:prstGeom>
          <a:noFill/>
        </p:spPr>
        <p:txBody>
          <a:bodyPr wrap="square" rtlCol="0">
            <a:spAutoFit/>
          </a:bodyPr>
          <a:lstStyle/>
          <a:p>
            <a:r>
              <a:rPr lang="en-US" altLang="zh-CN" sz="2400" dirty="0">
                <a:solidFill>
                  <a:srgbClr val="FF0000"/>
                </a:solidFill>
              </a:rPr>
              <a:t>2</a:t>
            </a:r>
            <a:endParaRPr lang="zh-CN" altLang="en-US" sz="2400" dirty="0">
              <a:solidFill>
                <a:srgbClr val="FF0000"/>
              </a:solidFill>
            </a:endParaRPr>
          </a:p>
        </p:txBody>
      </p:sp>
      <p:sp>
        <p:nvSpPr>
          <p:cNvPr id="13" name="文本框 12">
            <a:extLst>
              <a:ext uri="{FF2B5EF4-FFF2-40B4-BE49-F238E27FC236}">
                <a16:creationId xmlns:a16="http://schemas.microsoft.com/office/drawing/2014/main" id="{83F0120E-15C2-483C-9B34-41D24CF6DAA9}"/>
              </a:ext>
            </a:extLst>
          </p:cNvPr>
          <p:cNvSpPr txBox="1"/>
          <p:nvPr/>
        </p:nvSpPr>
        <p:spPr>
          <a:xfrm>
            <a:off x="7454884" y="6151416"/>
            <a:ext cx="1628929" cy="707886"/>
          </a:xfrm>
          <a:prstGeom prst="rect">
            <a:avLst/>
          </a:prstGeom>
          <a:noFill/>
        </p:spPr>
        <p:txBody>
          <a:bodyPr wrap="square" rtlCol="0">
            <a:spAutoFit/>
          </a:bodyPr>
          <a:lstStyle/>
          <a:p>
            <a:r>
              <a:rPr lang="en-US" altLang="zh-CN" sz="2000" dirty="0">
                <a:solidFill>
                  <a:srgbClr val="FF0000"/>
                </a:solidFill>
              </a:rPr>
              <a:t>12345</a:t>
            </a:r>
          </a:p>
          <a:p>
            <a:r>
              <a:rPr lang="zh-CN" altLang="en-US" sz="2000" dirty="0">
                <a:solidFill>
                  <a:srgbClr val="FF0000"/>
                </a:solidFill>
              </a:rPr>
              <a:t>或</a:t>
            </a:r>
            <a:r>
              <a:rPr lang="en-US" altLang="zh-CN" sz="2000" dirty="0">
                <a:solidFill>
                  <a:srgbClr val="FF0000"/>
                </a:solidFill>
              </a:rPr>
              <a:t>45123</a:t>
            </a:r>
            <a:endParaRPr lang="zh-CN" altLang="en-US" sz="2000" dirty="0">
              <a:solidFill>
                <a:srgbClr val="FF0000"/>
              </a:solidFill>
            </a:endParaRPr>
          </a:p>
        </p:txBody>
      </p:sp>
      <p:sp>
        <p:nvSpPr>
          <p:cNvPr id="10" name="文本框 9">
            <a:extLst>
              <a:ext uri="{FF2B5EF4-FFF2-40B4-BE49-F238E27FC236}">
                <a16:creationId xmlns:a16="http://schemas.microsoft.com/office/drawing/2014/main" id="{DDC6CBFD-A131-48BB-B809-D711DED5D655}"/>
              </a:ext>
            </a:extLst>
          </p:cNvPr>
          <p:cNvSpPr txBox="1"/>
          <p:nvPr/>
        </p:nvSpPr>
        <p:spPr>
          <a:xfrm>
            <a:off x="4035613" y="5225714"/>
            <a:ext cx="489312"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Tree>
    <p:extLst>
      <p:ext uri="{BB962C8B-B14F-4D97-AF65-F5344CB8AC3E}">
        <p14:creationId xmlns:p14="http://schemas.microsoft.com/office/powerpoint/2010/main" val="321505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22" presetClass="exit" presetSubtype="4" fill="hold" grpId="1" nodeType="withEffect">
                                  <p:stCondLst>
                                    <p:cond delay="0"/>
                                  </p:stCondLst>
                                  <p:childTnLst>
                                    <p:animEffect transition="out" filter="wipe(down)">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0" grpId="0"/>
      <p:bldP spid="10"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C816988-AD0D-4EBB-B17F-3933A226B76F}"/>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634E702F-4ECD-4BCC-9233-9225ACA5480D}"/>
              </a:ext>
            </a:extLst>
          </p:cNvPr>
          <p:cNvSpPr>
            <a:spLocks noGrp="1"/>
          </p:cNvSpPr>
          <p:nvPr>
            <p:ph type="sldNum" sz="quarter" idx="12"/>
          </p:nvPr>
        </p:nvSpPr>
        <p:spPr/>
        <p:txBody>
          <a:bodyPr/>
          <a:lstStyle/>
          <a:p>
            <a:fld id="{72C11F88-783B-427F-AEBF-5807090EDC39}" type="slidenum">
              <a:rPr lang="zh-CN" altLang="en-US" smtClean="0"/>
              <a:pPr/>
              <a:t>36</a:t>
            </a:fld>
            <a:endParaRPr lang="zh-CN" altLang="en-US" dirty="0"/>
          </a:p>
        </p:txBody>
      </p:sp>
      <p:sp>
        <p:nvSpPr>
          <p:cNvPr id="4" name="文本框 3">
            <a:extLst>
              <a:ext uri="{FF2B5EF4-FFF2-40B4-BE49-F238E27FC236}">
                <a16:creationId xmlns:a16="http://schemas.microsoft.com/office/drawing/2014/main" id="{66A46D8F-419D-4091-AC67-264586C7A7F8}"/>
              </a:ext>
            </a:extLst>
          </p:cNvPr>
          <p:cNvSpPr txBox="1"/>
          <p:nvPr/>
        </p:nvSpPr>
        <p:spPr>
          <a:xfrm>
            <a:off x="3643531" y="2844225"/>
            <a:ext cx="1741269" cy="584775"/>
          </a:xfrm>
          <a:prstGeom prst="rect">
            <a:avLst/>
          </a:prstGeom>
          <a:noFill/>
        </p:spPr>
        <p:txBody>
          <a:bodyPr wrap="square" rtlCol="0">
            <a:spAutoFit/>
          </a:bodyPr>
          <a:lstStyle/>
          <a:p>
            <a:r>
              <a:rPr lang="zh-CN" altLang="en-US" sz="3200" b="1" dirty="0"/>
              <a:t>往年题 </a:t>
            </a:r>
            <a:r>
              <a:rPr lang="en-US" altLang="zh-CN" sz="3200" b="1" dirty="0"/>
              <a:t>1</a:t>
            </a:r>
            <a:endParaRPr lang="zh-CN" altLang="en-US" sz="3200" b="1" dirty="0"/>
          </a:p>
        </p:txBody>
      </p:sp>
    </p:spTree>
    <p:extLst>
      <p:ext uri="{BB962C8B-B14F-4D97-AF65-F5344CB8AC3E}">
        <p14:creationId xmlns:p14="http://schemas.microsoft.com/office/powerpoint/2010/main" val="386523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3F5F1CD-52D1-415D-99BC-10D98724D9E8}"/>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7BE7DBE4-592E-4D18-8123-A0CF9F041D1A}"/>
              </a:ext>
            </a:extLst>
          </p:cNvPr>
          <p:cNvSpPr>
            <a:spLocks noGrp="1"/>
          </p:cNvSpPr>
          <p:nvPr>
            <p:ph type="sldNum" sz="quarter" idx="12"/>
          </p:nvPr>
        </p:nvSpPr>
        <p:spPr/>
        <p:txBody>
          <a:bodyPr/>
          <a:lstStyle/>
          <a:p>
            <a:fld id="{72C11F88-783B-427F-AEBF-5807090EDC39}" type="slidenum">
              <a:rPr lang="zh-CN" altLang="en-US" smtClean="0"/>
              <a:pPr/>
              <a:t>37</a:t>
            </a:fld>
            <a:endParaRPr lang="zh-CN" altLang="en-US" dirty="0"/>
          </a:p>
        </p:txBody>
      </p:sp>
      <p:sp>
        <p:nvSpPr>
          <p:cNvPr id="4" name="矩形 3">
            <a:extLst>
              <a:ext uri="{FF2B5EF4-FFF2-40B4-BE49-F238E27FC236}">
                <a16:creationId xmlns:a16="http://schemas.microsoft.com/office/drawing/2014/main" id="{698EE71F-E2EB-43A3-AEC0-5D1B3E8B3B19}"/>
              </a:ext>
            </a:extLst>
          </p:cNvPr>
          <p:cNvSpPr/>
          <p:nvPr/>
        </p:nvSpPr>
        <p:spPr>
          <a:xfrm>
            <a:off x="-387349" y="135073"/>
            <a:ext cx="5985163" cy="3118803"/>
          </a:xfrm>
          <a:prstGeom prst="rect">
            <a:avLst/>
          </a:prstGeom>
        </p:spPr>
        <p:txBody>
          <a:bodyPr wrap="square">
            <a:spAutoFit/>
          </a:bodyPr>
          <a:lstStyle/>
          <a:p>
            <a:pPr marL="443230">
              <a:spcAft>
                <a:spcPts val="0"/>
              </a:spcAft>
            </a:pPr>
            <a:r>
              <a:rPr lang="en-US" altLang="zh-CN" dirty="0">
                <a:latin typeface="Courier New" panose="02070309020205020404" pitchFamily="49" charset="0"/>
                <a:ea typeface="Courier New" panose="02070309020205020404" pitchFamily="49" charset="0"/>
              </a:rPr>
              <a:t>#include &lt;</a:t>
            </a:r>
            <a:r>
              <a:rPr lang="en-US" altLang="zh-CN" dirty="0" err="1">
                <a:latin typeface="Courier New" panose="02070309020205020404" pitchFamily="49" charset="0"/>
                <a:ea typeface="Courier New" panose="02070309020205020404" pitchFamily="49" charset="0"/>
              </a:rPr>
              <a:t>stdio.h</a:t>
            </a:r>
            <a:r>
              <a:rPr lang="en-US" altLang="zh-CN" dirty="0">
                <a:latin typeface="Courier New" panose="02070309020205020404" pitchFamily="49" charset="0"/>
                <a:ea typeface="Courier New" panose="02070309020205020404" pitchFamily="49" charset="0"/>
              </a:rPr>
              <a:t>&gt;</a:t>
            </a:r>
            <a:endParaRPr lang="zh-CN" altLang="zh-CN" dirty="0">
              <a:latin typeface="Courier New" panose="02070309020205020404" pitchFamily="49" charset="0"/>
              <a:ea typeface="Courier New" panose="02070309020205020404" pitchFamily="49" charset="0"/>
            </a:endParaRPr>
          </a:p>
          <a:p>
            <a:pPr marL="443230">
              <a:spcBef>
                <a:spcPts val="375"/>
              </a:spcBef>
              <a:spcAft>
                <a:spcPts val="0"/>
              </a:spcAft>
            </a:pPr>
            <a:r>
              <a:rPr lang="en-US" altLang="zh-CN" dirty="0">
                <a:latin typeface="Courier New" panose="02070309020205020404" pitchFamily="49" charset="0"/>
                <a:ea typeface="Courier New" panose="02070309020205020404" pitchFamily="49" charset="0"/>
              </a:rPr>
              <a:t>#include &lt;</a:t>
            </a:r>
            <a:r>
              <a:rPr lang="en-US" altLang="zh-CN" dirty="0" err="1">
                <a:latin typeface="Courier New" panose="02070309020205020404" pitchFamily="49" charset="0"/>
                <a:ea typeface="Courier New" panose="02070309020205020404" pitchFamily="49" charset="0"/>
              </a:rPr>
              <a:t>stdlib.h</a:t>
            </a:r>
            <a:r>
              <a:rPr lang="en-US" altLang="zh-CN" dirty="0">
                <a:latin typeface="Courier New" panose="02070309020205020404" pitchFamily="49" charset="0"/>
                <a:ea typeface="Courier New" panose="02070309020205020404" pitchFamily="49" charset="0"/>
              </a:rPr>
              <a:t>&gt;</a:t>
            </a:r>
            <a:endParaRPr lang="zh-CN" altLang="zh-CN" dirty="0">
              <a:latin typeface="Courier New" panose="02070309020205020404" pitchFamily="49" charset="0"/>
              <a:ea typeface="Courier New" panose="02070309020205020404" pitchFamily="49" charset="0"/>
            </a:endParaRPr>
          </a:p>
          <a:p>
            <a:pPr marL="443230">
              <a:spcBef>
                <a:spcPts val="370"/>
              </a:spcBef>
              <a:spcAft>
                <a:spcPts val="0"/>
              </a:spcAft>
            </a:pPr>
            <a:r>
              <a:rPr lang="en-US" altLang="zh-CN" dirty="0">
                <a:latin typeface="Courier New" panose="02070309020205020404" pitchFamily="49" charset="0"/>
                <a:ea typeface="Courier New" panose="02070309020205020404" pitchFamily="49" charset="0"/>
              </a:rPr>
              <a:t>#include &lt;</a:t>
            </a:r>
            <a:r>
              <a:rPr lang="en-US" altLang="zh-CN" dirty="0" err="1">
                <a:latin typeface="Courier New" panose="02070309020205020404" pitchFamily="49" charset="0"/>
                <a:ea typeface="Courier New" panose="02070309020205020404" pitchFamily="49" charset="0"/>
              </a:rPr>
              <a:t>unistd.h</a:t>
            </a:r>
            <a:r>
              <a:rPr lang="en-US" altLang="zh-CN" dirty="0">
                <a:latin typeface="Courier New" panose="02070309020205020404" pitchFamily="49" charset="0"/>
                <a:ea typeface="Courier New" panose="02070309020205020404" pitchFamily="49" charset="0"/>
              </a:rPr>
              <a:t>&gt;</a:t>
            </a:r>
          </a:p>
          <a:p>
            <a:pPr marL="443230">
              <a:spcBef>
                <a:spcPts val="370"/>
              </a:spcBef>
              <a:spcAft>
                <a:spcPts val="0"/>
              </a:spcAft>
            </a:pPr>
            <a:r>
              <a:rPr lang="en-US" altLang="zh-CN" dirty="0">
                <a:latin typeface="Courier New" panose="02070309020205020404" pitchFamily="49" charset="0"/>
                <a:ea typeface="Courier New" panose="02070309020205020404" pitchFamily="49" charset="0"/>
              </a:rPr>
              <a:t>#include &lt;</a:t>
            </a:r>
            <a:r>
              <a:rPr lang="en-US" altLang="zh-CN" dirty="0" err="1">
                <a:latin typeface="Courier New" panose="02070309020205020404" pitchFamily="49" charset="0"/>
                <a:ea typeface="Courier New" panose="02070309020205020404" pitchFamily="49" charset="0"/>
              </a:rPr>
              <a:t>signal.h</a:t>
            </a:r>
            <a:r>
              <a:rPr lang="en-US" altLang="zh-CN" dirty="0">
                <a:latin typeface="Courier New" panose="02070309020205020404" pitchFamily="49" charset="0"/>
                <a:ea typeface="Courier New" panose="02070309020205020404" pitchFamily="49" charset="0"/>
              </a:rPr>
              <a:t>&gt; </a:t>
            </a:r>
          </a:p>
          <a:p>
            <a:pPr marL="443230">
              <a:spcBef>
                <a:spcPts val="370"/>
              </a:spcBef>
              <a:spcAft>
                <a:spcPts val="0"/>
              </a:spcAft>
            </a:pPr>
            <a:r>
              <a:rPr lang="en-US" altLang="zh-CN" dirty="0">
                <a:latin typeface="Courier New" panose="02070309020205020404" pitchFamily="49" charset="0"/>
                <a:ea typeface="Courier New" panose="02070309020205020404" pitchFamily="49" charset="0"/>
              </a:rPr>
              <a:t>int c = 1;</a:t>
            </a:r>
            <a:endParaRPr lang="zh-CN" altLang="zh-CN" dirty="0">
              <a:latin typeface="Courier New" panose="02070309020205020404" pitchFamily="49" charset="0"/>
              <a:ea typeface="Courier New" panose="02070309020205020404" pitchFamily="49" charset="0"/>
            </a:endParaRPr>
          </a:p>
          <a:p>
            <a:pPr marL="709930" marR="2219960" indent="-266700">
              <a:spcBef>
                <a:spcPts val="5"/>
              </a:spcBef>
              <a:spcAft>
                <a:spcPts val="0"/>
              </a:spcAft>
            </a:pPr>
            <a:r>
              <a:rPr lang="en-US" altLang="zh-CN" dirty="0">
                <a:latin typeface="Courier New" panose="02070309020205020404" pitchFamily="49" charset="0"/>
                <a:ea typeface="Courier New" panose="02070309020205020404" pitchFamily="49" charset="0"/>
              </a:rPr>
              <a:t>void handler1(int sig) {</a:t>
            </a:r>
          </a:p>
          <a:p>
            <a:pPr marL="709930" marR="2219960" indent="-266700">
              <a:spcBef>
                <a:spcPts val="5"/>
              </a:spcBef>
              <a:spcAft>
                <a:spcPts val="0"/>
              </a:spcAft>
            </a:pPr>
            <a:r>
              <a:rPr lang="en-US" altLang="zh-CN" dirty="0">
                <a:latin typeface="Courier New" panose="02070309020205020404" pitchFamily="49" charset="0"/>
                <a:ea typeface="Courier New" panose="02070309020205020404" pitchFamily="49" charset="0"/>
              </a:rPr>
              <a:t>	</a:t>
            </a:r>
            <a:r>
              <a:rPr lang="en-US" altLang="zh-CN" dirty="0" err="1">
                <a:latin typeface="Courier New" panose="02070309020205020404" pitchFamily="49" charset="0"/>
                <a:ea typeface="Courier New" panose="02070309020205020404" pitchFamily="49" charset="0"/>
              </a:rPr>
              <a:t>c++</a:t>
            </a:r>
            <a:r>
              <a:rPr lang="en-US" altLang="zh-CN" dirty="0">
                <a:latin typeface="Courier New" panose="02070309020205020404" pitchFamily="49" charset="0"/>
                <a:ea typeface="Courier New" panose="02070309020205020404" pitchFamily="49" charset="0"/>
              </a:rPr>
              <a:t>;</a:t>
            </a:r>
            <a:endParaRPr lang="zh-CN" altLang="zh-CN" dirty="0">
              <a:latin typeface="Courier New" panose="02070309020205020404" pitchFamily="49" charset="0"/>
              <a:ea typeface="Courier New" panose="02070309020205020404" pitchFamily="49" charset="0"/>
            </a:endParaRPr>
          </a:p>
          <a:p>
            <a:pPr marL="709930">
              <a:spcBef>
                <a:spcPts val="5"/>
              </a:spcBef>
              <a:spcAft>
                <a:spcPts val="0"/>
              </a:spcAft>
            </a:pPr>
            <a:r>
              <a:rPr lang="en-US" altLang="zh-CN" dirty="0" err="1">
                <a:latin typeface="Courier New" panose="02070309020205020404" pitchFamily="49" charset="0"/>
                <a:ea typeface="Courier New" panose="02070309020205020404" pitchFamily="49" charset="0"/>
              </a:rPr>
              <a:t>printf</a:t>
            </a:r>
            <a:r>
              <a:rPr lang="en-US" altLang="zh-CN" dirty="0">
                <a:latin typeface="Courier New" panose="02070309020205020404" pitchFamily="49" charset="0"/>
                <a:ea typeface="Courier New" panose="02070309020205020404" pitchFamily="49" charset="0"/>
              </a:rPr>
              <a:t>("%d", c);</a:t>
            </a:r>
            <a:endParaRPr lang="zh-CN" altLang="zh-CN" dirty="0">
              <a:latin typeface="Courier New" panose="02070309020205020404" pitchFamily="49" charset="0"/>
              <a:ea typeface="Courier New" panose="02070309020205020404" pitchFamily="49" charset="0"/>
            </a:endParaRPr>
          </a:p>
          <a:p>
            <a:pPr marL="443230">
              <a:spcBef>
                <a:spcPts val="370"/>
              </a:spcBef>
              <a:spcAft>
                <a:spcPts val="0"/>
              </a:spcAft>
            </a:pPr>
            <a:r>
              <a:rPr lang="en-US" altLang="zh-CN" dirty="0">
                <a:latin typeface="Courier New" panose="02070309020205020404" pitchFamily="49" charset="0"/>
                <a:ea typeface="Courier New" panose="02070309020205020404" pitchFamily="49" charset="0"/>
              </a:rPr>
              <a:t>}</a:t>
            </a:r>
            <a:endParaRPr lang="zh-CN" altLang="zh-CN" dirty="0">
              <a:latin typeface="Courier New" panose="02070309020205020404" pitchFamily="49" charset="0"/>
              <a:ea typeface="Courier New" panose="02070309020205020404" pitchFamily="49" charset="0"/>
            </a:endParaRPr>
          </a:p>
        </p:txBody>
      </p:sp>
      <p:sp>
        <p:nvSpPr>
          <p:cNvPr id="5" name="矩形 4">
            <a:extLst>
              <a:ext uri="{FF2B5EF4-FFF2-40B4-BE49-F238E27FC236}">
                <a16:creationId xmlns:a16="http://schemas.microsoft.com/office/drawing/2014/main" id="{4417D4E7-5136-4F48-B402-8E41ED3A58B3}"/>
              </a:ext>
            </a:extLst>
          </p:cNvPr>
          <p:cNvSpPr/>
          <p:nvPr/>
        </p:nvSpPr>
        <p:spPr>
          <a:xfrm>
            <a:off x="2936586" y="135073"/>
            <a:ext cx="6789305" cy="6217087"/>
          </a:xfrm>
          <a:prstGeom prst="rect">
            <a:avLst/>
          </a:prstGeom>
        </p:spPr>
        <p:txBody>
          <a:bodyPr wrap="square">
            <a:spAutoFit/>
          </a:bodyPr>
          <a:lstStyle/>
          <a:p>
            <a:pPr marL="443230">
              <a:spcBef>
                <a:spcPts val="770"/>
              </a:spcBef>
              <a:spcAft>
                <a:spcPts val="0"/>
              </a:spcAft>
            </a:pPr>
            <a:r>
              <a:rPr lang="en-US" altLang="zh-CN" dirty="0">
                <a:latin typeface="Courier New" panose="02070309020205020404" pitchFamily="49" charset="0"/>
                <a:ea typeface="Courier New" panose="02070309020205020404" pitchFamily="49" charset="0"/>
              </a:rPr>
              <a:t>int main() {</a:t>
            </a:r>
            <a:endParaRPr lang="zh-CN" altLang="zh-CN" dirty="0">
              <a:latin typeface="Courier New" panose="02070309020205020404" pitchFamily="49" charset="0"/>
              <a:ea typeface="Courier New" panose="02070309020205020404" pitchFamily="49" charset="0"/>
            </a:endParaRPr>
          </a:p>
          <a:p>
            <a:pPr marL="709930" marR="2037715">
              <a:spcAft>
                <a:spcPts val="0"/>
              </a:spcAft>
            </a:pPr>
            <a:r>
              <a:rPr lang="en-US" altLang="zh-CN" dirty="0">
                <a:latin typeface="Courier New" panose="02070309020205020404" pitchFamily="49" charset="0"/>
                <a:ea typeface="Courier New" panose="02070309020205020404" pitchFamily="49" charset="0"/>
              </a:rPr>
              <a:t>signal(SIGUSR1, handler1);</a:t>
            </a:r>
          </a:p>
          <a:p>
            <a:pPr marL="709930" marR="2037715">
              <a:spcAft>
                <a:spcPts val="0"/>
              </a:spcAft>
            </a:pPr>
            <a:r>
              <a:rPr lang="en-US" altLang="zh-CN" dirty="0" err="1">
                <a:latin typeface="Courier New" panose="02070309020205020404" pitchFamily="49" charset="0"/>
                <a:ea typeface="Courier New" panose="02070309020205020404" pitchFamily="49" charset="0"/>
              </a:rPr>
              <a:t>sigset_t</a:t>
            </a:r>
            <a:r>
              <a:rPr lang="en-US" altLang="zh-CN" dirty="0">
                <a:latin typeface="Courier New" panose="02070309020205020404" pitchFamily="49" charset="0"/>
                <a:ea typeface="Courier New" panose="02070309020205020404" pitchFamily="49" charset="0"/>
              </a:rPr>
              <a:t> s;</a:t>
            </a:r>
          </a:p>
          <a:p>
            <a:pPr marL="709930" marR="2037715">
              <a:spcAft>
                <a:spcPts val="0"/>
              </a:spcAft>
            </a:pPr>
            <a:r>
              <a:rPr lang="en-US" altLang="zh-CN" dirty="0" err="1">
                <a:latin typeface="Courier New" panose="02070309020205020404" pitchFamily="49" charset="0"/>
                <a:ea typeface="Courier New" panose="02070309020205020404" pitchFamily="49" charset="0"/>
              </a:rPr>
              <a:t>sigemptyset</a:t>
            </a:r>
            <a:r>
              <a:rPr lang="en-US" altLang="zh-CN" dirty="0">
                <a:latin typeface="Courier New" panose="02070309020205020404" pitchFamily="49" charset="0"/>
                <a:ea typeface="Courier New" panose="02070309020205020404" pitchFamily="49" charset="0"/>
              </a:rPr>
              <a:t>(&amp;s);</a:t>
            </a:r>
          </a:p>
          <a:p>
            <a:pPr marL="709930" marR="2037715">
              <a:spcAft>
                <a:spcPts val="0"/>
              </a:spcAft>
            </a:pPr>
            <a:r>
              <a:rPr lang="en-US" altLang="zh-CN" dirty="0" err="1">
                <a:latin typeface="Courier New" panose="02070309020205020404" pitchFamily="49" charset="0"/>
                <a:ea typeface="Courier New" panose="02070309020205020404" pitchFamily="49" charset="0"/>
              </a:rPr>
              <a:t>sigaddset</a:t>
            </a:r>
            <a:r>
              <a:rPr lang="en-US" altLang="zh-CN" dirty="0">
                <a:latin typeface="Courier New" panose="02070309020205020404" pitchFamily="49" charset="0"/>
                <a:ea typeface="Courier New" panose="02070309020205020404" pitchFamily="49" charset="0"/>
              </a:rPr>
              <a:t>(&amp;s, SIGUSR1);</a:t>
            </a:r>
            <a:endParaRPr lang="zh-CN" altLang="zh-CN" dirty="0">
              <a:latin typeface="Courier New" panose="02070309020205020404" pitchFamily="49" charset="0"/>
              <a:ea typeface="Courier New" panose="02070309020205020404" pitchFamily="49" charset="0"/>
            </a:endParaRPr>
          </a:p>
          <a:p>
            <a:pPr marL="709930">
              <a:spcBef>
                <a:spcPts val="10"/>
              </a:spcBef>
              <a:spcAft>
                <a:spcPts val="0"/>
              </a:spcAft>
            </a:pPr>
            <a:r>
              <a:rPr lang="en-US" altLang="zh-CN" dirty="0" err="1">
                <a:latin typeface="Courier New" panose="02070309020205020404" pitchFamily="49" charset="0"/>
                <a:ea typeface="Courier New" panose="02070309020205020404" pitchFamily="49" charset="0"/>
              </a:rPr>
              <a:t>sigprocmask</a:t>
            </a:r>
            <a:r>
              <a:rPr lang="en-US" altLang="zh-CN" dirty="0">
                <a:latin typeface="Courier New" panose="02070309020205020404" pitchFamily="49" charset="0"/>
                <a:ea typeface="Courier New" panose="02070309020205020404" pitchFamily="49" charset="0"/>
              </a:rPr>
              <a:t>(SIG_BLOCK, &amp;s, 0);</a:t>
            </a:r>
          </a:p>
          <a:p>
            <a:pPr marL="709930">
              <a:spcBef>
                <a:spcPts val="10"/>
              </a:spcBef>
              <a:spcAft>
                <a:spcPts val="0"/>
              </a:spcAft>
            </a:pPr>
            <a:endParaRPr lang="zh-CN" altLang="zh-CN" dirty="0">
              <a:latin typeface="Courier New" panose="02070309020205020404" pitchFamily="49" charset="0"/>
              <a:ea typeface="Courier New" panose="02070309020205020404" pitchFamily="49" charset="0"/>
            </a:endParaRPr>
          </a:p>
          <a:p>
            <a:pPr marL="709930" marR="1533525">
              <a:spcBef>
                <a:spcPts val="20"/>
              </a:spcBef>
              <a:spcAft>
                <a:spcPts val="0"/>
              </a:spcAft>
            </a:pPr>
            <a:r>
              <a:rPr lang="en-US" altLang="zh-CN" dirty="0">
                <a:latin typeface="Courier New" panose="02070309020205020404" pitchFamily="49" charset="0"/>
                <a:ea typeface="Courier New" panose="02070309020205020404" pitchFamily="49" charset="0"/>
              </a:rPr>
              <a:t>int </a:t>
            </a:r>
            <a:r>
              <a:rPr lang="en-US" altLang="zh-CN" dirty="0" err="1">
                <a:latin typeface="Courier New" panose="02070309020205020404" pitchFamily="49" charset="0"/>
                <a:ea typeface="Courier New" panose="02070309020205020404" pitchFamily="49" charset="0"/>
              </a:rPr>
              <a:t>pid</a:t>
            </a:r>
            <a:r>
              <a:rPr lang="en-US" altLang="zh-CN" dirty="0">
                <a:latin typeface="Courier New" panose="02070309020205020404" pitchFamily="49" charset="0"/>
                <a:ea typeface="Courier New" panose="02070309020205020404" pitchFamily="49" charset="0"/>
              </a:rPr>
              <a:t> = </a:t>
            </a:r>
            <a:r>
              <a:rPr lang="en-US" altLang="zh-CN" b="1" dirty="0">
                <a:solidFill>
                  <a:srgbClr val="FF0000"/>
                </a:solidFill>
                <a:latin typeface="Courier New" panose="02070309020205020404" pitchFamily="49" charset="0"/>
                <a:ea typeface="Courier New" panose="02070309020205020404" pitchFamily="49" charset="0"/>
              </a:rPr>
              <a:t>fork()?fork():fork();</a:t>
            </a:r>
          </a:p>
          <a:p>
            <a:pPr marL="709930" marR="1533525">
              <a:spcBef>
                <a:spcPts val="20"/>
              </a:spcBef>
              <a:spcAft>
                <a:spcPts val="0"/>
              </a:spcAft>
            </a:pPr>
            <a:endParaRPr lang="en-US" altLang="zh-CN" dirty="0">
              <a:latin typeface="Courier New" panose="02070309020205020404" pitchFamily="49" charset="0"/>
              <a:ea typeface="Courier New" panose="02070309020205020404" pitchFamily="49" charset="0"/>
            </a:endParaRPr>
          </a:p>
          <a:p>
            <a:pPr marL="709930" marR="1533525">
              <a:spcBef>
                <a:spcPts val="20"/>
              </a:spcBef>
              <a:spcAft>
                <a:spcPts val="0"/>
              </a:spcAft>
            </a:pPr>
            <a:r>
              <a:rPr lang="en-US" altLang="zh-CN" dirty="0">
                <a:latin typeface="Courier New" panose="02070309020205020404" pitchFamily="49" charset="0"/>
                <a:ea typeface="Courier New" panose="02070309020205020404" pitchFamily="49" charset="0"/>
              </a:rPr>
              <a:t>if (</a:t>
            </a:r>
            <a:r>
              <a:rPr lang="en-US" altLang="zh-CN" dirty="0" err="1">
                <a:latin typeface="Courier New" panose="02070309020205020404" pitchFamily="49" charset="0"/>
                <a:ea typeface="Courier New" panose="02070309020205020404" pitchFamily="49" charset="0"/>
              </a:rPr>
              <a:t>pid</a:t>
            </a:r>
            <a:r>
              <a:rPr lang="en-US" altLang="zh-CN" dirty="0">
                <a:latin typeface="Courier New" panose="02070309020205020404" pitchFamily="49" charset="0"/>
                <a:ea typeface="Courier New" panose="02070309020205020404" pitchFamily="49" charset="0"/>
              </a:rPr>
              <a:t> == 0) {</a:t>
            </a:r>
            <a:endParaRPr lang="zh-CN" altLang="zh-CN" dirty="0">
              <a:latin typeface="Courier New" panose="02070309020205020404" pitchFamily="49" charset="0"/>
              <a:ea typeface="Courier New" panose="02070309020205020404" pitchFamily="49" charset="0"/>
            </a:endParaRPr>
          </a:p>
          <a:p>
            <a:pPr marL="976630" marR="1014730">
              <a:spcBef>
                <a:spcPts val="390"/>
              </a:spcBef>
              <a:spcAft>
                <a:spcPts val="0"/>
              </a:spcAft>
            </a:pPr>
            <a:r>
              <a:rPr lang="en-US" altLang="zh-CN" dirty="0">
                <a:latin typeface="Courier New" panose="02070309020205020404" pitchFamily="49" charset="0"/>
                <a:ea typeface="Courier New" panose="02070309020205020404" pitchFamily="49" charset="0"/>
              </a:rPr>
              <a:t>kill(</a:t>
            </a:r>
            <a:r>
              <a:rPr lang="en-US" altLang="zh-CN" dirty="0" err="1">
                <a:latin typeface="Courier New" panose="02070309020205020404" pitchFamily="49" charset="0"/>
                <a:ea typeface="Courier New" panose="02070309020205020404" pitchFamily="49" charset="0"/>
              </a:rPr>
              <a:t>getppid</a:t>
            </a:r>
            <a:r>
              <a:rPr lang="en-US" altLang="zh-CN" dirty="0">
                <a:latin typeface="Courier New" panose="02070309020205020404" pitchFamily="49" charset="0"/>
                <a:ea typeface="Courier New" panose="02070309020205020404" pitchFamily="49" charset="0"/>
              </a:rPr>
              <a:t>(), SIGUSR1); </a:t>
            </a:r>
            <a:r>
              <a:rPr lang="en-US" altLang="zh-CN" dirty="0" err="1">
                <a:latin typeface="Courier New" panose="02070309020205020404" pitchFamily="49" charset="0"/>
                <a:ea typeface="Courier New" panose="02070309020205020404" pitchFamily="49" charset="0"/>
              </a:rPr>
              <a:t>printf</a:t>
            </a:r>
            <a:r>
              <a:rPr lang="en-US" altLang="zh-CN" dirty="0">
                <a:latin typeface="Courier New" panose="02070309020205020404" pitchFamily="49" charset="0"/>
                <a:ea typeface="Courier New" panose="02070309020205020404" pitchFamily="49" charset="0"/>
              </a:rPr>
              <a:t>("S"); </a:t>
            </a:r>
          </a:p>
          <a:p>
            <a:pPr marL="976630" marR="1014730">
              <a:spcBef>
                <a:spcPts val="390"/>
              </a:spcBef>
              <a:spcAft>
                <a:spcPts val="0"/>
              </a:spcAft>
            </a:pPr>
            <a:r>
              <a:rPr lang="en-US" altLang="zh-CN" dirty="0" err="1">
                <a:latin typeface="Courier New" panose="02070309020205020404" pitchFamily="49" charset="0"/>
                <a:ea typeface="Courier New" panose="02070309020205020404" pitchFamily="49" charset="0"/>
              </a:rPr>
              <a:t>sigprocmask</a:t>
            </a:r>
            <a:r>
              <a:rPr lang="en-US" altLang="zh-CN" dirty="0">
                <a:latin typeface="Courier New" panose="02070309020205020404" pitchFamily="49" charset="0"/>
                <a:ea typeface="Courier New" panose="02070309020205020404" pitchFamily="49" charset="0"/>
              </a:rPr>
              <a:t>(SIG_UNBLOCK, &amp;s, 0); exit(0);</a:t>
            </a:r>
            <a:endParaRPr lang="zh-CN" altLang="zh-CN" dirty="0">
              <a:latin typeface="Courier New" panose="02070309020205020404" pitchFamily="49" charset="0"/>
              <a:ea typeface="Courier New" panose="02070309020205020404" pitchFamily="49" charset="0"/>
            </a:endParaRPr>
          </a:p>
          <a:p>
            <a:pPr marL="709930">
              <a:spcBef>
                <a:spcPts val="5"/>
              </a:spcBef>
              <a:spcAft>
                <a:spcPts val="0"/>
              </a:spcAft>
            </a:pPr>
            <a:r>
              <a:rPr lang="en-US" altLang="zh-CN" dirty="0">
                <a:latin typeface="Courier New" panose="02070309020205020404" pitchFamily="49" charset="0"/>
                <a:ea typeface="Courier New" panose="02070309020205020404" pitchFamily="49" charset="0"/>
              </a:rPr>
              <a:t>} else {</a:t>
            </a:r>
            <a:endParaRPr lang="zh-CN" altLang="zh-CN" dirty="0">
              <a:latin typeface="Courier New" panose="02070309020205020404" pitchFamily="49" charset="0"/>
              <a:ea typeface="Courier New" panose="02070309020205020404" pitchFamily="49" charset="0"/>
            </a:endParaRPr>
          </a:p>
          <a:p>
            <a:pPr marL="976630">
              <a:spcBef>
                <a:spcPts val="375"/>
              </a:spcBef>
              <a:spcAft>
                <a:spcPts val="0"/>
              </a:spcAft>
            </a:pPr>
            <a:r>
              <a:rPr lang="en-US" altLang="zh-CN" dirty="0">
                <a:latin typeface="Courier New" panose="02070309020205020404" pitchFamily="49" charset="0"/>
                <a:ea typeface="Courier New" panose="02070309020205020404" pitchFamily="49" charset="0"/>
              </a:rPr>
              <a:t>while (</a:t>
            </a:r>
            <a:r>
              <a:rPr lang="en-US" altLang="zh-CN" dirty="0" err="1">
                <a:latin typeface="Courier New" panose="02070309020205020404" pitchFamily="49" charset="0"/>
                <a:ea typeface="Courier New" panose="02070309020205020404" pitchFamily="49" charset="0"/>
              </a:rPr>
              <a:t>waitpid</a:t>
            </a:r>
            <a:r>
              <a:rPr lang="en-US" altLang="zh-CN" dirty="0">
                <a:latin typeface="Courier New" panose="02070309020205020404" pitchFamily="49" charset="0"/>
                <a:ea typeface="Courier New" panose="02070309020205020404" pitchFamily="49" charset="0"/>
              </a:rPr>
              <a:t>(-1, NULL, 0) != -1);</a:t>
            </a:r>
            <a:br>
              <a:rPr lang="en-US" altLang="zh-CN" sz="2000" dirty="0">
                <a:latin typeface="Courier New" panose="02070309020205020404" pitchFamily="49" charset="0"/>
                <a:ea typeface="Courier New" panose="02070309020205020404" pitchFamily="49" charset="0"/>
              </a:rPr>
            </a:br>
            <a:r>
              <a:rPr lang="en-US" altLang="zh-CN" dirty="0" err="1">
                <a:latin typeface="Courier New" panose="02070309020205020404" pitchFamily="49" charset="0"/>
                <a:ea typeface="Courier New" panose="02070309020205020404" pitchFamily="49" charset="0"/>
              </a:rPr>
              <a:t>sigprocmask</a:t>
            </a:r>
            <a:r>
              <a:rPr lang="en-US" altLang="zh-CN" dirty="0">
                <a:latin typeface="Courier New" panose="02070309020205020404" pitchFamily="49" charset="0"/>
                <a:ea typeface="Courier New" panose="02070309020205020404" pitchFamily="49" charset="0"/>
              </a:rPr>
              <a:t>(SIG_UNBLOCK, &amp;s, 0);</a:t>
            </a:r>
          </a:p>
          <a:p>
            <a:pPr marL="976630">
              <a:spcBef>
                <a:spcPts val="375"/>
              </a:spcBef>
              <a:spcAft>
                <a:spcPts val="0"/>
              </a:spcAft>
            </a:pPr>
            <a:r>
              <a:rPr lang="en-US" altLang="zh-CN" dirty="0" err="1">
                <a:latin typeface="Courier New" panose="02070309020205020404" pitchFamily="49" charset="0"/>
                <a:ea typeface="Courier New" panose="02070309020205020404" pitchFamily="49" charset="0"/>
              </a:rPr>
              <a:t>printf</a:t>
            </a:r>
            <a:r>
              <a:rPr lang="en-US" altLang="zh-CN" dirty="0">
                <a:latin typeface="Courier New" panose="02070309020205020404" pitchFamily="49" charset="0"/>
                <a:ea typeface="Courier New" panose="02070309020205020404" pitchFamily="49" charset="0"/>
              </a:rPr>
              <a:t>("P");</a:t>
            </a:r>
            <a:endParaRPr lang="zh-CN" altLang="zh-CN" dirty="0">
              <a:latin typeface="Courier New" panose="02070309020205020404" pitchFamily="49" charset="0"/>
              <a:ea typeface="Courier New" panose="02070309020205020404" pitchFamily="49" charset="0"/>
            </a:endParaRPr>
          </a:p>
          <a:p>
            <a:pPr marL="709930">
              <a:spcBef>
                <a:spcPts val="5"/>
              </a:spcBef>
              <a:spcAft>
                <a:spcPts val="0"/>
              </a:spcAft>
            </a:pPr>
            <a:r>
              <a:rPr lang="en-US" altLang="zh-CN" dirty="0">
                <a:latin typeface="Courier New" panose="02070309020205020404" pitchFamily="49" charset="0"/>
                <a:ea typeface="Courier New" panose="02070309020205020404" pitchFamily="49" charset="0"/>
              </a:rPr>
              <a:t>}</a:t>
            </a:r>
            <a:endParaRPr lang="zh-CN" altLang="zh-CN" dirty="0">
              <a:latin typeface="Courier New" panose="02070309020205020404" pitchFamily="49" charset="0"/>
              <a:ea typeface="Courier New" panose="02070309020205020404" pitchFamily="49" charset="0"/>
            </a:endParaRPr>
          </a:p>
          <a:p>
            <a:pPr marL="709930">
              <a:spcBef>
                <a:spcPts val="370"/>
              </a:spcBef>
              <a:spcAft>
                <a:spcPts val="0"/>
              </a:spcAft>
            </a:pPr>
            <a:r>
              <a:rPr lang="en-US" altLang="zh-CN" dirty="0">
                <a:latin typeface="Courier New" panose="02070309020205020404" pitchFamily="49" charset="0"/>
                <a:ea typeface="Courier New" panose="02070309020205020404" pitchFamily="49" charset="0"/>
              </a:rPr>
              <a:t>return 0;</a:t>
            </a:r>
            <a:endParaRPr lang="zh-CN" altLang="zh-CN" dirty="0">
              <a:latin typeface="Courier New" panose="02070309020205020404" pitchFamily="49" charset="0"/>
              <a:ea typeface="Courier New" panose="02070309020205020404" pitchFamily="49" charset="0"/>
            </a:endParaRPr>
          </a:p>
          <a:p>
            <a:pPr marL="443230">
              <a:spcBef>
                <a:spcPts val="370"/>
              </a:spcBef>
              <a:spcAft>
                <a:spcPts val="0"/>
              </a:spcAft>
            </a:pPr>
            <a:r>
              <a:rPr lang="en-US" altLang="zh-CN" dirty="0">
                <a:latin typeface="Courier New" panose="02070309020205020404" pitchFamily="49" charset="0"/>
                <a:ea typeface="Courier New" panose="02070309020205020404" pitchFamily="49" charset="0"/>
              </a:rPr>
              <a:t>}</a:t>
            </a:r>
            <a:endParaRPr lang="zh-CN" altLang="en-US" dirty="0"/>
          </a:p>
        </p:txBody>
      </p:sp>
      <p:sp>
        <p:nvSpPr>
          <p:cNvPr id="6" name="文本框 5">
            <a:extLst>
              <a:ext uri="{FF2B5EF4-FFF2-40B4-BE49-F238E27FC236}">
                <a16:creationId xmlns:a16="http://schemas.microsoft.com/office/drawing/2014/main" id="{9A1C275D-2770-4B12-ADD1-0BDBA79A191D}"/>
              </a:ext>
            </a:extLst>
          </p:cNvPr>
          <p:cNvSpPr txBox="1"/>
          <p:nvPr/>
        </p:nvSpPr>
        <p:spPr>
          <a:xfrm>
            <a:off x="323273" y="3879273"/>
            <a:ext cx="2937163" cy="923330"/>
          </a:xfrm>
          <a:prstGeom prst="rect">
            <a:avLst/>
          </a:prstGeom>
          <a:noFill/>
        </p:spPr>
        <p:txBody>
          <a:bodyPr wrap="square" rtlCol="0">
            <a:spAutoFit/>
          </a:bodyPr>
          <a:lstStyle/>
          <a:p>
            <a:r>
              <a:rPr lang="zh-CN" altLang="en-US" dirty="0"/>
              <a:t>这段代码有几种可能的输出？</a:t>
            </a:r>
            <a:endParaRPr lang="en-US" altLang="zh-CN" dirty="0"/>
          </a:p>
          <a:p>
            <a:endParaRPr lang="en-US" altLang="zh-CN" dirty="0"/>
          </a:p>
          <a:p>
            <a:r>
              <a:rPr lang="en-US" altLang="zh-CN" dirty="0"/>
              <a:t>Hint: </a:t>
            </a:r>
            <a:r>
              <a:rPr lang="zh-CN" altLang="en-US" dirty="0"/>
              <a:t>官答的结果是错的。</a:t>
            </a:r>
          </a:p>
        </p:txBody>
      </p:sp>
    </p:spTree>
    <p:extLst>
      <p:ext uri="{BB962C8B-B14F-4D97-AF65-F5344CB8AC3E}">
        <p14:creationId xmlns:p14="http://schemas.microsoft.com/office/powerpoint/2010/main" val="579088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FB29DC3-4840-4898-9990-F20BF7D8362D}"/>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4DB5A474-7DDC-4969-AB6D-CBE3B16DDA54}"/>
              </a:ext>
            </a:extLst>
          </p:cNvPr>
          <p:cNvSpPr>
            <a:spLocks noGrp="1"/>
          </p:cNvSpPr>
          <p:nvPr>
            <p:ph type="sldNum" sz="quarter" idx="12"/>
          </p:nvPr>
        </p:nvSpPr>
        <p:spPr/>
        <p:txBody>
          <a:bodyPr/>
          <a:lstStyle/>
          <a:p>
            <a:fld id="{72C11F88-783B-427F-AEBF-5807090EDC39}" type="slidenum">
              <a:rPr lang="zh-CN" altLang="en-US" smtClean="0"/>
              <a:pPr/>
              <a:t>38</a:t>
            </a:fld>
            <a:endParaRPr lang="zh-CN" altLang="en-US" dirty="0"/>
          </a:p>
        </p:txBody>
      </p:sp>
      <p:sp>
        <p:nvSpPr>
          <p:cNvPr id="4" name="文本框 3">
            <a:extLst>
              <a:ext uri="{FF2B5EF4-FFF2-40B4-BE49-F238E27FC236}">
                <a16:creationId xmlns:a16="http://schemas.microsoft.com/office/drawing/2014/main" id="{D92AC8BE-F81A-4044-B8BB-AF684204736C}"/>
              </a:ext>
            </a:extLst>
          </p:cNvPr>
          <p:cNvSpPr txBox="1"/>
          <p:nvPr/>
        </p:nvSpPr>
        <p:spPr>
          <a:xfrm>
            <a:off x="3643531" y="2844225"/>
            <a:ext cx="1741269" cy="584775"/>
          </a:xfrm>
          <a:prstGeom prst="rect">
            <a:avLst/>
          </a:prstGeom>
          <a:noFill/>
        </p:spPr>
        <p:txBody>
          <a:bodyPr wrap="square" rtlCol="0">
            <a:spAutoFit/>
          </a:bodyPr>
          <a:lstStyle/>
          <a:p>
            <a:r>
              <a:rPr lang="zh-CN" altLang="en-US" sz="3200" b="1" dirty="0"/>
              <a:t>往年题 </a:t>
            </a:r>
            <a:r>
              <a:rPr lang="en-US" altLang="zh-CN" sz="3200" b="1" dirty="0"/>
              <a:t>2</a:t>
            </a:r>
            <a:endParaRPr lang="zh-CN" altLang="en-US" sz="3200" b="1" dirty="0"/>
          </a:p>
        </p:txBody>
      </p:sp>
    </p:spTree>
    <p:extLst>
      <p:ext uri="{BB962C8B-B14F-4D97-AF65-F5344CB8AC3E}">
        <p14:creationId xmlns:p14="http://schemas.microsoft.com/office/powerpoint/2010/main" val="3391229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21D2B8-B2A1-4269-9879-42DCA4BAD28F}"/>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8BF9B6F7-1369-481E-8236-7721AA0700EB}"/>
              </a:ext>
            </a:extLst>
          </p:cNvPr>
          <p:cNvSpPr>
            <a:spLocks noGrp="1"/>
          </p:cNvSpPr>
          <p:nvPr>
            <p:ph type="sldNum" sz="quarter" idx="12"/>
          </p:nvPr>
        </p:nvSpPr>
        <p:spPr/>
        <p:txBody>
          <a:bodyPr/>
          <a:lstStyle/>
          <a:p>
            <a:fld id="{72C11F88-783B-427F-AEBF-5807090EDC39}" type="slidenum">
              <a:rPr lang="zh-CN" altLang="en-US" smtClean="0"/>
              <a:pPr/>
              <a:t>39</a:t>
            </a:fld>
            <a:endParaRPr lang="zh-CN" altLang="en-US" dirty="0"/>
          </a:p>
        </p:txBody>
      </p:sp>
      <p:pic>
        <p:nvPicPr>
          <p:cNvPr id="5" name="图片 4">
            <a:extLst>
              <a:ext uri="{FF2B5EF4-FFF2-40B4-BE49-F238E27FC236}">
                <a16:creationId xmlns:a16="http://schemas.microsoft.com/office/drawing/2014/main" id="{43A1A06E-0C08-4592-A17F-BFB8B600C013}"/>
              </a:ext>
            </a:extLst>
          </p:cNvPr>
          <p:cNvPicPr>
            <a:picLocks noChangeAspect="1"/>
          </p:cNvPicPr>
          <p:nvPr/>
        </p:nvPicPr>
        <p:blipFill rotWithShape="1">
          <a:blip r:embed="rId2"/>
          <a:srcRect l="4957"/>
          <a:stretch/>
        </p:blipFill>
        <p:spPr>
          <a:xfrm>
            <a:off x="321336" y="273470"/>
            <a:ext cx="8501328" cy="2238821"/>
          </a:xfrm>
          <a:prstGeom prst="rect">
            <a:avLst/>
          </a:prstGeom>
        </p:spPr>
      </p:pic>
      <p:pic>
        <p:nvPicPr>
          <p:cNvPr id="4" name="图片 3">
            <a:extLst>
              <a:ext uri="{FF2B5EF4-FFF2-40B4-BE49-F238E27FC236}">
                <a16:creationId xmlns:a16="http://schemas.microsoft.com/office/drawing/2014/main" id="{0F2F9CC7-B6C6-473A-A89F-446E910B42D0}"/>
              </a:ext>
            </a:extLst>
          </p:cNvPr>
          <p:cNvPicPr>
            <a:picLocks noChangeAspect="1"/>
          </p:cNvPicPr>
          <p:nvPr/>
        </p:nvPicPr>
        <p:blipFill>
          <a:blip r:embed="rId3"/>
          <a:stretch>
            <a:fillRect/>
          </a:stretch>
        </p:blipFill>
        <p:spPr>
          <a:xfrm>
            <a:off x="357169" y="2512291"/>
            <a:ext cx="8687167" cy="3304093"/>
          </a:xfrm>
          <a:prstGeom prst="rect">
            <a:avLst/>
          </a:prstGeom>
        </p:spPr>
      </p:pic>
    </p:spTree>
    <p:extLst>
      <p:ext uri="{BB962C8B-B14F-4D97-AF65-F5344CB8AC3E}">
        <p14:creationId xmlns:p14="http://schemas.microsoft.com/office/powerpoint/2010/main" val="316121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6B73807-4361-4EAF-8D87-661FA9110F50}"/>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A2FA9E5A-ACBF-4206-9A48-C91DBC5F5BB9}"/>
              </a:ext>
            </a:extLst>
          </p:cNvPr>
          <p:cNvSpPr>
            <a:spLocks noGrp="1"/>
          </p:cNvSpPr>
          <p:nvPr>
            <p:ph type="sldNum" sz="quarter" idx="12"/>
          </p:nvPr>
        </p:nvSpPr>
        <p:spPr/>
        <p:txBody>
          <a:bodyPr/>
          <a:lstStyle/>
          <a:p>
            <a:fld id="{72C11F88-783B-427F-AEBF-5807090EDC39}" type="slidenum">
              <a:rPr lang="zh-CN" altLang="en-US" smtClean="0"/>
              <a:pPr/>
              <a:t>4</a:t>
            </a:fld>
            <a:endParaRPr lang="zh-CN" altLang="en-US" dirty="0"/>
          </a:p>
        </p:txBody>
      </p:sp>
      <p:sp>
        <p:nvSpPr>
          <p:cNvPr id="5" name="文本框 4">
            <a:extLst>
              <a:ext uri="{FF2B5EF4-FFF2-40B4-BE49-F238E27FC236}">
                <a16:creationId xmlns:a16="http://schemas.microsoft.com/office/drawing/2014/main" id="{19969EA0-9B57-4294-AB31-ADD12BF1709A}"/>
              </a:ext>
            </a:extLst>
          </p:cNvPr>
          <p:cNvSpPr txBox="1"/>
          <p:nvPr/>
        </p:nvSpPr>
        <p:spPr>
          <a:xfrm>
            <a:off x="342596" y="278642"/>
            <a:ext cx="5632177" cy="584775"/>
          </a:xfrm>
          <a:prstGeom prst="rect">
            <a:avLst/>
          </a:prstGeom>
          <a:noFill/>
        </p:spPr>
        <p:txBody>
          <a:bodyPr wrap="square" rtlCol="0">
            <a:spAutoFit/>
          </a:bodyPr>
          <a:lstStyle/>
          <a:p>
            <a:r>
              <a:rPr lang="en-US" altLang="zh-CN" sz="3200" b="1" dirty="0"/>
              <a:t>Virtualization of CPU #3/5</a:t>
            </a:r>
            <a:endParaRPr lang="zh-CN" altLang="en-US" sz="3200" b="1" dirty="0"/>
          </a:p>
        </p:txBody>
      </p:sp>
      <p:sp>
        <p:nvSpPr>
          <p:cNvPr id="6" name="内容占位符 2">
            <a:extLst>
              <a:ext uri="{FF2B5EF4-FFF2-40B4-BE49-F238E27FC236}">
                <a16:creationId xmlns:a16="http://schemas.microsoft.com/office/drawing/2014/main" id="{6A7299FC-D444-CE4D-B1F4-880120857C91}"/>
              </a:ext>
            </a:extLst>
          </p:cNvPr>
          <p:cNvSpPr txBox="1">
            <a:spLocks/>
          </p:cNvSpPr>
          <p:nvPr/>
        </p:nvSpPr>
        <p:spPr>
          <a:xfrm>
            <a:off x="232258" y="863417"/>
            <a:ext cx="8679484"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dirty="0"/>
              <a:t>Implementation issues:</a:t>
            </a:r>
          </a:p>
          <a:p>
            <a:pPr lvl="1">
              <a:lnSpc>
                <a:spcPct val="110000"/>
              </a:lnSpc>
              <a:buClr>
                <a:schemeClr val="accent2">
                  <a:lumMod val="75000"/>
                </a:schemeClr>
              </a:buClr>
              <a:buFont typeface="Wingdings" panose="05000000000000000000" pitchFamily="2" charset="2"/>
              <a:buChar char="n"/>
            </a:pPr>
            <a:r>
              <a:rPr lang="en-US" altLang="zh-CN" sz="2000" dirty="0"/>
              <a:t>Scheduling: </a:t>
            </a:r>
          </a:p>
          <a:p>
            <a:pPr lvl="2">
              <a:lnSpc>
                <a:spcPct val="110000"/>
              </a:lnSpc>
              <a:buClr>
                <a:schemeClr val="accent2">
                  <a:lumMod val="75000"/>
                </a:schemeClr>
              </a:buClr>
              <a:buFont typeface="Wingdings" panose="05000000000000000000" pitchFamily="2" charset="2"/>
              <a:buChar char="n"/>
            </a:pPr>
            <a:r>
              <a:rPr lang="en-US" altLang="zh-CN" sz="1600" b="1" dirty="0"/>
              <a:t>Context switch:</a:t>
            </a:r>
          </a:p>
          <a:p>
            <a:pPr lvl="3">
              <a:lnSpc>
                <a:spcPct val="110000"/>
              </a:lnSpc>
              <a:buClr>
                <a:schemeClr val="accent2">
                  <a:lumMod val="75000"/>
                </a:schemeClr>
              </a:buClr>
              <a:buFont typeface="Wingdings" panose="05000000000000000000" pitchFamily="2" charset="2"/>
              <a:buChar char="n"/>
            </a:pPr>
            <a:r>
              <a:rPr lang="en-US" altLang="zh-CN" sz="1600" dirty="0"/>
              <a:t>should memory and other program-invisible states be saved?</a:t>
            </a:r>
          </a:p>
          <a:p>
            <a:pPr lvl="3">
              <a:lnSpc>
                <a:spcPct val="110000"/>
              </a:lnSpc>
              <a:buClr>
                <a:schemeClr val="accent2">
                  <a:lumMod val="75000"/>
                </a:schemeClr>
              </a:buClr>
              <a:buFont typeface="Wingdings" panose="05000000000000000000" pitchFamily="2" charset="2"/>
              <a:buChar char="n"/>
            </a:pPr>
            <a:r>
              <a:rPr lang="en-US" altLang="zh-CN" sz="1600" dirty="0"/>
              <a:t>Should registers, condition code and PC be saved?</a:t>
            </a:r>
          </a:p>
          <a:p>
            <a:pPr lvl="3">
              <a:lnSpc>
                <a:spcPct val="110000"/>
              </a:lnSpc>
              <a:buClr>
                <a:schemeClr val="accent2">
                  <a:lumMod val="75000"/>
                </a:schemeClr>
              </a:buClr>
              <a:buFont typeface="Wingdings" panose="05000000000000000000" pitchFamily="2" charset="2"/>
              <a:buChar char="n"/>
            </a:pPr>
            <a:r>
              <a:rPr lang="en-US" altLang="zh-CN" sz="1600" dirty="0"/>
              <a:t>Where should it be saved? Say, in the user stack?</a:t>
            </a:r>
          </a:p>
          <a:p>
            <a:pPr lvl="3">
              <a:lnSpc>
                <a:spcPct val="110000"/>
              </a:lnSpc>
              <a:buClr>
                <a:schemeClr val="accent2">
                  <a:lumMod val="75000"/>
                </a:schemeClr>
              </a:buClr>
              <a:buFont typeface="Wingdings" panose="05000000000000000000" pitchFamily="2" charset="2"/>
              <a:buChar char="n"/>
            </a:pPr>
            <a:r>
              <a:rPr lang="en-US" altLang="zh-CN" sz="1600" dirty="0"/>
              <a:t>How to restore the context of the new process?</a:t>
            </a:r>
          </a:p>
          <a:p>
            <a:pPr lvl="2">
              <a:lnSpc>
                <a:spcPct val="110000"/>
              </a:lnSpc>
              <a:buClr>
                <a:schemeClr val="accent2">
                  <a:lumMod val="75000"/>
                </a:schemeClr>
              </a:buClr>
              <a:buFont typeface="Wingdings" panose="05000000000000000000" pitchFamily="2" charset="2"/>
              <a:buChar char="n"/>
            </a:pPr>
            <a:r>
              <a:rPr lang="en-US" altLang="zh-CN" sz="1800" b="1" dirty="0"/>
              <a:t>Which process to switch to?</a:t>
            </a:r>
          </a:p>
          <a:p>
            <a:pPr lvl="3">
              <a:lnSpc>
                <a:spcPct val="110000"/>
              </a:lnSpc>
              <a:buClr>
                <a:schemeClr val="accent2">
                  <a:lumMod val="75000"/>
                </a:schemeClr>
              </a:buClr>
              <a:buFont typeface="Wingdings" panose="05000000000000000000" pitchFamily="2" charset="2"/>
              <a:buChar char="n"/>
            </a:pPr>
            <a:r>
              <a:rPr lang="en-US" altLang="zh-CN" sz="1600" dirty="0"/>
              <a:t>Not covered in this course. Generally known as the scheduling policy or the scheduling algorithm.</a:t>
            </a:r>
          </a:p>
        </p:txBody>
      </p:sp>
    </p:spTree>
    <p:extLst>
      <p:ext uri="{BB962C8B-B14F-4D97-AF65-F5344CB8AC3E}">
        <p14:creationId xmlns:p14="http://schemas.microsoft.com/office/powerpoint/2010/main" val="882753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F9DA08C-4C89-4B64-8348-E563C4AFF2D4}"/>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34197F10-5B27-4731-9F90-1C282681E3B0}"/>
              </a:ext>
            </a:extLst>
          </p:cNvPr>
          <p:cNvSpPr>
            <a:spLocks noGrp="1"/>
          </p:cNvSpPr>
          <p:nvPr>
            <p:ph type="sldNum" sz="quarter" idx="12"/>
          </p:nvPr>
        </p:nvSpPr>
        <p:spPr/>
        <p:txBody>
          <a:bodyPr/>
          <a:lstStyle/>
          <a:p>
            <a:fld id="{72C11F88-783B-427F-AEBF-5807090EDC39}" type="slidenum">
              <a:rPr lang="zh-CN" altLang="en-US" smtClean="0"/>
              <a:pPr/>
              <a:t>40</a:t>
            </a:fld>
            <a:endParaRPr lang="zh-CN" altLang="en-US" dirty="0"/>
          </a:p>
        </p:txBody>
      </p:sp>
      <p:graphicFrame>
        <p:nvGraphicFramePr>
          <p:cNvPr id="4" name="表格 3">
            <a:extLst>
              <a:ext uri="{FF2B5EF4-FFF2-40B4-BE49-F238E27FC236}">
                <a16:creationId xmlns:a16="http://schemas.microsoft.com/office/drawing/2014/main" id="{3CBDE97B-DADD-4A55-AF37-F609D8DB3A4E}"/>
              </a:ext>
            </a:extLst>
          </p:cNvPr>
          <p:cNvGraphicFramePr>
            <a:graphicFrameLocks noGrp="1"/>
          </p:cNvGraphicFramePr>
          <p:nvPr>
            <p:extLst>
              <p:ext uri="{D42A27DB-BD31-4B8C-83A1-F6EECF244321}">
                <p14:modId xmlns:p14="http://schemas.microsoft.com/office/powerpoint/2010/main" val="2375378680"/>
              </p:ext>
            </p:extLst>
          </p:nvPr>
        </p:nvGraphicFramePr>
        <p:xfrm>
          <a:off x="979055" y="833582"/>
          <a:ext cx="6972525" cy="4820920"/>
        </p:xfrm>
        <a:graphic>
          <a:graphicData uri="http://schemas.openxmlformats.org/drawingml/2006/table">
            <a:tbl>
              <a:tblPr firstRow="1" bandRow="1">
                <a:tableStyleId>{69CF1AB2-1976-4502-BF36-3FF5EA218861}</a:tableStyleId>
              </a:tblPr>
              <a:tblGrid>
                <a:gridCol w="332025">
                  <a:extLst>
                    <a:ext uri="{9D8B030D-6E8A-4147-A177-3AD203B41FA5}">
                      <a16:colId xmlns:a16="http://schemas.microsoft.com/office/drawing/2014/main" val="3703178021"/>
                    </a:ext>
                  </a:extLst>
                </a:gridCol>
                <a:gridCol w="332025">
                  <a:extLst>
                    <a:ext uri="{9D8B030D-6E8A-4147-A177-3AD203B41FA5}">
                      <a16:colId xmlns:a16="http://schemas.microsoft.com/office/drawing/2014/main" val="1781641377"/>
                    </a:ext>
                  </a:extLst>
                </a:gridCol>
                <a:gridCol w="332025">
                  <a:extLst>
                    <a:ext uri="{9D8B030D-6E8A-4147-A177-3AD203B41FA5}">
                      <a16:colId xmlns:a16="http://schemas.microsoft.com/office/drawing/2014/main" val="3035520250"/>
                    </a:ext>
                  </a:extLst>
                </a:gridCol>
                <a:gridCol w="332025">
                  <a:extLst>
                    <a:ext uri="{9D8B030D-6E8A-4147-A177-3AD203B41FA5}">
                      <a16:colId xmlns:a16="http://schemas.microsoft.com/office/drawing/2014/main" val="4043366514"/>
                    </a:ext>
                  </a:extLst>
                </a:gridCol>
                <a:gridCol w="332025">
                  <a:extLst>
                    <a:ext uri="{9D8B030D-6E8A-4147-A177-3AD203B41FA5}">
                      <a16:colId xmlns:a16="http://schemas.microsoft.com/office/drawing/2014/main" val="2067090248"/>
                    </a:ext>
                  </a:extLst>
                </a:gridCol>
                <a:gridCol w="332025">
                  <a:extLst>
                    <a:ext uri="{9D8B030D-6E8A-4147-A177-3AD203B41FA5}">
                      <a16:colId xmlns:a16="http://schemas.microsoft.com/office/drawing/2014/main" val="661143314"/>
                    </a:ext>
                  </a:extLst>
                </a:gridCol>
                <a:gridCol w="332025">
                  <a:extLst>
                    <a:ext uri="{9D8B030D-6E8A-4147-A177-3AD203B41FA5}">
                      <a16:colId xmlns:a16="http://schemas.microsoft.com/office/drawing/2014/main" val="3076759924"/>
                    </a:ext>
                  </a:extLst>
                </a:gridCol>
                <a:gridCol w="332025">
                  <a:extLst>
                    <a:ext uri="{9D8B030D-6E8A-4147-A177-3AD203B41FA5}">
                      <a16:colId xmlns:a16="http://schemas.microsoft.com/office/drawing/2014/main" val="2286572602"/>
                    </a:ext>
                  </a:extLst>
                </a:gridCol>
                <a:gridCol w="332025">
                  <a:extLst>
                    <a:ext uri="{9D8B030D-6E8A-4147-A177-3AD203B41FA5}">
                      <a16:colId xmlns:a16="http://schemas.microsoft.com/office/drawing/2014/main" val="2338619532"/>
                    </a:ext>
                  </a:extLst>
                </a:gridCol>
                <a:gridCol w="332025">
                  <a:extLst>
                    <a:ext uri="{9D8B030D-6E8A-4147-A177-3AD203B41FA5}">
                      <a16:colId xmlns:a16="http://schemas.microsoft.com/office/drawing/2014/main" val="1297515787"/>
                    </a:ext>
                  </a:extLst>
                </a:gridCol>
                <a:gridCol w="332025">
                  <a:extLst>
                    <a:ext uri="{9D8B030D-6E8A-4147-A177-3AD203B41FA5}">
                      <a16:colId xmlns:a16="http://schemas.microsoft.com/office/drawing/2014/main" val="2311850816"/>
                    </a:ext>
                  </a:extLst>
                </a:gridCol>
                <a:gridCol w="332025">
                  <a:extLst>
                    <a:ext uri="{9D8B030D-6E8A-4147-A177-3AD203B41FA5}">
                      <a16:colId xmlns:a16="http://schemas.microsoft.com/office/drawing/2014/main" val="3113894996"/>
                    </a:ext>
                  </a:extLst>
                </a:gridCol>
                <a:gridCol w="332025">
                  <a:extLst>
                    <a:ext uri="{9D8B030D-6E8A-4147-A177-3AD203B41FA5}">
                      <a16:colId xmlns:a16="http://schemas.microsoft.com/office/drawing/2014/main" val="3239996440"/>
                    </a:ext>
                  </a:extLst>
                </a:gridCol>
                <a:gridCol w="332025">
                  <a:extLst>
                    <a:ext uri="{9D8B030D-6E8A-4147-A177-3AD203B41FA5}">
                      <a16:colId xmlns:a16="http://schemas.microsoft.com/office/drawing/2014/main" val="3478802888"/>
                    </a:ext>
                  </a:extLst>
                </a:gridCol>
                <a:gridCol w="332025">
                  <a:extLst>
                    <a:ext uri="{9D8B030D-6E8A-4147-A177-3AD203B41FA5}">
                      <a16:colId xmlns:a16="http://schemas.microsoft.com/office/drawing/2014/main" val="2604975016"/>
                    </a:ext>
                  </a:extLst>
                </a:gridCol>
                <a:gridCol w="332025">
                  <a:extLst>
                    <a:ext uri="{9D8B030D-6E8A-4147-A177-3AD203B41FA5}">
                      <a16:colId xmlns:a16="http://schemas.microsoft.com/office/drawing/2014/main" val="3973116189"/>
                    </a:ext>
                  </a:extLst>
                </a:gridCol>
                <a:gridCol w="332025">
                  <a:extLst>
                    <a:ext uri="{9D8B030D-6E8A-4147-A177-3AD203B41FA5}">
                      <a16:colId xmlns:a16="http://schemas.microsoft.com/office/drawing/2014/main" val="3479115003"/>
                    </a:ext>
                  </a:extLst>
                </a:gridCol>
                <a:gridCol w="332025">
                  <a:extLst>
                    <a:ext uri="{9D8B030D-6E8A-4147-A177-3AD203B41FA5}">
                      <a16:colId xmlns:a16="http://schemas.microsoft.com/office/drawing/2014/main" val="265346682"/>
                    </a:ext>
                  </a:extLst>
                </a:gridCol>
                <a:gridCol w="332025">
                  <a:extLst>
                    <a:ext uri="{9D8B030D-6E8A-4147-A177-3AD203B41FA5}">
                      <a16:colId xmlns:a16="http://schemas.microsoft.com/office/drawing/2014/main" val="184386466"/>
                    </a:ext>
                  </a:extLst>
                </a:gridCol>
                <a:gridCol w="332025">
                  <a:extLst>
                    <a:ext uri="{9D8B030D-6E8A-4147-A177-3AD203B41FA5}">
                      <a16:colId xmlns:a16="http://schemas.microsoft.com/office/drawing/2014/main" val="2453959830"/>
                    </a:ext>
                  </a:extLst>
                </a:gridCol>
                <a:gridCol w="332025">
                  <a:extLst>
                    <a:ext uri="{9D8B030D-6E8A-4147-A177-3AD203B41FA5}">
                      <a16:colId xmlns:a16="http://schemas.microsoft.com/office/drawing/2014/main" val="1075951263"/>
                    </a:ext>
                  </a:extLst>
                </a:gridCol>
              </a:tblGrid>
              <a:tr h="370840">
                <a:tc>
                  <a:txBody>
                    <a:bodyPr/>
                    <a:lstStyle/>
                    <a:p>
                      <a:pPr algn="ctr"/>
                      <a:r>
                        <a:rPr lang="en-US" altLang="zh-CN" sz="1800" dirty="0"/>
                        <a:t>-</a:t>
                      </a: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extLst>
                  <a:ext uri="{0D108BD9-81ED-4DB2-BD59-A6C34878D82A}">
                    <a16:rowId xmlns:a16="http://schemas.microsoft.com/office/drawing/2014/main" val="3281344777"/>
                  </a:ext>
                </a:extLst>
              </a:tr>
              <a:tr h="370840">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tc>
                  <a:txBody>
                    <a:bodyPr/>
                    <a:lstStyle/>
                    <a:p>
                      <a:pPr algn="ctr"/>
                      <a:endParaRPr lang="zh-CN" altLang="en-US" sz="1800"/>
                    </a:p>
                  </a:txBody>
                  <a:tcPr/>
                </a:tc>
                <a:extLst>
                  <a:ext uri="{0D108BD9-81ED-4DB2-BD59-A6C34878D82A}">
                    <a16:rowId xmlns:a16="http://schemas.microsoft.com/office/drawing/2014/main" val="3799072934"/>
                  </a:ext>
                </a:extLst>
              </a:tr>
              <a:tr h="370840">
                <a:tc>
                  <a:txBody>
                    <a:bodyPr/>
                    <a:lstStyle/>
                    <a:p>
                      <a:pPr algn="ct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extLst>
                  <a:ext uri="{0D108BD9-81ED-4DB2-BD59-A6C34878D82A}">
                    <a16:rowId xmlns:a16="http://schemas.microsoft.com/office/drawing/2014/main" val="479588388"/>
                  </a:ext>
                </a:extLst>
              </a:tr>
              <a:tr h="370840">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extLst>
                  <a:ext uri="{0D108BD9-81ED-4DB2-BD59-A6C34878D82A}">
                    <a16:rowId xmlns:a16="http://schemas.microsoft.com/office/drawing/2014/main" val="1862939650"/>
                  </a:ext>
                </a:extLst>
              </a:tr>
              <a:tr h="370840">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extLst>
                  <a:ext uri="{0D108BD9-81ED-4DB2-BD59-A6C34878D82A}">
                    <a16:rowId xmlns:a16="http://schemas.microsoft.com/office/drawing/2014/main" val="378266360"/>
                  </a:ext>
                </a:extLst>
              </a:tr>
              <a:tr h="370840">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extLst>
                  <a:ext uri="{0D108BD9-81ED-4DB2-BD59-A6C34878D82A}">
                    <a16:rowId xmlns:a16="http://schemas.microsoft.com/office/drawing/2014/main" val="1269928647"/>
                  </a:ext>
                </a:extLst>
              </a:tr>
              <a:tr h="370840">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extLst>
                  <a:ext uri="{0D108BD9-81ED-4DB2-BD59-A6C34878D82A}">
                    <a16:rowId xmlns:a16="http://schemas.microsoft.com/office/drawing/2014/main" val="971031176"/>
                  </a:ext>
                </a:extLst>
              </a:tr>
              <a:tr h="370840">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extLst>
                  <a:ext uri="{0D108BD9-81ED-4DB2-BD59-A6C34878D82A}">
                    <a16:rowId xmlns:a16="http://schemas.microsoft.com/office/drawing/2014/main" val="370922135"/>
                  </a:ext>
                </a:extLst>
              </a:tr>
              <a:tr h="370840">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extLst>
                  <a:ext uri="{0D108BD9-81ED-4DB2-BD59-A6C34878D82A}">
                    <a16:rowId xmlns:a16="http://schemas.microsoft.com/office/drawing/2014/main" val="3372181786"/>
                  </a:ext>
                </a:extLst>
              </a:tr>
              <a:tr h="370840">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endParaRPr lang="zh-CN" altLang="en-US" sz="1800" dirty="0"/>
                    </a:p>
                  </a:txBody>
                  <a:tcPr>
                    <a:solidFill>
                      <a:srgbClr val="CFD5EA"/>
                    </a:solidFill>
                  </a:tcPr>
                </a:tc>
                <a:extLst>
                  <a:ext uri="{0D108BD9-81ED-4DB2-BD59-A6C34878D82A}">
                    <a16:rowId xmlns:a16="http://schemas.microsoft.com/office/drawing/2014/main" val="418489805"/>
                  </a:ext>
                </a:extLst>
              </a:tr>
              <a:tr h="370840">
                <a:tc>
                  <a:txBody>
                    <a:bodyPr/>
                    <a:lstStyle/>
                    <a:p>
                      <a:pPr algn="ctr"/>
                      <a:endParaRPr lang="zh-CN" altLang="en-US" sz="1800" dirty="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extLst>
                  <a:ext uri="{0D108BD9-81ED-4DB2-BD59-A6C34878D82A}">
                    <a16:rowId xmlns:a16="http://schemas.microsoft.com/office/drawing/2014/main" val="3470999328"/>
                  </a:ext>
                </a:extLst>
              </a:tr>
              <a:tr h="370840">
                <a:tc gridSpan="21">
                  <a:txBody>
                    <a:bodyPr/>
                    <a:lstStyle/>
                    <a:p>
                      <a:pPr algn="ctr"/>
                      <a:endParaRPr lang="zh-CN" altLang="en-US" sz="1800" dirty="0"/>
                    </a:p>
                  </a:txBody>
                  <a:tcPr>
                    <a:solidFill>
                      <a:schemeClr val="bg1"/>
                    </a:solidFill>
                  </a:tcPr>
                </a:tc>
                <a:tc hMerge="1">
                  <a:txBody>
                    <a:bodyPr/>
                    <a:lstStyle/>
                    <a:p>
                      <a:pPr algn="ctr"/>
                      <a:endParaRPr lang="zh-CN" altLang="en-US" sz="1800"/>
                    </a:p>
                  </a:txBody>
                  <a:tcPr>
                    <a:solidFill>
                      <a:srgbClr val="CFD5EA"/>
                    </a:solidFill>
                  </a:tcPr>
                </a:tc>
                <a:tc hMerge="1">
                  <a:txBody>
                    <a:bodyPr/>
                    <a:lstStyle/>
                    <a:p>
                      <a:pPr algn="ctr"/>
                      <a:endParaRPr lang="zh-CN" altLang="en-US" sz="1800"/>
                    </a:p>
                  </a:txBody>
                  <a:tcPr>
                    <a:solidFill>
                      <a:srgbClr val="CFD5EA"/>
                    </a:solidFill>
                  </a:tcPr>
                </a:tc>
                <a:tc hMerge="1">
                  <a:txBody>
                    <a:bodyPr/>
                    <a:lstStyle/>
                    <a:p>
                      <a:pPr algn="ctr"/>
                      <a:endParaRPr lang="zh-CN" altLang="en-US" sz="1800"/>
                    </a:p>
                  </a:txBody>
                  <a:tcPr>
                    <a:solidFill>
                      <a:srgbClr val="CFD5EA"/>
                    </a:solidFill>
                  </a:tcPr>
                </a:tc>
                <a:tc hMerge="1">
                  <a:txBody>
                    <a:bodyPr/>
                    <a:lstStyle/>
                    <a:p>
                      <a:pPr algn="ctr"/>
                      <a:endParaRPr lang="zh-CN" altLang="en-US" sz="180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a:p>
                  </a:txBody>
                  <a:tcPr>
                    <a:solidFill>
                      <a:srgbClr val="CFD5EA"/>
                    </a:solidFill>
                  </a:tcPr>
                </a:tc>
                <a:tc hMerge="1">
                  <a:txBody>
                    <a:bodyPr/>
                    <a:lstStyle/>
                    <a:p>
                      <a:pPr algn="ctr"/>
                      <a:endParaRPr lang="zh-CN" altLang="en-US" sz="180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tc hMerge="1">
                  <a:txBody>
                    <a:bodyPr/>
                    <a:lstStyle/>
                    <a:p>
                      <a:pPr algn="ctr"/>
                      <a:endParaRPr lang="zh-CN" altLang="en-US" sz="1800" dirty="0"/>
                    </a:p>
                  </a:txBody>
                  <a:tcPr>
                    <a:solidFill>
                      <a:srgbClr val="CFD5EA"/>
                    </a:solidFill>
                  </a:tcPr>
                </a:tc>
                <a:extLst>
                  <a:ext uri="{0D108BD9-81ED-4DB2-BD59-A6C34878D82A}">
                    <a16:rowId xmlns:a16="http://schemas.microsoft.com/office/drawing/2014/main" val="2525112815"/>
                  </a:ext>
                </a:extLst>
              </a:tr>
              <a:tr h="370840">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tc>
                  <a:txBody>
                    <a:bodyPr/>
                    <a:lstStyle/>
                    <a:p>
                      <a:pPr algn="ctr"/>
                      <a:r>
                        <a:rPr lang="en-US" altLang="zh-CN" sz="1800" dirty="0"/>
                        <a:t>-</a:t>
                      </a:r>
                      <a:endParaRPr lang="zh-CN" altLang="en-US" sz="1800" dirty="0"/>
                    </a:p>
                  </a:txBody>
                  <a:tcPr>
                    <a:solidFill>
                      <a:srgbClr val="CFD5EA"/>
                    </a:solidFill>
                  </a:tcPr>
                </a:tc>
                <a:extLst>
                  <a:ext uri="{0D108BD9-81ED-4DB2-BD59-A6C34878D82A}">
                    <a16:rowId xmlns:a16="http://schemas.microsoft.com/office/drawing/2014/main" val="3705598159"/>
                  </a:ext>
                </a:extLst>
              </a:tr>
            </a:tbl>
          </a:graphicData>
        </a:graphic>
      </p:graphicFrame>
    </p:spTree>
    <p:extLst>
      <p:ext uri="{BB962C8B-B14F-4D97-AF65-F5344CB8AC3E}">
        <p14:creationId xmlns:p14="http://schemas.microsoft.com/office/powerpoint/2010/main" val="1705671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21D2B8-B2A1-4269-9879-42DCA4BAD28F}"/>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8BF9B6F7-1369-481E-8236-7721AA0700EB}"/>
              </a:ext>
            </a:extLst>
          </p:cNvPr>
          <p:cNvSpPr>
            <a:spLocks noGrp="1"/>
          </p:cNvSpPr>
          <p:nvPr>
            <p:ph type="sldNum" sz="quarter" idx="12"/>
          </p:nvPr>
        </p:nvSpPr>
        <p:spPr/>
        <p:txBody>
          <a:bodyPr/>
          <a:lstStyle/>
          <a:p>
            <a:fld id="{72C11F88-783B-427F-AEBF-5807090EDC39}" type="slidenum">
              <a:rPr lang="zh-CN" altLang="en-US" smtClean="0"/>
              <a:pPr/>
              <a:t>41</a:t>
            </a:fld>
            <a:endParaRPr lang="zh-CN" altLang="en-US" dirty="0"/>
          </a:p>
        </p:txBody>
      </p:sp>
      <p:pic>
        <p:nvPicPr>
          <p:cNvPr id="6" name="图片 5">
            <a:extLst>
              <a:ext uri="{FF2B5EF4-FFF2-40B4-BE49-F238E27FC236}">
                <a16:creationId xmlns:a16="http://schemas.microsoft.com/office/drawing/2014/main" id="{B94C9DD7-A730-4D2C-9ED8-949FE2B6A799}"/>
              </a:ext>
            </a:extLst>
          </p:cNvPr>
          <p:cNvPicPr>
            <a:picLocks noChangeAspect="1"/>
          </p:cNvPicPr>
          <p:nvPr/>
        </p:nvPicPr>
        <p:blipFill>
          <a:blip r:embed="rId2"/>
          <a:stretch>
            <a:fillRect/>
          </a:stretch>
        </p:blipFill>
        <p:spPr>
          <a:xfrm>
            <a:off x="83285" y="-495837"/>
            <a:ext cx="8745610" cy="6858000"/>
          </a:xfrm>
          <a:prstGeom prst="rect">
            <a:avLst/>
          </a:prstGeom>
        </p:spPr>
      </p:pic>
    </p:spTree>
    <p:extLst>
      <p:ext uri="{BB962C8B-B14F-4D97-AF65-F5344CB8AC3E}">
        <p14:creationId xmlns:p14="http://schemas.microsoft.com/office/powerpoint/2010/main" val="1565322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21D2B8-B2A1-4269-9879-42DCA4BAD28F}"/>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8BF9B6F7-1369-481E-8236-7721AA0700EB}"/>
              </a:ext>
            </a:extLst>
          </p:cNvPr>
          <p:cNvSpPr>
            <a:spLocks noGrp="1"/>
          </p:cNvSpPr>
          <p:nvPr>
            <p:ph type="sldNum" sz="quarter" idx="12"/>
          </p:nvPr>
        </p:nvSpPr>
        <p:spPr/>
        <p:txBody>
          <a:bodyPr/>
          <a:lstStyle/>
          <a:p>
            <a:fld id="{72C11F88-783B-427F-AEBF-5807090EDC39}" type="slidenum">
              <a:rPr lang="zh-CN" altLang="en-US" smtClean="0"/>
              <a:pPr/>
              <a:t>42</a:t>
            </a:fld>
            <a:endParaRPr lang="zh-CN" altLang="en-US" dirty="0"/>
          </a:p>
        </p:txBody>
      </p:sp>
      <p:pic>
        <p:nvPicPr>
          <p:cNvPr id="6" name="图片 5">
            <a:extLst>
              <a:ext uri="{FF2B5EF4-FFF2-40B4-BE49-F238E27FC236}">
                <a16:creationId xmlns:a16="http://schemas.microsoft.com/office/drawing/2014/main" id="{17831010-4B7A-4BB4-B05D-F1356EBDEED0}"/>
              </a:ext>
            </a:extLst>
          </p:cNvPr>
          <p:cNvPicPr>
            <a:picLocks noChangeAspect="1"/>
          </p:cNvPicPr>
          <p:nvPr/>
        </p:nvPicPr>
        <p:blipFill>
          <a:blip r:embed="rId2"/>
          <a:stretch>
            <a:fillRect/>
          </a:stretch>
        </p:blipFill>
        <p:spPr>
          <a:xfrm>
            <a:off x="700087" y="1495425"/>
            <a:ext cx="7743825" cy="3867150"/>
          </a:xfrm>
          <a:prstGeom prst="rect">
            <a:avLst/>
          </a:prstGeom>
        </p:spPr>
      </p:pic>
    </p:spTree>
    <p:extLst>
      <p:ext uri="{BB962C8B-B14F-4D97-AF65-F5344CB8AC3E}">
        <p14:creationId xmlns:p14="http://schemas.microsoft.com/office/powerpoint/2010/main" val="308606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21D2B8-B2A1-4269-9879-42DCA4BAD28F}"/>
              </a:ext>
            </a:extLst>
          </p:cNvPr>
          <p:cNvSpPr>
            <a:spLocks noGrp="1"/>
          </p:cNvSpPr>
          <p:nvPr>
            <p:ph type="ftr" sz="quarter" idx="11"/>
          </p:nvPr>
        </p:nvSpPr>
        <p:spPr/>
        <p:txBody>
          <a:bodyPr/>
          <a:lstStyle/>
          <a:p>
            <a:r>
              <a:rPr lang="en-US" altLang="zh-CN"/>
              <a:t>L2 Float &amp; Asm</a:t>
            </a:r>
            <a:endParaRPr lang="zh-CN" altLang="en-US" dirty="0"/>
          </a:p>
        </p:txBody>
      </p:sp>
      <p:sp>
        <p:nvSpPr>
          <p:cNvPr id="3" name="灯片编号占位符 2">
            <a:extLst>
              <a:ext uri="{FF2B5EF4-FFF2-40B4-BE49-F238E27FC236}">
                <a16:creationId xmlns:a16="http://schemas.microsoft.com/office/drawing/2014/main" id="{8BF9B6F7-1369-481E-8236-7721AA0700EB}"/>
              </a:ext>
            </a:extLst>
          </p:cNvPr>
          <p:cNvSpPr>
            <a:spLocks noGrp="1"/>
          </p:cNvSpPr>
          <p:nvPr>
            <p:ph type="sldNum" sz="quarter" idx="12"/>
          </p:nvPr>
        </p:nvSpPr>
        <p:spPr/>
        <p:txBody>
          <a:bodyPr/>
          <a:lstStyle/>
          <a:p>
            <a:fld id="{72C11F88-783B-427F-AEBF-5807090EDC39}" type="slidenum">
              <a:rPr lang="zh-CN" altLang="en-US" smtClean="0"/>
              <a:pPr/>
              <a:t>43</a:t>
            </a:fld>
            <a:endParaRPr lang="zh-CN" altLang="en-US" dirty="0"/>
          </a:p>
        </p:txBody>
      </p:sp>
      <p:pic>
        <p:nvPicPr>
          <p:cNvPr id="6" name="图片 5">
            <a:extLst>
              <a:ext uri="{FF2B5EF4-FFF2-40B4-BE49-F238E27FC236}">
                <a16:creationId xmlns:a16="http://schemas.microsoft.com/office/drawing/2014/main" id="{B5418A37-49D5-4D0C-AA63-CF9735951212}"/>
              </a:ext>
            </a:extLst>
          </p:cNvPr>
          <p:cNvPicPr>
            <a:picLocks noChangeAspect="1"/>
          </p:cNvPicPr>
          <p:nvPr/>
        </p:nvPicPr>
        <p:blipFill rotWithShape="1">
          <a:blip r:embed="rId2"/>
          <a:srcRect b="81874"/>
          <a:stretch/>
        </p:blipFill>
        <p:spPr>
          <a:xfrm>
            <a:off x="433387" y="240338"/>
            <a:ext cx="8277225" cy="1006571"/>
          </a:xfrm>
          <a:prstGeom prst="rect">
            <a:avLst/>
          </a:prstGeom>
        </p:spPr>
      </p:pic>
      <p:pic>
        <p:nvPicPr>
          <p:cNvPr id="5" name="图片 4">
            <a:extLst>
              <a:ext uri="{FF2B5EF4-FFF2-40B4-BE49-F238E27FC236}">
                <a16:creationId xmlns:a16="http://schemas.microsoft.com/office/drawing/2014/main" id="{F86E52C6-9DB3-49FF-8AA5-C9D1FEDF7F6B}"/>
              </a:ext>
            </a:extLst>
          </p:cNvPr>
          <p:cNvPicPr>
            <a:picLocks noChangeAspect="1"/>
          </p:cNvPicPr>
          <p:nvPr/>
        </p:nvPicPr>
        <p:blipFill rotWithShape="1">
          <a:blip r:embed="rId2"/>
          <a:srcRect t="72433"/>
          <a:stretch/>
        </p:blipFill>
        <p:spPr>
          <a:xfrm>
            <a:off x="433387" y="1182254"/>
            <a:ext cx="8277225" cy="1530831"/>
          </a:xfrm>
          <a:prstGeom prst="rect">
            <a:avLst/>
          </a:prstGeom>
        </p:spPr>
      </p:pic>
      <p:sp>
        <p:nvSpPr>
          <p:cNvPr id="4" name="矩形 3">
            <a:extLst>
              <a:ext uri="{FF2B5EF4-FFF2-40B4-BE49-F238E27FC236}">
                <a16:creationId xmlns:a16="http://schemas.microsoft.com/office/drawing/2014/main" id="{673624E5-CBF5-459B-9B9F-67E4AAAA0325}"/>
              </a:ext>
            </a:extLst>
          </p:cNvPr>
          <p:cNvSpPr/>
          <p:nvPr/>
        </p:nvSpPr>
        <p:spPr>
          <a:xfrm>
            <a:off x="2336080" y="1901489"/>
            <a:ext cx="4859048" cy="369332"/>
          </a:xfrm>
          <a:prstGeom prst="rect">
            <a:avLst/>
          </a:prstGeom>
        </p:spPr>
        <p:txBody>
          <a:bodyPr wrap="square">
            <a:spAutoFit/>
          </a:bodyPr>
          <a:lstStyle/>
          <a:p>
            <a:r>
              <a:rPr lang="zh-CN" altLang="en-US" dirty="0">
                <a:solidFill>
                  <a:srgbClr val="FF0000"/>
                </a:solidFill>
              </a:rPr>
              <a:t>++++++-+++--+++------􀀈</a:t>
            </a:r>
            <a:r>
              <a:rPr lang="en-US" altLang="zh-CN" dirty="0">
                <a:solidFill>
                  <a:srgbClr val="FF0000"/>
                </a:solidFill>
              </a:rPr>
              <a:t>(6+1-3+2-3+6-)</a:t>
            </a:r>
            <a:endParaRPr lang="zh-CN" altLang="en-US" dirty="0">
              <a:solidFill>
                <a:srgbClr val="FF0000"/>
              </a:solidFill>
            </a:endParaRPr>
          </a:p>
        </p:txBody>
      </p:sp>
      <p:pic>
        <p:nvPicPr>
          <p:cNvPr id="7" name="图片 6">
            <a:extLst>
              <a:ext uri="{FF2B5EF4-FFF2-40B4-BE49-F238E27FC236}">
                <a16:creationId xmlns:a16="http://schemas.microsoft.com/office/drawing/2014/main" id="{E980487D-66C7-4547-A0BB-DDA4EAFEEF23}"/>
              </a:ext>
            </a:extLst>
          </p:cNvPr>
          <p:cNvPicPr>
            <a:picLocks noChangeAspect="1"/>
          </p:cNvPicPr>
          <p:nvPr/>
        </p:nvPicPr>
        <p:blipFill rotWithShape="1">
          <a:blip r:embed="rId3"/>
          <a:srcRect r="10596"/>
          <a:stretch/>
        </p:blipFill>
        <p:spPr>
          <a:xfrm>
            <a:off x="229221" y="2548514"/>
            <a:ext cx="8685558" cy="4309486"/>
          </a:xfrm>
          <a:prstGeom prst="rect">
            <a:avLst/>
          </a:prstGeom>
        </p:spPr>
      </p:pic>
      <p:sp>
        <p:nvSpPr>
          <p:cNvPr id="8" name="矩形 7">
            <a:extLst>
              <a:ext uri="{FF2B5EF4-FFF2-40B4-BE49-F238E27FC236}">
                <a16:creationId xmlns:a16="http://schemas.microsoft.com/office/drawing/2014/main" id="{A79408A3-8DFC-45D2-8C36-CF8643499E77}"/>
              </a:ext>
            </a:extLst>
          </p:cNvPr>
          <p:cNvSpPr/>
          <p:nvPr/>
        </p:nvSpPr>
        <p:spPr>
          <a:xfrm>
            <a:off x="3787314" y="5662179"/>
            <a:ext cx="1783338" cy="369332"/>
          </a:xfrm>
          <a:prstGeom prst="rect">
            <a:avLst/>
          </a:prstGeom>
        </p:spPr>
        <p:txBody>
          <a:bodyPr wrap="square">
            <a:spAutoFit/>
          </a:bodyPr>
          <a:lstStyle/>
          <a:p>
            <a:r>
              <a:rPr lang="en-US" altLang="zh-CN" b="1" dirty="0">
                <a:solidFill>
                  <a:srgbClr val="FF0000"/>
                </a:solidFill>
                <a:latin typeface="Courier New" panose="02070309020205020404" pitchFamily="49" charset="0"/>
                <a:cs typeface="Courier New" panose="02070309020205020404" pitchFamily="49" charset="0"/>
              </a:rPr>
              <a:t>count = 2;</a:t>
            </a:r>
            <a:endParaRPr lang="zh-CN" altLang="en-US" b="1" dirty="0">
              <a:solidFill>
                <a:srgbClr val="FF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BFE776A8-BCA6-4332-B318-E6835EE1012F}"/>
              </a:ext>
            </a:extLst>
          </p:cNvPr>
          <p:cNvSpPr/>
          <p:nvPr/>
        </p:nvSpPr>
        <p:spPr>
          <a:xfrm>
            <a:off x="2544662" y="6350646"/>
            <a:ext cx="5597957" cy="369332"/>
          </a:xfrm>
          <a:prstGeom prst="rect">
            <a:avLst/>
          </a:prstGeom>
        </p:spPr>
        <p:txBody>
          <a:bodyPr wrap="square">
            <a:spAutoFit/>
          </a:bodyPr>
          <a:lstStyle/>
          <a:p>
            <a:r>
              <a:rPr lang="zh-CN" altLang="en-US" b="1" dirty="0">
                <a:solidFill>
                  <a:srgbClr val="FF0000"/>
                </a:solidFill>
                <a:latin typeface="Courier New" panose="02070309020205020404" pitchFamily="49" charset="0"/>
                <a:cs typeface="Courier New" panose="02070309020205020404" pitchFamily="49" charset="0"/>
              </a:rPr>
              <a:t>任何把 </a:t>
            </a:r>
            <a:r>
              <a:rPr lang="en-US" altLang="zh-CN" b="1" dirty="0">
                <a:solidFill>
                  <a:srgbClr val="FF0000"/>
                </a:solidFill>
                <a:latin typeface="Courier New" panose="02070309020205020404" pitchFamily="49" charset="0"/>
                <a:cs typeface="Courier New" panose="02070309020205020404" pitchFamily="49" charset="0"/>
              </a:rPr>
              <a:t>count </a:t>
            </a:r>
            <a:r>
              <a:rPr lang="zh-CN" altLang="en-US" b="1" dirty="0">
                <a:solidFill>
                  <a:srgbClr val="FF0000"/>
                </a:solidFill>
                <a:latin typeface="Courier New" panose="02070309020205020404" pitchFamily="49" charset="0"/>
                <a:cs typeface="Courier New" panose="02070309020205020404" pitchFamily="49" charset="0"/>
              </a:rPr>
              <a:t>初始化为 </a:t>
            </a:r>
            <a:r>
              <a:rPr lang="en-US" altLang="zh-CN" b="1" dirty="0">
                <a:solidFill>
                  <a:srgbClr val="FF0000"/>
                </a:solidFill>
                <a:latin typeface="Courier New" panose="02070309020205020404" pitchFamily="49" charset="0"/>
                <a:cs typeface="Courier New" panose="02070309020205020404" pitchFamily="49" charset="0"/>
              </a:rPr>
              <a:t>2 </a:t>
            </a:r>
            <a:r>
              <a:rPr lang="zh-CN" altLang="en-US" b="1" dirty="0">
                <a:solidFill>
                  <a:srgbClr val="FF0000"/>
                </a:solidFill>
                <a:latin typeface="Courier New" panose="02070309020205020404" pitchFamily="49" charset="0"/>
                <a:cs typeface="Courier New" panose="02070309020205020404" pitchFamily="49" charset="0"/>
              </a:rPr>
              <a:t>的语句都行</a:t>
            </a:r>
          </a:p>
        </p:txBody>
      </p:sp>
    </p:spTree>
    <p:extLst>
      <p:ext uri="{BB962C8B-B14F-4D97-AF65-F5344CB8AC3E}">
        <p14:creationId xmlns:p14="http://schemas.microsoft.com/office/powerpoint/2010/main" val="2450218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FB29DC3-4840-4898-9990-F20BF7D8362D}"/>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4DB5A474-7DDC-4969-AB6D-CBE3B16DDA54}"/>
              </a:ext>
            </a:extLst>
          </p:cNvPr>
          <p:cNvSpPr>
            <a:spLocks noGrp="1"/>
          </p:cNvSpPr>
          <p:nvPr>
            <p:ph type="sldNum" sz="quarter" idx="12"/>
          </p:nvPr>
        </p:nvSpPr>
        <p:spPr/>
        <p:txBody>
          <a:bodyPr/>
          <a:lstStyle/>
          <a:p>
            <a:fld id="{72C11F88-783B-427F-AEBF-5807090EDC39}" type="slidenum">
              <a:rPr lang="zh-CN" altLang="en-US" smtClean="0"/>
              <a:pPr/>
              <a:t>44</a:t>
            </a:fld>
            <a:endParaRPr lang="zh-CN" altLang="en-US" dirty="0"/>
          </a:p>
        </p:txBody>
      </p:sp>
      <p:sp>
        <p:nvSpPr>
          <p:cNvPr id="4" name="文本框 3">
            <a:extLst>
              <a:ext uri="{FF2B5EF4-FFF2-40B4-BE49-F238E27FC236}">
                <a16:creationId xmlns:a16="http://schemas.microsoft.com/office/drawing/2014/main" id="{D92AC8BE-F81A-4044-B8BB-AF684204736C}"/>
              </a:ext>
            </a:extLst>
          </p:cNvPr>
          <p:cNvSpPr txBox="1"/>
          <p:nvPr/>
        </p:nvSpPr>
        <p:spPr>
          <a:xfrm>
            <a:off x="2041814" y="3136612"/>
            <a:ext cx="5060372" cy="584775"/>
          </a:xfrm>
          <a:prstGeom prst="rect">
            <a:avLst/>
          </a:prstGeom>
          <a:noFill/>
        </p:spPr>
        <p:txBody>
          <a:bodyPr wrap="square" rtlCol="0">
            <a:spAutoFit/>
          </a:bodyPr>
          <a:lstStyle/>
          <a:p>
            <a:r>
              <a:rPr lang="zh-CN" altLang="en-US" sz="3200" b="1" dirty="0"/>
              <a:t>演示：进程实现的素数筛</a:t>
            </a:r>
          </a:p>
        </p:txBody>
      </p:sp>
    </p:spTree>
    <p:extLst>
      <p:ext uri="{BB962C8B-B14F-4D97-AF65-F5344CB8AC3E}">
        <p14:creationId xmlns:p14="http://schemas.microsoft.com/office/powerpoint/2010/main" val="1867505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6678E0D-175C-4863-A191-CCC5A9AB9A2A}"/>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7282FBD9-7B47-47B8-82ED-259A79D7CB5F}"/>
              </a:ext>
            </a:extLst>
          </p:cNvPr>
          <p:cNvSpPr>
            <a:spLocks noGrp="1"/>
          </p:cNvSpPr>
          <p:nvPr>
            <p:ph type="sldNum" sz="quarter" idx="12"/>
          </p:nvPr>
        </p:nvSpPr>
        <p:spPr/>
        <p:txBody>
          <a:bodyPr/>
          <a:lstStyle/>
          <a:p>
            <a:fld id="{72C11F88-783B-427F-AEBF-5807090EDC39}" type="slidenum">
              <a:rPr lang="zh-CN" altLang="en-US" smtClean="0"/>
              <a:pPr/>
              <a:t>45</a:t>
            </a:fld>
            <a:endParaRPr lang="zh-CN" altLang="en-US" dirty="0"/>
          </a:p>
        </p:txBody>
      </p:sp>
      <p:sp>
        <p:nvSpPr>
          <p:cNvPr id="4" name="文本框 3">
            <a:extLst>
              <a:ext uri="{FF2B5EF4-FFF2-40B4-BE49-F238E27FC236}">
                <a16:creationId xmlns:a16="http://schemas.microsoft.com/office/drawing/2014/main" id="{2EEF8FAB-6375-46E7-9DA2-892E910C0746}"/>
              </a:ext>
            </a:extLst>
          </p:cNvPr>
          <p:cNvSpPr txBox="1"/>
          <p:nvPr/>
        </p:nvSpPr>
        <p:spPr>
          <a:xfrm>
            <a:off x="1219329" y="2844225"/>
            <a:ext cx="6548583" cy="584775"/>
          </a:xfrm>
          <a:prstGeom prst="rect">
            <a:avLst/>
          </a:prstGeom>
          <a:noFill/>
        </p:spPr>
        <p:txBody>
          <a:bodyPr wrap="square" rtlCol="0">
            <a:spAutoFit/>
          </a:bodyPr>
          <a:lstStyle/>
          <a:p>
            <a:pPr algn="ctr"/>
            <a:r>
              <a:rPr lang="en-US" altLang="zh-CN" sz="3200" b="1" dirty="0"/>
              <a:t>Any questions?</a:t>
            </a:r>
            <a:endParaRPr lang="zh-CN" altLang="en-US" sz="3200" b="1" dirty="0"/>
          </a:p>
        </p:txBody>
      </p:sp>
    </p:spTree>
    <p:extLst>
      <p:ext uri="{BB962C8B-B14F-4D97-AF65-F5344CB8AC3E}">
        <p14:creationId xmlns:p14="http://schemas.microsoft.com/office/powerpoint/2010/main" val="191724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6B73807-4361-4EAF-8D87-661FA9110F50}"/>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A2FA9E5A-ACBF-4206-9A48-C91DBC5F5BB9}"/>
              </a:ext>
            </a:extLst>
          </p:cNvPr>
          <p:cNvSpPr>
            <a:spLocks noGrp="1"/>
          </p:cNvSpPr>
          <p:nvPr>
            <p:ph type="sldNum" sz="quarter" idx="12"/>
          </p:nvPr>
        </p:nvSpPr>
        <p:spPr/>
        <p:txBody>
          <a:bodyPr/>
          <a:lstStyle/>
          <a:p>
            <a:fld id="{72C11F88-783B-427F-AEBF-5807090EDC39}" type="slidenum">
              <a:rPr lang="zh-CN" altLang="en-US" smtClean="0"/>
              <a:pPr/>
              <a:t>5</a:t>
            </a:fld>
            <a:endParaRPr lang="zh-CN" altLang="en-US" dirty="0"/>
          </a:p>
        </p:txBody>
      </p:sp>
      <p:sp>
        <p:nvSpPr>
          <p:cNvPr id="5" name="文本框 4">
            <a:extLst>
              <a:ext uri="{FF2B5EF4-FFF2-40B4-BE49-F238E27FC236}">
                <a16:creationId xmlns:a16="http://schemas.microsoft.com/office/drawing/2014/main" id="{19969EA0-9B57-4294-AB31-ADD12BF1709A}"/>
              </a:ext>
            </a:extLst>
          </p:cNvPr>
          <p:cNvSpPr txBox="1"/>
          <p:nvPr/>
        </p:nvSpPr>
        <p:spPr>
          <a:xfrm>
            <a:off x="342597" y="278642"/>
            <a:ext cx="3221486" cy="1077218"/>
          </a:xfrm>
          <a:prstGeom prst="rect">
            <a:avLst/>
          </a:prstGeom>
          <a:noFill/>
        </p:spPr>
        <p:txBody>
          <a:bodyPr wrap="square" rtlCol="0">
            <a:spAutoFit/>
          </a:bodyPr>
          <a:lstStyle/>
          <a:p>
            <a:r>
              <a:rPr lang="en-US" altLang="zh-CN" sz="3200" b="1" dirty="0"/>
              <a:t>Virtualization of CPU #4/5</a:t>
            </a:r>
            <a:endParaRPr lang="zh-CN" altLang="en-US" sz="3200" b="1" dirty="0"/>
          </a:p>
        </p:txBody>
      </p:sp>
      <p:pic>
        <p:nvPicPr>
          <p:cNvPr id="7" name="图片 6">
            <a:extLst>
              <a:ext uri="{FF2B5EF4-FFF2-40B4-BE49-F238E27FC236}">
                <a16:creationId xmlns:a16="http://schemas.microsoft.com/office/drawing/2014/main" id="{943E9E50-C88C-2044-AACB-70A906595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291" y="-38520"/>
            <a:ext cx="5362927" cy="6896520"/>
          </a:xfrm>
          <a:prstGeom prst="rect">
            <a:avLst/>
          </a:prstGeom>
        </p:spPr>
      </p:pic>
      <p:cxnSp>
        <p:nvCxnSpPr>
          <p:cNvPr id="9" name="直线箭头连接符 8">
            <a:extLst>
              <a:ext uri="{FF2B5EF4-FFF2-40B4-BE49-F238E27FC236}">
                <a16:creationId xmlns:a16="http://schemas.microsoft.com/office/drawing/2014/main" id="{0F243434-C030-904B-BD3A-000AA4703A8A}"/>
              </a:ext>
            </a:extLst>
          </p:cNvPr>
          <p:cNvCxnSpPr/>
          <p:nvPr/>
        </p:nvCxnSpPr>
        <p:spPr>
          <a:xfrm>
            <a:off x="3564083" y="278642"/>
            <a:ext cx="0" cy="62780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7C8CFAA-5EC7-8143-8772-73E4F7F144ED}"/>
              </a:ext>
            </a:extLst>
          </p:cNvPr>
          <p:cNvSpPr txBox="1"/>
          <p:nvPr/>
        </p:nvSpPr>
        <p:spPr>
          <a:xfrm>
            <a:off x="2836359" y="6091527"/>
            <a:ext cx="945932" cy="369332"/>
          </a:xfrm>
          <a:prstGeom prst="rect">
            <a:avLst/>
          </a:prstGeom>
          <a:noFill/>
        </p:spPr>
        <p:txBody>
          <a:bodyPr wrap="square" rtlCol="0">
            <a:spAutoFit/>
          </a:bodyPr>
          <a:lstStyle/>
          <a:p>
            <a:r>
              <a:rPr kumimoji="1" lang="en-US" altLang="zh-CN" dirty="0"/>
              <a:t>time</a:t>
            </a:r>
            <a:endParaRPr kumimoji="1" lang="zh-CN" altLang="en-US" dirty="0"/>
          </a:p>
        </p:txBody>
      </p:sp>
    </p:spTree>
    <p:extLst>
      <p:ext uri="{BB962C8B-B14F-4D97-AF65-F5344CB8AC3E}">
        <p14:creationId xmlns:p14="http://schemas.microsoft.com/office/powerpoint/2010/main" val="303080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6B73807-4361-4EAF-8D87-661FA9110F50}"/>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A2FA9E5A-ACBF-4206-9A48-C91DBC5F5BB9}"/>
              </a:ext>
            </a:extLst>
          </p:cNvPr>
          <p:cNvSpPr>
            <a:spLocks noGrp="1"/>
          </p:cNvSpPr>
          <p:nvPr>
            <p:ph type="sldNum" sz="quarter" idx="12"/>
          </p:nvPr>
        </p:nvSpPr>
        <p:spPr/>
        <p:txBody>
          <a:bodyPr/>
          <a:lstStyle/>
          <a:p>
            <a:fld id="{72C11F88-783B-427F-AEBF-5807090EDC39}" type="slidenum">
              <a:rPr lang="zh-CN" altLang="en-US" smtClean="0"/>
              <a:pPr/>
              <a:t>6</a:t>
            </a:fld>
            <a:endParaRPr lang="zh-CN" altLang="en-US" dirty="0"/>
          </a:p>
        </p:txBody>
      </p:sp>
      <p:sp>
        <p:nvSpPr>
          <p:cNvPr id="5" name="文本框 4">
            <a:extLst>
              <a:ext uri="{FF2B5EF4-FFF2-40B4-BE49-F238E27FC236}">
                <a16:creationId xmlns:a16="http://schemas.microsoft.com/office/drawing/2014/main" id="{19969EA0-9B57-4294-AB31-ADD12BF1709A}"/>
              </a:ext>
            </a:extLst>
          </p:cNvPr>
          <p:cNvSpPr txBox="1"/>
          <p:nvPr/>
        </p:nvSpPr>
        <p:spPr>
          <a:xfrm>
            <a:off x="342597" y="278642"/>
            <a:ext cx="3221486" cy="1077218"/>
          </a:xfrm>
          <a:prstGeom prst="rect">
            <a:avLst/>
          </a:prstGeom>
          <a:noFill/>
        </p:spPr>
        <p:txBody>
          <a:bodyPr wrap="square" rtlCol="0">
            <a:spAutoFit/>
          </a:bodyPr>
          <a:lstStyle/>
          <a:p>
            <a:r>
              <a:rPr lang="en-US" altLang="zh-CN" sz="3200" b="1" dirty="0"/>
              <a:t>Virtualization of CPU #5/5</a:t>
            </a:r>
            <a:endParaRPr lang="zh-CN" altLang="en-US" sz="3200" b="1" dirty="0"/>
          </a:p>
        </p:txBody>
      </p:sp>
      <p:cxnSp>
        <p:nvCxnSpPr>
          <p:cNvPr id="9" name="直线箭头连接符 8">
            <a:extLst>
              <a:ext uri="{FF2B5EF4-FFF2-40B4-BE49-F238E27FC236}">
                <a16:creationId xmlns:a16="http://schemas.microsoft.com/office/drawing/2014/main" id="{0F243434-C030-904B-BD3A-000AA4703A8A}"/>
              </a:ext>
            </a:extLst>
          </p:cNvPr>
          <p:cNvCxnSpPr/>
          <p:nvPr/>
        </p:nvCxnSpPr>
        <p:spPr>
          <a:xfrm>
            <a:off x="3564083" y="278642"/>
            <a:ext cx="0" cy="62780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7C8CFAA-5EC7-8143-8772-73E4F7F144ED}"/>
              </a:ext>
            </a:extLst>
          </p:cNvPr>
          <p:cNvSpPr txBox="1"/>
          <p:nvPr/>
        </p:nvSpPr>
        <p:spPr>
          <a:xfrm>
            <a:off x="2836359" y="6091527"/>
            <a:ext cx="945932" cy="369332"/>
          </a:xfrm>
          <a:prstGeom prst="rect">
            <a:avLst/>
          </a:prstGeom>
          <a:noFill/>
        </p:spPr>
        <p:txBody>
          <a:bodyPr wrap="square" rtlCol="0">
            <a:spAutoFit/>
          </a:bodyPr>
          <a:lstStyle/>
          <a:p>
            <a:r>
              <a:rPr kumimoji="1" lang="en-US" altLang="zh-CN" dirty="0"/>
              <a:t>time</a:t>
            </a:r>
            <a:endParaRPr kumimoji="1" lang="zh-CN" altLang="en-US" dirty="0"/>
          </a:p>
        </p:txBody>
      </p:sp>
      <p:pic>
        <p:nvPicPr>
          <p:cNvPr id="6" name="图片 5">
            <a:extLst>
              <a:ext uri="{FF2B5EF4-FFF2-40B4-BE49-F238E27FC236}">
                <a16:creationId xmlns:a16="http://schemas.microsoft.com/office/drawing/2014/main" id="{DF82AEA9-5C15-BF45-9B31-6B3542685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0091" y="353562"/>
            <a:ext cx="5413909" cy="5663045"/>
          </a:xfrm>
          <a:prstGeom prst="rect">
            <a:avLst/>
          </a:prstGeom>
        </p:spPr>
      </p:pic>
    </p:spTree>
    <p:extLst>
      <p:ext uri="{BB962C8B-B14F-4D97-AF65-F5344CB8AC3E}">
        <p14:creationId xmlns:p14="http://schemas.microsoft.com/office/powerpoint/2010/main" val="275759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6B73807-4361-4EAF-8D87-661FA9110F50}"/>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A2FA9E5A-ACBF-4206-9A48-C91DBC5F5BB9}"/>
              </a:ext>
            </a:extLst>
          </p:cNvPr>
          <p:cNvSpPr>
            <a:spLocks noGrp="1"/>
          </p:cNvSpPr>
          <p:nvPr>
            <p:ph type="sldNum" sz="quarter" idx="12"/>
          </p:nvPr>
        </p:nvSpPr>
        <p:spPr/>
        <p:txBody>
          <a:bodyPr/>
          <a:lstStyle/>
          <a:p>
            <a:fld id="{72C11F88-783B-427F-AEBF-5807090EDC39}" type="slidenum">
              <a:rPr lang="zh-CN" altLang="en-US" smtClean="0"/>
              <a:pPr/>
              <a:t>7</a:t>
            </a:fld>
            <a:endParaRPr lang="zh-CN" altLang="en-US" dirty="0"/>
          </a:p>
        </p:txBody>
      </p:sp>
      <p:sp>
        <p:nvSpPr>
          <p:cNvPr id="5" name="文本框 4">
            <a:extLst>
              <a:ext uri="{FF2B5EF4-FFF2-40B4-BE49-F238E27FC236}">
                <a16:creationId xmlns:a16="http://schemas.microsoft.com/office/drawing/2014/main" id="{19969EA0-9B57-4294-AB31-ADD12BF1709A}"/>
              </a:ext>
            </a:extLst>
          </p:cNvPr>
          <p:cNvSpPr txBox="1"/>
          <p:nvPr/>
        </p:nvSpPr>
        <p:spPr>
          <a:xfrm>
            <a:off x="342596" y="278642"/>
            <a:ext cx="9071568" cy="523220"/>
          </a:xfrm>
          <a:prstGeom prst="rect">
            <a:avLst/>
          </a:prstGeom>
          <a:noFill/>
        </p:spPr>
        <p:txBody>
          <a:bodyPr wrap="square" rtlCol="0">
            <a:spAutoFit/>
          </a:bodyPr>
          <a:lstStyle/>
          <a:p>
            <a:r>
              <a:rPr lang="en-US" altLang="zh-CN" sz="2800" b="1" dirty="0"/>
              <a:t>Process must be aware of certain system-wide events</a:t>
            </a:r>
            <a:endParaRPr lang="zh-CN" altLang="en-US" sz="2800" b="1" dirty="0"/>
          </a:p>
        </p:txBody>
      </p:sp>
      <p:sp>
        <p:nvSpPr>
          <p:cNvPr id="8" name="内容占位符 2">
            <a:extLst>
              <a:ext uri="{FF2B5EF4-FFF2-40B4-BE49-F238E27FC236}">
                <a16:creationId xmlns:a16="http://schemas.microsoft.com/office/drawing/2014/main" id="{F2222E66-6A0B-9D4F-BDA8-6D0C6D05E07D}"/>
              </a:ext>
            </a:extLst>
          </p:cNvPr>
          <p:cNvSpPr txBox="1">
            <a:spLocks/>
          </p:cNvSpPr>
          <p:nvPr/>
        </p:nvSpPr>
        <p:spPr>
          <a:xfrm>
            <a:off x="232257" y="863417"/>
            <a:ext cx="4578733"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dirty="0"/>
              <a:t>This is what exactly </a:t>
            </a:r>
            <a:r>
              <a:rPr lang="en-US" altLang="zh-CN" sz="2000" b="1" dirty="0"/>
              <a:t>exceptions</a:t>
            </a:r>
            <a:r>
              <a:rPr lang="en-US" altLang="zh-CN" sz="2000" dirty="0"/>
              <a:t> do!</a:t>
            </a:r>
            <a:endParaRPr lang="en" altLang="zh-CN" sz="2000" dirty="0"/>
          </a:p>
          <a:p>
            <a:pPr lvl="1">
              <a:lnSpc>
                <a:spcPct val="110000"/>
              </a:lnSpc>
              <a:buClr>
                <a:schemeClr val="accent2">
                  <a:lumMod val="75000"/>
                </a:schemeClr>
              </a:buClr>
              <a:buFont typeface="Wingdings" panose="05000000000000000000" pitchFamily="2" charset="2"/>
              <a:buChar char="n"/>
            </a:pPr>
            <a:r>
              <a:rPr lang="en" altLang="zh-CN" sz="2000" dirty="0"/>
              <a:t>It </a:t>
            </a:r>
            <a:r>
              <a:rPr lang="en" altLang="zh-CN" sz="2000" i="1" dirty="0"/>
              <a:t>does not </a:t>
            </a:r>
            <a:r>
              <a:rPr lang="en" altLang="zh-CN" sz="2000" dirty="0"/>
              <a:t>mean something bad happens. It is just that something system-wide noteworthy happened.</a:t>
            </a:r>
          </a:p>
          <a:p>
            <a:pPr lvl="1">
              <a:lnSpc>
                <a:spcPct val="110000"/>
              </a:lnSpc>
              <a:buClr>
                <a:schemeClr val="accent2">
                  <a:lumMod val="75000"/>
                </a:schemeClr>
              </a:buClr>
              <a:buFont typeface="Wingdings" panose="05000000000000000000" pitchFamily="2" charset="2"/>
              <a:buChar char="n"/>
            </a:pPr>
            <a:r>
              <a:rPr lang="en" altLang="zh-CN" sz="2000" dirty="0"/>
              <a:t>Once an exception happens, CPU hardware saves some context and fetched the corresponding handler by using the exception number to index into the exception table, which is configured during booting. [A privileged operation.]</a:t>
            </a:r>
          </a:p>
          <a:p>
            <a:pPr lvl="1">
              <a:lnSpc>
                <a:spcPct val="110000"/>
              </a:lnSpc>
              <a:buClr>
                <a:schemeClr val="accent2">
                  <a:lumMod val="75000"/>
                </a:schemeClr>
              </a:buClr>
              <a:buFont typeface="Wingdings" panose="05000000000000000000" pitchFamily="2" charset="2"/>
              <a:buChar char="n"/>
            </a:pPr>
            <a:r>
              <a:rPr lang="en" altLang="zh-CN" sz="2000" dirty="0"/>
              <a:t>After that it is showtime for the software! If the exception is recovered, it resumes the original process.</a:t>
            </a:r>
          </a:p>
        </p:txBody>
      </p:sp>
      <p:pic>
        <p:nvPicPr>
          <p:cNvPr id="11" name="图片 10">
            <a:extLst>
              <a:ext uri="{FF2B5EF4-FFF2-40B4-BE49-F238E27FC236}">
                <a16:creationId xmlns:a16="http://schemas.microsoft.com/office/drawing/2014/main" id="{CD9C1417-272C-2D48-A261-5D31E0E519C3}"/>
              </a:ext>
            </a:extLst>
          </p:cNvPr>
          <p:cNvPicPr>
            <a:picLocks noChangeAspect="1"/>
          </p:cNvPicPr>
          <p:nvPr/>
        </p:nvPicPr>
        <p:blipFill>
          <a:blip r:embed="rId2"/>
          <a:stretch>
            <a:fillRect/>
          </a:stretch>
        </p:blipFill>
        <p:spPr>
          <a:xfrm>
            <a:off x="4878380" y="1433181"/>
            <a:ext cx="4138155" cy="3732872"/>
          </a:xfrm>
          <a:prstGeom prst="rect">
            <a:avLst/>
          </a:prstGeom>
        </p:spPr>
      </p:pic>
      <p:sp>
        <p:nvSpPr>
          <p:cNvPr id="12" name="内容占位符 2">
            <a:extLst>
              <a:ext uri="{FF2B5EF4-FFF2-40B4-BE49-F238E27FC236}">
                <a16:creationId xmlns:a16="http://schemas.microsoft.com/office/drawing/2014/main" id="{C4D25CE7-C138-E247-9D04-1173E39697CE}"/>
              </a:ext>
            </a:extLst>
          </p:cNvPr>
          <p:cNvSpPr txBox="1">
            <a:spLocks/>
          </p:cNvSpPr>
          <p:nvPr/>
        </p:nvSpPr>
        <p:spPr>
          <a:xfrm>
            <a:off x="5452549" y="5270999"/>
            <a:ext cx="2855036" cy="8035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Clr>
                <a:schemeClr val="accent2">
                  <a:lumMod val="75000"/>
                </a:schemeClr>
              </a:buClr>
              <a:buNone/>
            </a:pPr>
            <a:r>
              <a:rPr lang="en-US" altLang="zh-CN" sz="1600" i="1" dirty="0"/>
              <a:t>What nippy interplay between hardware and software </a:t>
            </a:r>
            <a:r>
              <a:rPr lang="en-US" altLang="zh-CN" sz="1600" i="1" dirty="0">
                <a:sym typeface="Wingdings" pitchFamily="2" charset="2"/>
              </a:rPr>
              <a:t>:)</a:t>
            </a:r>
            <a:endParaRPr lang="en" altLang="zh-CN" sz="1600" i="1" dirty="0"/>
          </a:p>
        </p:txBody>
      </p:sp>
    </p:spTree>
    <p:extLst>
      <p:ext uri="{BB962C8B-B14F-4D97-AF65-F5344CB8AC3E}">
        <p14:creationId xmlns:p14="http://schemas.microsoft.com/office/powerpoint/2010/main" val="80655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6B73807-4361-4EAF-8D87-661FA9110F50}"/>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A2FA9E5A-ACBF-4206-9A48-C91DBC5F5BB9}"/>
              </a:ext>
            </a:extLst>
          </p:cNvPr>
          <p:cNvSpPr>
            <a:spLocks noGrp="1"/>
          </p:cNvSpPr>
          <p:nvPr>
            <p:ph type="sldNum" sz="quarter" idx="12"/>
          </p:nvPr>
        </p:nvSpPr>
        <p:spPr/>
        <p:txBody>
          <a:bodyPr/>
          <a:lstStyle/>
          <a:p>
            <a:fld id="{72C11F88-783B-427F-AEBF-5807090EDC39}" type="slidenum">
              <a:rPr lang="zh-CN" altLang="en-US" smtClean="0"/>
              <a:pPr/>
              <a:t>8</a:t>
            </a:fld>
            <a:endParaRPr lang="zh-CN" altLang="en-US" dirty="0"/>
          </a:p>
        </p:txBody>
      </p:sp>
      <p:sp>
        <p:nvSpPr>
          <p:cNvPr id="5" name="文本框 4">
            <a:extLst>
              <a:ext uri="{FF2B5EF4-FFF2-40B4-BE49-F238E27FC236}">
                <a16:creationId xmlns:a16="http://schemas.microsoft.com/office/drawing/2014/main" id="{19969EA0-9B57-4294-AB31-ADD12BF1709A}"/>
              </a:ext>
            </a:extLst>
          </p:cNvPr>
          <p:cNvSpPr txBox="1"/>
          <p:nvPr/>
        </p:nvSpPr>
        <p:spPr>
          <a:xfrm>
            <a:off x="342596" y="278642"/>
            <a:ext cx="9071568" cy="523220"/>
          </a:xfrm>
          <a:prstGeom prst="rect">
            <a:avLst/>
          </a:prstGeom>
          <a:noFill/>
        </p:spPr>
        <p:txBody>
          <a:bodyPr wrap="square" rtlCol="0">
            <a:spAutoFit/>
          </a:bodyPr>
          <a:lstStyle/>
          <a:p>
            <a:r>
              <a:rPr lang="en-US" altLang="zh-CN" sz="2800" b="1" dirty="0"/>
              <a:t>Do you want to read the exception table?</a:t>
            </a:r>
            <a:endParaRPr lang="zh-CN" altLang="en-US" sz="2800" b="1" dirty="0"/>
          </a:p>
        </p:txBody>
      </p:sp>
      <p:sp>
        <p:nvSpPr>
          <p:cNvPr id="8" name="内容占位符 2">
            <a:extLst>
              <a:ext uri="{FF2B5EF4-FFF2-40B4-BE49-F238E27FC236}">
                <a16:creationId xmlns:a16="http://schemas.microsoft.com/office/drawing/2014/main" id="{F2222E66-6A0B-9D4F-BDA8-6D0C6D05E07D}"/>
              </a:ext>
            </a:extLst>
          </p:cNvPr>
          <p:cNvSpPr txBox="1">
            <a:spLocks/>
          </p:cNvSpPr>
          <p:nvPr/>
        </p:nvSpPr>
        <p:spPr>
          <a:xfrm>
            <a:off x="232257" y="863417"/>
            <a:ext cx="7747961"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dirty="0"/>
              <a:t>Oops, OS designer may not offer you such an interface.</a:t>
            </a:r>
          </a:p>
          <a:p>
            <a:pPr>
              <a:lnSpc>
                <a:spcPct val="110000"/>
              </a:lnSpc>
              <a:buClr>
                <a:schemeClr val="accent2">
                  <a:lumMod val="75000"/>
                </a:schemeClr>
              </a:buClr>
              <a:buFont typeface="Wingdings" panose="05000000000000000000" pitchFamily="2" charset="2"/>
              <a:buChar char="n"/>
            </a:pPr>
            <a:r>
              <a:rPr lang="en-US" altLang="zh-CN" sz="2000" dirty="0"/>
              <a:t>But when you write an OS, it is visible to you </a:t>
            </a:r>
            <a:r>
              <a:rPr lang="en-US" altLang="zh-CN" sz="2000" dirty="0" err="1"/>
              <a:t>hahaha</a:t>
            </a:r>
            <a:r>
              <a:rPr lang="en-US" altLang="zh-CN" sz="2000" dirty="0"/>
              <a:t>.</a:t>
            </a:r>
          </a:p>
          <a:p>
            <a:pPr>
              <a:lnSpc>
                <a:spcPct val="110000"/>
              </a:lnSpc>
              <a:buClr>
                <a:schemeClr val="accent2">
                  <a:lumMod val="75000"/>
                </a:schemeClr>
              </a:buClr>
              <a:buFont typeface="Wingdings" panose="05000000000000000000" pitchFamily="2" charset="2"/>
              <a:buChar char="n"/>
            </a:pPr>
            <a:r>
              <a:rPr lang="en-US" altLang="zh-CN" sz="2000" dirty="0"/>
              <a:t>But as least you can see the how the exception number corresponds to the exception from docs.</a:t>
            </a:r>
          </a:p>
          <a:p>
            <a:pPr marL="0" indent="0">
              <a:lnSpc>
                <a:spcPct val="110000"/>
              </a:lnSpc>
              <a:buClr>
                <a:schemeClr val="accent2">
                  <a:lumMod val="75000"/>
                </a:schemeClr>
              </a:buClr>
              <a:buNone/>
            </a:pPr>
            <a:endParaRPr lang="en" altLang="zh-CN" sz="2000" dirty="0"/>
          </a:p>
        </p:txBody>
      </p:sp>
    </p:spTree>
    <p:extLst>
      <p:ext uri="{BB962C8B-B14F-4D97-AF65-F5344CB8AC3E}">
        <p14:creationId xmlns:p14="http://schemas.microsoft.com/office/powerpoint/2010/main" val="392010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6B73807-4361-4EAF-8D87-661FA9110F50}"/>
              </a:ext>
            </a:extLst>
          </p:cNvPr>
          <p:cNvSpPr>
            <a:spLocks noGrp="1"/>
          </p:cNvSpPr>
          <p:nvPr>
            <p:ph type="ftr" sz="quarter" idx="11"/>
          </p:nvPr>
        </p:nvSpPr>
        <p:spPr/>
        <p:txBody>
          <a:bodyPr/>
          <a:lstStyle/>
          <a:p>
            <a:r>
              <a:rPr lang="en-US" altLang="zh-CN" dirty="0"/>
              <a:t>L9 ECF &amp; FS</a:t>
            </a:r>
            <a:endParaRPr lang="zh-CN" altLang="en-US" dirty="0"/>
          </a:p>
        </p:txBody>
      </p:sp>
      <p:sp>
        <p:nvSpPr>
          <p:cNvPr id="3" name="灯片编号占位符 2">
            <a:extLst>
              <a:ext uri="{FF2B5EF4-FFF2-40B4-BE49-F238E27FC236}">
                <a16:creationId xmlns:a16="http://schemas.microsoft.com/office/drawing/2014/main" id="{A2FA9E5A-ACBF-4206-9A48-C91DBC5F5BB9}"/>
              </a:ext>
            </a:extLst>
          </p:cNvPr>
          <p:cNvSpPr>
            <a:spLocks noGrp="1"/>
          </p:cNvSpPr>
          <p:nvPr>
            <p:ph type="sldNum" sz="quarter" idx="12"/>
          </p:nvPr>
        </p:nvSpPr>
        <p:spPr/>
        <p:txBody>
          <a:bodyPr/>
          <a:lstStyle/>
          <a:p>
            <a:fld id="{72C11F88-783B-427F-AEBF-5807090EDC39}" type="slidenum">
              <a:rPr lang="zh-CN" altLang="en-US" smtClean="0"/>
              <a:pPr/>
              <a:t>9</a:t>
            </a:fld>
            <a:endParaRPr lang="zh-CN" altLang="en-US" dirty="0"/>
          </a:p>
        </p:txBody>
      </p:sp>
      <p:sp>
        <p:nvSpPr>
          <p:cNvPr id="5" name="文本框 4">
            <a:extLst>
              <a:ext uri="{FF2B5EF4-FFF2-40B4-BE49-F238E27FC236}">
                <a16:creationId xmlns:a16="http://schemas.microsoft.com/office/drawing/2014/main" id="{19969EA0-9B57-4294-AB31-ADD12BF1709A}"/>
              </a:ext>
            </a:extLst>
          </p:cNvPr>
          <p:cNvSpPr txBox="1"/>
          <p:nvPr/>
        </p:nvSpPr>
        <p:spPr>
          <a:xfrm>
            <a:off x="342596" y="278642"/>
            <a:ext cx="9300168" cy="523220"/>
          </a:xfrm>
          <a:prstGeom prst="rect">
            <a:avLst/>
          </a:prstGeom>
          <a:noFill/>
        </p:spPr>
        <p:txBody>
          <a:bodyPr wrap="square" rtlCol="0">
            <a:spAutoFit/>
          </a:bodyPr>
          <a:lstStyle/>
          <a:p>
            <a:r>
              <a:rPr lang="en-US" altLang="zh-CN" sz="2800" b="1" dirty="0"/>
              <a:t>Trap (mostly system calls): Intentional, generally benign</a:t>
            </a:r>
            <a:endParaRPr lang="zh-CN" altLang="en-US" sz="2800" b="1" dirty="0"/>
          </a:p>
        </p:txBody>
      </p:sp>
      <p:sp>
        <p:nvSpPr>
          <p:cNvPr id="8" name="内容占位符 2">
            <a:extLst>
              <a:ext uri="{FF2B5EF4-FFF2-40B4-BE49-F238E27FC236}">
                <a16:creationId xmlns:a16="http://schemas.microsoft.com/office/drawing/2014/main" id="{F2222E66-6A0B-9D4F-BDA8-6D0C6D05E07D}"/>
              </a:ext>
            </a:extLst>
          </p:cNvPr>
          <p:cNvSpPr txBox="1">
            <a:spLocks/>
          </p:cNvSpPr>
          <p:nvPr/>
        </p:nvSpPr>
        <p:spPr>
          <a:xfrm>
            <a:off x="232257" y="863417"/>
            <a:ext cx="7747961" cy="59625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2">
                  <a:lumMod val="75000"/>
                </a:schemeClr>
              </a:buClr>
              <a:buFont typeface="Wingdings" panose="05000000000000000000" pitchFamily="2" charset="2"/>
              <a:buChar char="n"/>
            </a:pPr>
            <a:r>
              <a:rPr lang="en-US" altLang="zh-CN" sz="2000" dirty="0"/>
              <a:t>Your program solicits help from kernel.</a:t>
            </a:r>
          </a:p>
          <a:p>
            <a:pPr lvl="1">
              <a:lnSpc>
                <a:spcPct val="110000"/>
              </a:lnSpc>
              <a:buClr>
                <a:schemeClr val="accent2">
                  <a:lumMod val="75000"/>
                </a:schemeClr>
              </a:buClr>
              <a:buFont typeface="Wingdings" panose="05000000000000000000" pitchFamily="2" charset="2"/>
              <a:buChar char="n"/>
            </a:pPr>
            <a:r>
              <a:rPr lang="en-US" altLang="zh-CN" sz="1600" dirty="0"/>
              <a:t>IO requests. Access process info from Process Control Block (</a:t>
            </a:r>
            <a:r>
              <a:rPr lang="en-US" altLang="zh-CN" sz="1600" b="1" dirty="0"/>
              <a:t>PCB</a:t>
            </a:r>
            <a:r>
              <a:rPr lang="en-US" altLang="zh-CN" sz="1600" dirty="0"/>
              <a:t>). Terminate current process (since it gives the control away). Process control (fork, </a:t>
            </a:r>
            <a:r>
              <a:rPr lang="en-US" altLang="zh-CN" sz="1600" dirty="0" err="1"/>
              <a:t>execve</a:t>
            </a:r>
            <a:r>
              <a:rPr lang="en-US" altLang="zh-CN" sz="1600" dirty="0"/>
              <a:t>, </a:t>
            </a:r>
            <a:r>
              <a:rPr lang="en-US" altLang="zh-CN" sz="1600" dirty="0" err="1"/>
              <a:t>waitpid</a:t>
            </a:r>
            <a:r>
              <a:rPr lang="en-US" altLang="zh-CN" sz="1600" dirty="0"/>
              <a:t>, etc.) and so on.</a:t>
            </a:r>
          </a:p>
          <a:p>
            <a:pPr>
              <a:lnSpc>
                <a:spcPct val="110000"/>
              </a:lnSpc>
              <a:buClr>
                <a:schemeClr val="accent2">
                  <a:lumMod val="75000"/>
                </a:schemeClr>
              </a:buClr>
              <a:buFont typeface="Wingdings" panose="05000000000000000000" pitchFamily="2" charset="2"/>
              <a:buChar char="n"/>
            </a:pPr>
            <a:r>
              <a:rPr lang="en-US" altLang="zh-CN" sz="2000" dirty="0"/>
              <a:t>A special calling </a:t>
            </a:r>
            <a:r>
              <a:rPr lang="en-US" altLang="zh-CN" sz="2000" dirty="0" err="1"/>
              <a:t>inst</a:t>
            </a:r>
            <a:r>
              <a:rPr lang="en-US" altLang="zh-CN" sz="2000" dirty="0"/>
              <a:t> is required. [Raise the privilege level] In x86, this is </a:t>
            </a:r>
            <a:r>
              <a:rPr lang="en-US" altLang="zh-CN" sz="2000" dirty="0" err="1">
                <a:latin typeface="Courier" pitchFamily="2" charset="0"/>
              </a:rPr>
              <a:t>syscall</a:t>
            </a:r>
            <a:r>
              <a:rPr lang="en-US" altLang="zh-CN" sz="2000" dirty="0"/>
              <a:t>.</a:t>
            </a:r>
          </a:p>
          <a:p>
            <a:pPr>
              <a:lnSpc>
                <a:spcPct val="110000"/>
              </a:lnSpc>
              <a:buClr>
                <a:schemeClr val="accent2">
                  <a:lumMod val="75000"/>
                </a:schemeClr>
              </a:buClr>
              <a:buFont typeface="Wingdings" panose="05000000000000000000" pitchFamily="2" charset="2"/>
              <a:buChar char="n"/>
            </a:pPr>
            <a:r>
              <a:rPr lang="en-US" altLang="zh-CN" sz="2000" dirty="0"/>
              <a:t>A special return </a:t>
            </a:r>
            <a:r>
              <a:rPr lang="en-US" altLang="zh-CN" sz="2000" dirty="0" err="1"/>
              <a:t>inst</a:t>
            </a:r>
            <a:r>
              <a:rPr lang="en-US" altLang="zh-CN" sz="2000" dirty="0"/>
              <a:t> is required. [Restore the context (namely registers, but not only general-purpose ones). Degrade the privilege level.] In x86, this is </a:t>
            </a:r>
            <a:r>
              <a:rPr lang="en-US" altLang="zh-CN" sz="2000" dirty="0" err="1">
                <a:latin typeface="Courier" pitchFamily="2" charset="0"/>
              </a:rPr>
              <a:t>sysret</a:t>
            </a:r>
            <a:r>
              <a:rPr lang="en-US" altLang="zh-CN" sz="2000" dirty="0"/>
              <a:t>.</a:t>
            </a:r>
          </a:p>
          <a:p>
            <a:pPr>
              <a:lnSpc>
                <a:spcPct val="110000"/>
              </a:lnSpc>
              <a:buClr>
                <a:schemeClr val="accent2">
                  <a:lumMod val="75000"/>
                </a:schemeClr>
              </a:buClr>
              <a:buFont typeface="Wingdings" panose="05000000000000000000" pitchFamily="2" charset="2"/>
              <a:buChar char="n"/>
            </a:pPr>
            <a:r>
              <a:rPr lang="en-US" altLang="zh-CN" sz="2000" dirty="0"/>
              <a:t>System call handler is registered in the exception table. Once a </a:t>
            </a:r>
            <a:r>
              <a:rPr lang="en-US" altLang="zh-CN" sz="2000" dirty="0" err="1">
                <a:latin typeface="Courier" pitchFamily="2" charset="0"/>
              </a:rPr>
              <a:t>syscall</a:t>
            </a:r>
            <a:r>
              <a:rPr lang="en-US" altLang="zh-CN" sz="2000" dirty="0"/>
              <a:t> is triggered, system call handler (or referred to as the entry point) is invoked. It in turn calls the specific system call handlers according to the system call number pushed down the stack. </a:t>
            </a:r>
          </a:p>
          <a:p>
            <a:pPr>
              <a:lnSpc>
                <a:spcPct val="110000"/>
              </a:lnSpc>
              <a:buClr>
                <a:schemeClr val="accent2">
                  <a:lumMod val="75000"/>
                </a:schemeClr>
              </a:buClr>
              <a:buFont typeface="Wingdings" panose="05000000000000000000" pitchFamily="2" charset="2"/>
              <a:buChar char="n"/>
            </a:pPr>
            <a:r>
              <a:rPr lang="en-US" altLang="zh-CN" sz="2000" dirty="0"/>
              <a:t>System call table is also configured during booting.</a:t>
            </a:r>
          </a:p>
          <a:p>
            <a:pPr marL="0" indent="0">
              <a:lnSpc>
                <a:spcPct val="110000"/>
              </a:lnSpc>
              <a:buClr>
                <a:schemeClr val="accent2">
                  <a:lumMod val="75000"/>
                </a:schemeClr>
              </a:buClr>
              <a:buNone/>
            </a:pPr>
            <a:endParaRPr lang="en" altLang="zh-CN" sz="2000" dirty="0"/>
          </a:p>
        </p:txBody>
      </p:sp>
    </p:spTree>
    <p:extLst>
      <p:ext uri="{BB962C8B-B14F-4D97-AF65-F5344CB8AC3E}">
        <p14:creationId xmlns:p14="http://schemas.microsoft.com/office/powerpoint/2010/main" val="179628606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3352</TotalTime>
  <Words>3480</Words>
  <Application>Microsoft Macintosh PowerPoint</Application>
  <PresentationFormat>全屏显示(4:3)</PresentationFormat>
  <Paragraphs>539</Paragraphs>
  <Slides>45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等线</vt:lpstr>
      <vt:lpstr>Arial</vt:lpstr>
      <vt:lpstr>Calibri</vt:lpstr>
      <vt:lpstr>Calibri Light</vt:lpstr>
      <vt:lpstr>Courier</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 rui</dc:creator>
  <cp:lastModifiedBy>ding rui</cp:lastModifiedBy>
  <cp:revision>209</cp:revision>
  <dcterms:created xsi:type="dcterms:W3CDTF">2020-09-23T12:08:53Z</dcterms:created>
  <dcterms:modified xsi:type="dcterms:W3CDTF">2021-11-30T09:54:58Z</dcterms:modified>
</cp:coreProperties>
</file>