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87" r:id="rId12"/>
    <p:sldId id="288" r:id="rId13"/>
    <p:sldId id="289" r:id="rId14"/>
    <p:sldId id="290" r:id="rId15"/>
    <p:sldId id="291" r:id="rId16"/>
    <p:sldId id="267" r:id="rId17"/>
    <p:sldId id="265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92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93" r:id="rId36"/>
    <p:sldId id="284" r:id="rId37"/>
    <p:sldId id="285" r:id="rId38"/>
    <p:sldId id="286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游" userId="a0a20197-c968-41ec-9bb8-639028cad573" providerId="ADAL" clId="{9EE7254A-6347-44CF-B968-6DDF440A71B3}"/>
    <pc:docChg chg="custSel modSld">
      <pc:chgData name="游" userId="a0a20197-c968-41ec-9bb8-639028cad573" providerId="ADAL" clId="{9EE7254A-6347-44CF-B968-6DDF440A71B3}" dt="2021-12-05T14:20:25.497" v="185"/>
      <pc:docMkLst>
        <pc:docMk/>
      </pc:docMkLst>
      <pc:sldChg chg="modSp mod">
        <pc:chgData name="游" userId="a0a20197-c968-41ec-9bb8-639028cad573" providerId="ADAL" clId="{9EE7254A-6347-44CF-B968-6DDF440A71B3}" dt="2021-12-05T14:19:31.184" v="3" actId="20577"/>
        <pc:sldMkLst>
          <pc:docMk/>
          <pc:sldMk cId="372007462" sldId="256"/>
        </pc:sldMkLst>
        <pc:spChg chg="mod">
          <ac:chgData name="游" userId="a0a20197-c968-41ec-9bb8-639028cad573" providerId="ADAL" clId="{9EE7254A-6347-44CF-B968-6DDF440A71B3}" dt="2021-12-05T14:19:31.184" v="3" actId="20577"/>
          <ac:spMkLst>
            <pc:docMk/>
            <pc:sldMk cId="372007462" sldId="256"/>
            <ac:spMk id="3" creationId="{A5B8CEAC-2C8E-4C29-A30F-69A14DE5A873}"/>
          </ac:spMkLst>
        </pc:spChg>
      </pc:sldChg>
      <pc:sldChg chg="modSp mod">
        <pc:chgData name="游" userId="a0a20197-c968-41ec-9bb8-639028cad573" providerId="ADAL" clId="{9EE7254A-6347-44CF-B968-6DDF440A71B3}" dt="2021-12-05T14:20:25.497" v="185"/>
        <pc:sldMkLst>
          <pc:docMk/>
          <pc:sldMk cId="597590404" sldId="286"/>
        </pc:sldMkLst>
        <pc:spChg chg="mod">
          <ac:chgData name="游" userId="a0a20197-c968-41ec-9bb8-639028cad573" providerId="ADAL" clId="{9EE7254A-6347-44CF-B968-6DDF440A71B3}" dt="2021-12-05T14:20:25.497" v="185"/>
          <ac:spMkLst>
            <pc:docMk/>
            <pc:sldMk cId="597590404" sldId="286"/>
            <ac:spMk id="5" creationId="{72C046F7-66BE-4723-828B-FF9DE9E613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E7E3A-12FC-4FFA-AA5F-F7323DAA1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5D637A-C5D7-45A0-ACB7-FFF895FF5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A066C-9E05-47E9-BC42-066F8A53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BB6D4-ABE5-4AB0-9FCB-9237BD18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8839A-5CED-4468-83B1-160C9DE6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0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01358-5518-42E3-9E78-DD1233F8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EF97E-EF56-4BE2-A36F-6D8B7EFE4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7E93B-B76F-4812-AED1-AA01777D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62767-1CF8-4311-9274-CA7D9EB0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138A2-C420-40D9-8113-24A4B3D5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2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1255BE-412E-4BAA-B2AE-C52DBA1B8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CCFBAE-84F0-429D-8390-49043BD1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1561A-0E18-4C98-9ECD-258E291C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9AE1A-DC65-454B-9704-B66D93D4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FFDBB-E5AB-426F-9DAE-223194AE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47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(F)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16532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27AB1-1015-4077-B9BB-6A7EF32B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50E71-186A-44DA-AFD4-A979A1DB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D5680-2DF6-4C78-9C96-FE0CD26A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3D86B-4E3F-4203-B9A7-14DA98B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2070E-3200-4008-9FB1-13ABD835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D662-77DD-422A-AEAA-042757EA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3D229-C5EB-4DBC-97B6-88AFDA178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38619-E60A-4BE4-86DB-B15B9BE2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75B45-A4AD-4626-8BEC-CCFF0CF4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D2F94-29D7-40F5-AB35-751FAC35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2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A62F2-DB93-4719-BD36-B5813869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20340-E46B-4C8E-AA49-901EC2BDA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C7DA4-C2C5-4DAD-B200-6F4220892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D5181-70C9-499B-91EE-34807E94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2B765-122D-402D-A387-D3994466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24E09-6E0C-49C4-A45A-8B453778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5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7113C-4D97-4775-BCF6-346337C0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9B74B-7593-44E7-A24F-F03203A77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E455F-6395-4AF3-B0D1-D0C1E7555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D681C5-B89A-40D9-8B0C-964065084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4A4997-9EEB-4EA1-A5F9-7E98F5FBB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FE1AC0-5720-41B9-9BE6-955BEDFF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61DADF-683F-4E93-AAEA-A236DDDD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BFEF16-BDF3-47EE-9695-9C96CE1B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A1A75-8E80-4F00-B9D6-C68BA045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2F26D3-1052-49FC-8A8C-1F9DE184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C5D8EB-14C7-4CCC-BAD9-ED674B7D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DDFC4-61D3-4A78-BAFB-A84B6E69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5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95B9C3-895B-4B26-9975-309521EA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CF8023-1ABD-41CC-A055-7620FFDD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01420A-1D03-4FAA-839B-16509508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4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33F64-214A-4C17-8FCD-3E7B5B49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24A90-A120-4F8A-91B9-9E5AA732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6AB4C-F4D5-4825-8A5F-10CEDA16A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DCA174-0135-45FA-B8ED-15BE0E5D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3E763-1B0E-48B0-A8E9-E2058781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8E03E-5962-4E62-B7D1-B2636CEE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8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5F4D2-67AF-4375-992F-765B8B4A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1CDF4-DC36-4479-99AE-539703FF0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460DA-2D5D-4E07-8110-EF87C5AD8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0D796-D816-4F6F-AA33-CC770D43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DC16F-8139-4ACD-8590-C976530F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14F2F5-1B38-40AC-A4D0-903674D0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1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F9B4E2-57EE-4ABB-972D-ABAA1114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DA5132-909E-4243-92EB-4C3033265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F7054-555D-40D7-BB9E-A59C43923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9EAAA-C6F4-44E1-84B8-58D0AD8C299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4B477-AF4E-43C9-8031-CE2DCDD09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D394D-B969-4761-8A06-FE093D1A3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mmap.2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mory_safe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4141-6039-47B4-8776-261E48981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Virtual Memory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B8CEAC-2C8E-4C29-A30F-69A14DE5A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李天驰游震邦</a:t>
            </a:r>
            <a:endParaRPr lang="en-US" altLang="zh-CN" dirty="0"/>
          </a:p>
          <a:p>
            <a:r>
              <a:rPr lang="en-US" altLang="zh-CN" dirty="0"/>
              <a:t>2021.12.5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0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FA80A-D386-4603-826B-0B832849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76AEB-9527-498A-97D4-BC16A9C1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时间优化：</a:t>
            </a:r>
            <a:r>
              <a:rPr lang="en-US" altLang="zh-CN" dirty="0"/>
              <a:t>TLB</a:t>
            </a:r>
          </a:p>
          <a:p>
            <a:pPr lvl="1"/>
            <a:r>
              <a:rPr lang="zh-CN" altLang="en-US" dirty="0"/>
              <a:t>本质上是一个</a:t>
            </a:r>
            <a:r>
              <a:rPr lang="en-US" altLang="zh-CN" dirty="0"/>
              <a:t>cache</a:t>
            </a:r>
            <a:r>
              <a:rPr lang="zh-CN" altLang="en-US" dirty="0"/>
              <a:t>，而不是</a:t>
            </a:r>
            <a:r>
              <a:rPr lang="en-US" altLang="zh-CN" dirty="0"/>
              <a:t>buffer</a:t>
            </a:r>
          </a:p>
          <a:p>
            <a:pPr lvl="1"/>
            <a:r>
              <a:rPr lang="zh-CN" altLang="en-US" dirty="0"/>
              <a:t>在内存空间切换时，</a:t>
            </a:r>
            <a:r>
              <a:rPr lang="en-US" altLang="zh-CN" dirty="0"/>
              <a:t>TLB</a:t>
            </a:r>
            <a:r>
              <a:rPr lang="zh-CN" altLang="en-US" dirty="0"/>
              <a:t>需要被刷新</a:t>
            </a:r>
            <a:endParaRPr lang="en-US" altLang="zh-CN" dirty="0"/>
          </a:p>
          <a:p>
            <a:pPr lvl="1"/>
            <a:r>
              <a:rPr lang="en-US" altLang="zh-CN" dirty="0"/>
              <a:t>L1 TLB, </a:t>
            </a:r>
            <a:r>
              <a:rPr lang="en-US" altLang="zh-CN" dirty="0" err="1"/>
              <a:t>i</a:t>
            </a:r>
            <a:r>
              <a:rPr lang="en-US" altLang="zh-CN" dirty="0"/>
              <a:t>-TLB, d-TLB, L2 unified TLB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空间优化：多级页表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590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BBD51-EF38-40D0-B51E-075FB589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6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虚存翻译（多级页表）：</a:t>
            </a:r>
            <a:r>
              <a:rPr lang="en-US" altLang="zh-CN" dirty="0"/>
              <a:t>2018</a:t>
            </a:r>
            <a:r>
              <a:rPr lang="zh-CN" altLang="en-US" dirty="0"/>
              <a:t>年虚存大题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1DBED4-8CAA-4DFB-8A0C-F1A9FCA0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5" y="1148031"/>
            <a:ext cx="8206261" cy="2358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8529B0-43A5-4383-8D2A-266177027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174" y="838986"/>
            <a:ext cx="3585625" cy="60190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D854C45-38B5-472A-9CEF-E4C3D42A4E66}"/>
              </a:ext>
            </a:extLst>
          </p:cNvPr>
          <p:cNvSpPr txBox="1"/>
          <p:nvPr/>
        </p:nvSpPr>
        <p:spPr>
          <a:xfrm>
            <a:off x="2073897" y="4506012"/>
            <a:ext cx="309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1024  5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D3AF12-B786-4A01-9DE7-FCC4B587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31" y="389005"/>
            <a:ext cx="9507337" cy="502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7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D8BE93-FA7E-468C-A0F1-972D5BA2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10" y="611193"/>
            <a:ext cx="8860455" cy="450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0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3DE389-6AB2-45A6-849F-93152BC5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66" y="267076"/>
            <a:ext cx="10005672" cy="51946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E6D3F6-E299-4845-BABD-0F47B45B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53" y="5382201"/>
            <a:ext cx="10005672" cy="9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0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765279-08A9-46AC-B860-856153AA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17" y="379009"/>
            <a:ext cx="10037452" cy="58709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4597C75-CE51-44E6-9EA9-D5570DC376EB}"/>
              </a:ext>
            </a:extLst>
          </p:cNvPr>
          <p:cNvSpPr txBox="1"/>
          <p:nvPr/>
        </p:nvSpPr>
        <p:spPr>
          <a:xfrm>
            <a:off x="7560297" y="2852825"/>
            <a:ext cx="121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B8010E-4F24-4433-ABDD-F070ED16D619}"/>
              </a:ext>
            </a:extLst>
          </p:cNvPr>
          <p:cNvSpPr txBox="1"/>
          <p:nvPr/>
        </p:nvSpPr>
        <p:spPr>
          <a:xfrm>
            <a:off x="3497344" y="3429000"/>
            <a:ext cx="191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0x00A23067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E50817-3498-43EB-9A8B-9B081F0B3675}"/>
              </a:ext>
            </a:extLst>
          </p:cNvPr>
          <p:cNvSpPr txBox="1"/>
          <p:nvPr/>
        </p:nvSpPr>
        <p:spPr>
          <a:xfrm>
            <a:off x="4854803" y="4072379"/>
            <a:ext cx="80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\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3FC0EA-5C4D-41AE-9E7B-EDC3D371C0CA}"/>
              </a:ext>
            </a:extLst>
          </p:cNvPr>
          <p:cNvSpPr txBox="1"/>
          <p:nvPr/>
        </p:nvSpPr>
        <p:spPr>
          <a:xfrm>
            <a:off x="8022210" y="4017754"/>
            <a:ext cx="18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0x00A23560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03CFD5-7667-4483-B00A-3909DF808564}"/>
              </a:ext>
            </a:extLst>
          </p:cNvPr>
          <p:cNvSpPr txBox="1"/>
          <p:nvPr/>
        </p:nvSpPr>
        <p:spPr>
          <a:xfrm>
            <a:off x="3497344" y="5231876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A9810D-1BC4-44F2-B293-6C4D0FAE0335}"/>
              </a:ext>
            </a:extLst>
          </p:cNvPr>
          <p:cNvSpPr txBox="1"/>
          <p:nvPr/>
        </p:nvSpPr>
        <p:spPr>
          <a:xfrm>
            <a:off x="8521831" y="5231876"/>
            <a:ext cx="1753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0x00BA4067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3BE685-779C-4040-96E3-605D76666242}"/>
              </a:ext>
            </a:extLst>
          </p:cNvPr>
          <p:cNvSpPr txBox="1"/>
          <p:nvPr/>
        </p:nvSpPr>
        <p:spPr>
          <a:xfrm>
            <a:off x="4374037" y="5788306"/>
            <a:ext cx="1721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0x29DE404C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273216-639E-4209-B253-31772EFA810C}"/>
              </a:ext>
            </a:extLst>
          </p:cNvPr>
          <p:cNvSpPr txBox="1"/>
          <p:nvPr/>
        </p:nvSpPr>
        <p:spPr>
          <a:xfrm>
            <a:off x="7909089" y="5631986"/>
            <a:ext cx="1753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0x00BA469B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762702C-E369-440F-A510-DF363917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第二部分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C0F947-510E-436A-939C-70A643686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3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28552-7823-4D23-A0B4-60DF8DC7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地址空间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49056-08FF-4FF6-8091-B1C35870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9875" cy="4351338"/>
          </a:xfrm>
        </p:spPr>
        <p:txBody>
          <a:bodyPr/>
          <a:lstStyle/>
          <a:p>
            <a:r>
              <a:rPr lang="zh-CN" altLang="en-US" dirty="0"/>
              <a:t>物理内存区域可能只是整个物理内存空间的一部分，因为虚拟地址空间是</a:t>
            </a:r>
            <a:r>
              <a:rPr lang="en-US" altLang="zh-CN" dirty="0"/>
              <a:t>48</a:t>
            </a:r>
            <a:r>
              <a:rPr lang="zh-CN" altLang="en-US" dirty="0"/>
              <a:t>位，而物理地址空间是</a:t>
            </a:r>
            <a:r>
              <a:rPr lang="en-US" altLang="zh-CN" dirty="0"/>
              <a:t>52</a:t>
            </a:r>
            <a:r>
              <a:rPr lang="zh-CN" altLang="en-US" dirty="0"/>
              <a:t>位的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bss</a:t>
            </a:r>
            <a:r>
              <a:rPr lang="zh-CN" altLang="en-US" dirty="0"/>
              <a:t>不是未初始化的数据，而是初始化成</a:t>
            </a:r>
            <a:r>
              <a:rPr lang="en-US" altLang="zh-CN" dirty="0"/>
              <a:t>0</a:t>
            </a:r>
            <a:r>
              <a:rPr lang="zh-CN" altLang="en-US" dirty="0"/>
              <a:t>的数据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07F55E-A2A5-4C98-B92D-608DF377A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75" y="1258037"/>
            <a:ext cx="38957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8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75B50-8A57-4717-89C5-9B963129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虚拟内存区域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E9DC9-5B53-4850-8EC5-8ED9CF13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将虚拟内存组织成一些区域（也叫</a:t>
            </a:r>
            <a:r>
              <a:rPr lang="zh-CN" altLang="en-US" b="1" dirty="0"/>
              <a:t>段</a:t>
            </a:r>
            <a:r>
              <a:rPr lang="zh-CN" altLang="en-US" dirty="0"/>
              <a:t>）的集合</a:t>
            </a:r>
            <a:endParaRPr lang="en-US" altLang="zh-CN" dirty="0"/>
          </a:p>
          <a:p>
            <a:r>
              <a:rPr lang="zh-CN" altLang="en-US" dirty="0"/>
              <a:t>但是，硬件是不用段来管理的，这只是操作系统管理的一个方式</a:t>
            </a:r>
            <a:endParaRPr lang="en-US" altLang="zh-CN" dirty="0"/>
          </a:p>
          <a:p>
            <a:r>
              <a:rPr lang="zh-CN" altLang="en-US" dirty="0"/>
              <a:t>地址空间可以分页管理，也可以分段管理。但是，分段管理和这里的虚拟内存区域是不一样的，分段管理需要硬件和操作系统共同实现。</a:t>
            </a:r>
          </a:p>
        </p:txBody>
      </p:sp>
    </p:spTree>
    <p:extLst>
      <p:ext uri="{BB962C8B-B14F-4D97-AF65-F5344CB8AC3E}">
        <p14:creationId xmlns:p14="http://schemas.microsoft.com/office/powerpoint/2010/main" val="2315700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3581B-E7CA-4F6B-B95A-7DD1C2E9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内存管理的数据结构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41A51-E711-4C93-9F91-77F274958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从程序员的角度来说，有两个重要的数据结构</a:t>
            </a:r>
            <a:endParaRPr lang="en-US" altLang="zh-CN" dirty="0"/>
          </a:p>
          <a:p>
            <a:pPr lvl="1"/>
            <a:r>
              <a:rPr lang="zh-CN" altLang="en-US" dirty="0"/>
              <a:t>页表</a:t>
            </a:r>
            <a:endParaRPr lang="en-US" altLang="zh-CN" dirty="0"/>
          </a:p>
          <a:p>
            <a:pPr lvl="1"/>
            <a:r>
              <a:rPr lang="en-US" altLang="zh-CN" dirty="0" err="1"/>
              <a:t>vm_area_struct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03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482C4-6C68-440C-96B2-F84E7CC1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(</a:t>
            </a:r>
            <a:r>
              <a:rPr lang="zh-CN" altLang="en-US" dirty="0"/>
              <a:t>第一部分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7A2F0-23F7-4D65-9D08-D2F45A2B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endParaRPr lang="en-US" altLang="zh-CN" dirty="0"/>
          </a:p>
          <a:p>
            <a:r>
              <a:rPr lang="zh-CN" altLang="en-US" dirty="0"/>
              <a:t>分页机制</a:t>
            </a:r>
            <a:endParaRPr lang="en-US" altLang="zh-CN" dirty="0"/>
          </a:p>
          <a:p>
            <a:pPr lvl="1"/>
            <a:r>
              <a:rPr lang="zh-CN" altLang="en-US" dirty="0"/>
              <a:t>页表</a:t>
            </a:r>
            <a:endParaRPr lang="en-US" altLang="zh-CN" dirty="0"/>
          </a:p>
          <a:p>
            <a:pPr lvl="1"/>
            <a:r>
              <a:rPr lang="zh-CN" altLang="en-US" dirty="0"/>
              <a:t>页表条目</a:t>
            </a:r>
            <a:endParaRPr lang="en-US" altLang="zh-CN" dirty="0"/>
          </a:p>
          <a:p>
            <a:r>
              <a:rPr lang="zh-CN" altLang="en-US" dirty="0"/>
              <a:t>优化页表</a:t>
            </a:r>
            <a:endParaRPr lang="en-US" altLang="zh-CN" dirty="0"/>
          </a:p>
          <a:p>
            <a:pPr lvl="1"/>
            <a:r>
              <a:rPr lang="zh-CN" altLang="en-US" dirty="0"/>
              <a:t>时间优化：</a:t>
            </a:r>
            <a:r>
              <a:rPr lang="en-US" altLang="zh-CN" dirty="0"/>
              <a:t>TLB</a:t>
            </a:r>
          </a:p>
          <a:p>
            <a:pPr lvl="1"/>
            <a:r>
              <a:rPr lang="zh-CN" altLang="en-US" dirty="0"/>
              <a:t>空间优化：多级页表</a:t>
            </a:r>
          </a:p>
        </p:txBody>
      </p:sp>
    </p:spTree>
    <p:extLst>
      <p:ext uri="{BB962C8B-B14F-4D97-AF65-F5344CB8AC3E}">
        <p14:creationId xmlns:p14="http://schemas.microsoft.com/office/powerpoint/2010/main" val="3040206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22BC2-B6A8-4FF2-A125-6007BFBC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页故障（</a:t>
            </a:r>
            <a:r>
              <a:rPr lang="en-US" altLang="zh-CN" dirty="0"/>
              <a:t>page fault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0DFFC-9575-4ED4-AEAF-D70BFE19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页故障（</a:t>
            </a:r>
            <a:r>
              <a:rPr lang="en-US" altLang="zh-CN" dirty="0"/>
              <a:t>page fault</a:t>
            </a:r>
            <a:r>
              <a:rPr lang="zh-CN" altLang="en-US" dirty="0"/>
              <a:t>）不仅仅是指物理页面的缺失，同时也包含权限错误</a:t>
            </a:r>
            <a:endParaRPr lang="en-US" altLang="zh-CN" dirty="0"/>
          </a:p>
          <a:p>
            <a:r>
              <a:rPr lang="zh-CN" altLang="en-US" dirty="0"/>
              <a:t>以下文本并不是一般保护故障（</a:t>
            </a:r>
            <a:r>
              <a:rPr lang="en-US" altLang="zh-CN" dirty="0"/>
              <a:t>general protection fault</a:t>
            </a:r>
            <a:r>
              <a:rPr lang="zh-CN" altLang="en-US" dirty="0"/>
              <a:t>），而是页故障（</a:t>
            </a:r>
            <a:r>
              <a:rPr lang="en-US" altLang="zh-CN"/>
              <a:t>CSAPP 8.1.3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5E6073-87D5-4CA0-9E6A-112BB939A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32" y="4001294"/>
            <a:ext cx="9661935" cy="138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5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6A8B4-5EFF-4B47-8949-AC4507A0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页故障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A058A-ED5C-424D-9BD2-CD1959E4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06"/>
            <a:ext cx="10515600" cy="4351338"/>
          </a:xfrm>
        </p:spPr>
        <p:txBody>
          <a:bodyPr/>
          <a:lstStyle/>
          <a:p>
            <a:r>
              <a:rPr lang="zh-CN" altLang="en-US" dirty="0"/>
              <a:t>页故障是定义在特权架构中的一种异常，以下是</a:t>
            </a:r>
            <a:r>
              <a:rPr lang="en-US" altLang="zh-CN" dirty="0"/>
              <a:t>Intel</a:t>
            </a:r>
            <a:r>
              <a:rPr lang="zh-CN" altLang="en-US" dirty="0"/>
              <a:t>定义的页故障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D91FE6-10ED-41A7-BE8B-A5C66627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16" y="1985345"/>
            <a:ext cx="9288789" cy="48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22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3FA93-5E7E-40F3-BCCB-30321762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页故障的种类（</a:t>
            </a:r>
            <a:r>
              <a:rPr lang="en-US" altLang="zh-CN" dirty="0"/>
              <a:t>basic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39839-8E0A-443C-92E2-6E9408254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地址无效：如</a:t>
            </a:r>
            <a:r>
              <a:rPr lang="en-US" altLang="zh-CN" dirty="0"/>
              <a:t>NULL (0)</a:t>
            </a:r>
          </a:p>
          <a:p>
            <a:r>
              <a:rPr lang="zh-CN" altLang="en-US" dirty="0"/>
              <a:t>权限错误</a:t>
            </a:r>
            <a:endParaRPr lang="en-US" altLang="zh-CN" dirty="0"/>
          </a:p>
          <a:p>
            <a:pPr lvl="1"/>
            <a:r>
              <a:rPr lang="en-US" altLang="zh-CN" dirty="0"/>
              <a:t>R/W, XD, U/S</a:t>
            </a:r>
          </a:p>
          <a:p>
            <a:r>
              <a:rPr lang="zh-CN" altLang="en-US" dirty="0"/>
              <a:t>页面不在内存中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硬件需要检查</a:t>
            </a:r>
            <a:r>
              <a:rPr lang="en-US" altLang="zh-CN" dirty="0"/>
              <a:t>PTE</a:t>
            </a:r>
            <a:r>
              <a:rPr lang="zh-CN" altLang="en-US" dirty="0"/>
              <a:t>的哪些位</a:t>
            </a:r>
            <a:endParaRPr lang="en-US" altLang="zh-CN" dirty="0"/>
          </a:p>
          <a:p>
            <a:pPr lvl="1"/>
            <a:r>
              <a:rPr lang="zh-CN" altLang="en-US" dirty="0"/>
              <a:t>先检查</a:t>
            </a:r>
            <a:r>
              <a:rPr lang="en-US" altLang="zh-CN" dirty="0"/>
              <a:t>P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zh-CN" altLang="en-US" dirty="0"/>
              <a:t>再检查</a:t>
            </a:r>
            <a:r>
              <a:rPr lang="en-US" altLang="zh-CN" dirty="0"/>
              <a:t>R/W, XD, U/S</a:t>
            </a:r>
          </a:p>
        </p:txBody>
      </p:sp>
    </p:spTree>
    <p:extLst>
      <p:ext uri="{BB962C8B-B14F-4D97-AF65-F5344CB8AC3E}">
        <p14:creationId xmlns:p14="http://schemas.microsoft.com/office/powerpoint/2010/main" val="1490281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A40B4-8447-4712-9A8D-9D62FFDC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段故障（</a:t>
            </a:r>
            <a:r>
              <a:rPr lang="en-US" altLang="zh-CN" dirty="0"/>
              <a:t>segmentation fault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33092-5C0B-4EF7-B6E0-786CFDE0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是一个信号，而不是异常</a:t>
            </a:r>
            <a:endParaRPr lang="en-US" altLang="zh-CN" dirty="0"/>
          </a:p>
          <a:p>
            <a:r>
              <a:rPr lang="zh-CN" altLang="en-US" dirty="0"/>
              <a:t>有一些页故障会引发这个信号</a:t>
            </a:r>
            <a:endParaRPr lang="en-US" altLang="zh-CN" dirty="0"/>
          </a:p>
          <a:p>
            <a:pPr lvl="1"/>
            <a:r>
              <a:rPr lang="zh-CN" altLang="en-US" dirty="0"/>
              <a:t>地址无效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权限错误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5F6329-411A-44DA-BA5B-3F07198B7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75" y="2884961"/>
            <a:ext cx="3442064" cy="1667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49FE12-37C4-4E14-AD5A-E3C3A0F8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43" y="4865100"/>
            <a:ext cx="3394744" cy="166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9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28E27-5F5C-4046-A2D2-DC0B3F88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B418D-C9AA-4722-84EA-B1209050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普通文件（目录文件不能被</a:t>
            </a:r>
            <a:r>
              <a:rPr lang="en-US" altLang="zh-CN" dirty="0" err="1"/>
              <a:t>mmap</a:t>
            </a:r>
            <a:r>
              <a:rPr lang="zh-CN" altLang="en-US" dirty="0"/>
              <a:t>映射）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mmap</a:t>
            </a:r>
            <a:r>
              <a:rPr lang="en-US" altLang="zh-CN" dirty="0"/>
              <a:t> error: No such device</a:t>
            </a:r>
          </a:p>
          <a:p>
            <a:r>
              <a:rPr lang="zh-CN" altLang="en-US" dirty="0"/>
              <a:t>匿名文件（全是二进制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7D9672-CE20-47DC-A2EB-AD29F4FB9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46" y="2420267"/>
            <a:ext cx="6339362" cy="15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1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58C25-2465-4CD7-A35B-A9A76FB6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共享对象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41D4D6-745F-4120-96F8-F7517CFD3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453" y="1806173"/>
            <a:ext cx="4514850" cy="4314825"/>
          </a:xfrm>
        </p:spPr>
      </p:pic>
    </p:spTree>
    <p:extLst>
      <p:ext uri="{BB962C8B-B14F-4D97-AF65-F5344CB8AC3E}">
        <p14:creationId xmlns:p14="http://schemas.microsoft.com/office/powerpoint/2010/main" val="1256281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2A92F-B1F2-49BD-B996-2D2C7CAE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进程创建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0A0A9-FDD7-4EB3-80DF-3365184D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</a:p>
          <a:p>
            <a:pPr lvl="1"/>
            <a:r>
              <a:rPr lang="en-US" altLang="zh-CN" dirty="0"/>
              <a:t>COW(copy on write)</a:t>
            </a:r>
            <a:r>
              <a:rPr lang="zh-CN" altLang="en-US" dirty="0"/>
              <a:t>，借助</a:t>
            </a:r>
            <a:r>
              <a:rPr lang="en-US" altLang="zh-CN" dirty="0"/>
              <a:t>R/W</a:t>
            </a:r>
            <a:r>
              <a:rPr lang="zh-CN" altLang="en-US" dirty="0"/>
              <a:t>位实现</a:t>
            </a:r>
            <a:endParaRPr lang="en-US" altLang="zh-CN" dirty="0"/>
          </a:p>
          <a:p>
            <a:r>
              <a:rPr lang="en-US" altLang="zh-CN" dirty="0" err="1"/>
              <a:t>execve</a:t>
            </a:r>
            <a:endParaRPr lang="en-US" altLang="zh-CN" dirty="0"/>
          </a:p>
          <a:p>
            <a:pPr lvl="1"/>
            <a:r>
              <a:rPr lang="en-US" altLang="zh-CN" dirty="0"/>
              <a:t>lazy loading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973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F9D9D3F-5AFD-44A6-8008-7F884745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1" y="166034"/>
            <a:ext cx="11327906" cy="27279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9246EF3-47E3-4CF5-AC04-E9498ED78FCC}"/>
              </a:ext>
            </a:extLst>
          </p:cNvPr>
          <p:cNvSpPr/>
          <p:nvPr/>
        </p:nvSpPr>
        <p:spPr>
          <a:xfrm>
            <a:off x="2938153" y="4202246"/>
            <a:ext cx="603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87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9B1C4-481A-4BDD-8601-D0B99EC0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AD575-7510-46E3-B96D-217586D9A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https://man7.org/linux/man-pages/man2/mmap.2.html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017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154F91D-298D-490B-B19E-A757F510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第三部分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796934-18DF-4D84-8DB8-CC18E9A99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81B3C-7071-410D-A41E-43AFB43F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（第二部分）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00030-6F53-4F56-9862-0BEB29CD6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页故障</a:t>
            </a:r>
            <a:endParaRPr lang="en-US" altLang="zh-CN" dirty="0"/>
          </a:p>
          <a:p>
            <a:r>
              <a:rPr lang="zh-CN" altLang="en-US" dirty="0"/>
              <a:t>内存映射</a:t>
            </a:r>
            <a:endParaRPr lang="en-US" altLang="zh-CN" dirty="0"/>
          </a:p>
          <a:p>
            <a:pPr lvl="1"/>
            <a:r>
              <a:rPr lang="en-US" altLang="zh-CN" dirty="0"/>
              <a:t>Fork</a:t>
            </a:r>
          </a:p>
          <a:p>
            <a:pPr lvl="1"/>
            <a:r>
              <a:rPr lang="en-US" altLang="zh-CN" dirty="0" err="1"/>
              <a:t>Execve</a:t>
            </a:r>
            <a:endParaRPr lang="en-US" altLang="zh-CN" dirty="0"/>
          </a:p>
          <a:p>
            <a:pPr lvl="1"/>
            <a:r>
              <a:rPr lang="en-US" altLang="zh-CN" dirty="0" err="1"/>
              <a:t>Mmap</a:t>
            </a:r>
            <a:r>
              <a:rPr lang="en-US" altLang="zh-CN" dirty="0"/>
              <a:t>/</a:t>
            </a:r>
            <a:r>
              <a:rPr lang="en-US" altLang="zh-CN" dirty="0" err="1"/>
              <a:t>munmap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81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B3051-E1C8-40C7-AFC8-BB4A80E2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CF7F1-4A30-4A1F-BC80-6F60F094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三个原因</a:t>
            </a:r>
            <a:endParaRPr lang="en-US" altLang="zh-CN" dirty="0"/>
          </a:p>
          <a:p>
            <a:pPr lvl="1"/>
            <a:r>
              <a:rPr lang="zh-CN" altLang="en-US" dirty="0"/>
              <a:t>最根本的是对象的生命周期，可能比它的创建者的生命周期要长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语言中有三种类型的生命周期：自动（栈中的对象）、动态（堆中的对象）、静态（</a:t>
            </a:r>
            <a:r>
              <a:rPr lang="en-US" altLang="zh-CN" dirty="0"/>
              <a:t>.data .</a:t>
            </a:r>
            <a:r>
              <a:rPr lang="en-US" altLang="zh-CN" dirty="0" err="1"/>
              <a:t>bss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变长对象</a:t>
            </a:r>
            <a:endParaRPr lang="en-US" altLang="zh-CN" dirty="0"/>
          </a:p>
          <a:p>
            <a:pPr lvl="2"/>
            <a:r>
              <a:rPr lang="zh-CN" altLang="en-US" dirty="0"/>
              <a:t>可以被放在变长栈帧中，但是不高效、不安全</a:t>
            </a:r>
            <a:endParaRPr lang="en-US" altLang="zh-CN" dirty="0"/>
          </a:p>
          <a:p>
            <a:pPr lvl="1"/>
            <a:r>
              <a:rPr lang="zh-CN" altLang="en-US" dirty="0"/>
              <a:t>大的对象可能会造成栈溢出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7426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72A38-194F-4F70-AB45-6C7F16A8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9DBF7-BBBB-428F-B038-2916F7905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三种方式</a:t>
            </a:r>
            <a:endParaRPr lang="en-US" altLang="zh-CN" dirty="0"/>
          </a:p>
          <a:p>
            <a:pPr lvl="1"/>
            <a:r>
              <a:rPr lang="zh-CN" altLang="en-US" dirty="0"/>
              <a:t>手动管理：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运行时管理（垃圾收集器）：</a:t>
            </a:r>
            <a:r>
              <a:rPr lang="en-US" altLang="zh-CN" dirty="0"/>
              <a:t>JVM, Go, Python</a:t>
            </a:r>
          </a:p>
          <a:p>
            <a:pPr lvl="1"/>
            <a:r>
              <a:rPr lang="zh-CN" altLang="en-US" dirty="0"/>
              <a:t>编译时管理：</a:t>
            </a:r>
            <a:r>
              <a:rPr lang="en-US" altLang="zh-CN" dirty="0"/>
              <a:t>Rust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最后一种在教材中没有提到</a:t>
            </a:r>
          </a:p>
        </p:txBody>
      </p:sp>
    </p:spTree>
    <p:extLst>
      <p:ext uri="{BB962C8B-B14F-4D97-AF65-F5344CB8AC3E}">
        <p14:creationId xmlns:p14="http://schemas.microsoft.com/office/powerpoint/2010/main" val="494459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7FBE3-9BBD-4964-8B99-D79C830C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182B8-3AA0-4970-A32F-498C892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malloc/</a:t>
            </a:r>
            <a:r>
              <a:rPr lang="en-US" altLang="zh-CN" dirty="0" err="1"/>
              <a:t>calloc</a:t>
            </a:r>
            <a:r>
              <a:rPr lang="en-US" altLang="zh-CN" dirty="0"/>
              <a:t>/</a:t>
            </a:r>
            <a:r>
              <a:rPr lang="en-US" altLang="zh-CN" dirty="0" err="1"/>
              <a:t>realloc</a:t>
            </a:r>
            <a:endParaRPr lang="en-US" altLang="zh-CN" dirty="0"/>
          </a:p>
          <a:p>
            <a:pPr lvl="1"/>
            <a:r>
              <a:rPr lang="en-US" altLang="zh-CN" dirty="0" err="1"/>
              <a:t>calloc</a:t>
            </a:r>
            <a:r>
              <a:rPr lang="zh-CN" altLang="en-US" dirty="0"/>
              <a:t>会初始化</a:t>
            </a:r>
            <a:endParaRPr lang="en-US" altLang="zh-CN" dirty="0"/>
          </a:p>
          <a:p>
            <a:pPr lvl="1"/>
            <a:r>
              <a:rPr lang="en-US" altLang="zh-CN" dirty="0"/>
              <a:t>C++ new</a:t>
            </a:r>
            <a:r>
              <a:rPr lang="zh-CN" altLang="en-US" dirty="0"/>
              <a:t>会初始化</a:t>
            </a:r>
            <a:endParaRPr lang="en-US" altLang="zh-CN" dirty="0"/>
          </a:p>
          <a:p>
            <a:r>
              <a:rPr lang="en-US" altLang="zh-CN" dirty="0"/>
              <a:t>free</a:t>
            </a:r>
          </a:p>
          <a:p>
            <a:r>
              <a:rPr lang="en-US" altLang="zh-CN" dirty="0" err="1"/>
              <a:t>brk</a:t>
            </a:r>
            <a:r>
              <a:rPr lang="en-US" altLang="zh-CN" dirty="0"/>
              <a:t>/</a:t>
            </a:r>
            <a:r>
              <a:rPr lang="en-US" altLang="zh-CN" dirty="0" err="1"/>
              <a:t>sbrk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118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F919C-BE11-4184-B4E3-B23706BC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AE089-C3A9-400C-BEA0-BB2315CE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最大化吞吐率</a:t>
            </a:r>
            <a:endParaRPr lang="en-US" altLang="zh-CN" dirty="0"/>
          </a:p>
          <a:p>
            <a:r>
              <a:rPr lang="zh-CN" altLang="en-US" dirty="0"/>
              <a:t>最大化内存利用率</a:t>
            </a:r>
            <a:endParaRPr lang="en-US" altLang="zh-CN" dirty="0"/>
          </a:p>
          <a:p>
            <a:pPr lvl="1"/>
            <a:r>
              <a:rPr lang="zh-CN" altLang="en-US" dirty="0"/>
              <a:t>碎片</a:t>
            </a:r>
            <a:endParaRPr lang="en-US" altLang="zh-CN" dirty="0"/>
          </a:p>
          <a:p>
            <a:pPr lvl="2"/>
            <a:r>
              <a:rPr lang="zh-CN" altLang="en-US" dirty="0"/>
              <a:t>内部碎片</a:t>
            </a:r>
            <a:endParaRPr lang="en-US" altLang="zh-CN" dirty="0"/>
          </a:p>
          <a:p>
            <a:pPr lvl="2"/>
            <a:r>
              <a:rPr lang="zh-CN" altLang="en-US" dirty="0"/>
              <a:t>外部碎片</a:t>
            </a:r>
          </a:p>
        </p:txBody>
      </p:sp>
    </p:spTree>
    <p:extLst>
      <p:ext uri="{BB962C8B-B14F-4D97-AF65-F5344CB8AC3E}">
        <p14:creationId xmlns:p14="http://schemas.microsoft.com/office/powerpoint/2010/main" val="3000004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CF2A7-40C6-4CC9-BC95-B362DF53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897A8-9016-4ABB-AB86-E030A9CA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  <a:endParaRPr lang="en-US" altLang="zh-CN" dirty="0"/>
          </a:p>
          <a:p>
            <a:pPr lvl="1"/>
            <a:r>
              <a:rPr lang="zh-CN" altLang="en-US" dirty="0"/>
              <a:t>隐式链表</a:t>
            </a:r>
            <a:endParaRPr lang="en-US" altLang="zh-CN" dirty="0"/>
          </a:p>
          <a:p>
            <a:pPr lvl="1"/>
            <a:r>
              <a:rPr lang="zh-CN" altLang="en-US" dirty="0"/>
              <a:t>显示链表</a:t>
            </a:r>
            <a:endParaRPr lang="en-US" altLang="zh-CN" dirty="0"/>
          </a:p>
          <a:p>
            <a:pPr lvl="1"/>
            <a:r>
              <a:rPr lang="zh-CN" altLang="en-US" dirty="0"/>
              <a:t>分离链表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适配</a:t>
            </a:r>
            <a:endParaRPr lang="en-US" altLang="zh-CN" dirty="0"/>
          </a:p>
          <a:p>
            <a:pPr lvl="1"/>
            <a:r>
              <a:rPr lang="zh-CN" altLang="en-US" dirty="0"/>
              <a:t>首次适配</a:t>
            </a:r>
            <a:endParaRPr lang="en-US" altLang="zh-CN" dirty="0"/>
          </a:p>
          <a:p>
            <a:pPr lvl="1"/>
            <a:r>
              <a:rPr lang="zh-CN" altLang="en-US" dirty="0"/>
              <a:t>下次适配</a:t>
            </a:r>
            <a:endParaRPr lang="en-US" altLang="zh-CN" dirty="0"/>
          </a:p>
          <a:p>
            <a:pPr lvl="1"/>
            <a:r>
              <a:rPr lang="zh-CN" altLang="en-US" dirty="0"/>
              <a:t>最佳适配</a:t>
            </a:r>
            <a:endParaRPr lang="en-US" altLang="zh-CN" dirty="0"/>
          </a:p>
          <a:p>
            <a:r>
              <a:rPr lang="zh-CN" altLang="en-US" dirty="0"/>
              <a:t>伙伴系统：在固定大小的物理内存分配中很实用</a:t>
            </a:r>
          </a:p>
        </p:txBody>
      </p:sp>
    </p:spTree>
    <p:extLst>
      <p:ext uri="{BB962C8B-B14F-4D97-AF65-F5344CB8AC3E}">
        <p14:creationId xmlns:p14="http://schemas.microsoft.com/office/powerpoint/2010/main" val="3649595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2C51647-2230-46F2-95A1-F21ED591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1" y="619913"/>
            <a:ext cx="6181725" cy="20288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5F9E247-52F4-4833-BECA-EFB45A79D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20" y="2648738"/>
            <a:ext cx="4162425" cy="2952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0F02EF5-68F5-4C22-9DA2-12768B301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74" y="2961398"/>
            <a:ext cx="5734050" cy="12287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C4EB3C3-F641-498F-B46E-EB69E7F82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74" y="4190123"/>
            <a:ext cx="4543425" cy="5143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3A2682B-567F-467E-8601-0794FB7BB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674" y="4704473"/>
            <a:ext cx="6057900" cy="10287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531C7FA-8825-4DEA-93D0-03925DF11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70" y="5750558"/>
            <a:ext cx="39147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8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806B7-519B-46F0-B9C6-8FC79F87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垃圾收集器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E2C72-3DD1-4A21-98FB-648DB7A2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可达图（</a:t>
            </a:r>
            <a:r>
              <a:rPr lang="en-US" altLang="zh-CN" dirty="0"/>
              <a:t>reachability graph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Mark &amp; Sweep</a:t>
            </a:r>
          </a:p>
          <a:p>
            <a:endParaRPr lang="en-US" altLang="zh-CN" dirty="0"/>
          </a:p>
          <a:p>
            <a:r>
              <a:rPr lang="zh-CN" altLang="en-US" dirty="0"/>
              <a:t>为什么在</a:t>
            </a:r>
            <a:r>
              <a:rPr lang="en-US" altLang="zh-CN" dirty="0"/>
              <a:t>C</a:t>
            </a:r>
            <a:r>
              <a:rPr lang="zh-CN" altLang="en-US" dirty="0"/>
              <a:t>语言中工作得不好？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为什么不用引用计数？（有循环引用）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0294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AB3299-A74E-40B2-AE23-C9C4D88E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第四部分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00EBE6-836D-4060-8CA4-DE6DF5D8B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91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7441CF-84CF-40E1-B958-B8F4AE27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内存安全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C046F7-66BE-4723-828B-FF9DE9E61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https://en.wikipedia.org/wiki/Memory_safety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分配、赋值、访问、释放</a:t>
            </a:r>
            <a:endParaRPr lang="en-US" altLang="zh-CN" dirty="0"/>
          </a:p>
          <a:p>
            <a:r>
              <a:rPr lang="zh-CN" altLang="en-US" dirty="0"/>
              <a:t>如果任何一个步骤出现错误，或者他们的顺序有错，就会产生内存不安全的情况</a:t>
            </a:r>
            <a:endParaRPr lang="en-US" altLang="zh-CN" dirty="0"/>
          </a:p>
          <a:p>
            <a:r>
              <a:rPr lang="zh-CN" altLang="en-US" dirty="0"/>
              <a:t>建议结合其他编程语言讲解，例如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，基础语法与</a:t>
            </a:r>
            <a:r>
              <a:rPr lang="en-US" altLang="zh-CN" dirty="0"/>
              <a:t>C++</a:t>
            </a:r>
            <a:r>
              <a:rPr lang="zh-CN" altLang="en-US" dirty="0"/>
              <a:t>相似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，同学都会的语言</a:t>
            </a:r>
            <a:endParaRPr lang="en-US" altLang="zh-CN" dirty="0"/>
          </a:p>
          <a:p>
            <a:pPr lvl="1"/>
            <a:r>
              <a:rPr lang="en-US" altLang="zh-CN" dirty="0"/>
              <a:t>Go</a:t>
            </a:r>
            <a:r>
              <a:rPr lang="zh-CN" altLang="en-US" dirty="0"/>
              <a:t>，语法简单，和</a:t>
            </a:r>
            <a:r>
              <a:rPr lang="en-US" altLang="zh-CN" dirty="0"/>
              <a:t>C</a:t>
            </a:r>
            <a:r>
              <a:rPr lang="zh-CN" altLang="en-US"/>
              <a:t>相似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59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CA204-FCB5-41F2-B173-D1EE6CED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（第三部分）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F9353-C596-441B-8E5A-5E046308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  <a:endParaRPr lang="en-US" altLang="zh-CN" dirty="0"/>
          </a:p>
          <a:p>
            <a:pPr lvl="1"/>
            <a:r>
              <a:rPr lang="en-US" altLang="zh-CN" dirty="0"/>
              <a:t>malloc/free</a:t>
            </a:r>
          </a:p>
          <a:p>
            <a:pPr lvl="1"/>
            <a:r>
              <a:rPr lang="zh-CN" altLang="en-US" dirty="0"/>
              <a:t>垃圾收集器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762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CCA97-A2F8-4DC9-8A5B-92C8311E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（第四部分）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9F7BB-DF7D-4BA0-B4D1-88CAA056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内存安全</a:t>
            </a:r>
          </a:p>
        </p:txBody>
      </p:sp>
    </p:spTree>
    <p:extLst>
      <p:ext uri="{BB962C8B-B14F-4D97-AF65-F5344CB8AC3E}">
        <p14:creationId xmlns:p14="http://schemas.microsoft.com/office/powerpoint/2010/main" val="160227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5D27F4-538C-4C24-B7F6-3136FE29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211C8-62E9-4B7E-A9F9-97889AD9C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2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B05A2-7776-4CE6-A4FA-B650CCF6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BF514-CC29-4786-8983-01274A9B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非负整数地址的有序集合</a:t>
            </a:r>
            <a:endParaRPr lang="en-US" altLang="zh-CN" dirty="0"/>
          </a:p>
          <a:p>
            <a:r>
              <a:rPr lang="zh-CN" altLang="en-US" dirty="0"/>
              <a:t>为什么要使用地址空间</a:t>
            </a:r>
            <a:endParaRPr lang="en-US" altLang="zh-CN" dirty="0"/>
          </a:p>
          <a:p>
            <a:pPr lvl="1"/>
            <a:r>
              <a:rPr lang="zh-CN" altLang="en-US" dirty="0"/>
              <a:t>简化链接和加载</a:t>
            </a:r>
            <a:endParaRPr lang="en-US" altLang="zh-CN" dirty="0"/>
          </a:p>
          <a:p>
            <a:pPr lvl="1"/>
            <a:r>
              <a:rPr lang="zh-CN" altLang="en-US" dirty="0"/>
              <a:t>内存保护的工具</a:t>
            </a:r>
            <a:endParaRPr lang="en-US" altLang="zh-CN" dirty="0"/>
          </a:p>
          <a:p>
            <a:pPr lvl="1"/>
            <a:r>
              <a:rPr lang="zh-CN" altLang="en-US" dirty="0"/>
              <a:t>共享内存</a:t>
            </a:r>
            <a:endParaRPr lang="en-US" altLang="zh-CN" dirty="0"/>
          </a:p>
          <a:p>
            <a:pPr lvl="1"/>
            <a:r>
              <a:rPr lang="zh-CN" altLang="en-US" dirty="0"/>
              <a:t>简单的物理内存分配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地址空间是主存、交换空间、内存映射</a:t>
            </a:r>
            <a:r>
              <a:rPr lang="en-US" altLang="zh-CN" dirty="0"/>
              <a:t>I/O</a:t>
            </a:r>
            <a:r>
              <a:rPr lang="zh-CN" altLang="en-US" dirty="0"/>
              <a:t>端口、</a:t>
            </a:r>
            <a:r>
              <a:rPr lang="en-US" altLang="zh-CN" dirty="0"/>
              <a:t>ROM</a:t>
            </a:r>
            <a:r>
              <a:rPr lang="zh-CN" altLang="en-US" dirty="0"/>
              <a:t>的抽象（而不是书中所说的主存和磁盘</a:t>
            </a:r>
            <a:r>
              <a:rPr lang="en-US" altLang="zh-CN" dirty="0"/>
              <a:t>I/O</a:t>
            </a:r>
            <a:r>
              <a:rPr lang="zh-CN" altLang="en-US" dirty="0"/>
              <a:t>设备的抽象）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318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CA02D-FC4B-4891-A9BC-7E615B6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95AFF-6A1A-40AC-8B00-CB472EFB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地址空间是操作系统提供的接口</a:t>
            </a:r>
            <a:endParaRPr lang="en-US" altLang="zh-CN" dirty="0"/>
          </a:p>
          <a:p>
            <a:r>
              <a:rPr lang="zh-CN" altLang="en-US" dirty="0"/>
              <a:t>分页是地址空间的实现</a:t>
            </a:r>
            <a:endParaRPr lang="en-US" altLang="zh-CN" dirty="0"/>
          </a:p>
          <a:p>
            <a:pPr lvl="1"/>
            <a:r>
              <a:rPr lang="zh-CN" altLang="en-US" dirty="0"/>
              <a:t>并不只有这一种实现方式</a:t>
            </a:r>
            <a:endParaRPr lang="en-US" altLang="zh-CN" dirty="0"/>
          </a:p>
          <a:p>
            <a:r>
              <a:rPr lang="zh-CN" altLang="en-US" dirty="0"/>
              <a:t>核心问题</a:t>
            </a:r>
            <a:endParaRPr lang="en-US" altLang="zh-CN" dirty="0"/>
          </a:p>
          <a:p>
            <a:pPr lvl="1"/>
            <a:r>
              <a:rPr lang="zh-CN" altLang="en-US" dirty="0"/>
              <a:t>将虚拟地址翻译为物理地址：使用</a:t>
            </a:r>
            <a:r>
              <a:rPr lang="zh-CN" altLang="en-US" dirty="0">
                <a:solidFill>
                  <a:srgbClr val="FF0000"/>
                </a:solidFill>
              </a:rPr>
              <a:t>页表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同样不是唯一的实现方式</a:t>
            </a:r>
          </a:p>
        </p:txBody>
      </p:sp>
    </p:spTree>
    <p:extLst>
      <p:ext uri="{BB962C8B-B14F-4D97-AF65-F5344CB8AC3E}">
        <p14:creationId xmlns:p14="http://schemas.microsoft.com/office/powerpoint/2010/main" val="278973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7877D-754B-46D8-8202-73EF7B70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C438BF-EA10-4DF3-9C74-4EA1BF369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简单的页表：是页表条目（</a:t>
                </a:r>
                <a:r>
                  <a:rPr lang="en-US" altLang="zh-CN" dirty="0"/>
                  <a:t>PTE</a:t>
                </a:r>
                <a:r>
                  <a:rPr lang="zh-CN" altLang="en-US" dirty="0"/>
                  <a:t>）的数组</a:t>
                </a:r>
                <a:endParaRPr lang="en-US" altLang="zh-CN" dirty="0"/>
              </a:p>
              <a:p>
                <a:r>
                  <a:rPr lang="en-US" altLang="zh-CN" dirty="0"/>
                  <a:t>PTE</a:t>
                </a:r>
              </a:p>
              <a:p>
                <a:pPr lvl="1"/>
                <a:r>
                  <a:rPr lang="en-US" altLang="zh-CN" dirty="0"/>
                  <a:t>PTE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unsigned long</a:t>
                </a:r>
              </a:p>
              <a:p>
                <a:pPr lvl="1"/>
                <a:r>
                  <a:rPr lang="zh-CN" altLang="en-US" dirty="0"/>
                  <a:t>考虑</a:t>
                </a:r>
                <a:r>
                  <a:rPr lang="en-US" altLang="zh-CN" dirty="0"/>
                  <a:t>64</a:t>
                </a:r>
                <a:r>
                  <a:rPr lang="zh-CN" altLang="en-US" dirty="0"/>
                  <a:t>位地址空间，页大小为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zh-CN" dirty="0"/>
                  <a:t>B</a:t>
                </a:r>
                <a:r>
                  <a:rPr lang="zh-CN" altLang="en-US" dirty="0"/>
                  <a:t>。在现在的</a:t>
                </a:r>
                <a:r>
                  <a:rPr lang="en-US" altLang="zh-CN" dirty="0"/>
                  <a:t>Intel/AMD</a:t>
                </a:r>
                <a:r>
                  <a:rPr lang="zh-CN" altLang="en-US" dirty="0"/>
                  <a:t>架构中，地址空间大小为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altLang="zh-CN" dirty="0"/>
                  <a:t>B</a:t>
                </a:r>
                <a:r>
                  <a:rPr lang="zh-CN" altLang="en-US" dirty="0"/>
                  <a:t>，因此只有</a:t>
                </a:r>
                <a:r>
                  <a:rPr lang="en-US" altLang="zh-CN" dirty="0"/>
                  <a:t>36</a:t>
                </a:r>
                <a:r>
                  <a:rPr lang="zh-CN" altLang="en-US" dirty="0"/>
                  <a:t>位用于地址翻译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PTE</a:t>
                </a:r>
                <a:r>
                  <a:rPr lang="zh-CN" altLang="en-US" dirty="0"/>
                  <a:t>的其他位：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P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present</a:t>
                </a:r>
                <a:r>
                  <a:rPr lang="zh-CN" altLang="en-US" dirty="0"/>
                  <a:t>位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当</a:t>
                </a:r>
                <a:r>
                  <a:rPr lang="en-US" altLang="zh-CN" dirty="0"/>
                  <a:t>P=1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R/W, U/S,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XD</a:t>
                </a:r>
                <a:r>
                  <a:rPr lang="zh-CN" altLang="en-US" dirty="0"/>
                  <a:t>位的功能？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当</a:t>
                </a:r>
                <a:r>
                  <a:rPr lang="en-US" altLang="zh-CN" dirty="0"/>
                  <a:t>P=0</a:t>
                </a:r>
                <a:r>
                  <a:rPr lang="zh-CN" altLang="en-US" dirty="0"/>
                  <a:t>时，可以被操作系统所用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C438BF-EA10-4DF3-9C74-4EA1BF369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82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959</Words>
  <Application>Microsoft Office PowerPoint</Application>
  <PresentationFormat>Widescreen</PresentationFormat>
  <Paragraphs>173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Microsoft YaHei UI</vt:lpstr>
      <vt:lpstr>等线</vt:lpstr>
      <vt:lpstr>等线 Light</vt:lpstr>
      <vt:lpstr>Arial</vt:lpstr>
      <vt:lpstr>Cambria Math</vt:lpstr>
      <vt:lpstr>Office 主题​​</vt:lpstr>
      <vt:lpstr>Virtual Memory</vt:lpstr>
      <vt:lpstr>Outline (第一部分)</vt:lpstr>
      <vt:lpstr>Outline（第二部分）</vt:lpstr>
      <vt:lpstr>Outline（第三部分）</vt:lpstr>
      <vt:lpstr>Outline（第四部分）</vt:lpstr>
      <vt:lpstr>第一部分</vt:lpstr>
      <vt:lpstr>地址空间</vt:lpstr>
      <vt:lpstr>分页</vt:lpstr>
      <vt:lpstr>页表</vt:lpstr>
      <vt:lpstr>页表优化</vt:lpstr>
      <vt:lpstr>虚存翻译（多级页表）：2018年虚存大题</vt:lpstr>
      <vt:lpstr>PowerPoint Presentation</vt:lpstr>
      <vt:lpstr>PowerPoint Presentation</vt:lpstr>
      <vt:lpstr>PowerPoint Presentation</vt:lpstr>
      <vt:lpstr>PowerPoint Presentation</vt:lpstr>
      <vt:lpstr>第二部分 </vt:lpstr>
      <vt:lpstr>Linux地址空间</vt:lpstr>
      <vt:lpstr>虚拟内存区域</vt:lpstr>
      <vt:lpstr>内存管理的数据结构</vt:lpstr>
      <vt:lpstr>页故障（page fault）</vt:lpstr>
      <vt:lpstr>页故障</vt:lpstr>
      <vt:lpstr>页故障的种类（basic）</vt:lpstr>
      <vt:lpstr>段故障（segmentation fault）</vt:lpstr>
      <vt:lpstr>内存映射</vt:lpstr>
      <vt:lpstr>共享对象</vt:lpstr>
      <vt:lpstr>进程创建</vt:lpstr>
      <vt:lpstr>PowerPoint Presentation</vt:lpstr>
      <vt:lpstr>mmap</vt:lpstr>
      <vt:lpstr>第三部分</vt:lpstr>
      <vt:lpstr>为什么要动态内存分配</vt:lpstr>
      <vt:lpstr>堆管理</vt:lpstr>
      <vt:lpstr>动态内存分配API</vt:lpstr>
      <vt:lpstr>动态内存管理的目标</vt:lpstr>
      <vt:lpstr>动态内存管理实现</vt:lpstr>
      <vt:lpstr>PowerPoint Presentation</vt:lpstr>
      <vt:lpstr>垃圾收集器</vt:lpstr>
      <vt:lpstr>第四部分</vt:lpstr>
      <vt:lpstr>内存安全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Andante Cantabile</dc:creator>
  <cp:lastModifiedBy>游 震邦</cp:lastModifiedBy>
  <cp:revision>33</cp:revision>
  <dcterms:created xsi:type="dcterms:W3CDTF">2021-12-04T01:19:58Z</dcterms:created>
  <dcterms:modified xsi:type="dcterms:W3CDTF">2021-12-05T14:20:26Z</dcterms:modified>
</cp:coreProperties>
</file>