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3" r:id="rId3"/>
    <p:sldId id="271" r:id="rId4"/>
    <p:sldId id="272" r:id="rId5"/>
    <p:sldId id="274" r:id="rId6"/>
    <p:sldId id="258" r:id="rId7"/>
    <p:sldId id="275" r:id="rId8"/>
    <p:sldId id="276" r:id="rId9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94660"/>
  </p:normalViewPr>
  <p:slideViewPr>
    <p:cSldViewPr snapToGrid="0">
      <p:cViewPr>
        <p:scale>
          <a:sx n="75" d="100"/>
          <a:sy n="75" d="100"/>
        </p:scale>
        <p:origin x="21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2592828"/>
            <a:ext cx="5932096" cy="688801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1353" y="540625"/>
            <a:ext cx="159531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小班练习题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</a:p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建议用时：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</a:p>
        </p:txBody>
      </p:sp>
      <p:sp>
        <p:nvSpPr>
          <p:cNvPr id="12" name="矩形 11"/>
          <p:cNvSpPr/>
          <p:nvPr/>
        </p:nvSpPr>
        <p:spPr>
          <a:xfrm>
            <a:off x="404998" y="1426026"/>
            <a:ext cx="593209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答卷说明：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答卷前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考生务必将自己的姓名填写在答题卡指定位置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答题时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请将答案填写在试卷和答题卡相应位置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如需改动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本卷共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卷面分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考试结束后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试卷由助教统一收回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95300" y="1289604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4998" y="1329478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7321" y="2460115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6052" y="958671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7" name="矩形 6"/>
          <p:cNvSpPr/>
          <p:nvPr/>
        </p:nvSpPr>
        <p:spPr>
          <a:xfrm>
            <a:off x="503309" y="2616905"/>
            <a:ext cx="5798431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一、判断题（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分） 对请打勾，错请打叉。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 编译系统 *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语言的编译步骤依次是预处理、编译、汇编、链接。其中，预处理阶段主要完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  成的两件事情是头文件包含和宏展开。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）假设当前目录下已有可重定位模块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main.o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和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sum.o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，为了链接得到可执行文件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prog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，可以使用指令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-o prog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main.o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sum.o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静态链接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）链接时，链接器会拷贝静态库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a)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中的所有模块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o) 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）链接时，如果所有的输入文件都是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文件，那么任意交换输入文件的顺序都不会影响链接是否成功。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程序中的全局变量不会被编译器识别成局部符号。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 动态链接 *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）动态链接可以在加载时或者运行时完成，并且由于可执行文件中不包含动态链接库的函数代码，使得它比静态库更节省磁盘上的储存空间。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）动态库通常被编译成位置无关代码。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）通过代码段的全局偏移量表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GOT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和数据段的过程链接表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，动态链接器可以完成延迟绑定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(lazy binding)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加载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pPr marL="228600" indent="-228600">
              <a:buSzPct val="100000"/>
              <a:buFont typeface="+mj-lt"/>
              <a:buAutoNum type="arabicPeriod" startAt="9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_start 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函数是程序的入口点。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SzPct val="100000"/>
              <a:buFont typeface="+mj-lt"/>
              <a:buAutoNum type="arabicPeriod" startAt="9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）地址空间布局随机化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(ASLR)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不会影响代码段和数据段间的相对偏移，这样位置无关代码才能正确使用。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/* static/extern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关键字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）函数内的被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修饰的变量将分配到静态存储区，其跨过程调用值仍然保持。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  ）变量声明默认不带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extern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属性，但对函数原型的声明默认带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extern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属性。 </a:t>
            </a:r>
            <a:endParaRPr lang="en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二、选择题（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分） 每题只有一个正确答案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  ) c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源文件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f1.c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f2.c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的代码分别如下所示，那么运行结果为？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buFont typeface="+mj-lt"/>
              <a:buAutoNum type="alphaUcPeriod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0		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		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D.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链接时出错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9384" y="476443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秘密★启用前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6AE6E31-C993-3344-A672-59C4C89C6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03590"/>
              </p:ext>
            </p:extLst>
          </p:nvPr>
        </p:nvGraphicFramePr>
        <p:xfrm>
          <a:off x="913934" y="7434710"/>
          <a:ext cx="4878870" cy="172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9435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  <a:gridCol w="2439435">
                  <a:extLst>
                    <a:ext uri="{9D8B030D-6E8A-4147-A177-3AD203B41FA5}">
                      <a16:colId xmlns:a16="http://schemas.microsoft.com/office/drawing/2014/main" val="6994575"/>
                    </a:ext>
                  </a:extLst>
                </a:gridCol>
              </a:tblGrid>
              <a:tr h="172336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// f1.c</a:t>
                      </a:r>
                      <a:endParaRPr lang="zh-CN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#include &lt;</a:t>
                      </a:r>
                      <a:r>
                        <a:rPr lang="en-US" sz="1200" kern="100" dirty="0" err="1">
                          <a:effectLst/>
                          <a:latin typeface="Courier" pitchFamily="2" charset="0"/>
                        </a:rPr>
                        <a:t>stdio.h</a:t>
                      </a:r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&gt;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static int var;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int main() {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extern void f(void);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f();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urier" pitchFamily="2" charset="0"/>
                        </a:rPr>
                        <a:t>printf</a:t>
                      </a:r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("%d", var);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return 0;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}</a:t>
                      </a:r>
                      <a:endParaRPr lang="zh-CN" sz="1200" kern="100" dirty="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// f2.c</a:t>
                      </a:r>
                      <a:endParaRPr lang="zh-CN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extern int var;</a:t>
                      </a:r>
                    </a:p>
                    <a:p>
                      <a:pPr algn="just"/>
                      <a:endParaRPr lang="en-US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void f() { var++; }</a:t>
                      </a:r>
                    </a:p>
                    <a:p>
                      <a:pPr algn="just"/>
                      <a:endParaRPr lang="en-US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int var = 100;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D98C3A-6D5B-434A-8337-EF88BD46E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56462"/>
              </p:ext>
            </p:extLst>
          </p:nvPr>
        </p:nvGraphicFramePr>
        <p:xfrm>
          <a:off x="4963571" y="636121"/>
          <a:ext cx="829233" cy="426720"/>
        </p:xfrm>
        <a:graphic>
          <a:graphicData uri="http://schemas.openxmlformats.org/drawingml/2006/table">
            <a:tbl>
              <a:tblPr/>
              <a:tblGrid>
                <a:gridCol w="829233">
                  <a:extLst>
                    <a:ext uri="{9D8B030D-6E8A-4147-A177-3AD203B41FA5}">
                      <a16:colId xmlns:a16="http://schemas.microsoft.com/office/drawing/2014/main" val="1036817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Linking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</a:p>
                    <a:p>
                      <a:pPr algn="l" fontAlgn="ctr" latinLnBrk="0"/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Linking II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87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 startAt="12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gcc-7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编译系统下，以下的两个文件能够顺利编译并被执行。在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x86-64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机器上，若某次运行时得到输出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0x48\n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，请你判断这个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进制的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产生自？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rabicPeriod" startAt="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rabicPeriod" startAt="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垃圾值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函数汇编地址的最低字节按有符号补齐的结果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函数汇编地址的最高字节按有符号补齐的结果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函数汇编的第一个字节按有符号补齐的结果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三、非选择题（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分）请将答案填写在答题卡上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pPr marL="228600" indent="-228600">
              <a:buFont typeface="+mj-lt"/>
              <a:buAutoNum type="arabicPeriod" startAt="13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有下面两个程序。将它们先分别编译为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文件，再链接为可执行文件。</a:t>
            </a:r>
            <a:r>
              <a:rPr lang="zh-CN" altLang="en-US" sz="11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请注意，本大题内前问信息在后问中均有效。</a:t>
            </a:r>
            <a:endParaRPr lang="en-US" altLang="zh-CN" sz="1100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A. 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请填写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foo.o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模块的符号表。如果某个变量不在符号表中，那么在名字那一栏打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；如果它在符号表中的名字含有随机数字，那么请用不同的四位数字区分多个不同的符号。对于局部符号，不需要填强符号一栏。</a:t>
            </a: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DEE43E21-93DF-7143-BD2B-548855BDF5C4}"/>
              </a:ext>
            </a:extLst>
          </p:cNvPr>
          <p:cNvGraphicFramePr>
            <a:graphicFrameLocks noGrp="1"/>
          </p:cNvGraphicFramePr>
          <p:nvPr/>
        </p:nvGraphicFramePr>
        <p:xfrm>
          <a:off x="970668" y="1102614"/>
          <a:ext cx="4951830" cy="14310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75915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  <a:gridCol w="2475915">
                  <a:extLst>
                    <a:ext uri="{9D8B030D-6E8A-4147-A177-3AD203B41FA5}">
                      <a16:colId xmlns:a16="http://schemas.microsoft.com/office/drawing/2014/main" val="6994575"/>
                    </a:ext>
                  </a:extLst>
                </a:gridCol>
              </a:tblGrid>
              <a:tr h="1431092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f1.c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p2(void);</a:t>
                      </a:r>
                    </a:p>
                    <a:p>
                      <a:pPr marL="0" algn="just" defTabSz="685800" rtl="0" eaLnBrk="1" latinLnBrk="0" hangingPunct="1"/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p2();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f2.c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char main;</a:t>
                      </a:r>
                    </a:p>
                    <a:p>
                      <a:pPr marL="0" algn="just" defTabSz="685800" rtl="0" eaLnBrk="1" latinLnBrk="0" hangingPunct="1"/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p2() 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("0x%x\n", main);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  <a:endParaRPr lang="en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4095D78E-0C4E-064C-B250-0F72E19DADBA}"/>
              </a:ext>
            </a:extLst>
          </p:cNvPr>
          <p:cNvGraphicFramePr>
            <a:graphicFrameLocks noGrp="1"/>
          </p:cNvGraphicFramePr>
          <p:nvPr/>
        </p:nvGraphicFramePr>
        <p:xfrm>
          <a:off x="970668" y="4353668"/>
          <a:ext cx="495183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75915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  <a:gridCol w="2475915">
                  <a:extLst>
                    <a:ext uri="{9D8B030D-6E8A-4147-A177-3AD203B41FA5}">
                      <a16:colId xmlns:a16="http://schemas.microsoft.com/office/drawing/2014/main" val="6994575"/>
                    </a:ext>
                  </a:extLst>
                </a:gridCol>
              </a:tblGrid>
              <a:tr h="1909789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m.c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foo(int *);</a:t>
                      </a:r>
                    </a:p>
                    <a:p>
                      <a:pPr marL="0" algn="just" defTabSz="685800" rtl="0" eaLnBrk="1" latinLnBrk="0" hangingPunct="1"/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[2] = {1,2};</a:t>
                      </a:r>
                    </a:p>
                    <a:p>
                      <a:pPr marL="0" algn="just" defTabSz="685800" rtl="0" eaLnBrk="1" latinLnBrk="0" hangingPunct="1"/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foo(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("%d %d",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[0],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[1]);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foo.c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extern int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[];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*bufp0 = &amp;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*bufp1;</a:t>
                      </a:r>
                    </a:p>
                    <a:p>
                      <a:pPr marL="0" algn="just" defTabSz="685800" rtl="0" eaLnBrk="1" latinLnBrk="0" hangingPunct="1"/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foo(){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static int count = 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int temp;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bufp1 = &amp;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temp = *bufp0;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*bufp0 = *bufp1;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*bufp1 = temp;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count++;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just" defTabSz="685800" rtl="0" eaLnBrk="1" latinLnBrk="0" hangingPunct="1"/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3405C5B-FE77-7F40-AABD-0E084AB3F6A6}"/>
              </a:ext>
            </a:extLst>
          </p:cNvPr>
          <p:cNvGraphicFramePr>
            <a:graphicFrameLocks noGrp="1"/>
          </p:cNvGraphicFramePr>
          <p:nvPr/>
        </p:nvGraphicFramePr>
        <p:xfrm>
          <a:off x="660400" y="7847961"/>
          <a:ext cx="551766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309">
                  <a:extLst>
                    <a:ext uri="{9D8B030D-6E8A-4147-A177-3AD203B41FA5}">
                      <a16:colId xmlns:a16="http://schemas.microsoft.com/office/drawing/2014/main" val="1244993163"/>
                    </a:ext>
                  </a:extLst>
                </a:gridCol>
                <a:gridCol w="1432756">
                  <a:extLst>
                    <a:ext uri="{9D8B030D-6E8A-4147-A177-3AD203B41FA5}">
                      <a16:colId xmlns:a16="http://schemas.microsoft.com/office/drawing/2014/main" val="3571921117"/>
                    </a:ext>
                  </a:extLst>
                </a:gridCol>
                <a:gridCol w="1103533">
                  <a:extLst>
                    <a:ext uri="{9D8B030D-6E8A-4147-A177-3AD203B41FA5}">
                      <a16:colId xmlns:a16="http://schemas.microsoft.com/office/drawing/2014/main" val="1469077134"/>
                    </a:ext>
                  </a:extLst>
                </a:gridCol>
                <a:gridCol w="1103533">
                  <a:extLst>
                    <a:ext uri="{9D8B030D-6E8A-4147-A177-3AD203B41FA5}">
                      <a16:colId xmlns:a16="http://schemas.microsoft.com/office/drawing/2014/main" val="925830048"/>
                    </a:ext>
                  </a:extLst>
                </a:gridCol>
                <a:gridCol w="1103533">
                  <a:extLst>
                    <a:ext uri="{9D8B030D-6E8A-4147-A177-3AD203B41FA5}">
                      <a16:colId xmlns:a16="http://schemas.microsoft.com/office/drawing/2014/main" val="2627102866"/>
                    </a:ext>
                  </a:extLst>
                </a:gridCol>
              </a:tblGrid>
              <a:tr h="24224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符号表中的名字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局部符号？ 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强符号？ 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345931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64195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bufp0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569372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bufp1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836600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37180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060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487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B.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foo.c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m.c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其节头部表部分信息如下。已知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的汇编代码相邻，且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Ndx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都是指节索引。请补充空缺的内容。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C.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回答以下问题。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读取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interp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节，发现是一个可读字符串 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/lib64/____-linux-x86-64.____.2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228600">
              <a:buFont typeface="+mj-lt"/>
              <a:buAutoNum type="alphaLcParenR" startAt="2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bss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节存储时占用的空间为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字节，运行时占用的空间为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 startAt="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D.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分）接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objdump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-dx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我们看到如下重定位信息。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假设链接器生成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时已经确定：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节在 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中的起始地址为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ADDR(.text)=0x11a8</a:t>
            </a:r>
            <a:r>
              <a:rPr lang="zh-CN" altLang="e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请写出重定位后的对应于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main+0x10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位置的代码。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main+0x1e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处的指令变成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可见字符串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“%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 %d”</a:t>
            </a:r>
            <a:r>
              <a:rPr lang="zh-CN" altLang="e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的起始地址是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0x_______________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511B1B6-8DE4-FD40-A052-F6168A027127}"/>
              </a:ext>
            </a:extLst>
          </p:cNvPr>
          <p:cNvSpPr txBox="1"/>
          <p:nvPr/>
        </p:nvSpPr>
        <p:spPr>
          <a:xfrm>
            <a:off x="581269" y="2467605"/>
            <a:ext cx="5671268" cy="161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/>
              <a:t>Symbol Table:</a:t>
            </a:r>
          </a:p>
          <a:p>
            <a:pPr defTabSz="685800"/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Num:    Value         Size Type    Bind   Ndx Name</a:t>
            </a:r>
            <a:endParaRPr lang="en-US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35: 0000000000004024 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______  ______ ___ count.1797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54: 0000000000004010     8 OBJECT  ______ ___ bufp0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59: 000000000000115a  ____ FUNC    GLOBAL ___ foo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62: ________________  ____ OBJECT  GLOBAL ___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endParaRPr lang="en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64: 00000000000011a8    54 ______  GLOBAL 14  main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68: ________________     8 OBJECT  GLOBAL ___ bufp1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51: 0000000000000000     0 FUNC    ______ UND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@@GLIBC_2.2.5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4DD4D8-2539-DD4F-8144-CC2B03F8D4B6}"/>
              </a:ext>
            </a:extLst>
          </p:cNvPr>
          <p:cNvSpPr txBox="1"/>
          <p:nvPr/>
        </p:nvSpPr>
        <p:spPr>
          <a:xfrm>
            <a:off x="582235" y="1098199"/>
            <a:ext cx="5671268" cy="12772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/>
              <a:t>Section Headers:</a:t>
            </a:r>
          </a:p>
          <a:p>
            <a:r>
              <a:rPr lang="zh-CN" altLang="en-US" sz="1100" dirty="0"/>
              <a:t>  [Nr] Name              Type             Address          </a:t>
            </a:r>
            <a:r>
              <a:rPr lang="en-US" altLang="zh-CN" sz="1100" dirty="0"/>
              <a:t>             </a:t>
            </a:r>
            <a:r>
              <a:rPr lang="zh-CN" altLang="en-US" sz="1100" dirty="0"/>
              <a:t> Offset</a:t>
            </a:r>
            <a:r>
              <a:rPr lang="en-US" altLang="zh-CN" sz="1100" dirty="0"/>
              <a:t>   </a:t>
            </a:r>
            <a:r>
              <a:rPr lang="zh-CN" altLang="en-US" sz="1100" dirty="0"/>
              <a:t> </a:t>
            </a:r>
            <a:r>
              <a:rPr lang="en-US" altLang="zh-CN" sz="1100" dirty="0"/>
              <a:t>        </a:t>
            </a:r>
            <a:r>
              <a:rPr lang="zh-CN" altLang="en-US" sz="1100" dirty="0"/>
              <a:t>Size </a:t>
            </a:r>
            <a:endParaRPr lang="en-US" altLang="zh-CN" sz="1100" dirty="0"/>
          </a:p>
          <a:p>
            <a:r>
              <a:rPr lang="en-US" altLang="zh-CN" sz="1100" dirty="0"/>
              <a:t>  [  1] .</a:t>
            </a:r>
            <a:r>
              <a:rPr lang="en-US" altLang="zh-CN" sz="1100" dirty="0" err="1"/>
              <a:t>interp</a:t>
            </a:r>
            <a:r>
              <a:rPr lang="en-US" altLang="zh-CN" sz="1100" dirty="0"/>
              <a:t>          PROGBITS       00000000000002a8  000002a8     000000000000001c </a:t>
            </a:r>
          </a:p>
          <a:p>
            <a:r>
              <a:rPr lang="en-US" altLang="zh-CN" sz="1100" dirty="0"/>
              <a:t>  [14] .text             PROGBITS        0000000000001050  00001050    0000000000000205</a:t>
            </a:r>
          </a:p>
          <a:p>
            <a:r>
              <a:rPr lang="en-US" altLang="zh-CN" sz="1100" dirty="0"/>
              <a:t>  [16] .</a:t>
            </a:r>
            <a:r>
              <a:rPr lang="en-US" altLang="zh-CN" sz="1100" dirty="0" err="1"/>
              <a:t>rodata</a:t>
            </a:r>
            <a:r>
              <a:rPr lang="en-US" altLang="zh-CN" sz="1100" dirty="0"/>
              <a:t>        PROGBITS        0000000000002000  00002000    0000000000000027</a:t>
            </a:r>
          </a:p>
          <a:p>
            <a:r>
              <a:rPr lang="en-US" altLang="zh-CN" sz="1100" dirty="0"/>
              <a:t>  [23] .data            PROGBITS        0000000000004000  00003000    0000000000000020</a:t>
            </a:r>
          </a:p>
          <a:p>
            <a:r>
              <a:rPr lang="en-US" altLang="zh-CN" sz="1100" dirty="0"/>
              <a:t>  </a:t>
            </a:r>
            <a:r>
              <a:rPr lang="en" altLang="zh-CN" sz="1100" dirty="0"/>
              <a:t>[24] .</a:t>
            </a:r>
            <a:r>
              <a:rPr lang="en" altLang="zh-CN" sz="1100" dirty="0" err="1"/>
              <a:t>bss</a:t>
            </a:r>
            <a:r>
              <a:rPr lang="en" altLang="zh-CN" sz="1100" dirty="0"/>
              <a:t>              NOBITS             0000000000004020  00003020    0000000000000010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5C3E249-FF64-2141-9FCA-223D4ACAA78D}"/>
              </a:ext>
            </a:extLst>
          </p:cNvPr>
          <p:cNvSpPr txBox="1"/>
          <p:nvPr/>
        </p:nvSpPr>
        <p:spPr>
          <a:xfrm>
            <a:off x="581269" y="5298164"/>
            <a:ext cx="5671268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0000000000000000 &lt;main&gt;:</a:t>
            </a:r>
          </a:p>
          <a:p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0:   55                  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push %rbp</a:t>
            </a:r>
            <a:endParaRPr lang="en-US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10:   8b 15 00 00 00 00     mov  0x0(%rip),%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# 16 &lt;main+0x16&gt;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12: R_X86_64_PC32      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endParaRPr lang="en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1e:   48 8d 3d 00 00 00 00  lea  0x0(%rip),%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# 25 &lt;main+0x25&gt;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21: R_X86_64_PC32       .rodata-0x4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2a:   e8 00 00 00 00       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callq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2f &lt;main+0x2f&gt;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2b: R_X86_64_PLT32      printf-0x4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019D38-99CA-2A46-8A70-50C8D9F1514A}"/>
              </a:ext>
            </a:extLst>
          </p:cNvPr>
          <p:cNvSpPr txBox="1"/>
          <p:nvPr/>
        </p:nvSpPr>
        <p:spPr>
          <a:xfrm>
            <a:off x="600123" y="7934179"/>
            <a:ext cx="565241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:	8b 15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mov 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0x____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(%rip),%edx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424F28F-138E-454A-B28D-2071E1BAA2A5}"/>
              </a:ext>
            </a:extLst>
          </p:cNvPr>
          <p:cNvSpPr txBox="1"/>
          <p:nvPr/>
        </p:nvSpPr>
        <p:spPr>
          <a:xfrm>
            <a:off x="600123" y="8620988"/>
            <a:ext cx="565241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11c6: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48 8d 3d 54 0e 00 00 	  lea  0xe54(%rip),%rdi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6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4DD4D8-2539-DD4F-8144-CC2B03F8D4B6}"/>
              </a:ext>
            </a:extLst>
          </p:cNvPr>
          <p:cNvSpPr txBox="1"/>
          <p:nvPr/>
        </p:nvSpPr>
        <p:spPr>
          <a:xfrm>
            <a:off x="582235" y="890380"/>
            <a:ext cx="5671268" cy="2462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100" dirty="0">
                <a:latin typeface="Courier" pitchFamily="2" charset="0"/>
              </a:rPr>
              <a:t>Disassembly of section .</a:t>
            </a:r>
            <a:r>
              <a:rPr lang="en" altLang="zh-CN" sz="1100" dirty="0" err="1">
                <a:latin typeface="Courier" pitchFamily="2" charset="0"/>
              </a:rPr>
              <a:t>plt</a:t>
            </a:r>
            <a:r>
              <a:rPr lang="en" altLang="zh-CN" sz="1100" dirty="0">
                <a:latin typeface="Courier" pitchFamily="2" charset="0"/>
              </a:rPr>
              <a:t>:</a:t>
            </a:r>
          </a:p>
          <a:p>
            <a:endParaRPr lang="en" altLang="zh-CN" sz="1100" dirty="0">
              <a:latin typeface="Courier" pitchFamily="2" charset="0"/>
            </a:endParaRPr>
          </a:p>
          <a:p>
            <a:r>
              <a:rPr lang="en" altLang="zh-CN" sz="1100" dirty="0">
                <a:latin typeface="Courier" pitchFamily="2" charset="0"/>
              </a:rPr>
              <a:t>0000000000001020 &lt;.</a:t>
            </a:r>
            <a:r>
              <a:rPr lang="en" altLang="zh-CN" sz="1100" dirty="0" err="1">
                <a:latin typeface="Courier" pitchFamily="2" charset="0"/>
              </a:rPr>
              <a:t>plt</a:t>
            </a:r>
            <a:r>
              <a:rPr lang="en" altLang="zh-CN" sz="1100" dirty="0">
                <a:latin typeface="Courier" pitchFamily="2" charset="0"/>
              </a:rPr>
              <a:t>&gt;:</a:t>
            </a:r>
          </a:p>
          <a:p>
            <a:r>
              <a:rPr lang="en" altLang="zh-CN" sz="1100" dirty="0">
                <a:latin typeface="Courier" pitchFamily="2" charset="0"/>
              </a:rPr>
              <a:t>    1020:	ff 35 9a 2f 00 00    	</a:t>
            </a:r>
            <a:r>
              <a:rPr lang="en" altLang="zh-CN" sz="1100" dirty="0" err="1">
                <a:latin typeface="Courier" pitchFamily="2" charset="0"/>
              </a:rPr>
              <a:t>pushq</a:t>
            </a:r>
            <a:r>
              <a:rPr lang="en" altLang="zh-CN" sz="1100" dirty="0">
                <a:latin typeface="Courier" pitchFamily="2" charset="0"/>
              </a:rPr>
              <a:t>  0x2f9a(%rip)</a:t>
            </a:r>
          </a:p>
          <a:p>
            <a:r>
              <a:rPr lang="en" altLang="zh-CN" sz="1100" dirty="0">
                <a:latin typeface="Courier" pitchFamily="2" charset="0"/>
              </a:rPr>
              <a:t>		# 3fc0 &lt;_GLOBAL_OFFSET_TABLE_+0x8&gt;</a:t>
            </a:r>
          </a:p>
          <a:p>
            <a:r>
              <a:rPr lang="en" altLang="zh-CN" sz="1100" dirty="0">
                <a:latin typeface="Courier" pitchFamily="2" charset="0"/>
              </a:rPr>
              <a:t>    1026:	ff 25 9c 2f 00 00    	</a:t>
            </a:r>
            <a:r>
              <a:rPr lang="en" altLang="zh-CN" sz="1100" dirty="0" err="1">
                <a:latin typeface="Courier" pitchFamily="2" charset="0"/>
              </a:rPr>
              <a:t>jmpq</a:t>
            </a:r>
            <a:r>
              <a:rPr lang="en" altLang="zh-CN" sz="1100" dirty="0">
                <a:latin typeface="Courier" pitchFamily="2" charset="0"/>
              </a:rPr>
              <a:t>   *0x2f9c(%rip)</a:t>
            </a:r>
          </a:p>
          <a:p>
            <a:r>
              <a:rPr lang="en" altLang="zh-CN" sz="1100" dirty="0">
                <a:latin typeface="Courier" pitchFamily="2" charset="0"/>
              </a:rPr>
              <a:t>		# 3fc8 &lt;_GLOBAL_OFFSET_TABLE_+0x10&gt;</a:t>
            </a:r>
          </a:p>
          <a:p>
            <a:r>
              <a:rPr lang="en" altLang="zh-CN" sz="1100" dirty="0">
                <a:latin typeface="Courier" pitchFamily="2" charset="0"/>
              </a:rPr>
              <a:t>    102c:	0f 1f 40 00          	</a:t>
            </a:r>
            <a:r>
              <a:rPr lang="en" altLang="zh-CN" sz="1100" dirty="0" err="1">
                <a:latin typeface="Courier" pitchFamily="2" charset="0"/>
              </a:rPr>
              <a:t>nopl</a:t>
            </a:r>
            <a:r>
              <a:rPr lang="en" altLang="zh-CN" sz="1100" dirty="0">
                <a:latin typeface="Courier" pitchFamily="2" charset="0"/>
              </a:rPr>
              <a:t>   0x0(%</a:t>
            </a:r>
            <a:r>
              <a:rPr lang="en" altLang="zh-CN" sz="1100" dirty="0" err="1">
                <a:latin typeface="Courier" pitchFamily="2" charset="0"/>
              </a:rPr>
              <a:t>rax</a:t>
            </a:r>
            <a:r>
              <a:rPr lang="en" altLang="zh-CN" sz="1100" dirty="0">
                <a:latin typeface="Courier" pitchFamily="2" charset="0"/>
              </a:rPr>
              <a:t>)</a:t>
            </a:r>
          </a:p>
          <a:p>
            <a:endParaRPr lang="en" altLang="zh-CN" sz="1100" dirty="0">
              <a:latin typeface="Courier" pitchFamily="2" charset="0"/>
            </a:endParaRPr>
          </a:p>
          <a:p>
            <a:r>
              <a:rPr lang="en" altLang="zh-CN" sz="1100" dirty="0">
                <a:latin typeface="Courier" pitchFamily="2" charset="0"/>
              </a:rPr>
              <a:t>0000000000001030 &lt;</a:t>
            </a:r>
            <a:r>
              <a:rPr lang="en" altLang="zh-CN" sz="1100" dirty="0" err="1">
                <a:latin typeface="Courier" pitchFamily="2" charset="0"/>
              </a:rPr>
              <a:t>printf@plt</a:t>
            </a:r>
            <a:r>
              <a:rPr lang="en" altLang="zh-CN" sz="1100" dirty="0">
                <a:latin typeface="Courier" pitchFamily="2" charset="0"/>
              </a:rPr>
              <a:t>&gt;:</a:t>
            </a:r>
          </a:p>
          <a:p>
            <a:r>
              <a:rPr lang="en" altLang="zh-CN" sz="1100" dirty="0">
                <a:latin typeface="Courier" pitchFamily="2" charset="0"/>
              </a:rPr>
              <a:t>    1030:	ff 25 9a 2f 00 00    	</a:t>
            </a:r>
            <a:r>
              <a:rPr lang="en" altLang="zh-CN" sz="1100" dirty="0" err="1">
                <a:latin typeface="Courier" pitchFamily="2" charset="0"/>
              </a:rPr>
              <a:t>jmpq</a:t>
            </a:r>
            <a:r>
              <a:rPr lang="en" altLang="zh-CN" sz="1100" dirty="0">
                <a:latin typeface="Courier" pitchFamily="2" charset="0"/>
              </a:rPr>
              <a:t>   *0x2f9a(%rip)</a:t>
            </a:r>
          </a:p>
          <a:p>
            <a:r>
              <a:rPr lang="en" altLang="zh-CN" sz="1100" dirty="0">
                <a:latin typeface="Courier" pitchFamily="2" charset="0"/>
              </a:rPr>
              <a:t>		# 3fd0 &lt;printf@GLIBC_2.2.5&gt;</a:t>
            </a:r>
          </a:p>
          <a:p>
            <a:r>
              <a:rPr lang="en" altLang="zh-CN" sz="1100" dirty="0">
                <a:latin typeface="Courier" pitchFamily="2" charset="0"/>
              </a:rPr>
              <a:t>    1036:	68 00 00 00 00       	</a:t>
            </a:r>
            <a:r>
              <a:rPr lang="en" altLang="zh-CN" sz="1100" dirty="0" err="1">
                <a:latin typeface="Courier" pitchFamily="2" charset="0"/>
              </a:rPr>
              <a:t>pushq</a:t>
            </a:r>
            <a:r>
              <a:rPr lang="en" altLang="zh-CN" sz="1100" dirty="0">
                <a:latin typeface="Courier" pitchFamily="2" charset="0"/>
              </a:rPr>
              <a:t>  $0x0</a:t>
            </a:r>
          </a:p>
          <a:p>
            <a:r>
              <a:rPr lang="en" altLang="zh-CN" sz="1100" dirty="0">
                <a:latin typeface="Courier" pitchFamily="2" charset="0"/>
              </a:rPr>
              <a:t>    103b:	e9 e0 ff ff ff       	</a:t>
            </a:r>
            <a:r>
              <a:rPr lang="en" altLang="zh-CN" sz="1100" dirty="0" err="1">
                <a:latin typeface="Courier" pitchFamily="2" charset="0"/>
              </a:rPr>
              <a:t>jmpq</a:t>
            </a:r>
            <a:r>
              <a:rPr lang="en" altLang="zh-CN" sz="1100" dirty="0">
                <a:latin typeface="Courier" pitchFamily="2" charset="0"/>
              </a:rPr>
              <a:t>   1020 &lt;.</a:t>
            </a:r>
            <a:r>
              <a:rPr lang="en" altLang="zh-CN" sz="1100" dirty="0" err="1">
                <a:latin typeface="Courier" pitchFamily="2" charset="0"/>
              </a:rPr>
              <a:t>plt</a:t>
            </a:r>
            <a:r>
              <a:rPr lang="en" altLang="zh-CN" sz="1100" dirty="0">
                <a:latin typeface="Courier" pitchFamily="2" charset="0"/>
              </a:rPr>
              <a:t>&gt;</a:t>
            </a:r>
            <a:endParaRPr lang="zh-CN" altLang="en-US" sz="1100" dirty="0">
              <a:latin typeface="Courier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58BCCE0-84B9-6A43-B289-F4CC30AF129F}"/>
              </a:ext>
            </a:extLst>
          </p:cNvPr>
          <p:cNvSpPr/>
          <p:nvPr/>
        </p:nvSpPr>
        <p:spPr>
          <a:xfrm>
            <a:off x="503309" y="577368"/>
            <a:ext cx="5833785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E.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分）使用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objdump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可以看到如下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节的代码。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main+0x2a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处的重定位。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表条目是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PLT[____]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表条目是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GOT[____] 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均填写数字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对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进行调试。某次运行时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的起始地址为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0x5555555551a8,</a:t>
            </a: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那么当加载器载入内容后而尚未重定位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地址前，其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的内容是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0x____________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。你填写的这个值是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填 静态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链接器设置的。而重定位后可以使用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disas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_______________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读出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动态链接进来的代码。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disas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中用于反汇编的指令。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如果通过立即数直接访问内存地址，直接使用该数即可。如果需要从一个地址中读值并以此间接访问内存，可以使用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*(long *)0xImm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的格式，其中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Imm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表示该立即数。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F.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(a)</a:t>
            </a:r>
            <a:r>
              <a:rPr lang="zh-CN" altLang="en-US" sz="1100" dirty="0"/>
              <a:t>已知</a:t>
            </a:r>
            <a:r>
              <a:rPr lang="en-US" altLang="zh-CN" sz="1100" dirty="0"/>
              <a:t>x86-64</a:t>
            </a:r>
            <a:r>
              <a:rPr lang="zh-CN" altLang="en-US" sz="1100" dirty="0"/>
              <a:t>汇编指令 </a:t>
            </a:r>
            <a:r>
              <a:rPr lang="en-US" altLang="zh-CN" sz="1100" dirty="0"/>
              <a:t>ret </a:t>
            </a:r>
            <a:r>
              <a:rPr lang="zh-CN" altLang="en-US" sz="1100" dirty="0"/>
              <a:t>的十六进制机器码为 </a:t>
            </a:r>
            <a:r>
              <a:rPr lang="en-US" altLang="zh-CN" sz="1100" dirty="0"/>
              <a:t>0xc3 </a:t>
            </a:r>
            <a:r>
              <a:rPr lang="zh-CN" altLang="en-US" sz="1100" dirty="0"/>
              <a:t>。如果在一台现代</a:t>
            </a:r>
            <a:r>
              <a:rPr lang="en-US" altLang="zh-CN" sz="1100" dirty="0"/>
              <a:t>Intel x86</a:t>
            </a:r>
            <a:r>
              <a:rPr lang="zh-CN" altLang="en-US" sz="1100" dirty="0"/>
              <a:t>机器上使用 </a:t>
            </a:r>
            <a:r>
              <a:rPr lang="en-US" altLang="zh-CN" sz="1100" dirty="0" err="1"/>
              <a:t>gcc</a:t>
            </a:r>
            <a:r>
              <a:rPr lang="en-US" altLang="zh-CN" sz="1100" dirty="0"/>
              <a:t> </a:t>
            </a:r>
            <a:r>
              <a:rPr lang="zh-CN" altLang="en-US" sz="1100" dirty="0"/>
              <a:t>编译 </a:t>
            </a:r>
            <a:r>
              <a:rPr lang="en-US" altLang="zh-CN" sz="1100" dirty="0" err="1"/>
              <a:t>foo.c</a:t>
            </a:r>
            <a:r>
              <a:rPr lang="en-US" altLang="zh-CN" sz="1100" dirty="0"/>
              <a:t> </a:t>
            </a:r>
            <a:r>
              <a:rPr lang="zh-CN" altLang="en-US" sz="1100" dirty="0"/>
              <a:t>和 </a:t>
            </a:r>
            <a:r>
              <a:rPr lang="en-US" altLang="zh-CN" sz="1100" dirty="0" err="1"/>
              <a:t>bar.c</a:t>
            </a:r>
            <a:r>
              <a:rPr lang="en-US" altLang="zh-CN" sz="1100" dirty="0"/>
              <a:t> </a:t>
            </a:r>
            <a:r>
              <a:rPr lang="zh-CN" altLang="en-US" sz="1100" dirty="0"/>
              <a:t>得到可执行文件 </a:t>
            </a:r>
            <a:r>
              <a:rPr lang="en-US" altLang="zh-CN" sz="1100" dirty="0" err="1"/>
              <a:t>a.out</a:t>
            </a:r>
            <a:r>
              <a:rPr lang="en-US" altLang="zh-CN" sz="1100" dirty="0"/>
              <a:t> </a:t>
            </a:r>
            <a:r>
              <a:rPr lang="zh-CN" altLang="en-US" sz="1100" dirty="0"/>
              <a:t>，再执行它，则会在</a:t>
            </a:r>
            <a:r>
              <a:rPr lang="en-US" altLang="zh-CN" sz="1100" dirty="0"/>
              <a:t>________</a:t>
            </a:r>
            <a:r>
              <a:rPr lang="zh-CN" altLang="en-US" sz="1100" dirty="0"/>
              <a:t>个步骤中出错</a:t>
            </a:r>
            <a:r>
              <a:rPr lang="en-US" altLang="zh-CN" sz="1100" dirty="0"/>
              <a:t>(</a:t>
            </a:r>
            <a:r>
              <a:rPr lang="zh-CN" altLang="en-US" sz="1100" dirty="0"/>
              <a:t>填“编译”，“链接”，“执行”之一</a:t>
            </a:r>
            <a:r>
              <a:rPr lang="en-US" altLang="zh-CN" sz="1100" dirty="0"/>
              <a:t>)?</a:t>
            </a:r>
            <a:endParaRPr lang="zh-CN" altLang="en-US" sz="1100" dirty="0"/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FE73B63-012B-084C-84BF-5C228B31E2A3}"/>
              </a:ext>
            </a:extLst>
          </p:cNvPr>
          <p:cNvSpPr txBox="1"/>
          <p:nvPr/>
        </p:nvSpPr>
        <p:spPr>
          <a:xfrm>
            <a:off x="591662" y="3710885"/>
            <a:ext cx="565241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_____:       e8 __ __ __ __      </a:t>
            </a:r>
            <a:r>
              <a:rPr lang="en-US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callq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printf@plt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9F85BC09-0C34-416E-B821-4579F508D33E}"/>
              </a:ext>
            </a:extLst>
          </p:cNvPr>
          <p:cNvSpPr txBox="1"/>
          <p:nvPr/>
        </p:nvSpPr>
        <p:spPr>
          <a:xfrm>
            <a:off x="1013173" y="5889727"/>
            <a:ext cx="2583180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302D7C77-884E-4E68-B6FD-331F7C992352}"/>
              </a:ext>
            </a:extLst>
          </p:cNvPr>
          <p:cNvSpPr txBox="1"/>
          <p:nvPr/>
        </p:nvSpPr>
        <p:spPr>
          <a:xfrm>
            <a:off x="3656255" y="5889727"/>
            <a:ext cx="258318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foo = 0xc3;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8CEFC0F-2959-4178-B84A-E211846F0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/>
          <a:stretch/>
        </p:blipFill>
        <p:spPr>
          <a:xfrm>
            <a:off x="1262127" y="6945400"/>
            <a:ext cx="4959275" cy="2383232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4AA6F918-8059-4E64-A2BD-0DB5BEFC9BAE}"/>
              </a:ext>
            </a:extLst>
          </p:cNvPr>
          <p:cNvSpPr/>
          <p:nvPr/>
        </p:nvSpPr>
        <p:spPr>
          <a:xfrm>
            <a:off x="898792" y="6870263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zh-CN" altLang="en-US" sz="11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E49A57-1EF8-4D7E-9F53-89224D8B1BBF}"/>
              </a:ext>
            </a:extLst>
          </p:cNvPr>
          <p:cNvSpPr/>
          <p:nvPr/>
        </p:nvSpPr>
        <p:spPr>
          <a:xfrm>
            <a:off x="2672741" y="7019458"/>
            <a:ext cx="3744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___.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若交换链接时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m2.c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m1.c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的顺序，则答案为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____.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E072536-4F1A-43D0-99E7-C016FC497428}"/>
              </a:ext>
            </a:extLst>
          </p:cNvPr>
          <p:cNvSpPr txBox="1"/>
          <p:nvPr/>
        </p:nvSpPr>
        <p:spPr>
          <a:xfrm>
            <a:off x="2747435" y="6563569"/>
            <a:ext cx="1138765" cy="2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i="1" dirty="0" err="1"/>
              <a:t>foo.c</a:t>
            </a:r>
            <a:endParaRPr lang="zh-CN" altLang="en-US" sz="1100" i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BD14490-3015-4305-A411-B03A753EB05B}"/>
              </a:ext>
            </a:extLst>
          </p:cNvPr>
          <p:cNvSpPr txBox="1"/>
          <p:nvPr/>
        </p:nvSpPr>
        <p:spPr>
          <a:xfrm>
            <a:off x="5343252" y="5901376"/>
            <a:ext cx="1138765" cy="2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i="1" dirty="0" err="1"/>
              <a:t>bar.c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5247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2592828"/>
            <a:ext cx="5932096" cy="688801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9224" y="540625"/>
            <a:ext cx="2159566" cy="11849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(8)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次考试</a:t>
            </a:r>
            <a:endParaRPr lang="en-US" altLang="zh-CN" sz="11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1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sz="28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命题人：丁睿</a:t>
            </a:r>
            <a:endParaRPr lang="zh-CN" altLang="en-US" sz="16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998" y="2106753"/>
            <a:ext cx="593209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！试卷和答案请勿外传或上网 ！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5300" y="1956354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4998" y="1996228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7321" y="2460115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309" y="2616905"/>
            <a:ext cx="5798431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一、判断题（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分） 对请打勾，错请打叉。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 编译系统 *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语言的编译步骤依次是预处理、编译、汇编、链接。其中，预处理阶段主要完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  成的两件事情是头文件包含和宏展开。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）假设当前目录下已有可重定位模块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main.o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和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sum.o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，为了链接得到可执行文件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prog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，可以使用指令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-o prog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main.o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 err="1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sum.o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静态链接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）链接时，链接器会拷贝静态库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a)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1100" strike="sngStrike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所有模块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o) 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）链接时，如果所有的输入文件都是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文件，那么任意交换输入文件的顺序都不会影响链接是否成功。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程序中的全局变量不会被编译器识别成局部符号。</a:t>
            </a:r>
            <a:r>
              <a:rPr lang="en-US" altLang="zh-CN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 动态链接 *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）动态链接可以在加载时或者运行时完成，并且由于可执行文件中不包含动态链接库的函数代码，使得它比静态库更节省磁盘上的储存空间。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）动态库通常被编译成位置无关代码。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）通过</a:t>
            </a:r>
            <a:r>
              <a:rPr lang="zh-CN" altLang="en-US" sz="1100" strike="sngStrike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代码段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的全局偏移量表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GOT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和</a:t>
            </a:r>
            <a:r>
              <a:rPr lang="zh-CN" altLang="en-US" sz="1100" strike="sngStrike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数据段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的过程链接表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，动态链接器可以完成延迟绑定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(lazy binding)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加载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pPr marL="228600" indent="-228600">
              <a:buSzPct val="100000"/>
              <a:buFont typeface="+mj-lt"/>
              <a:buAutoNum type="arabicPeriod" startAt="9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_start 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函数是程序的入口点。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SzPct val="100000"/>
              <a:buFont typeface="+mj-lt"/>
              <a:buAutoNum type="arabicPeriod" startAt="9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）地址空间布局随机化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(ASLR)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不会影响代码段和数据段间的相对偏移，这样位置无关代码才能正确使用。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/* static/extern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关键字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）函数内的被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修饰的变量将分配到静态存储区，其跨过程调用值仍然保持。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100" dirty="0">
                <a:ln w="0"/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）变量声明默认不带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extern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属性，但对函数原型的声明默认带 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extern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 属性。 </a:t>
            </a:r>
            <a:endParaRPr lang="en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二、选择题（</a:t>
            </a:r>
            <a:r>
              <a:rPr lang="en-US" altLang="zh-CN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分） 每题只有一个正确答案</a:t>
            </a:r>
            <a:endParaRPr lang="en-US" altLang="zh-CN" sz="1100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) c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源文件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f1.c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f2.c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的代码分别如下所示，那么运行结果为？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buFont typeface="+mj-lt"/>
              <a:buAutoNum type="arabicPeriod" startAt="11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buFont typeface="+mj-lt"/>
              <a:buAutoNum type="alphaUcPeriod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0		B.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		C.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	D.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 链接时出错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9384" y="476443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秘密★启用前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6AE6E31-C993-3344-A672-59C4C89C6F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3934" y="7434710"/>
          <a:ext cx="4878870" cy="172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9435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  <a:gridCol w="2439435">
                  <a:extLst>
                    <a:ext uri="{9D8B030D-6E8A-4147-A177-3AD203B41FA5}">
                      <a16:colId xmlns:a16="http://schemas.microsoft.com/office/drawing/2014/main" val="6994575"/>
                    </a:ext>
                  </a:extLst>
                </a:gridCol>
              </a:tblGrid>
              <a:tr h="172336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// f1.c</a:t>
                      </a:r>
                      <a:endParaRPr lang="zh-CN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#include &lt;</a:t>
                      </a:r>
                      <a:r>
                        <a:rPr lang="en-US" sz="1200" kern="100" dirty="0" err="1">
                          <a:effectLst/>
                          <a:latin typeface="Courier" pitchFamily="2" charset="0"/>
                        </a:rPr>
                        <a:t>stdio.h</a:t>
                      </a:r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&gt;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static int var;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int main() {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extern void f(void);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f();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urier" pitchFamily="2" charset="0"/>
                        </a:rPr>
                        <a:t>printf</a:t>
                      </a:r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("%d", var);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  return 0;</a:t>
                      </a: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}</a:t>
                      </a:r>
                      <a:endParaRPr lang="zh-CN" sz="1200" kern="100" dirty="0">
                        <a:effectLst/>
                        <a:latin typeface="Courier" pitchFamily="2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// f2.c</a:t>
                      </a:r>
                      <a:endParaRPr lang="zh-CN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extern int var;</a:t>
                      </a:r>
                    </a:p>
                    <a:p>
                      <a:pPr algn="just"/>
                      <a:endParaRPr lang="en-US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void f() { var++; }</a:t>
                      </a:r>
                    </a:p>
                    <a:p>
                      <a:pPr algn="just"/>
                      <a:endParaRPr lang="en-US" sz="1200" kern="100" dirty="0">
                        <a:effectLst/>
                        <a:latin typeface="Courier" pitchFamily="2" charset="0"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  <a:latin typeface="Courier" pitchFamily="2" charset="0"/>
                        </a:rPr>
                        <a:t>int var = 100;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7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Font typeface="+mj-lt"/>
              <a:buAutoNum type="arabicPeriod" startAt="12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gcc-7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编译系统下，以下的两个文件能够顺利编译并被执行。在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x86-64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机器上，若某次运行时得到输出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0x48\n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，请你判断这个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进制的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产生自？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 startAt="1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rabicPeriod" startAt="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rabicPeriod" startAt="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垃圾值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函数汇编地址的最低字节按有符号补齐的结果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函数汇编地址的最高字节按有符号补齐的结果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indent="-228600">
              <a:buFont typeface="+mj-lt"/>
              <a:buAutoNum type="alphaUcPeriod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函数汇编的第一个字节按有符号补齐的结果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三、非选择题（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分）请将答案填写在答题卡上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pPr marL="228600" indent="-228600">
              <a:buFont typeface="+mj-lt"/>
              <a:buAutoNum type="arabicPeriod" startAt="13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有下面两个程序。将它们先分别编译为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文件，再链接为可执行文件。</a:t>
            </a:r>
            <a:r>
              <a:rPr lang="zh-CN" altLang="en-US" sz="11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请注意，本大题内前问信息在后问中均有效。</a:t>
            </a:r>
            <a:endParaRPr lang="en-US" altLang="zh-CN" sz="1100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A. 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请填写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foo.o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模块的符号表。如果某个变量不在符号表中，那么在名字那一栏打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；如果它在符号表中的名字含有随机数字，那么请用不同的四位数字区分多个不同的符号。对于局部符号，不需要填强符号一栏。</a:t>
            </a: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13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DEE43E21-93DF-7143-BD2B-548855BDF5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0668" y="1102614"/>
          <a:ext cx="4951830" cy="14310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75915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  <a:gridCol w="2475915">
                  <a:extLst>
                    <a:ext uri="{9D8B030D-6E8A-4147-A177-3AD203B41FA5}">
                      <a16:colId xmlns:a16="http://schemas.microsoft.com/office/drawing/2014/main" val="6994575"/>
                    </a:ext>
                  </a:extLst>
                </a:gridCol>
              </a:tblGrid>
              <a:tr h="1431092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f1.c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p2(void);</a:t>
                      </a:r>
                    </a:p>
                    <a:p>
                      <a:pPr marL="0" algn="just" defTabSz="685800" rtl="0" eaLnBrk="1" latinLnBrk="0" hangingPunct="1"/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p2();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f2.c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char main;</a:t>
                      </a:r>
                    </a:p>
                    <a:p>
                      <a:pPr marL="0" algn="just" defTabSz="685800" rtl="0" eaLnBrk="1" latinLnBrk="0" hangingPunct="1"/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p2() 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("0x%x\n", main);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  <a:endParaRPr lang="en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4095D78E-0C4E-064C-B250-0F72E19DAD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0668" y="4353668"/>
          <a:ext cx="4951830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75915">
                  <a:extLst>
                    <a:ext uri="{9D8B030D-6E8A-4147-A177-3AD203B41FA5}">
                      <a16:colId xmlns:a16="http://schemas.microsoft.com/office/drawing/2014/main" val="2291492121"/>
                    </a:ext>
                  </a:extLst>
                </a:gridCol>
                <a:gridCol w="2475915">
                  <a:extLst>
                    <a:ext uri="{9D8B030D-6E8A-4147-A177-3AD203B41FA5}">
                      <a16:colId xmlns:a16="http://schemas.microsoft.com/office/drawing/2014/main" val="6994575"/>
                    </a:ext>
                  </a:extLst>
                </a:gridCol>
              </a:tblGrid>
              <a:tr h="1909789"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m.c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foo(int *);</a:t>
                      </a:r>
                    </a:p>
                    <a:p>
                      <a:pPr marL="0" algn="just" defTabSz="685800" rtl="0" eaLnBrk="1" latinLnBrk="0" hangingPunct="1"/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[2] = {1,2};</a:t>
                      </a:r>
                    </a:p>
                    <a:p>
                      <a:pPr marL="0" algn="just" defTabSz="685800" rtl="0" eaLnBrk="1" latinLnBrk="0" hangingPunct="1"/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foo(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("%d %d",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[0],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[1]);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foo.c</a:t>
                      </a:r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extern int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[];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*bufp0 = &amp;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 *bufp1;</a:t>
                      </a:r>
                    </a:p>
                    <a:p>
                      <a:pPr marL="0" algn="just" defTabSz="685800" rtl="0" eaLnBrk="1" latinLnBrk="0" hangingPunct="1"/>
                      <a:endParaRPr lang="en-US" altLang="zh-CN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void foo(){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static int count = 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int temp;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bufp1 = &amp;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temp = *bufp0;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*bufp0 = *bufp1;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*bufp1 = temp;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 count++;</a:t>
                      </a:r>
                    </a:p>
                    <a:p>
                      <a:pPr marL="0" algn="just" defTabSz="685800" rtl="0" eaLnBrk="1" latinLnBrk="0" hangingPunct="1"/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just" defTabSz="685800" rtl="0" eaLnBrk="1" latinLnBrk="0" hangingPunct="1"/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412811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3405C5B-FE77-7F40-AABD-0E084AB3F6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400" y="7847961"/>
          <a:ext cx="551766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309">
                  <a:extLst>
                    <a:ext uri="{9D8B030D-6E8A-4147-A177-3AD203B41FA5}">
                      <a16:colId xmlns:a16="http://schemas.microsoft.com/office/drawing/2014/main" val="1244993163"/>
                    </a:ext>
                  </a:extLst>
                </a:gridCol>
                <a:gridCol w="1432756">
                  <a:extLst>
                    <a:ext uri="{9D8B030D-6E8A-4147-A177-3AD203B41FA5}">
                      <a16:colId xmlns:a16="http://schemas.microsoft.com/office/drawing/2014/main" val="3571921117"/>
                    </a:ext>
                  </a:extLst>
                </a:gridCol>
                <a:gridCol w="1103533">
                  <a:extLst>
                    <a:ext uri="{9D8B030D-6E8A-4147-A177-3AD203B41FA5}">
                      <a16:colId xmlns:a16="http://schemas.microsoft.com/office/drawing/2014/main" val="1469077134"/>
                    </a:ext>
                  </a:extLst>
                </a:gridCol>
                <a:gridCol w="1103533">
                  <a:extLst>
                    <a:ext uri="{9D8B030D-6E8A-4147-A177-3AD203B41FA5}">
                      <a16:colId xmlns:a16="http://schemas.microsoft.com/office/drawing/2014/main" val="925830048"/>
                    </a:ext>
                  </a:extLst>
                </a:gridCol>
                <a:gridCol w="1103533">
                  <a:extLst>
                    <a:ext uri="{9D8B030D-6E8A-4147-A177-3AD203B41FA5}">
                      <a16:colId xmlns:a16="http://schemas.microsoft.com/office/drawing/2014/main" val="2627102866"/>
                    </a:ext>
                  </a:extLst>
                </a:gridCol>
              </a:tblGrid>
              <a:tr h="24224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符号表中的名字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局部符号？ 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强符号？ 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345931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UND/UNDEF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64195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bufp0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bufp0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.data/.</a:t>
                      </a:r>
                      <a:r>
                        <a:rPr lang="en-US" altLang="zh-CN" sz="800" kern="1200" dirty="0" err="1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rel.data</a:t>
                      </a:r>
                      <a:endParaRPr lang="zh-CN" altLang="en-US" sz="8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569372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bufp1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bufp1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COM/COMMON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836600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temp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37180"/>
                  </a:ext>
                </a:extLst>
              </a:tr>
              <a:tr h="242243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count.1797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100" kern="1200" dirty="0" err="1">
                          <a:solidFill>
                            <a:srgbClr val="FF0000"/>
                          </a:solidFill>
                          <a:latin typeface="Courier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bss</a:t>
                      </a:r>
                      <a:endParaRPr lang="zh-CN" altLang="en-US" sz="1100" kern="1200" dirty="0">
                        <a:solidFill>
                          <a:srgbClr val="FF0000"/>
                        </a:solidFill>
                        <a:latin typeface="Courier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060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7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309" y="577368"/>
            <a:ext cx="5833785" cy="906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B.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foo.c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m.c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其节头部表部分信息如下。已知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的汇编代码相邻，且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Ndx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和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Nr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都是指节索引。请补充空缺的内容。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C.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分）接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Part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回答以下问题。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读取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interp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节，发现是一个可读字符串 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/lib64/</a:t>
            </a:r>
            <a:r>
              <a:rPr lang="en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-linux-x86-64.</a:t>
            </a:r>
            <a:r>
              <a:rPr lang="en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.</a:t>
            </a:r>
            <a:r>
              <a:rPr lang="en-US" altLang="zh-CN" sz="1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interp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大小可知要填 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个字符。而这是动态链接器的绝对路径。</a:t>
            </a:r>
          </a:p>
          <a:p>
            <a:pPr marL="685800" lvl="1" indent="-228600">
              <a:buFont typeface="+mj-lt"/>
              <a:buAutoNum type="alphaLcParenR" startAt="2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bss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节存储时占用的空间为 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字节，运行时占用的空间为 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字节。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 startAt="2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D.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分）现在通过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objdump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-dx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我们看到如下重定位信息。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假设链接器生成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时已经确定：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foo.o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节在 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中的起始地址为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ADDR(.text)=0x11a8</a:t>
            </a:r>
            <a:r>
              <a:rPr lang="zh-CN" altLang="e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请写出重定位后的对应于原本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main+0x10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位置的代码。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而原本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main+0x1e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处的指令变成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可见字符串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“%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 %d”</a:t>
            </a:r>
            <a:r>
              <a:rPr lang="zh-CN" altLang="e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的起始地址是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511B1B6-8DE4-FD40-A052-F6168A027127}"/>
              </a:ext>
            </a:extLst>
          </p:cNvPr>
          <p:cNvSpPr txBox="1"/>
          <p:nvPr/>
        </p:nvSpPr>
        <p:spPr>
          <a:xfrm>
            <a:off x="581269" y="2467605"/>
            <a:ext cx="5671268" cy="161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/>
              <a:t>Symbol Table:</a:t>
            </a:r>
          </a:p>
          <a:p>
            <a:pPr defTabSz="685800"/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Num:    Value         Size Type    Bind   Ndx Name</a:t>
            </a:r>
            <a:endParaRPr lang="en-US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35: 0000000000004024    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LOCAL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24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count.1797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54: 0000000000004010     8 OBJECT 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bufp0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59: 000000000000115a   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78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FUNC    GLOBAL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foo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62: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0000000000004018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OBJECT  GLOBAL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endParaRPr lang="en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64: 00000000000011a8    54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GLOBAL 14  main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68: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0000000000004028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8 OBJECT  GLOBAL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bufp1</a:t>
            </a:r>
          </a:p>
          <a:p>
            <a:pPr defTabSz="685800"/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51: 0000000000000000     0 FUNC   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UND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@@GLIBC_2.2.5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4DD4D8-2539-DD4F-8144-CC2B03F8D4B6}"/>
              </a:ext>
            </a:extLst>
          </p:cNvPr>
          <p:cNvSpPr txBox="1"/>
          <p:nvPr/>
        </p:nvSpPr>
        <p:spPr>
          <a:xfrm>
            <a:off x="582235" y="1098199"/>
            <a:ext cx="5671268" cy="12772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/>
              <a:t>Section Headers:</a:t>
            </a:r>
          </a:p>
          <a:p>
            <a:r>
              <a:rPr lang="zh-CN" altLang="en-US" sz="1100" dirty="0"/>
              <a:t>  [Nr] Name              Type             Address          </a:t>
            </a:r>
            <a:r>
              <a:rPr lang="en-US" altLang="zh-CN" sz="1100" dirty="0"/>
              <a:t>             </a:t>
            </a:r>
            <a:r>
              <a:rPr lang="zh-CN" altLang="en-US" sz="1100" dirty="0"/>
              <a:t> Offset</a:t>
            </a:r>
            <a:r>
              <a:rPr lang="en-US" altLang="zh-CN" sz="1100" dirty="0"/>
              <a:t>   </a:t>
            </a:r>
            <a:r>
              <a:rPr lang="zh-CN" altLang="en-US" sz="1100" dirty="0"/>
              <a:t> </a:t>
            </a:r>
            <a:r>
              <a:rPr lang="en-US" altLang="zh-CN" sz="1100" dirty="0"/>
              <a:t>        </a:t>
            </a:r>
            <a:r>
              <a:rPr lang="zh-CN" altLang="en-US" sz="1100" dirty="0"/>
              <a:t>Size </a:t>
            </a:r>
            <a:endParaRPr lang="en-US" altLang="zh-CN" sz="1100" dirty="0"/>
          </a:p>
          <a:p>
            <a:r>
              <a:rPr lang="en-US" altLang="zh-CN" sz="1100" dirty="0"/>
              <a:t>  [  1] .</a:t>
            </a:r>
            <a:r>
              <a:rPr lang="en-US" altLang="zh-CN" sz="1100" dirty="0" err="1"/>
              <a:t>interp</a:t>
            </a:r>
            <a:r>
              <a:rPr lang="en-US" altLang="zh-CN" sz="1100" dirty="0"/>
              <a:t>          PROGBITS       00000000000002a8  000002a8     000000000000001c </a:t>
            </a:r>
          </a:p>
          <a:p>
            <a:r>
              <a:rPr lang="en-US" altLang="zh-CN" sz="1100" dirty="0"/>
              <a:t>  [14] .text             PROGBITS        0000000000001050  00001050    0000000000000205</a:t>
            </a:r>
          </a:p>
          <a:p>
            <a:r>
              <a:rPr lang="en-US" altLang="zh-CN" sz="1100" dirty="0"/>
              <a:t>  [16] .</a:t>
            </a:r>
            <a:r>
              <a:rPr lang="en-US" altLang="zh-CN" sz="1100" dirty="0" err="1"/>
              <a:t>rodata</a:t>
            </a:r>
            <a:r>
              <a:rPr lang="en-US" altLang="zh-CN" sz="1100" dirty="0"/>
              <a:t>        PROGBITS        0000000000002000  00002000    0000000000000027</a:t>
            </a:r>
          </a:p>
          <a:p>
            <a:r>
              <a:rPr lang="en-US" altLang="zh-CN" sz="1100" dirty="0"/>
              <a:t>  [23] .data            PROGBITS        0000000000004000  00003000    0000000000000020</a:t>
            </a:r>
          </a:p>
          <a:p>
            <a:r>
              <a:rPr lang="en-US" altLang="zh-CN" sz="1100" dirty="0"/>
              <a:t>  </a:t>
            </a:r>
            <a:r>
              <a:rPr lang="en" altLang="zh-CN" sz="1100" dirty="0"/>
              <a:t>[24] .</a:t>
            </a:r>
            <a:r>
              <a:rPr lang="en" altLang="zh-CN" sz="1100" dirty="0" err="1"/>
              <a:t>bss</a:t>
            </a:r>
            <a:r>
              <a:rPr lang="en" altLang="zh-CN" sz="1100" dirty="0"/>
              <a:t>              NOBITS             0000000000004020  00003020    0000000000000010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5C3E249-FF64-2141-9FCA-223D4ACAA78D}"/>
              </a:ext>
            </a:extLst>
          </p:cNvPr>
          <p:cNvSpPr txBox="1"/>
          <p:nvPr/>
        </p:nvSpPr>
        <p:spPr>
          <a:xfrm>
            <a:off x="581269" y="5390630"/>
            <a:ext cx="5671268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0000000000000000 &lt;main&gt;:</a:t>
            </a:r>
          </a:p>
          <a:p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0:   55                  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push %rbp</a:t>
            </a:r>
            <a:endParaRPr lang="en-US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10:   8b 15 00 00 00 00     mov  0x0(%rip),%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# 16 &lt;main+0x16&gt;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12: R_X86_64_PC32      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endParaRPr lang="en" altLang="zh-CN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1e:   48 8d 3d 00 00 00 00  lea  0x0(%rip),%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# 25 &lt;main+0x25&gt;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21: R_X86_64_PC32       .rodata-0x4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2a:   e8 00 00 00 00        </a:t>
            </a:r>
            <a:r>
              <a:rPr lang="en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callq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2f &lt;main+0x2f&gt;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2b: R_X86_64_PLT32      printf-0x4</a:t>
            </a:r>
          </a:p>
          <a:p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019D38-99CA-2A46-8A70-50C8D9F1514A}"/>
              </a:ext>
            </a:extLst>
          </p:cNvPr>
          <p:cNvSpPr txBox="1"/>
          <p:nvPr/>
        </p:nvSpPr>
        <p:spPr>
          <a:xfrm>
            <a:off x="600123" y="8078015"/>
            <a:ext cx="5652414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11b8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:	8b 15 </a:t>
            </a:r>
            <a:r>
              <a:rPr lang="en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5e 2e 00 00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mov  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2e5e</a:t>
            </a:r>
            <a:r>
              <a:rPr lang="zh-CN" altLang="en-US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(%rip),%edx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addend=0</a:t>
            </a:r>
            <a:r>
              <a:rPr lang="zh-CN" altLang="en-US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，或者从程序代码知访问的是</a:t>
            </a:r>
            <a:r>
              <a:rPr lang="en-US" altLang="zh-CN" sz="1100" dirty="0" err="1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后一个元素，不要填成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5e2a)</a:t>
            </a:r>
            <a:endParaRPr lang="zh-CN" altLang="en-US" sz="1100" dirty="0">
              <a:solidFill>
                <a:srgbClr val="FF0000"/>
              </a:solidFill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424F28F-138E-454A-B28D-2071E1BAA2A5}"/>
              </a:ext>
            </a:extLst>
          </p:cNvPr>
          <p:cNvSpPr txBox="1"/>
          <p:nvPr/>
        </p:nvSpPr>
        <p:spPr>
          <a:xfrm>
            <a:off x="600123" y="8785372"/>
            <a:ext cx="565241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11c6: </a:t>
            </a:r>
            <a:r>
              <a:rPr lang="en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48 8d 3d 54 0e 00 00 	  lea  0xe54(%rip),%rdi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776C4C-34E7-2541-A5EE-A91840F15B5B}"/>
              </a:ext>
            </a:extLst>
          </p:cNvPr>
          <p:cNvSpPr/>
          <p:nvPr/>
        </p:nvSpPr>
        <p:spPr>
          <a:xfrm>
            <a:off x="971764" y="3498467"/>
            <a:ext cx="1411840" cy="21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821B06B-B877-DD4A-B178-3CEF19C78908}"/>
              </a:ext>
            </a:extLst>
          </p:cNvPr>
          <p:cNvSpPr/>
          <p:nvPr/>
        </p:nvSpPr>
        <p:spPr>
          <a:xfrm>
            <a:off x="971764" y="3168826"/>
            <a:ext cx="1411840" cy="21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B1FE4131-832B-D148-9D5A-2064F7EE6472}"/>
              </a:ext>
            </a:extLst>
          </p:cNvPr>
          <p:cNvCxnSpPr>
            <a:stCxn id="50" idx="3"/>
          </p:cNvCxnSpPr>
          <p:nvPr/>
        </p:nvCxnSpPr>
        <p:spPr>
          <a:xfrm>
            <a:off x="2383604" y="3274078"/>
            <a:ext cx="2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365FE59A-D4DD-3A43-9002-5D8C4620D2E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383604" y="3264762"/>
            <a:ext cx="277403" cy="338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4F90137-7FD8-9840-B0A0-8163DF49DCDB}"/>
              </a:ext>
            </a:extLst>
          </p:cNvPr>
          <p:cNvSpPr/>
          <p:nvPr/>
        </p:nvSpPr>
        <p:spPr>
          <a:xfrm>
            <a:off x="1930400" y="629467"/>
            <a:ext cx="977187" cy="19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A01DB57-BE1A-AC45-9D07-731D2A1471BE}"/>
              </a:ext>
            </a:extLst>
          </p:cNvPr>
          <p:cNvSpPr/>
          <p:nvPr/>
        </p:nvSpPr>
        <p:spPr>
          <a:xfrm>
            <a:off x="4337406" y="1955249"/>
            <a:ext cx="1251736" cy="20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2997DC-D313-0A42-B9AD-480F9197E331}"/>
              </a:ext>
            </a:extLst>
          </p:cNvPr>
          <p:cNvSpPr/>
          <p:nvPr/>
        </p:nvSpPr>
        <p:spPr>
          <a:xfrm>
            <a:off x="971764" y="2986110"/>
            <a:ext cx="1411840" cy="182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1E194DB-06D2-E842-9754-0CC81C92D54D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1814491" y="825226"/>
            <a:ext cx="604503" cy="251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8AF488A-0B86-BF49-BC79-EF2CBEA2D925}"/>
              </a:ext>
            </a:extLst>
          </p:cNvPr>
          <p:cNvCxnSpPr>
            <a:cxnSpLocks/>
          </p:cNvCxnSpPr>
          <p:nvPr/>
        </p:nvCxnSpPr>
        <p:spPr>
          <a:xfrm flipH="1">
            <a:off x="1930400" y="2163811"/>
            <a:ext cx="3042292" cy="1173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1ABEF28C-A34A-2A41-B759-D51D4AA62E50}"/>
              </a:ext>
            </a:extLst>
          </p:cNvPr>
          <p:cNvCxnSpPr>
            <a:cxnSpLocks/>
            <a:stCxn id="50" idx="0"/>
          </p:cNvCxnSpPr>
          <p:nvPr/>
        </p:nvCxnSpPr>
        <p:spPr>
          <a:xfrm>
            <a:off x="1677684" y="3168826"/>
            <a:ext cx="0" cy="168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A73904B-864D-D340-843A-5CF233266B69}"/>
              </a:ext>
            </a:extLst>
          </p:cNvPr>
          <p:cNvSpPr/>
          <p:nvPr/>
        </p:nvSpPr>
        <p:spPr>
          <a:xfrm>
            <a:off x="4337406" y="2169066"/>
            <a:ext cx="1251736" cy="20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390FD2F-E01A-F54D-894D-F7CF90B683EC}"/>
              </a:ext>
            </a:extLst>
          </p:cNvPr>
          <p:cNvSpPr/>
          <p:nvPr/>
        </p:nvSpPr>
        <p:spPr>
          <a:xfrm>
            <a:off x="971764" y="2794364"/>
            <a:ext cx="1411840" cy="198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A335C1D4-EEA5-B34A-830B-46AF99E67F97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2383604" y="2377628"/>
            <a:ext cx="2579670" cy="1387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4C6241B-B377-CC49-9627-FB3B30533EAE}"/>
              </a:ext>
            </a:extLst>
          </p:cNvPr>
          <p:cNvCxnSpPr>
            <a:cxnSpLocks/>
          </p:cNvCxnSpPr>
          <p:nvPr/>
        </p:nvCxnSpPr>
        <p:spPr>
          <a:xfrm flipH="1">
            <a:off x="1479792" y="2967852"/>
            <a:ext cx="1" cy="785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4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04763" y="110985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4DD4D8-2539-DD4F-8144-CC2B03F8D4B6}"/>
              </a:ext>
            </a:extLst>
          </p:cNvPr>
          <p:cNvSpPr txBox="1"/>
          <p:nvPr/>
        </p:nvSpPr>
        <p:spPr>
          <a:xfrm>
            <a:off x="582235" y="890380"/>
            <a:ext cx="5671268" cy="2462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100" dirty="0">
                <a:latin typeface="Courier" pitchFamily="2" charset="0"/>
              </a:rPr>
              <a:t>Disassembly of section .</a:t>
            </a:r>
            <a:r>
              <a:rPr lang="en" altLang="zh-CN" sz="1100" dirty="0" err="1">
                <a:latin typeface="Courier" pitchFamily="2" charset="0"/>
              </a:rPr>
              <a:t>plt</a:t>
            </a:r>
            <a:r>
              <a:rPr lang="en" altLang="zh-CN" sz="1100" dirty="0">
                <a:latin typeface="Courier" pitchFamily="2" charset="0"/>
              </a:rPr>
              <a:t>:</a:t>
            </a:r>
          </a:p>
          <a:p>
            <a:endParaRPr lang="en" altLang="zh-CN" sz="1100" dirty="0">
              <a:latin typeface="Courier" pitchFamily="2" charset="0"/>
            </a:endParaRPr>
          </a:p>
          <a:p>
            <a:r>
              <a:rPr lang="en" altLang="zh-CN" sz="1100" dirty="0">
                <a:latin typeface="Courier" pitchFamily="2" charset="0"/>
              </a:rPr>
              <a:t>0000000000001020 &lt;.</a:t>
            </a:r>
            <a:r>
              <a:rPr lang="en" altLang="zh-CN" sz="1100" dirty="0" err="1">
                <a:latin typeface="Courier" pitchFamily="2" charset="0"/>
              </a:rPr>
              <a:t>plt</a:t>
            </a:r>
            <a:r>
              <a:rPr lang="en" altLang="zh-CN" sz="1100" dirty="0">
                <a:latin typeface="Courier" pitchFamily="2" charset="0"/>
              </a:rPr>
              <a:t>&gt;:</a:t>
            </a:r>
          </a:p>
          <a:p>
            <a:r>
              <a:rPr lang="en" altLang="zh-CN" sz="1100" dirty="0">
                <a:latin typeface="Courier" pitchFamily="2" charset="0"/>
              </a:rPr>
              <a:t>    1020:	ff 35 9a 2f 00 00    	</a:t>
            </a:r>
            <a:r>
              <a:rPr lang="en" altLang="zh-CN" sz="1100" dirty="0" err="1">
                <a:latin typeface="Courier" pitchFamily="2" charset="0"/>
              </a:rPr>
              <a:t>pushq</a:t>
            </a:r>
            <a:r>
              <a:rPr lang="en" altLang="zh-CN" sz="1100" dirty="0">
                <a:latin typeface="Courier" pitchFamily="2" charset="0"/>
              </a:rPr>
              <a:t>  0x2f9a(%rip)</a:t>
            </a:r>
          </a:p>
          <a:p>
            <a:r>
              <a:rPr lang="en" altLang="zh-CN" sz="1100" dirty="0">
                <a:latin typeface="Courier" pitchFamily="2" charset="0"/>
              </a:rPr>
              <a:t>		# 3fc0 &lt;_GLOBAL_OFFSET_TABLE_+0x8&gt;</a:t>
            </a:r>
          </a:p>
          <a:p>
            <a:r>
              <a:rPr lang="en" altLang="zh-CN" sz="1100" dirty="0">
                <a:latin typeface="Courier" pitchFamily="2" charset="0"/>
              </a:rPr>
              <a:t>    1026:	ff 25 9c 2f 00 00    	</a:t>
            </a:r>
            <a:r>
              <a:rPr lang="en" altLang="zh-CN" sz="1100" dirty="0" err="1">
                <a:latin typeface="Courier" pitchFamily="2" charset="0"/>
              </a:rPr>
              <a:t>jmpq</a:t>
            </a:r>
            <a:r>
              <a:rPr lang="en" altLang="zh-CN" sz="1100" dirty="0">
                <a:latin typeface="Courier" pitchFamily="2" charset="0"/>
              </a:rPr>
              <a:t>   *0x2f9c(%rip)</a:t>
            </a:r>
          </a:p>
          <a:p>
            <a:r>
              <a:rPr lang="en" altLang="zh-CN" sz="1100" dirty="0">
                <a:latin typeface="Courier" pitchFamily="2" charset="0"/>
              </a:rPr>
              <a:t>		# 3fc8 &lt;_GLOBAL_OFFSET_TABLE_+0x10&gt;</a:t>
            </a:r>
          </a:p>
          <a:p>
            <a:r>
              <a:rPr lang="en" altLang="zh-CN" sz="1100" dirty="0">
                <a:latin typeface="Courier" pitchFamily="2" charset="0"/>
              </a:rPr>
              <a:t>    102c:	0f 1f 40 00          	</a:t>
            </a:r>
            <a:r>
              <a:rPr lang="en" altLang="zh-CN" sz="1100" dirty="0" err="1">
                <a:latin typeface="Courier" pitchFamily="2" charset="0"/>
              </a:rPr>
              <a:t>nopl</a:t>
            </a:r>
            <a:r>
              <a:rPr lang="en" altLang="zh-CN" sz="1100" dirty="0">
                <a:latin typeface="Courier" pitchFamily="2" charset="0"/>
              </a:rPr>
              <a:t>   0x0(%</a:t>
            </a:r>
            <a:r>
              <a:rPr lang="en" altLang="zh-CN" sz="1100" dirty="0" err="1">
                <a:latin typeface="Courier" pitchFamily="2" charset="0"/>
              </a:rPr>
              <a:t>rax</a:t>
            </a:r>
            <a:r>
              <a:rPr lang="en" altLang="zh-CN" sz="1100" dirty="0">
                <a:latin typeface="Courier" pitchFamily="2" charset="0"/>
              </a:rPr>
              <a:t>)</a:t>
            </a:r>
          </a:p>
          <a:p>
            <a:endParaRPr lang="en" altLang="zh-CN" sz="1100" dirty="0">
              <a:latin typeface="Courier" pitchFamily="2" charset="0"/>
            </a:endParaRPr>
          </a:p>
          <a:p>
            <a:r>
              <a:rPr lang="en" altLang="zh-CN" sz="1100" dirty="0">
                <a:latin typeface="Courier" pitchFamily="2" charset="0"/>
              </a:rPr>
              <a:t>0000000000001030 &lt;</a:t>
            </a:r>
            <a:r>
              <a:rPr lang="en" altLang="zh-CN" sz="1100" dirty="0" err="1">
                <a:latin typeface="Courier" pitchFamily="2" charset="0"/>
              </a:rPr>
              <a:t>printf@plt</a:t>
            </a:r>
            <a:r>
              <a:rPr lang="en" altLang="zh-CN" sz="1100" dirty="0">
                <a:latin typeface="Courier" pitchFamily="2" charset="0"/>
              </a:rPr>
              <a:t>&gt;:</a:t>
            </a:r>
          </a:p>
          <a:p>
            <a:r>
              <a:rPr lang="en" altLang="zh-CN" sz="1100" dirty="0">
                <a:latin typeface="Courier" pitchFamily="2" charset="0"/>
              </a:rPr>
              <a:t>    1030:	ff 25 9a 2f 00 00    	</a:t>
            </a:r>
            <a:r>
              <a:rPr lang="en" altLang="zh-CN" sz="1100" dirty="0" err="1">
                <a:latin typeface="Courier" pitchFamily="2" charset="0"/>
              </a:rPr>
              <a:t>jmpq</a:t>
            </a:r>
            <a:r>
              <a:rPr lang="en" altLang="zh-CN" sz="1100" dirty="0">
                <a:latin typeface="Courier" pitchFamily="2" charset="0"/>
              </a:rPr>
              <a:t>   *0x2f9a(%rip)</a:t>
            </a:r>
          </a:p>
          <a:p>
            <a:r>
              <a:rPr lang="en" altLang="zh-CN" sz="1100" dirty="0">
                <a:latin typeface="Courier" pitchFamily="2" charset="0"/>
              </a:rPr>
              <a:t>		# 3fd0 &lt;printf@GLIBC_2.2.5&gt;</a:t>
            </a:r>
          </a:p>
          <a:p>
            <a:r>
              <a:rPr lang="en" altLang="zh-CN" sz="1100" dirty="0">
                <a:latin typeface="Courier" pitchFamily="2" charset="0"/>
              </a:rPr>
              <a:t>    1036:	68 00 00 00 00       	</a:t>
            </a:r>
            <a:r>
              <a:rPr lang="en" altLang="zh-CN" sz="1100" dirty="0" err="1">
                <a:latin typeface="Courier" pitchFamily="2" charset="0"/>
              </a:rPr>
              <a:t>pushq</a:t>
            </a:r>
            <a:r>
              <a:rPr lang="en" altLang="zh-CN" sz="1100" dirty="0">
                <a:latin typeface="Courier" pitchFamily="2" charset="0"/>
              </a:rPr>
              <a:t>  $0x0</a:t>
            </a:r>
          </a:p>
          <a:p>
            <a:r>
              <a:rPr lang="en" altLang="zh-CN" sz="1100" dirty="0">
                <a:latin typeface="Courier" pitchFamily="2" charset="0"/>
              </a:rPr>
              <a:t>    103b:	e9 e0 ff ff ff       	</a:t>
            </a:r>
            <a:r>
              <a:rPr lang="en" altLang="zh-CN" sz="1100" dirty="0" err="1">
                <a:latin typeface="Courier" pitchFamily="2" charset="0"/>
              </a:rPr>
              <a:t>jmpq</a:t>
            </a:r>
            <a:r>
              <a:rPr lang="en" altLang="zh-CN" sz="1100" dirty="0">
                <a:latin typeface="Courier" pitchFamily="2" charset="0"/>
              </a:rPr>
              <a:t>   1020 &lt;.</a:t>
            </a:r>
            <a:r>
              <a:rPr lang="en" altLang="zh-CN" sz="1100" dirty="0" err="1">
                <a:latin typeface="Courier" pitchFamily="2" charset="0"/>
              </a:rPr>
              <a:t>plt</a:t>
            </a:r>
            <a:r>
              <a:rPr lang="en" altLang="zh-CN" sz="1100" dirty="0">
                <a:latin typeface="Courier" pitchFamily="2" charset="0"/>
              </a:rPr>
              <a:t>&gt;</a:t>
            </a:r>
            <a:endParaRPr lang="zh-CN" altLang="en-US" sz="1100" dirty="0">
              <a:latin typeface="Courier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58BCCE0-84B9-6A43-B289-F4CC30AF129F}"/>
              </a:ext>
            </a:extLst>
          </p:cNvPr>
          <p:cNvSpPr/>
          <p:nvPr/>
        </p:nvSpPr>
        <p:spPr>
          <a:xfrm>
            <a:off x="503309" y="577368"/>
            <a:ext cx="5833785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E.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分）使用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objdump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可以看到如下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节的代码。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main+0x2a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处的重定位。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表条目是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PLT[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表条目是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GOT[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均填写数字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lphaLcParenR"/>
            </a:pP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对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进行调试。某次运行时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的起始地址为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0x5555555551a8,</a:t>
            </a:r>
          </a:p>
          <a:p>
            <a:pPr lvl="1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那么当加载器载入内容后而尚未重定位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地址前，其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GOT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的内容是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555555555036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。你填写的这个值是 </a:t>
            </a:r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填 静态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链接器设置的。而重定位后可以使用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disas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*(long *)0x555555557fd0</a:t>
            </a:r>
            <a:r>
              <a:rPr lang="zh-CN" altLang="en-US" sz="1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读出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动态链接进来的代码。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disas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中用于反汇编的指令。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如果通过立即数直接访问内存地址，直接使用该数即可。如果需要从一个地址中读值并以此间接访问内存，可以使用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*(long *)0xImm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的格式，其中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Imm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表示该立即数。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Part F. 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(14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(a)</a:t>
            </a:r>
            <a:r>
              <a:rPr lang="zh-CN" altLang="en-US" sz="1100" dirty="0"/>
              <a:t>已知</a:t>
            </a:r>
            <a:r>
              <a:rPr lang="en-US" altLang="zh-CN" sz="1100" dirty="0"/>
              <a:t>x86-64</a:t>
            </a:r>
            <a:r>
              <a:rPr lang="zh-CN" altLang="en-US" sz="1100" dirty="0"/>
              <a:t>汇编指令 </a:t>
            </a:r>
            <a:r>
              <a:rPr lang="en-US" altLang="zh-CN" sz="1100" dirty="0"/>
              <a:t>ret </a:t>
            </a:r>
            <a:r>
              <a:rPr lang="zh-CN" altLang="en-US" sz="1100" dirty="0"/>
              <a:t>的十六进制机器码为 </a:t>
            </a:r>
            <a:r>
              <a:rPr lang="en-US" altLang="zh-CN" sz="1100" dirty="0"/>
              <a:t>0xc3 </a:t>
            </a:r>
            <a:r>
              <a:rPr lang="zh-CN" altLang="en-US" sz="1100" dirty="0"/>
              <a:t>。如果在一台现代</a:t>
            </a:r>
            <a:r>
              <a:rPr lang="en-US" altLang="zh-CN" sz="1100" dirty="0"/>
              <a:t>Intel x86</a:t>
            </a:r>
            <a:r>
              <a:rPr lang="zh-CN" altLang="en-US" sz="1100" dirty="0"/>
              <a:t>机器上使用 </a:t>
            </a:r>
            <a:r>
              <a:rPr lang="en-US" altLang="zh-CN" sz="1100" dirty="0" err="1"/>
              <a:t>gcc</a:t>
            </a:r>
            <a:r>
              <a:rPr lang="en-US" altLang="zh-CN" sz="1100" dirty="0"/>
              <a:t> </a:t>
            </a:r>
            <a:r>
              <a:rPr lang="zh-CN" altLang="en-US" sz="1100" dirty="0"/>
              <a:t>编译 </a:t>
            </a:r>
            <a:r>
              <a:rPr lang="en-US" altLang="zh-CN" sz="1100" dirty="0" err="1"/>
              <a:t>foo.c</a:t>
            </a:r>
            <a:r>
              <a:rPr lang="en-US" altLang="zh-CN" sz="1100" dirty="0"/>
              <a:t> </a:t>
            </a:r>
            <a:r>
              <a:rPr lang="zh-CN" altLang="en-US" sz="1100" dirty="0"/>
              <a:t>和 </a:t>
            </a:r>
            <a:r>
              <a:rPr lang="en-US" altLang="zh-CN" sz="1100" dirty="0" err="1"/>
              <a:t>bar.c</a:t>
            </a:r>
            <a:r>
              <a:rPr lang="en-US" altLang="zh-CN" sz="1100" dirty="0"/>
              <a:t> </a:t>
            </a:r>
            <a:r>
              <a:rPr lang="zh-CN" altLang="en-US" sz="1100" dirty="0"/>
              <a:t>得到可执行文件 </a:t>
            </a:r>
            <a:r>
              <a:rPr lang="en-US" altLang="zh-CN" sz="1100" dirty="0" err="1"/>
              <a:t>a.out</a:t>
            </a:r>
            <a:r>
              <a:rPr lang="en-US" altLang="zh-CN" sz="1100" dirty="0"/>
              <a:t> </a:t>
            </a:r>
            <a:r>
              <a:rPr lang="zh-CN" altLang="en-US" sz="1100" dirty="0"/>
              <a:t>，再执行它，则会在</a:t>
            </a:r>
            <a:r>
              <a:rPr lang="en-US" altLang="zh-CN" sz="1100" dirty="0"/>
              <a:t>____</a:t>
            </a:r>
            <a:r>
              <a:rPr lang="zh-CN" altLang="en-US" sz="1100" dirty="0">
                <a:solidFill>
                  <a:srgbClr val="FF0000"/>
                </a:solidFill>
              </a:rPr>
              <a:t>执行</a:t>
            </a:r>
            <a:r>
              <a:rPr lang="en-US" altLang="zh-CN" sz="1100" dirty="0"/>
              <a:t>____</a:t>
            </a:r>
            <a:r>
              <a:rPr lang="zh-CN" altLang="en-US" sz="1100" dirty="0"/>
              <a:t>个步骤中出错</a:t>
            </a:r>
            <a:r>
              <a:rPr lang="en-US" altLang="zh-CN" sz="1100" dirty="0"/>
              <a:t>(</a:t>
            </a:r>
            <a:r>
              <a:rPr lang="zh-CN" altLang="en-US" sz="1100" dirty="0"/>
              <a:t>填“编译”，“链接”，“执行”之一</a:t>
            </a:r>
            <a:r>
              <a:rPr lang="en-US" altLang="zh-CN" sz="1100" dirty="0"/>
              <a:t>)?</a:t>
            </a:r>
            <a:endParaRPr lang="zh-CN" altLang="en-US" sz="1100" dirty="0"/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FE73B63-012B-084C-84BF-5C228B31E2A3}"/>
              </a:ext>
            </a:extLst>
          </p:cNvPr>
          <p:cNvSpPr txBox="1"/>
          <p:nvPr/>
        </p:nvSpPr>
        <p:spPr>
          <a:xfrm>
            <a:off x="591662" y="3710885"/>
            <a:ext cx="565241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11d2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:       e8 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59 </a:t>
            </a:r>
            <a:r>
              <a:rPr lang="en-US" altLang="zh-CN" sz="1100" dirty="0" err="1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1100" dirty="0">
                <a:solidFill>
                  <a:srgbClr val="FF0000"/>
                </a:solidFill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ff ff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callq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1030 &lt;</a:t>
            </a:r>
            <a:r>
              <a:rPr lang="en-US" altLang="zh-CN" sz="1100" dirty="0" err="1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printf@plt</a:t>
            </a:r>
            <a:r>
              <a:rPr lang="en-US" altLang="zh-CN" sz="1100" dirty="0">
                <a:latin typeface="Courier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1100" dirty="0">
              <a:latin typeface="Courier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2E22E64E-A103-46B2-8D4C-78D18EEFD22D}"/>
              </a:ext>
            </a:extLst>
          </p:cNvPr>
          <p:cNvSpPr txBox="1"/>
          <p:nvPr/>
        </p:nvSpPr>
        <p:spPr>
          <a:xfrm>
            <a:off x="1013173" y="5889727"/>
            <a:ext cx="2583180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CCC400BA-26C2-4F04-A6B3-B1C22B2B7458}"/>
              </a:ext>
            </a:extLst>
          </p:cNvPr>
          <p:cNvSpPr txBox="1"/>
          <p:nvPr/>
        </p:nvSpPr>
        <p:spPr>
          <a:xfrm>
            <a:off x="3656255" y="5889727"/>
            <a:ext cx="258318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foo = 0xc3;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7DA07BDD-F34A-4F92-AFDB-FD153CF8E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/>
          <a:stretch/>
        </p:blipFill>
        <p:spPr>
          <a:xfrm>
            <a:off x="1262127" y="6945400"/>
            <a:ext cx="4959275" cy="23832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C83913B-39FF-4CD3-A804-3713BBA15D93}"/>
              </a:ext>
            </a:extLst>
          </p:cNvPr>
          <p:cNvSpPr/>
          <p:nvPr/>
        </p:nvSpPr>
        <p:spPr>
          <a:xfrm>
            <a:off x="898792" y="6870263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endParaRPr lang="zh-CN" altLang="en-US" sz="1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AF993-2E9B-468A-A4A1-52700DD0DE4D}"/>
              </a:ext>
            </a:extLst>
          </p:cNvPr>
          <p:cNvSpPr/>
          <p:nvPr/>
        </p:nvSpPr>
        <p:spPr>
          <a:xfrm>
            <a:off x="2609241" y="7029618"/>
            <a:ext cx="3320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若交换链接时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m2.c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m1.c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的顺序，则答案为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8D01F6D-BAE6-4F2E-97D3-0980056D47E6}"/>
              </a:ext>
            </a:extLst>
          </p:cNvPr>
          <p:cNvSpPr txBox="1"/>
          <p:nvPr/>
        </p:nvSpPr>
        <p:spPr>
          <a:xfrm>
            <a:off x="2747435" y="6563569"/>
            <a:ext cx="1138765" cy="2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i="1" dirty="0" err="1"/>
              <a:t>foo.c</a:t>
            </a:r>
            <a:endParaRPr lang="zh-CN" altLang="en-US" sz="1100" i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B42E199-9DC1-494E-B1C3-75252A1080A8}"/>
              </a:ext>
            </a:extLst>
          </p:cNvPr>
          <p:cNvSpPr txBox="1"/>
          <p:nvPr/>
        </p:nvSpPr>
        <p:spPr>
          <a:xfrm>
            <a:off x="5343252" y="5901376"/>
            <a:ext cx="1138765" cy="2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100" i="1" dirty="0" err="1"/>
              <a:t>bar.c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1500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3977</Words>
  <Application>Microsoft Office PowerPoint</Application>
  <PresentationFormat>A4 纸张(210x297 毫米)</PresentationFormat>
  <Paragraphs>618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Courier</vt:lpstr>
      <vt:lpstr>等线</vt:lpstr>
      <vt:lpstr>等线</vt:lpstr>
      <vt:lpstr>等线 Light</vt:lpstr>
      <vt:lpstr>宋体</vt:lpstr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280</cp:revision>
  <dcterms:created xsi:type="dcterms:W3CDTF">2021-06-11T15:04:00Z</dcterms:created>
  <dcterms:modified xsi:type="dcterms:W3CDTF">2022-01-26T16:10:03Z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2FCE3C835278473987D8C020A216A958</vt:lpwstr>
  </property>
  <property fmtid="{D5CDD505-2E9C-101B-9397-08002B2CF9AE}" pid="3" name="KSOProductBuildVer">
    <vt:lpwstr>2052-11.1.0.10938</vt:lpwstr>
  </property>
</Properties>
</file>