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20" r:id="rId2"/>
  </p:sldMasterIdLst>
  <p:sldIdLst>
    <p:sldId id="256" r:id="rId3"/>
    <p:sldId id="257" r:id="rId4"/>
    <p:sldId id="258" r:id="rId5"/>
    <p:sldId id="269" r:id="rId6"/>
    <p:sldId id="259" r:id="rId7"/>
    <p:sldId id="260" r:id="rId8"/>
    <p:sldId id="261" r:id="rId9"/>
    <p:sldId id="268" r:id="rId10"/>
    <p:sldId id="262" r:id="rId11"/>
    <p:sldId id="263" r:id="rId12"/>
    <p:sldId id="264"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418953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71098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2887766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136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2538861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563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795539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1246706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1130933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2151284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B9FBA1-3545-4F2A-9A28-008612AEE32E}" type="datetimeFigureOut">
              <a:rPr lang="zh-CN" altLang="en-US" smtClean="0"/>
              <a:t>2023/4/27</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3818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3270011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57570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17520587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425079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169943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222239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1F40A3-9D80-4F22-A812-4BF8F87F1F10}"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64791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1F40A3-9D80-4F22-A812-4BF8F87F1F10}"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19404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354824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169622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B9FBA1-3545-4F2A-9A28-008612AEE32E}" type="datetimeFigureOut">
              <a:rPr lang="zh-CN" altLang="en-US" smtClean="0"/>
              <a:t>2023/4/27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48759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41F40A3-9D80-4F22-A812-4BF8F87F1F10}" type="slidenum">
              <a:rPr lang="zh-CN" altLang="en-US" smtClean="0"/>
              <a:t>‹#›</a:t>
            </a:fld>
            <a:endParaRPr lang="zh-CN" altLang="en-US"/>
          </a:p>
        </p:txBody>
      </p:sp>
    </p:spTree>
    <p:extLst>
      <p:ext uri="{BB962C8B-B14F-4D97-AF65-F5344CB8AC3E}">
        <p14:creationId xmlns:p14="http://schemas.microsoft.com/office/powerpoint/2010/main" val="1410177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B9FBA1-3545-4F2A-9A28-008612AEE32E}" type="datetimeFigureOut">
              <a:rPr lang="zh-CN" altLang="en-US" smtClean="0"/>
              <a:t>2023/4/27</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1F40A3-9D80-4F22-A812-4BF8F87F1F1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3674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hyperlink" Target="http://snap.stanford.edu/class/cs224w-2021/"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zhuanlan.zhihu.com/p/56542707" TargetMode="External"/><Relationship Id="rId2" Type="http://schemas.openxmlformats.org/officeDocument/2006/relationships/hyperlink" Target="https://zhuanlan.zhihu.com/p/56380812" TargetMode="External"/><Relationship Id="rId1" Type="http://schemas.openxmlformats.org/officeDocument/2006/relationships/slideLayout" Target="../slideLayouts/slideLayout13.xml"/><Relationship Id="rId4" Type="http://schemas.openxmlformats.org/officeDocument/2006/relationships/hyperlink" Target="https://zhuanlan.zhihu.com/p/4644660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zhuanlan.zhihu.com/p/56478167" TargetMode="External"/><Relationship Id="rId2" Type="http://schemas.openxmlformats.org/officeDocument/2006/relationships/hyperlink" Target="https://zhuanlan.zhihu.com/p/61635013"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90046-D843-4528-A27C-76AE9B7FFC1E}"/>
              </a:ext>
            </a:extLst>
          </p:cNvPr>
          <p:cNvSpPr>
            <a:spLocks noGrp="1"/>
          </p:cNvSpPr>
          <p:nvPr>
            <p:ph type="ctrTitle"/>
          </p:nvPr>
        </p:nvSpPr>
        <p:spPr/>
        <p:txBody>
          <a:bodyPr/>
          <a:lstStyle/>
          <a:p>
            <a:r>
              <a:rPr lang="zh-CN" altLang="en-US" dirty="0"/>
              <a:t>第十二次作业讲评</a:t>
            </a:r>
          </a:p>
        </p:txBody>
      </p:sp>
      <p:sp>
        <p:nvSpPr>
          <p:cNvPr id="3" name="副标题 2">
            <a:extLst>
              <a:ext uri="{FF2B5EF4-FFF2-40B4-BE49-F238E27FC236}">
                <a16:creationId xmlns:a16="http://schemas.microsoft.com/office/drawing/2014/main" id="{2D6757AC-42BA-45EC-9C08-B6A20E8BFD4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908931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6BBAA-0D9B-4A67-B4DF-EAC89AD89D11}"/>
              </a:ext>
            </a:extLst>
          </p:cNvPr>
          <p:cNvSpPr>
            <a:spLocks noGrp="1"/>
          </p:cNvSpPr>
          <p:nvPr>
            <p:ph type="title"/>
          </p:nvPr>
        </p:nvSpPr>
        <p:spPr/>
        <p:txBody>
          <a:bodyPr/>
          <a:lstStyle/>
          <a:p>
            <a:r>
              <a:rPr lang="en-US" altLang="zh-CN" dirty="0"/>
              <a:t>Correct &amp; Smooth</a:t>
            </a:r>
            <a:endParaRPr lang="zh-CN" altLang="en-US" dirty="0"/>
          </a:p>
        </p:txBody>
      </p:sp>
      <p:pic>
        <p:nvPicPr>
          <p:cNvPr id="5" name="内容占位符 4">
            <a:extLst>
              <a:ext uri="{FF2B5EF4-FFF2-40B4-BE49-F238E27FC236}">
                <a16:creationId xmlns:a16="http://schemas.microsoft.com/office/drawing/2014/main" id="{FB808DA2-632F-401A-9D35-60D2F90CE9EA}"/>
              </a:ext>
            </a:extLst>
          </p:cNvPr>
          <p:cNvPicPr>
            <a:picLocks noGrp="1" noChangeAspect="1"/>
          </p:cNvPicPr>
          <p:nvPr>
            <p:ph idx="1"/>
          </p:nvPr>
        </p:nvPicPr>
        <p:blipFill>
          <a:blip r:embed="rId2"/>
          <a:stretch>
            <a:fillRect/>
          </a:stretch>
        </p:blipFill>
        <p:spPr>
          <a:xfrm>
            <a:off x="1097280" y="2317964"/>
            <a:ext cx="10058400" cy="3713065"/>
          </a:xfrm>
        </p:spPr>
      </p:pic>
      <p:sp>
        <p:nvSpPr>
          <p:cNvPr id="6" name="矩形 5">
            <a:extLst>
              <a:ext uri="{FF2B5EF4-FFF2-40B4-BE49-F238E27FC236}">
                <a16:creationId xmlns:a16="http://schemas.microsoft.com/office/drawing/2014/main" id="{9C3D0F32-4F54-4D05-9E15-1470AAB2E921}"/>
              </a:ext>
            </a:extLst>
          </p:cNvPr>
          <p:cNvSpPr/>
          <p:nvPr/>
        </p:nvSpPr>
        <p:spPr>
          <a:xfrm>
            <a:off x="3182303" y="4200373"/>
            <a:ext cx="262552" cy="16975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10549331-4109-4505-9105-93625980C2E0}"/>
              </a:ext>
            </a:extLst>
          </p:cNvPr>
          <p:cNvSpPr/>
          <p:nvPr/>
        </p:nvSpPr>
        <p:spPr>
          <a:xfrm>
            <a:off x="3250203" y="3567444"/>
            <a:ext cx="262552" cy="16975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4169EDA4-0059-4187-AE19-65D143258467}"/>
              </a:ext>
            </a:extLst>
          </p:cNvPr>
          <p:cNvSpPr/>
          <p:nvPr/>
        </p:nvSpPr>
        <p:spPr>
          <a:xfrm>
            <a:off x="3200420" y="4824249"/>
            <a:ext cx="262552" cy="16975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p>
        </p:txBody>
      </p:sp>
      <p:sp>
        <p:nvSpPr>
          <p:cNvPr id="9" name="内容占位符 2">
            <a:extLst>
              <a:ext uri="{FF2B5EF4-FFF2-40B4-BE49-F238E27FC236}">
                <a16:creationId xmlns:a16="http://schemas.microsoft.com/office/drawing/2014/main" id="{48B79D0E-5201-4046-9E49-DD92C2FA659E}"/>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zh-CN" dirty="0"/>
              <a:t>OGBN-Products Dataset</a:t>
            </a:r>
            <a:endParaRPr lang="zh-CN" altLang="en-US" dirty="0"/>
          </a:p>
        </p:txBody>
      </p:sp>
    </p:spTree>
    <p:extLst>
      <p:ext uri="{BB962C8B-B14F-4D97-AF65-F5344CB8AC3E}">
        <p14:creationId xmlns:p14="http://schemas.microsoft.com/office/powerpoint/2010/main" val="267850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0EE42-6682-4F10-9DA2-68E993A1E361}"/>
              </a:ext>
            </a:extLst>
          </p:cNvPr>
          <p:cNvSpPr>
            <a:spLocks noGrp="1"/>
          </p:cNvSpPr>
          <p:nvPr>
            <p:ph type="title"/>
          </p:nvPr>
        </p:nvSpPr>
        <p:spPr/>
        <p:txBody>
          <a:bodyPr/>
          <a:lstStyle/>
          <a:p>
            <a:r>
              <a:rPr lang="en-US" altLang="zh-CN" dirty="0"/>
              <a:t>Correct &amp; Smooth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27EF7E-5094-4E54-B2BE-FE1DAC8E3E81}"/>
                  </a:ext>
                </a:extLst>
              </p:cNvPr>
              <p:cNvSpPr>
                <a:spLocks noGrp="1"/>
              </p:cNvSpPr>
              <p:nvPr>
                <p:ph idx="1"/>
              </p:nvPr>
            </p:nvSpPr>
            <p:spPr/>
            <p:txBody>
              <a:bodyPr/>
              <a:lstStyle/>
              <a:p>
                <a:pPr>
                  <a:buFont typeface="Wingdings" panose="05000000000000000000" pitchFamily="2" charset="2"/>
                  <a:buChar char="l"/>
                </a:pPr>
                <a:r>
                  <a:rPr lang="en-US" altLang="zh-CN" dirty="0"/>
                  <a:t>Normalized diffusion matrix</a:t>
                </a:r>
                <a14:m>
                  <m:oMath xmlns:m="http://schemas.openxmlformats.org/officeDocument/2006/math">
                    <m:r>
                      <a:rPr lang="en-US" altLang="zh-CN" b="0" i="0" smtClean="0">
                        <a:latin typeface="Cambria Math" panose="02040503050406030204" pitchFamily="18" charset="0"/>
                      </a:rPr>
                      <m:t> </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𝐴</m:t>
                        </m:r>
                      </m:e>
                    </m:ac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−1/2</m:t>
                        </m:r>
                      </m:sup>
                    </m:sSup>
                    <m:r>
                      <a:rPr lang="en-US" altLang="zh-CN" b="0" i="1" smtClean="0">
                        <a:latin typeface="Cambria Math" panose="02040503050406030204" pitchFamily="18" charset="0"/>
                      </a:rPr>
                      <m:t>𝐴</m:t>
                    </m:r>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−1/2</m:t>
                        </m:r>
                      </m:sup>
                    </m:sSup>
                  </m:oMath>
                </a14:m>
                <a:r>
                  <a:rPr lang="zh-CN" altLang="en-US" dirty="0"/>
                  <a:t>，</a:t>
                </a:r>
                <a14:m>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𝐴</m:t>
                            </m:r>
                          </m:e>
                        </m:acc>
                      </m:e>
                      <m:sub>
                        <m:r>
                          <a:rPr lang="en-US" altLang="zh-CN" b="0" i="1" dirty="0" smtClean="0">
                            <a:latin typeface="Cambria Math" panose="02040503050406030204" pitchFamily="18" charset="0"/>
                          </a:rPr>
                          <m:t>𝑖𝑗</m:t>
                        </m:r>
                      </m:sub>
                    </m:sSub>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ad>
                          <m:radPr>
                            <m:degHide m:val="on"/>
                            <m:ctrlPr>
                              <a:rPr lang="en-US" altLang="zh-CN" b="0" i="1" dirty="0" smtClean="0">
                                <a:latin typeface="Cambria Math" panose="02040503050406030204" pitchFamily="18" charset="0"/>
                              </a:rPr>
                            </m:ctrlPr>
                          </m:radPr>
                          <m:deg/>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𝑖</m:t>
                                </m:r>
                              </m:sub>
                            </m:sSub>
                          </m:e>
                        </m:rad>
                        <m:rad>
                          <m:radPr>
                            <m:degHide m:val="on"/>
                            <m:ctrlPr>
                              <a:rPr lang="en-US" altLang="zh-CN" b="0" i="1" dirty="0" smtClean="0">
                                <a:latin typeface="Cambria Math" panose="02040503050406030204" pitchFamily="18" charset="0"/>
                              </a:rPr>
                            </m:ctrlPr>
                          </m:radPr>
                          <m:deg/>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𝑗</m:t>
                                </m:r>
                              </m:sub>
                            </m:sSub>
                          </m:e>
                        </m:rad>
                      </m:den>
                    </m:f>
                    <m:r>
                      <a:rPr lang="en-US" altLang="zh-CN" b="0" i="0" dirty="0" smtClean="0">
                        <a:latin typeface="Cambria Math" panose="02040503050406030204" pitchFamily="18" charset="0"/>
                      </a:rPr>
                      <m:t> </m:t>
                    </m:r>
                    <m:r>
                      <a:rPr lang="zh-CN" altLang="en-US" i="1" dirty="0">
                        <a:latin typeface="Cambria Math" panose="02040503050406030204" pitchFamily="18" charset="0"/>
                      </a:rPr>
                      <m:t>当</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oMath>
                </a14:m>
                <a:r>
                  <a:rPr lang="zh-CN" altLang="en-US" dirty="0"/>
                  <a:t>连通</a:t>
                </a: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a:t>邻接矩阵加入</a:t>
                </a:r>
                <a:r>
                  <a:rPr lang="en-US" altLang="zh-CN" dirty="0"/>
                  <a:t>self-loop</a:t>
                </a:r>
                <a:r>
                  <a:rPr lang="zh-CN" altLang="en-US" dirty="0"/>
                  <a:t>是考虑信息向自身传递</a:t>
                </a:r>
                <a:endParaRPr lang="en-US" altLang="zh-CN" dirty="0"/>
              </a:p>
              <a:p>
                <a:pPr>
                  <a:buFont typeface="Wingdings" panose="05000000000000000000" pitchFamily="2" charset="2"/>
                  <a:buChar char="l"/>
                </a:pPr>
                <a:r>
                  <a:rPr lang="zh-CN" altLang="en-US" b="0" i="0" dirty="0">
                    <a:effectLst/>
                    <a:latin typeface="-apple-system"/>
                  </a:rPr>
                  <a:t>利用度矩阵进行标准化是考虑了邻居节点多的节点倾向于有更大的影响力的问题，从而不让度大的邻居节点对本节点的影响过大</a:t>
                </a:r>
                <a:endParaRPr lang="en-US" altLang="zh-CN" dirty="0"/>
              </a:p>
              <a:p>
                <a:pPr>
                  <a:buFont typeface="Wingdings" panose="05000000000000000000" pitchFamily="2" charset="2"/>
                  <a:buChar char="l"/>
                </a:pPr>
                <a:endParaRPr lang="zh-CN" altLang="en-US" dirty="0"/>
              </a:p>
            </p:txBody>
          </p:sp>
        </mc:Choice>
        <mc:Fallback xmlns="">
          <p:sp>
            <p:nvSpPr>
              <p:cNvPr id="3" name="内容占位符 2">
                <a:extLst>
                  <a:ext uri="{FF2B5EF4-FFF2-40B4-BE49-F238E27FC236}">
                    <a16:creationId xmlns:a16="http://schemas.microsoft.com/office/drawing/2014/main" id="{5E27EF7E-5094-4E54-B2BE-FE1DAC8E3E81}"/>
                  </a:ext>
                </a:extLst>
              </p:cNvPr>
              <p:cNvSpPr>
                <a:spLocks noGrp="1" noRot="1" noChangeAspect="1" noMove="1" noResize="1" noEditPoints="1" noAdjustHandles="1" noChangeArrowheads="1" noChangeShapeType="1" noTextEdit="1"/>
              </p:cNvSpPr>
              <p:nvPr>
                <p:ph idx="1"/>
              </p:nvPr>
            </p:nvSpPr>
            <p:spPr>
              <a:blipFill>
                <a:blip r:embed="rId2"/>
                <a:stretch>
                  <a:fillRect l="-1455" t="-90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345EE809-1510-4133-8B12-A3EEC58D23CA}"/>
              </a:ext>
            </a:extLst>
          </p:cNvPr>
          <p:cNvPicPr>
            <a:picLocks noChangeAspect="1"/>
          </p:cNvPicPr>
          <p:nvPr/>
        </p:nvPicPr>
        <p:blipFill>
          <a:blip r:embed="rId3"/>
          <a:stretch>
            <a:fillRect/>
          </a:stretch>
        </p:blipFill>
        <p:spPr>
          <a:xfrm>
            <a:off x="1331369" y="2514452"/>
            <a:ext cx="7550944" cy="1159274"/>
          </a:xfrm>
          <a:prstGeom prst="rect">
            <a:avLst/>
          </a:prstGeom>
        </p:spPr>
      </p:pic>
      <p:sp>
        <p:nvSpPr>
          <p:cNvPr id="8" name="文本框 7">
            <a:extLst>
              <a:ext uri="{FF2B5EF4-FFF2-40B4-BE49-F238E27FC236}">
                <a16:creationId xmlns:a16="http://schemas.microsoft.com/office/drawing/2014/main" id="{163E1C40-5623-4374-B1BD-A3E3C3658FE5}"/>
              </a:ext>
            </a:extLst>
          </p:cNvPr>
          <p:cNvSpPr txBox="1"/>
          <p:nvPr/>
        </p:nvSpPr>
        <p:spPr>
          <a:xfrm>
            <a:off x="6799854" y="2652665"/>
            <a:ext cx="1837152" cy="369332"/>
          </a:xfrm>
          <a:prstGeom prst="rect">
            <a:avLst/>
          </a:prstGeom>
          <a:noFill/>
        </p:spPr>
        <p:txBody>
          <a:bodyPr wrap="square" rtlCol="0">
            <a:spAutoFit/>
          </a:bodyPr>
          <a:lstStyle/>
          <a:p>
            <a:r>
              <a:rPr lang="en-US" altLang="zh-CN" dirty="0">
                <a:solidFill>
                  <a:schemeClr val="bg1"/>
                </a:solidFill>
              </a:rPr>
              <a:t>1900011027</a:t>
            </a:r>
            <a:r>
              <a:rPr lang="zh-CN" altLang="en-US" dirty="0">
                <a:solidFill>
                  <a:schemeClr val="bg1"/>
                </a:solidFill>
              </a:rPr>
              <a:t>林啸</a:t>
            </a:r>
          </a:p>
        </p:txBody>
      </p:sp>
    </p:spTree>
    <p:extLst>
      <p:ext uri="{BB962C8B-B14F-4D97-AF65-F5344CB8AC3E}">
        <p14:creationId xmlns:p14="http://schemas.microsoft.com/office/powerpoint/2010/main" val="339079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D442F-5C97-46E5-B912-4EA279E2C14B}"/>
              </a:ext>
            </a:extLst>
          </p:cNvPr>
          <p:cNvSpPr>
            <a:spLocks noGrp="1"/>
          </p:cNvSpPr>
          <p:nvPr>
            <p:ph type="title"/>
          </p:nvPr>
        </p:nvSpPr>
        <p:spPr/>
        <p:txBody>
          <a:bodyPr/>
          <a:lstStyle/>
          <a:p>
            <a:r>
              <a:rPr lang="en-US" altLang="zh-CN" dirty="0"/>
              <a:t>Correct &amp; Smooth</a:t>
            </a:r>
            <a:endParaRPr lang="zh-CN" altLang="en-US" dirty="0"/>
          </a:p>
        </p:txBody>
      </p:sp>
      <p:sp>
        <p:nvSpPr>
          <p:cNvPr id="3" name="内容占位符 2">
            <a:extLst>
              <a:ext uri="{FF2B5EF4-FFF2-40B4-BE49-F238E27FC236}">
                <a16:creationId xmlns:a16="http://schemas.microsoft.com/office/drawing/2014/main" id="{D955D98C-AF70-40AF-BD61-06B5F7F9347F}"/>
              </a:ext>
            </a:extLst>
          </p:cNvPr>
          <p:cNvSpPr>
            <a:spLocks noGrp="1"/>
          </p:cNvSpPr>
          <p:nvPr>
            <p:ph idx="1"/>
          </p:nvPr>
        </p:nvSpPr>
        <p:spPr/>
        <p:txBody>
          <a:bodyPr/>
          <a:lstStyle/>
          <a:p>
            <a:pPr>
              <a:buFont typeface="Wingdings" panose="05000000000000000000" pitchFamily="2" charset="2"/>
              <a:buChar char="l"/>
            </a:pPr>
            <a:r>
              <a:rPr lang="en-US" altLang="zh-CN" dirty="0"/>
              <a:t>Correct Step</a:t>
            </a:r>
          </a:p>
          <a:p>
            <a:pPr lvl="1">
              <a:buFont typeface="Wingdings" panose="05000000000000000000" pitchFamily="2" charset="2"/>
              <a:buChar char="l"/>
            </a:pPr>
            <a:r>
              <a:rPr lang="zh-CN" altLang="en-US" dirty="0"/>
              <a:t>希望邻居节点的误差相似，将误差矩阵作为信息在节点之间传递</a:t>
            </a:r>
            <a:endParaRPr lang="en-US" altLang="zh-CN" dirty="0"/>
          </a:p>
          <a:p>
            <a:pPr lvl="1">
              <a:buFont typeface="Wingdings" panose="05000000000000000000" pitchFamily="2" charset="2"/>
              <a:buChar char="l"/>
            </a:pPr>
            <a:r>
              <a:rPr lang="en-US" altLang="zh-CN" dirty="0" err="1"/>
              <a:t>truelabel</a:t>
            </a:r>
            <a:r>
              <a:rPr lang="zh-CN" altLang="en-US" dirty="0"/>
              <a:t>在参与运算时转换成概率形式，即与</a:t>
            </a:r>
            <a:r>
              <a:rPr lang="en-US" altLang="zh-CN" dirty="0" err="1"/>
              <a:t>softlabel</a:t>
            </a:r>
            <a:r>
              <a:rPr lang="zh-CN" altLang="en-US" dirty="0"/>
              <a:t>维数一致</a:t>
            </a:r>
            <a:endParaRPr lang="en-US" altLang="zh-CN" dirty="0"/>
          </a:p>
          <a:p>
            <a:pPr lvl="1">
              <a:buFont typeface="Wingdings" panose="05000000000000000000" pitchFamily="2" charset="2"/>
              <a:buChar char="l"/>
            </a:pPr>
            <a:r>
              <a:rPr lang="zh-CN" altLang="en-US" dirty="0"/>
              <a:t>注：</a:t>
            </a:r>
            <a:r>
              <a:rPr lang="en-US" altLang="zh-CN" dirty="0"/>
              <a:t>CS224W</a:t>
            </a:r>
            <a:r>
              <a:rPr lang="zh-CN" altLang="en-US" dirty="0"/>
              <a:t>的</a:t>
            </a:r>
            <a:r>
              <a:rPr lang="en-US" altLang="zh-CN" dirty="0"/>
              <a:t>Slides</a:t>
            </a:r>
            <a:r>
              <a:rPr lang="zh-CN" altLang="en-US" dirty="0"/>
              <a:t>和论文中的公式都是</a:t>
            </a:r>
            <a:r>
              <a:rPr lang="en-US" altLang="zh-CN" dirty="0"/>
              <a:t>Y=Y+E</a:t>
            </a:r>
            <a:r>
              <a:rPr lang="zh-CN" altLang="en-US" dirty="0"/>
              <a:t>，但代码实现为</a:t>
            </a:r>
            <a:r>
              <a:rPr lang="en-US" altLang="zh-CN" dirty="0"/>
              <a:t>Y=Y-E</a:t>
            </a:r>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a:p>
          <a:p>
            <a:pPr>
              <a:buFont typeface="Wingdings" panose="05000000000000000000" pitchFamily="2" charset="2"/>
              <a:buChar char="l"/>
            </a:pPr>
            <a:r>
              <a:rPr lang="en-US" altLang="zh-CN" dirty="0"/>
              <a:t>Smooth Step</a:t>
            </a:r>
          </a:p>
          <a:p>
            <a:pPr lvl="1">
              <a:buFont typeface="Wingdings" panose="05000000000000000000" pitchFamily="2" charset="2"/>
              <a:buChar char="l"/>
            </a:pPr>
            <a:r>
              <a:rPr lang="zh-CN" altLang="en-US" dirty="0"/>
              <a:t>希望相邻的节点有相同的标签，将自身标签作为信息在节点之间传递</a:t>
            </a:r>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F4638038-8E73-4E95-AD67-045345B653BA}"/>
              </a:ext>
            </a:extLst>
          </p:cNvPr>
          <p:cNvPicPr>
            <a:picLocks noChangeAspect="1"/>
          </p:cNvPicPr>
          <p:nvPr/>
        </p:nvPicPr>
        <p:blipFill>
          <a:blip r:embed="rId2"/>
          <a:stretch>
            <a:fillRect/>
          </a:stretch>
        </p:blipFill>
        <p:spPr>
          <a:xfrm>
            <a:off x="1650125" y="3147404"/>
            <a:ext cx="7928442" cy="710010"/>
          </a:xfrm>
          <a:prstGeom prst="rect">
            <a:avLst/>
          </a:prstGeom>
        </p:spPr>
      </p:pic>
      <p:pic>
        <p:nvPicPr>
          <p:cNvPr id="6" name="内容占位符 4">
            <a:extLst>
              <a:ext uri="{FF2B5EF4-FFF2-40B4-BE49-F238E27FC236}">
                <a16:creationId xmlns:a16="http://schemas.microsoft.com/office/drawing/2014/main" id="{C71148A7-D8E3-4722-A433-FB819F0A312B}"/>
              </a:ext>
            </a:extLst>
          </p:cNvPr>
          <p:cNvPicPr>
            <a:picLocks noChangeAspect="1"/>
          </p:cNvPicPr>
          <p:nvPr/>
        </p:nvPicPr>
        <p:blipFill>
          <a:blip r:embed="rId3"/>
          <a:stretch>
            <a:fillRect/>
          </a:stretch>
        </p:blipFill>
        <p:spPr>
          <a:xfrm>
            <a:off x="1458731" y="4655753"/>
            <a:ext cx="5418319" cy="660050"/>
          </a:xfrm>
          <a:prstGeom prst="rect">
            <a:avLst/>
          </a:prstGeom>
        </p:spPr>
      </p:pic>
      <p:pic>
        <p:nvPicPr>
          <p:cNvPr id="7" name="图片 6">
            <a:extLst>
              <a:ext uri="{FF2B5EF4-FFF2-40B4-BE49-F238E27FC236}">
                <a16:creationId xmlns:a16="http://schemas.microsoft.com/office/drawing/2014/main" id="{D52FBCF4-DC10-498C-8584-9AAD838CE3F3}"/>
              </a:ext>
            </a:extLst>
          </p:cNvPr>
          <p:cNvPicPr>
            <a:picLocks noChangeAspect="1"/>
          </p:cNvPicPr>
          <p:nvPr/>
        </p:nvPicPr>
        <p:blipFill>
          <a:blip r:embed="rId4"/>
          <a:stretch>
            <a:fillRect/>
          </a:stretch>
        </p:blipFill>
        <p:spPr>
          <a:xfrm>
            <a:off x="1458731" y="5291768"/>
            <a:ext cx="5408794" cy="756274"/>
          </a:xfrm>
          <a:prstGeom prst="rect">
            <a:avLst/>
          </a:prstGeom>
        </p:spPr>
      </p:pic>
      <p:sp>
        <p:nvSpPr>
          <p:cNvPr id="8" name="文本框 7">
            <a:extLst>
              <a:ext uri="{FF2B5EF4-FFF2-40B4-BE49-F238E27FC236}">
                <a16:creationId xmlns:a16="http://schemas.microsoft.com/office/drawing/2014/main" id="{6F9985EE-654B-43BD-B220-ADBC565A66E2}"/>
              </a:ext>
            </a:extLst>
          </p:cNvPr>
          <p:cNvSpPr txBox="1"/>
          <p:nvPr/>
        </p:nvSpPr>
        <p:spPr>
          <a:xfrm>
            <a:off x="5010150" y="5127924"/>
            <a:ext cx="2219325" cy="369332"/>
          </a:xfrm>
          <a:prstGeom prst="rect">
            <a:avLst/>
          </a:prstGeom>
          <a:noFill/>
        </p:spPr>
        <p:txBody>
          <a:bodyPr wrap="square" rtlCol="0">
            <a:spAutoFit/>
          </a:bodyPr>
          <a:lstStyle/>
          <a:p>
            <a:r>
              <a:rPr lang="zh-CN" altLang="en-US" dirty="0">
                <a:solidFill>
                  <a:schemeClr val="bg1"/>
                </a:solidFill>
              </a:rPr>
              <a:t>刘肖</a:t>
            </a:r>
            <a:r>
              <a:rPr lang="en-US" altLang="zh-CN" dirty="0">
                <a:solidFill>
                  <a:schemeClr val="bg1"/>
                </a:solidFill>
              </a:rPr>
              <a:t>2000013055</a:t>
            </a:r>
            <a:endParaRPr lang="zh-CN" altLang="en-US" dirty="0">
              <a:solidFill>
                <a:schemeClr val="bg1"/>
              </a:solidFill>
            </a:endParaRPr>
          </a:p>
        </p:txBody>
      </p:sp>
    </p:spTree>
    <p:extLst>
      <p:ext uri="{BB962C8B-B14F-4D97-AF65-F5344CB8AC3E}">
        <p14:creationId xmlns:p14="http://schemas.microsoft.com/office/powerpoint/2010/main" val="110616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CFC40-9E64-4638-8E5E-EC5AE26F9326}"/>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5721B7EE-09DE-4FC5-A165-DBB967BCD8E4}"/>
              </a:ext>
            </a:extLst>
          </p:cNvPr>
          <p:cNvSpPr>
            <a:spLocks noGrp="1"/>
          </p:cNvSpPr>
          <p:nvPr>
            <p:ph idx="1"/>
          </p:nvPr>
        </p:nvSpPr>
        <p:spPr/>
        <p:txBody>
          <a:bodyPr/>
          <a:lstStyle/>
          <a:p>
            <a:pPr>
              <a:buFont typeface="Wingdings" panose="05000000000000000000" pitchFamily="2" charset="2"/>
              <a:buChar char="l"/>
            </a:pPr>
            <a:r>
              <a:rPr lang="zh-CN" altLang="en-US" dirty="0"/>
              <a:t>总体来说完成情况很好</a:t>
            </a:r>
            <a:endParaRPr lang="en-US" altLang="zh-CN" dirty="0"/>
          </a:p>
          <a:p>
            <a:pPr>
              <a:buFont typeface="Wingdings" panose="05000000000000000000" pitchFamily="2" charset="2"/>
              <a:buChar char="l"/>
            </a:pPr>
            <a:r>
              <a:rPr lang="zh-CN" altLang="en-US" dirty="0"/>
              <a:t>图机器学习</a:t>
            </a:r>
            <a:r>
              <a:rPr lang="en-US" altLang="zh-CN" dirty="0"/>
              <a:t>:</a:t>
            </a:r>
            <a:r>
              <a:rPr lang="en-US" altLang="zh-CN" dirty="0">
                <a:hlinkClick r:id="rId2"/>
              </a:rPr>
              <a:t>CS224W</a:t>
            </a:r>
            <a:endParaRPr lang="zh-CN" altLang="en-US" dirty="0"/>
          </a:p>
        </p:txBody>
      </p:sp>
    </p:spTree>
    <p:extLst>
      <p:ext uri="{BB962C8B-B14F-4D97-AF65-F5344CB8AC3E}">
        <p14:creationId xmlns:p14="http://schemas.microsoft.com/office/powerpoint/2010/main" val="327664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A626F-70E4-4AE3-AF8B-25AE8D80224B}"/>
              </a:ext>
            </a:extLst>
          </p:cNvPr>
          <p:cNvSpPr>
            <a:spLocks noGrp="1"/>
          </p:cNvSpPr>
          <p:nvPr>
            <p:ph type="title"/>
          </p:nvPr>
        </p:nvSpPr>
        <p:spPr/>
        <p:txBody>
          <a:bodyPr/>
          <a:lstStyle/>
          <a:p>
            <a:r>
              <a:rPr lang="en-US" altLang="zh-CN" dirty="0"/>
              <a:t>Node Embedding</a:t>
            </a:r>
            <a:endParaRPr lang="zh-CN" altLang="en-US" dirty="0"/>
          </a:p>
        </p:txBody>
      </p:sp>
      <p:sp>
        <p:nvSpPr>
          <p:cNvPr id="3" name="内容占位符 2">
            <a:extLst>
              <a:ext uri="{FF2B5EF4-FFF2-40B4-BE49-F238E27FC236}">
                <a16:creationId xmlns:a16="http://schemas.microsoft.com/office/drawing/2014/main" id="{42D140AF-B824-4250-8FB8-1BF159966AAA}"/>
              </a:ext>
            </a:extLst>
          </p:cNvPr>
          <p:cNvSpPr>
            <a:spLocks noGrp="1"/>
          </p:cNvSpPr>
          <p:nvPr>
            <p:ph idx="1"/>
          </p:nvPr>
        </p:nvSpPr>
        <p:spPr/>
        <p:txBody>
          <a:bodyPr/>
          <a:lstStyle/>
          <a:p>
            <a:pPr>
              <a:buFont typeface="Wingdings" panose="05000000000000000000" pitchFamily="2" charset="2"/>
              <a:buChar char="l"/>
            </a:pPr>
            <a:r>
              <a:rPr lang="en-US" altLang="zh-CN" dirty="0"/>
              <a:t>PCA</a:t>
            </a:r>
          </a:p>
          <a:p>
            <a:pPr>
              <a:buFont typeface="Wingdings" panose="05000000000000000000" pitchFamily="2" charset="2"/>
              <a:buChar char="l"/>
            </a:pPr>
            <a:r>
              <a:rPr lang="en-US" altLang="zh-CN" dirty="0" err="1">
                <a:hlinkClick r:id="rId2"/>
              </a:rPr>
              <a:t>DeepWalk</a:t>
            </a:r>
            <a:endParaRPr lang="en-US" altLang="zh-CN" dirty="0"/>
          </a:p>
          <a:p>
            <a:pPr>
              <a:buFont typeface="Wingdings" panose="05000000000000000000" pitchFamily="2" charset="2"/>
              <a:buChar char="l"/>
            </a:pPr>
            <a:r>
              <a:rPr lang="en-US" altLang="zh-CN" dirty="0">
                <a:hlinkClick r:id="rId3"/>
              </a:rPr>
              <a:t>Node2Vec</a:t>
            </a:r>
            <a:endParaRPr lang="en-US" altLang="zh-CN" dirty="0"/>
          </a:p>
          <a:p>
            <a:pPr>
              <a:buFont typeface="Wingdings" panose="05000000000000000000" pitchFamily="2" charset="2"/>
              <a:buChar char="l"/>
            </a:pPr>
            <a:r>
              <a:rPr lang="en-US" altLang="zh-CN" dirty="0" err="1">
                <a:hlinkClick r:id="rId4"/>
              </a:rPr>
              <a:t>GraRep</a:t>
            </a:r>
            <a:endParaRPr lang="en-US" altLang="zh-CN" dirty="0"/>
          </a:p>
        </p:txBody>
      </p:sp>
    </p:spTree>
    <p:extLst>
      <p:ext uri="{BB962C8B-B14F-4D97-AF65-F5344CB8AC3E}">
        <p14:creationId xmlns:p14="http://schemas.microsoft.com/office/powerpoint/2010/main" val="159039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B1F04-9006-4026-A396-8FAC8D0E929D}"/>
              </a:ext>
            </a:extLst>
          </p:cNvPr>
          <p:cNvSpPr>
            <a:spLocks noGrp="1"/>
          </p:cNvSpPr>
          <p:nvPr>
            <p:ph type="title"/>
          </p:nvPr>
        </p:nvSpPr>
        <p:spPr/>
        <p:txBody>
          <a:bodyPr/>
          <a:lstStyle/>
          <a:p>
            <a:r>
              <a:rPr lang="en-US" altLang="zh-CN" dirty="0"/>
              <a:t>Node Embedding</a:t>
            </a:r>
            <a:endParaRPr lang="zh-CN" altLang="en-US" dirty="0"/>
          </a:p>
        </p:txBody>
      </p:sp>
      <p:sp>
        <p:nvSpPr>
          <p:cNvPr id="3" name="内容占位符 2">
            <a:extLst>
              <a:ext uri="{FF2B5EF4-FFF2-40B4-BE49-F238E27FC236}">
                <a16:creationId xmlns:a16="http://schemas.microsoft.com/office/drawing/2014/main" id="{E6AB9190-5569-4B7A-87F7-D536C157A6DB}"/>
              </a:ext>
            </a:extLst>
          </p:cNvPr>
          <p:cNvSpPr>
            <a:spLocks noGrp="1"/>
          </p:cNvSpPr>
          <p:nvPr>
            <p:ph idx="1"/>
          </p:nvPr>
        </p:nvSpPr>
        <p:spPr/>
        <p:txBody>
          <a:bodyPr/>
          <a:lstStyle/>
          <a:p>
            <a:pPr>
              <a:buFont typeface="Wingdings" panose="05000000000000000000" pitchFamily="2" charset="2"/>
              <a:buChar char="l"/>
            </a:pPr>
            <a:r>
              <a:rPr lang="en-US" altLang="zh-CN" dirty="0" err="1"/>
              <a:t>DeepWalk</a:t>
            </a:r>
            <a:r>
              <a:rPr lang="en-US" altLang="zh-CN" dirty="0"/>
              <a:t>:</a:t>
            </a:r>
          </a:p>
          <a:p>
            <a:pPr lvl="1">
              <a:buFont typeface="Wingdings" panose="05000000000000000000" pitchFamily="2" charset="2"/>
              <a:buChar char="l"/>
            </a:pPr>
            <a:r>
              <a:rPr lang="en-US" altLang="zh-CN" dirty="0" err="1"/>
              <a:t>RandomWalk</a:t>
            </a:r>
            <a:r>
              <a:rPr lang="en-US" altLang="zh-CN" dirty="0"/>
              <a:t>:</a:t>
            </a:r>
            <a:r>
              <a:rPr lang="zh-CN" altLang="en-US" b="0" i="0" dirty="0">
                <a:solidFill>
                  <a:srgbClr val="121212"/>
                </a:solidFill>
                <a:effectLst/>
                <a:latin typeface="-apple-system"/>
              </a:rPr>
              <a:t>给定当前访问起始节点，从其邻居中随机采样节点作为下一个访问节点，重复此过程，直到访问序列长度满足预设条件</a:t>
            </a:r>
            <a:endParaRPr lang="en-US" altLang="zh-CN" b="0" i="0" dirty="0">
              <a:solidFill>
                <a:srgbClr val="121212"/>
              </a:solidFill>
              <a:effectLst/>
              <a:latin typeface="-apple-system"/>
            </a:endParaRPr>
          </a:p>
          <a:p>
            <a:pPr lvl="1">
              <a:buFont typeface="Wingdings" panose="05000000000000000000" pitchFamily="2" charset="2"/>
              <a:buChar char="l"/>
            </a:pPr>
            <a:r>
              <a:rPr lang="en-US" altLang="zh-CN" b="0" i="0" dirty="0">
                <a:solidFill>
                  <a:srgbClr val="121212"/>
                </a:solidFill>
                <a:effectLst/>
                <a:latin typeface="-apple-system"/>
                <a:hlinkClick r:id="rId2"/>
              </a:rPr>
              <a:t>Word2Vec</a:t>
            </a:r>
            <a:r>
              <a:rPr lang="en-US" altLang="zh-CN" b="0" i="0" dirty="0">
                <a:solidFill>
                  <a:srgbClr val="121212"/>
                </a:solidFill>
                <a:effectLst/>
                <a:latin typeface="-apple-system"/>
              </a:rPr>
              <a:t>:</a:t>
            </a:r>
            <a:r>
              <a:rPr lang="zh-CN" altLang="en-US" b="0" i="0" dirty="0">
                <a:solidFill>
                  <a:srgbClr val="121212"/>
                </a:solidFill>
                <a:effectLst/>
                <a:latin typeface="-apple-system"/>
              </a:rPr>
              <a:t>能够将一个序列中的每一个</a:t>
            </a:r>
            <a:r>
              <a:rPr lang="en-US" altLang="zh-CN" b="0" i="0" dirty="0">
                <a:solidFill>
                  <a:srgbClr val="121212"/>
                </a:solidFill>
                <a:effectLst/>
                <a:latin typeface="-apple-system"/>
              </a:rPr>
              <a:t>token</a:t>
            </a:r>
            <a:r>
              <a:rPr lang="zh-CN" altLang="en-US" b="0" i="0" dirty="0">
                <a:solidFill>
                  <a:srgbClr val="121212"/>
                </a:solidFill>
                <a:effectLst/>
                <a:latin typeface="-apple-system"/>
              </a:rPr>
              <a:t>转化为向量</a:t>
            </a:r>
            <a:endParaRPr lang="en-US" altLang="zh-CN" b="0" i="0" dirty="0">
              <a:solidFill>
                <a:srgbClr val="121212"/>
              </a:solidFill>
              <a:effectLst/>
              <a:latin typeface="-apple-system"/>
            </a:endParaRPr>
          </a:p>
          <a:p>
            <a:pPr>
              <a:buFont typeface="Wingdings" panose="05000000000000000000" pitchFamily="2" charset="2"/>
              <a:buChar char="l"/>
            </a:pPr>
            <a:r>
              <a:rPr lang="en-US" altLang="zh-CN" dirty="0">
                <a:solidFill>
                  <a:srgbClr val="121212"/>
                </a:solidFill>
                <a:latin typeface="-apple-system"/>
              </a:rPr>
              <a:t>Node2Vec:</a:t>
            </a:r>
            <a:r>
              <a:rPr lang="zh-CN" altLang="en-US" b="0" i="0" dirty="0">
                <a:solidFill>
                  <a:srgbClr val="121212"/>
                </a:solidFill>
                <a:effectLst/>
                <a:latin typeface="-apple-system"/>
              </a:rPr>
              <a:t>综合考虑</a:t>
            </a:r>
            <a:r>
              <a:rPr lang="en-US" altLang="zh-CN" b="0" i="0" dirty="0">
                <a:solidFill>
                  <a:srgbClr val="121212"/>
                </a:solidFill>
                <a:effectLst/>
                <a:latin typeface="-apple-system"/>
              </a:rPr>
              <a:t>DFS</a:t>
            </a:r>
            <a:r>
              <a:rPr lang="zh-CN" altLang="en-US" b="0" i="0" dirty="0">
                <a:solidFill>
                  <a:srgbClr val="121212"/>
                </a:solidFill>
                <a:effectLst/>
                <a:latin typeface="-apple-system"/>
              </a:rPr>
              <a:t>邻域和</a:t>
            </a:r>
            <a:r>
              <a:rPr lang="en-US" altLang="zh-CN" b="0" i="0" dirty="0">
                <a:solidFill>
                  <a:srgbClr val="121212"/>
                </a:solidFill>
                <a:effectLst/>
                <a:latin typeface="-apple-system"/>
              </a:rPr>
              <a:t>BFS</a:t>
            </a:r>
            <a:r>
              <a:rPr lang="zh-CN" altLang="en-US" b="0" i="0" dirty="0">
                <a:solidFill>
                  <a:srgbClr val="121212"/>
                </a:solidFill>
                <a:effectLst/>
                <a:latin typeface="-apple-system"/>
              </a:rPr>
              <a:t>邻域（</a:t>
            </a:r>
            <a:r>
              <a:rPr lang="en-US" altLang="zh-CN" dirty="0">
                <a:solidFill>
                  <a:srgbClr val="121212"/>
                </a:solidFill>
                <a:latin typeface="-apple-system"/>
                <a:hlinkClick r:id="rId3"/>
              </a:rPr>
              <a:t>LINE</a:t>
            </a:r>
            <a:r>
              <a:rPr lang="zh-CN" altLang="en-US" dirty="0">
                <a:solidFill>
                  <a:srgbClr val="121212"/>
                </a:solidFill>
                <a:latin typeface="-apple-system"/>
              </a:rPr>
              <a:t>），</a:t>
            </a:r>
            <a:r>
              <a:rPr lang="zh-CN" altLang="en-US" b="0" i="0" dirty="0">
                <a:solidFill>
                  <a:srgbClr val="121212"/>
                </a:solidFill>
                <a:effectLst/>
                <a:latin typeface="-apple-system"/>
              </a:rPr>
              <a:t>进行带权有偏的</a:t>
            </a:r>
            <a:r>
              <a:rPr lang="en-US" altLang="zh-CN" b="0" i="0" dirty="0" err="1">
                <a:solidFill>
                  <a:srgbClr val="121212"/>
                </a:solidFill>
                <a:effectLst/>
                <a:latin typeface="-apple-system"/>
              </a:rPr>
              <a:t>RandomWalk</a:t>
            </a:r>
            <a:endParaRPr lang="en-US" altLang="zh-CN" b="0" i="0" dirty="0">
              <a:solidFill>
                <a:srgbClr val="121212"/>
              </a:solidFill>
              <a:effectLst/>
              <a:latin typeface="-apple-system"/>
            </a:endParaRPr>
          </a:p>
          <a:p>
            <a:pPr>
              <a:buFont typeface="Wingdings" panose="05000000000000000000" pitchFamily="2" charset="2"/>
              <a:buChar char="l"/>
            </a:pPr>
            <a:r>
              <a:rPr lang="en-US" altLang="zh-CN" dirty="0" err="1">
                <a:solidFill>
                  <a:srgbClr val="121212"/>
                </a:solidFill>
                <a:latin typeface="-apple-system"/>
              </a:rPr>
              <a:t>GraRep</a:t>
            </a:r>
            <a:r>
              <a:rPr lang="en-US" altLang="zh-CN" dirty="0">
                <a:solidFill>
                  <a:srgbClr val="121212"/>
                </a:solidFill>
                <a:latin typeface="-apple-system"/>
              </a:rPr>
              <a:t>:</a:t>
            </a:r>
            <a:r>
              <a:rPr lang="zh-CN" altLang="en-US" dirty="0">
                <a:solidFill>
                  <a:srgbClr val="121212"/>
                </a:solidFill>
                <a:latin typeface="-apple-system"/>
              </a:rPr>
              <a:t>采用了矩阵分解的方法来实现</a:t>
            </a:r>
            <a:r>
              <a:rPr lang="en-US" altLang="zh-CN" dirty="0">
                <a:solidFill>
                  <a:srgbClr val="121212"/>
                </a:solidFill>
                <a:latin typeface="-apple-system"/>
              </a:rPr>
              <a:t>embedding</a:t>
            </a:r>
            <a:endParaRPr lang="en-US" altLang="zh-CN" b="0" i="0" dirty="0">
              <a:solidFill>
                <a:srgbClr val="121212"/>
              </a:solidFill>
              <a:effectLst/>
              <a:latin typeface="-apple-system"/>
            </a:endParaRPr>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48761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6AEAD-6626-48B0-B316-22AEBF979F61}"/>
              </a:ext>
            </a:extLst>
          </p:cNvPr>
          <p:cNvSpPr>
            <a:spLocks noGrp="1"/>
          </p:cNvSpPr>
          <p:nvPr>
            <p:ph type="title"/>
          </p:nvPr>
        </p:nvSpPr>
        <p:spPr/>
        <p:txBody>
          <a:bodyPr/>
          <a:lstStyle/>
          <a:p>
            <a:r>
              <a:rPr lang="en-US" altLang="zh-CN" dirty="0" err="1"/>
              <a:t>Networkx</a:t>
            </a:r>
            <a:endParaRPr lang="zh-CN" altLang="en-US" dirty="0"/>
          </a:p>
        </p:txBody>
      </p:sp>
      <p:sp>
        <p:nvSpPr>
          <p:cNvPr id="3" name="内容占位符 2">
            <a:extLst>
              <a:ext uri="{FF2B5EF4-FFF2-40B4-BE49-F238E27FC236}">
                <a16:creationId xmlns:a16="http://schemas.microsoft.com/office/drawing/2014/main" id="{7D5F65FB-2261-44F5-8C9B-9C19ACB2EDC6}"/>
              </a:ext>
            </a:extLst>
          </p:cNvPr>
          <p:cNvSpPr>
            <a:spLocks noGrp="1"/>
          </p:cNvSpPr>
          <p:nvPr>
            <p:ph idx="1"/>
          </p:nvPr>
        </p:nvSpPr>
        <p:spPr/>
        <p:txBody>
          <a:bodyPr/>
          <a:lstStyle/>
          <a:p>
            <a:pPr>
              <a:buFont typeface="Wingdings" panose="05000000000000000000" pitchFamily="2" charset="2"/>
              <a:buChar char="l"/>
            </a:pPr>
            <a:r>
              <a:rPr lang="en-US" altLang="zh-CN" dirty="0" err="1"/>
              <a:t>Networkx</a:t>
            </a:r>
            <a:r>
              <a:rPr lang="zh-CN" altLang="en-US" dirty="0"/>
              <a:t>添加边时会自动添加不存在的点</a:t>
            </a: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a:t>将相同的参数存为字典后续绘图时方便使用</a:t>
            </a: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a:t>设置节点属性</a:t>
            </a: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p:txBody>
      </p:sp>
      <p:pic>
        <p:nvPicPr>
          <p:cNvPr id="5" name="图片 4">
            <a:extLst>
              <a:ext uri="{FF2B5EF4-FFF2-40B4-BE49-F238E27FC236}">
                <a16:creationId xmlns:a16="http://schemas.microsoft.com/office/drawing/2014/main" id="{C793725D-85BA-41D3-AF34-7C78865B57B6}"/>
              </a:ext>
            </a:extLst>
          </p:cNvPr>
          <p:cNvPicPr>
            <a:picLocks noChangeAspect="1"/>
          </p:cNvPicPr>
          <p:nvPr/>
        </p:nvPicPr>
        <p:blipFill>
          <a:blip r:embed="rId2"/>
          <a:stretch>
            <a:fillRect/>
          </a:stretch>
        </p:blipFill>
        <p:spPr>
          <a:xfrm>
            <a:off x="2087309" y="2182059"/>
            <a:ext cx="2979991" cy="599578"/>
          </a:xfrm>
          <a:prstGeom prst="rect">
            <a:avLst/>
          </a:prstGeom>
        </p:spPr>
      </p:pic>
      <p:pic>
        <p:nvPicPr>
          <p:cNvPr id="8" name="图片 7">
            <a:extLst>
              <a:ext uri="{FF2B5EF4-FFF2-40B4-BE49-F238E27FC236}">
                <a16:creationId xmlns:a16="http://schemas.microsoft.com/office/drawing/2014/main" id="{E18B0385-3DFE-41E4-9704-B7F5CB92568C}"/>
              </a:ext>
            </a:extLst>
          </p:cNvPr>
          <p:cNvPicPr>
            <a:picLocks noChangeAspect="1"/>
          </p:cNvPicPr>
          <p:nvPr/>
        </p:nvPicPr>
        <p:blipFill>
          <a:blip r:embed="rId3"/>
          <a:stretch>
            <a:fillRect/>
          </a:stretch>
        </p:blipFill>
        <p:spPr>
          <a:xfrm>
            <a:off x="2087309" y="3081951"/>
            <a:ext cx="3129048" cy="599578"/>
          </a:xfrm>
          <a:prstGeom prst="rect">
            <a:avLst/>
          </a:prstGeom>
        </p:spPr>
      </p:pic>
      <p:sp>
        <p:nvSpPr>
          <p:cNvPr id="9" name="文本框 8">
            <a:extLst>
              <a:ext uri="{FF2B5EF4-FFF2-40B4-BE49-F238E27FC236}">
                <a16:creationId xmlns:a16="http://schemas.microsoft.com/office/drawing/2014/main" id="{5E7C0E4B-7D0E-45D5-AC71-F39EE3A74182}"/>
              </a:ext>
            </a:extLst>
          </p:cNvPr>
          <p:cNvSpPr txBox="1"/>
          <p:nvPr/>
        </p:nvSpPr>
        <p:spPr>
          <a:xfrm>
            <a:off x="5197698" y="3244334"/>
            <a:ext cx="2073244" cy="369332"/>
          </a:xfrm>
          <a:prstGeom prst="rect">
            <a:avLst/>
          </a:prstGeom>
          <a:noFill/>
        </p:spPr>
        <p:txBody>
          <a:bodyPr wrap="square" rtlCol="0">
            <a:spAutoFit/>
          </a:bodyPr>
          <a:lstStyle/>
          <a:p>
            <a:r>
              <a:rPr lang="zh-CN" altLang="en-US" dirty="0"/>
              <a:t>蔡子羽</a:t>
            </a:r>
            <a:r>
              <a:rPr lang="en-US" altLang="zh-CN" dirty="0"/>
              <a:t>1900012948</a:t>
            </a:r>
            <a:endParaRPr lang="zh-CN" altLang="en-US" dirty="0"/>
          </a:p>
        </p:txBody>
      </p:sp>
      <p:pic>
        <p:nvPicPr>
          <p:cNvPr id="6" name="图片 5">
            <a:extLst>
              <a:ext uri="{FF2B5EF4-FFF2-40B4-BE49-F238E27FC236}">
                <a16:creationId xmlns:a16="http://schemas.microsoft.com/office/drawing/2014/main" id="{A83A7AE8-DF70-4288-93A2-7F79036960BB}"/>
              </a:ext>
            </a:extLst>
          </p:cNvPr>
          <p:cNvPicPr>
            <a:picLocks noChangeAspect="1"/>
          </p:cNvPicPr>
          <p:nvPr/>
        </p:nvPicPr>
        <p:blipFill>
          <a:blip r:embed="rId4"/>
          <a:stretch>
            <a:fillRect/>
          </a:stretch>
        </p:blipFill>
        <p:spPr>
          <a:xfrm>
            <a:off x="1451349" y="4017992"/>
            <a:ext cx="6012701" cy="2088061"/>
          </a:xfrm>
          <a:prstGeom prst="rect">
            <a:avLst/>
          </a:prstGeom>
        </p:spPr>
      </p:pic>
      <p:sp>
        <p:nvSpPr>
          <p:cNvPr id="7" name="文本框 6">
            <a:extLst>
              <a:ext uri="{FF2B5EF4-FFF2-40B4-BE49-F238E27FC236}">
                <a16:creationId xmlns:a16="http://schemas.microsoft.com/office/drawing/2014/main" id="{DF0E4290-5512-44F2-AEFC-080CDDBA8F1D}"/>
              </a:ext>
            </a:extLst>
          </p:cNvPr>
          <p:cNvSpPr txBox="1"/>
          <p:nvPr/>
        </p:nvSpPr>
        <p:spPr>
          <a:xfrm>
            <a:off x="5216357" y="4143375"/>
            <a:ext cx="2171700" cy="369332"/>
          </a:xfrm>
          <a:prstGeom prst="rect">
            <a:avLst/>
          </a:prstGeom>
          <a:noFill/>
        </p:spPr>
        <p:txBody>
          <a:bodyPr wrap="square" rtlCol="0">
            <a:spAutoFit/>
          </a:bodyPr>
          <a:lstStyle/>
          <a:p>
            <a:r>
              <a:rPr lang="zh-CN" altLang="en-US" dirty="0">
                <a:solidFill>
                  <a:schemeClr val="bg1"/>
                </a:solidFill>
              </a:rPr>
              <a:t>唐维恒</a:t>
            </a:r>
            <a:r>
              <a:rPr lang="en-US" altLang="zh-CN" dirty="0">
                <a:solidFill>
                  <a:schemeClr val="bg1"/>
                </a:solidFill>
              </a:rPr>
              <a:t>2000011370</a:t>
            </a:r>
            <a:endParaRPr lang="zh-CN" altLang="en-US" dirty="0">
              <a:solidFill>
                <a:schemeClr val="bg1"/>
              </a:solidFill>
            </a:endParaRPr>
          </a:p>
        </p:txBody>
      </p:sp>
    </p:spTree>
    <p:extLst>
      <p:ext uri="{BB962C8B-B14F-4D97-AF65-F5344CB8AC3E}">
        <p14:creationId xmlns:p14="http://schemas.microsoft.com/office/powerpoint/2010/main" val="399587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9B071-6580-4F0A-8E45-2EC1F053642C}"/>
              </a:ext>
            </a:extLst>
          </p:cNvPr>
          <p:cNvSpPr>
            <a:spLocks noGrp="1"/>
          </p:cNvSpPr>
          <p:nvPr>
            <p:ph type="title"/>
          </p:nvPr>
        </p:nvSpPr>
        <p:spPr/>
        <p:txBody>
          <a:bodyPr/>
          <a:lstStyle/>
          <a:p>
            <a:r>
              <a:rPr lang="en-US" altLang="zh-CN" dirty="0"/>
              <a:t>Link Prediction</a:t>
            </a:r>
            <a:endParaRPr lang="zh-CN" altLang="en-US" dirty="0"/>
          </a:p>
        </p:txBody>
      </p:sp>
      <p:sp>
        <p:nvSpPr>
          <p:cNvPr id="3" name="内容占位符 2">
            <a:extLst>
              <a:ext uri="{FF2B5EF4-FFF2-40B4-BE49-F238E27FC236}">
                <a16:creationId xmlns:a16="http://schemas.microsoft.com/office/drawing/2014/main" id="{DA438343-416E-48C1-883C-F5BC6D828D17}"/>
              </a:ext>
            </a:extLst>
          </p:cNvPr>
          <p:cNvSpPr>
            <a:spLocks noGrp="1"/>
          </p:cNvSpPr>
          <p:nvPr>
            <p:ph idx="1"/>
          </p:nvPr>
        </p:nvSpPr>
        <p:spPr/>
        <p:txBody>
          <a:bodyPr/>
          <a:lstStyle/>
          <a:p>
            <a:pPr>
              <a:buFont typeface="Wingdings" panose="05000000000000000000" pitchFamily="2" charset="2"/>
              <a:buChar char="l"/>
            </a:pPr>
            <a:r>
              <a:rPr lang="zh-CN" altLang="en-US" dirty="0"/>
              <a:t>利用已知的图结构，即已存在的边，去预测图中未知的部分，即没有边的节点对是否有边</a:t>
            </a:r>
          </a:p>
        </p:txBody>
      </p:sp>
      <p:pic>
        <p:nvPicPr>
          <p:cNvPr id="5" name="图片 4">
            <a:extLst>
              <a:ext uri="{FF2B5EF4-FFF2-40B4-BE49-F238E27FC236}">
                <a16:creationId xmlns:a16="http://schemas.microsoft.com/office/drawing/2014/main" id="{427B8186-6CCF-4388-825F-B47D34F6B184}"/>
              </a:ext>
            </a:extLst>
          </p:cNvPr>
          <p:cNvPicPr>
            <a:picLocks noChangeAspect="1"/>
          </p:cNvPicPr>
          <p:nvPr/>
        </p:nvPicPr>
        <p:blipFill rotWithShape="1">
          <a:blip r:embed="rId2"/>
          <a:srcRect l="7560" t="6676" r="6529" b="7004"/>
          <a:stretch/>
        </p:blipFill>
        <p:spPr>
          <a:xfrm>
            <a:off x="3354117" y="2341807"/>
            <a:ext cx="5483765" cy="3730911"/>
          </a:xfrm>
          <a:prstGeom prst="rect">
            <a:avLst/>
          </a:prstGeom>
        </p:spPr>
      </p:pic>
    </p:spTree>
    <p:extLst>
      <p:ext uri="{BB962C8B-B14F-4D97-AF65-F5344CB8AC3E}">
        <p14:creationId xmlns:p14="http://schemas.microsoft.com/office/powerpoint/2010/main" val="395455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328AA-8699-4A9F-9B8A-504B5AFBD67D}"/>
              </a:ext>
            </a:extLst>
          </p:cNvPr>
          <p:cNvSpPr>
            <a:spLocks noGrp="1"/>
          </p:cNvSpPr>
          <p:nvPr>
            <p:ph type="title"/>
          </p:nvPr>
        </p:nvSpPr>
        <p:spPr/>
        <p:txBody>
          <a:bodyPr/>
          <a:lstStyle/>
          <a:p>
            <a:r>
              <a:rPr lang="en-US" altLang="zh-CN" dirty="0"/>
              <a:t>Link Prediction-1</a:t>
            </a:r>
            <a:endParaRPr lang="zh-CN" altLang="en-US" dirty="0"/>
          </a:p>
        </p:txBody>
      </p:sp>
      <p:sp>
        <p:nvSpPr>
          <p:cNvPr id="3" name="内容占位符 2">
            <a:extLst>
              <a:ext uri="{FF2B5EF4-FFF2-40B4-BE49-F238E27FC236}">
                <a16:creationId xmlns:a16="http://schemas.microsoft.com/office/drawing/2014/main" id="{ABE75894-0E97-48CA-B6FB-023E6E986D41}"/>
              </a:ext>
            </a:extLst>
          </p:cNvPr>
          <p:cNvSpPr>
            <a:spLocks noGrp="1"/>
          </p:cNvSpPr>
          <p:nvPr>
            <p:ph idx="1"/>
          </p:nvPr>
        </p:nvSpPr>
        <p:spPr/>
        <p:txBody>
          <a:bodyPr/>
          <a:lstStyle/>
          <a:p>
            <a:pPr>
              <a:buFont typeface="Wingdings" panose="05000000000000000000" pitchFamily="2" charset="2"/>
              <a:buChar char="l"/>
            </a:pPr>
            <a:r>
              <a:rPr lang="zh-CN" altLang="en-US" dirty="0"/>
              <a:t>创建训练集</a:t>
            </a: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a:t>要在原图的基础上删除一些边做预测，否则所有的</a:t>
            </a:r>
            <a:r>
              <a:rPr lang="en-US" altLang="zh-CN" dirty="0"/>
              <a:t>label</a:t>
            </a:r>
            <a:r>
              <a:rPr lang="zh-CN" altLang="en-US" dirty="0"/>
              <a:t>都是</a:t>
            </a:r>
            <a:r>
              <a:rPr lang="en-US" altLang="zh-CN" dirty="0"/>
              <a:t>False</a:t>
            </a:r>
          </a:p>
          <a:p>
            <a:pPr marL="0" indent="0">
              <a:buNone/>
            </a:pPr>
            <a:endParaRPr lang="zh-CN" altLang="en-US" dirty="0"/>
          </a:p>
        </p:txBody>
      </p:sp>
      <p:pic>
        <p:nvPicPr>
          <p:cNvPr id="5" name="图片 4">
            <a:extLst>
              <a:ext uri="{FF2B5EF4-FFF2-40B4-BE49-F238E27FC236}">
                <a16:creationId xmlns:a16="http://schemas.microsoft.com/office/drawing/2014/main" id="{8400472C-6B41-48C2-8772-81EFD6BD01FB}"/>
              </a:ext>
            </a:extLst>
          </p:cNvPr>
          <p:cNvPicPr>
            <a:picLocks noChangeAspect="1"/>
          </p:cNvPicPr>
          <p:nvPr/>
        </p:nvPicPr>
        <p:blipFill>
          <a:blip r:embed="rId2"/>
          <a:stretch>
            <a:fillRect/>
          </a:stretch>
        </p:blipFill>
        <p:spPr>
          <a:xfrm>
            <a:off x="1291340" y="2266517"/>
            <a:ext cx="7089828" cy="1653633"/>
          </a:xfrm>
          <a:prstGeom prst="rect">
            <a:avLst/>
          </a:prstGeom>
        </p:spPr>
      </p:pic>
    </p:spTree>
    <p:extLst>
      <p:ext uri="{BB962C8B-B14F-4D97-AF65-F5344CB8AC3E}">
        <p14:creationId xmlns:p14="http://schemas.microsoft.com/office/powerpoint/2010/main" val="37003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8CBB2-BC96-48C9-AA8D-0AE18C2CEA6B}"/>
              </a:ext>
            </a:extLst>
          </p:cNvPr>
          <p:cNvSpPr>
            <a:spLocks noGrp="1"/>
          </p:cNvSpPr>
          <p:nvPr>
            <p:ph type="title"/>
          </p:nvPr>
        </p:nvSpPr>
        <p:spPr/>
        <p:txBody>
          <a:bodyPr/>
          <a:lstStyle/>
          <a:p>
            <a:r>
              <a:rPr lang="en-US" altLang="zh-CN" dirty="0"/>
              <a:t>Link Prediction-2</a:t>
            </a:r>
            <a:endParaRPr lang="zh-CN" altLang="en-US" dirty="0"/>
          </a:p>
        </p:txBody>
      </p:sp>
      <p:sp>
        <p:nvSpPr>
          <p:cNvPr id="3" name="内容占位符 2">
            <a:extLst>
              <a:ext uri="{FF2B5EF4-FFF2-40B4-BE49-F238E27FC236}">
                <a16:creationId xmlns:a16="http://schemas.microsoft.com/office/drawing/2014/main" id="{5911556D-DAC6-40FF-AF9F-1BE8ECCC0786}"/>
              </a:ext>
            </a:extLst>
          </p:cNvPr>
          <p:cNvSpPr>
            <a:spLocks noGrp="1"/>
          </p:cNvSpPr>
          <p:nvPr>
            <p:ph idx="1"/>
          </p:nvPr>
        </p:nvSpPr>
        <p:spPr/>
        <p:txBody>
          <a:bodyPr/>
          <a:lstStyle/>
          <a:p>
            <a:pPr>
              <a:buFont typeface="Wingdings" panose="05000000000000000000" pitchFamily="2" charset="2"/>
              <a:buChar char="l"/>
            </a:pPr>
            <a:r>
              <a:rPr lang="zh-CN" altLang="en-US" dirty="0"/>
              <a:t>计算分数</a:t>
            </a:r>
          </a:p>
        </p:txBody>
      </p:sp>
      <p:pic>
        <p:nvPicPr>
          <p:cNvPr id="8" name="图片 7">
            <a:extLst>
              <a:ext uri="{FF2B5EF4-FFF2-40B4-BE49-F238E27FC236}">
                <a16:creationId xmlns:a16="http://schemas.microsoft.com/office/drawing/2014/main" id="{858D4420-83F3-4424-B0C1-4087A8E35998}"/>
              </a:ext>
            </a:extLst>
          </p:cNvPr>
          <p:cNvPicPr>
            <a:picLocks noChangeAspect="1"/>
          </p:cNvPicPr>
          <p:nvPr/>
        </p:nvPicPr>
        <p:blipFill>
          <a:blip r:embed="rId2"/>
          <a:stretch>
            <a:fillRect/>
          </a:stretch>
        </p:blipFill>
        <p:spPr>
          <a:xfrm>
            <a:off x="1209431" y="2214155"/>
            <a:ext cx="9573961" cy="2810267"/>
          </a:xfrm>
          <a:prstGeom prst="rect">
            <a:avLst/>
          </a:prstGeom>
        </p:spPr>
      </p:pic>
      <p:sp>
        <p:nvSpPr>
          <p:cNvPr id="9" name="文本框 8">
            <a:extLst>
              <a:ext uri="{FF2B5EF4-FFF2-40B4-BE49-F238E27FC236}">
                <a16:creationId xmlns:a16="http://schemas.microsoft.com/office/drawing/2014/main" id="{DB85DCE3-91E0-4695-AF96-9C0AC37FE5E2}"/>
              </a:ext>
            </a:extLst>
          </p:cNvPr>
          <p:cNvSpPr txBox="1"/>
          <p:nvPr/>
        </p:nvSpPr>
        <p:spPr>
          <a:xfrm>
            <a:off x="7168930" y="2387474"/>
            <a:ext cx="3114392" cy="369332"/>
          </a:xfrm>
          <a:prstGeom prst="rect">
            <a:avLst/>
          </a:prstGeom>
          <a:noFill/>
        </p:spPr>
        <p:txBody>
          <a:bodyPr wrap="square" rtlCol="0">
            <a:spAutoFit/>
          </a:bodyPr>
          <a:lstStyle/>
          <a:p>
            <a:r>
              <a:rPr lang="zh-CN" altLang="en-US" dirty="0">
                <a:solidFill>
                  <a:schemeClr val="bg1"/>
                </a:solidFill>
              </a:rPr>
              <a:t>侯欣昀</a:t>
            </a:r>
            <a:r>
              <a:rPr lang="en-US" altLang="zh-CN" dirty="0">
                <a:solidFill>
                  <a:schemeClr val="bg1"/>
                </a:solidFill>
              </a:rPr>
              <a:t>2100013163</a:t>
            </a:r>
            <a:endParaRPr lang="zh-CN" altLang="en-US" dirty="0">
              <a:solidFill>
                <a:schemeClr val="bg1"/>
              </a:solidFill>
            </a:endParaRPr>
          </a:p>
        </p:txBody>
      </p:sp>
    </p:spTree>
    <p:extLst>
      <p:ext uri="{BB962C8B-B14F-4D97-AF65-F5344CB8AC3E}">
        <p14:creationId xmlns:p14="http://schemas.microsoft.com/office/powerpoint/2010/main" val="59943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8CBB2-BC96-48C9-AA8D-0AE18C2CEA6B}"/>
              </a:ext>
            </a:extLst>
          </p:cNvPr>
          <p:cNvSpPr>
            <a:spLocks noGrp="1"/>
          </p:cNvSpPr>
          <p:nvPr>
            <p:ph type="title"/>
          </p:nvPr>
        </p:nvSpPr>
        <p:spPr/>
        <p:txBody>
          <a:bodyPr/>
          <a:lstStyle/>
          <a:p>
            <a:r>
              <a:rPr lang="en-US" altLang="zh-CN" dirty="0"/>
              <a:t>Link Prediction-2</a:t>
            </a:r>
            <a:endParaRPr lang="zh-CN" altLang="en-US" dirty="0"/>
          </a:p>
        </p:txBody>
      </p:sp>
      <p:sp>
        <p:nvSpPr>
          <p:cNvPr id="3" name="内容占位符 2">
            <a:extLst>
              <a:ext uri="{FF2B5EF4-FFF2-40B4-BE49-F238E27FC236}">
                <a16:creationId xmlns:a16="http://schemas.microsoft.com/office/drawing/2014/main" id="{5911556D-DAC6-40FF-AF9F-1BE8ECCC0786}"/>
              </a:ext>
            </a:extLst>
          </p:cNvPr>
          <p:cNvSpPr>
            <a:spLocks noGrp="1"/>
          </p:cNvSpPr>
          <p:nvPr>
            <p:ph idx="1"/>
          </p:nvPr>
        </p:nvSpPr>
        <p:spPr/>
        <p:txBody>
          <a:bodyPr/>
          <a:lstStyle/>
          <a:p>
            <a:pPr>
              <a:buFont typeface="Wingdings" panose="05000000000000000000" pitchFamily="2" charset="2"/>
              <a:buChar char="l"/>
            </a:pPr>
            <a:r>
              <a:rPr lang="zh-CN" altLang="en-US" dirty="0"/>
              <a:t>计算</a:t>
            </a:r>
            <a:r>
              <a:rPr lang="en-US" altLang="zh-CN" dirty="0" err="1"/>
              <a:t>jaccard_coefficient</a:t>
            </a:r>
            <a:r>
              <a:rPr lang="zh-CN" altLang="en-US" dirty="0"/>
              <a:t>时需要考虑并集为空的情况，但本题中没有出现这样的点对</a:t>
            </a: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a:t>计算</a:t>
            </a:r>
            <a:r>
              <a:rPr lang="en-US" altLang="zh-CN" dirty="0" err="1"/>
              <a:t>adamic_adar_index</a:t>
            </a:r>
            <a:r>
              <a:rPr lang="zh-CN" altLang="en-US" dirty="0"/>
              <a:t>时不用考虑</a:t>
            </a:r>
            <a:r>
              <a:rPr lang="en-US" altLang="zh-CN" dirty="0"/>
              <a:t>log</a:t>
            </a:r>
            <a:r>
              <a:rPr lang="zh-CN" altLang="en-US" dirty="0"/>
              <a:t>值不合法或者除零的问题</a:t>
            </a: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a:p>
        </p:txBody>
      </p:sp>
      <p:sp>
        <p:nvSpPr>
          <p:cNvPr id="7" name="文本框 6">
            <a:extLst>
              <a:ext uri="{FF2B5EF4-FFF2-40B4-BE49-F238E27FC236}">
                <a16:creationId xmlns:a16="http://schemas.microsoft.com/office/drawing/2014/main" id="{833B43FC-CBF3-4394-A860-224E061915C6}"/>
              </a:ext>
            </a:extLst>
          </p:cNvPr>
          <p:cNvSpPr txBox="1"/>
          <p:nvPr/>
        </p:nvSpPr>
        <p:spPr>
          <a:xfrm>
            <a:off x="2918404" y="2552134"/>
            <a:ext cx="2082297" cy="369332"/>
          </a:xfrm>
          <a:prstGeom prst="rect">
            <a:avLst/>
          </a:prstGeom>
          <a:noFill/>
        </p:spPr>
        <p:txBody>
          <a:bodyPr wrap="square" rtlCol="0">
            <a:spAutoFit/>
          </a:bodyPr>
          <a:lstStyle/>
          <a:p>
            <a:r>
              <a:rPr lang="zh-CN" altLang="en-US" dirty="0">
                <a:solidFill>
                  <a:schemeClr val="bg1"/>
                </a:solidFill>
              </a:rPr>
              <a:t>李乔舒</a:t>
            </a:r>
            <a:r>
              <a:rPr lang="en-US" altLang="zh-CN" dirty="0">
                <a:solidFill>
                  <a:schemeClr val="bg1"/>
                </a:solidFill>
              </a:rPr>
              <a:t>2100013082</a:t>
            </a:r>
            <a:endParaRPr lang="zh-CN" altLang="en-US" dirty="0">
              <a:solidFill>
                <a:schemeClr val="bg1"/>
              </a:solidFill>
            </a:endParaRPr>
          </a:p>
        </p:txBody>
      </p:sp>
      <p:pic>
        <p:nvPicPr>
          <p:cNvPr id="5" name="图片 4">
            <a:extLst>
              <a:ext uri="{FF2B5EF4-FFF2-40B4-BE49-F238E27FC236}">
                <a16:creationId xmlns:a16="http://schemas.microsoft.com/office/drawing/2014/main" id="{572D3D1F-3670-4F80-B072-1C936BA17A0D}"/>
              </a:ext>
            </a:extLst>
          </p:cNvPr>
          <p:cNvPicPr>
            <a:picLocks noChangeAspect="1"/>
          </p:cNvPicPr>
          <p:nvPr/>
        </p:nvPicPr>
        <p:blipFill>
          <a:blip r:embed="rId2"/>
          <a:stretch>
            <a:fillRect/>
          </a:stretch>
        </p:blipFill>
        <p:spPr>
          <a:xfrm>
            <a:off x="1255268" y="2161589"/>
            <a:ext cx="6447079" cy="1440305"/>
          </a:xfrm>
          <a:prstGeom prst="rect">
            <a:avLst/>
          </a:prstGeom>
        </p:spPr>
      </p:pic>
      <p:pic>
        <p:nvPicPr>
          <p:cNvPr id="9" name="图片 8">
            <a:extLst>
              <a:ext uri="{FF2B5EF4-FFF2-40B4-BE49-F238E27FC236}">
                <a16:creationId xmlns:a16="http://schemas.microsoft.com/office/drawing/2014/main" id="{C6EAB9C5-9741-40CC-A12F-43A6601862AD}"/>
              </a:ext>
            </a:extLst>
          </p:cNvPr>
          <p:cNvPicPr>
            <a:picLocks noChangeAspect="1"/>
          </p:cNvPicPr>
          <p:nvPr/>
        </p:nvPicPr>
        <p:blipFill>
          <a:blip r:embed="rId3"/>
          <a:stretch>
            <a:fillRect/>
          </a:stretch>
        </p:blipFill>
        <p:spPr>
          <a:xfrm>
            <a:off x="1255268" y="4122888"/>
            <a:ext cx="7421287" cy="612606"/>
          </a:xfrm>
          <a:prstGeom prst="rect">
            <a:avLst/>
          </a:prstGeom>
        </p:spPr>
      </p:pic>
    </p:spTree>
    <p:extLst>
      <p:ext uri="{BB962C8B-B14F-4D97-AF65-F5344CB8AC3E}">
        <p14:creationId xmlns:p14="http://schemas.microsoft.com/office/powerpoint/2010/main" val="318616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76E80-030C-4D0E-9859-416A4289918B}"/>
              </a:ext>
            </a:extLst>
          </p:cNvPr>
          <p:cNvSpPr>
            <a:spLocks noGrp="1"/>
          </p:cNvSpPr>
          <p:nvPr>
            <p:ph type="title"/>
          </p:nvPr>
        </p:nvSpPr>
        <p:spPr>
          <a:xfrm>
            <a:off x="1097280" y="277078"/>
            <a:ext cx="10058400" cy="1450757"/>
          </a:xfrm>
        </p:spPr>
        <p:txBody>
          <a:bodyPr/>
          <a:lstStyle/>
          <a:p>
            <a:r>
              <a:rPr lang="en-US" altLang="zh-CN" dirty="0"/>
              <a:t>Link Prediction-3</a:t>
            </a:r>
            <a:endParaRPr lang="zh-CN" altLang="en-US" dirty="0"/>
          </a:p>
        </p:txBody>
      </p:sp>
      <p:sp>
        <p:nvSpPr>
          <p:cNvPr id="3" name="内容占位符 2">
            <a:extLst>
              <a:ext uri="{FF2B5EF4-FFF2-40B4-BE49-F238E27FC236}">
                <a16:creationId xmlns:a16="http://schemas.microsoft.com/office/drawing/2014/main" id="{98F1922F-73E3-4BAD-AB07-583785DEEE92}"/>
              </a:ext>
            </a:extLst>
          </p:cNvPr>
          <p:cNvSpPr>
            <a:spLocks noGrp="1"/>
          </p:cNvSpPr>
          <p:nvPr>
            <p:ph idx="1"/>
          </p:nvPr>
        </p:nvSpPr>
        <p:spPr/>
        <p:txBody>
          <a:bodyPr/>
          <a:lstStyle/>
          <a:p>
            <a:pPr>
              <a:buFont typeface="Wingdings" panose="05000000000000000000" pitchFamily="2" charset="2"/>
              <a:buChar char="l"/>
            </a:pPr>
            <a:r>
              <a:rPr lang="zh-CN" altLang="en-US" dirty="0"/>
              <a:t>预测并评测</a:t>
            </a:r>
            <a:endParaRPr lang="en-US" altLang="zh-CN" dirty="0"/>
          </a:p>
          <a:p>
            <a:pPr>
              <a:buFont typeface="Wingdings" panose="05000000000000000000" pitchFamily="2" charset="2"/>
              <a:buChar char="l"/>
            </a:pPr>
            <a:endParaRPr lang="zh-CN" altLang="en-US" dirty="0"/>
          </a:p>
        </p:txBody>
      </p:sp>
      <p:pic>
        <p:nvPicPr>
          <p:cNvPr id="7" name="图片 6">
            <a:extLst>
              <a:ext uri="{FF2B5EF4-FFF2-40B4-BE49-F238E27FC236}">
                <a16:creationId xmlns:a16="http://schemas.microsoft.com/office/drawing/2014/main" id="{BACA1ED3-C922-4B75-AE93-F90021916068}"/>
              </a:ext>
            </a:extLst>
          </p:cNvPr>
          <p:cNvPicPr>
            <a:picLocks noChangeAspect="1"/>
          </p:cNvPicPr>
          <p:nvPr/>
        </p:nvPicPr>
        <p:blipFill rotWithShape="1">
          <a:blip r:embed="rId2"/>
          <a:srcRect l="5170" t="21072" r="42723" b="29489"/>
          <a:stretch/>
        </p:blipFill>
        <p:spPr>
          <a:xfrm>
            <a:off x="1097280" y="2333625"/>
            <a:ext cx="4343400" cy="1276350"/>
          </a:xfrm>
          <a:prstGeom prst="rect">
            <a:avLst/>
          </a:prstGeom>
        </p:spPr>
      </p:pic>
      <p:pic>
        <p:nvPicPr>
          <p:cNvPr id="8" name="图片 7">
            <a:extLst>
              <a:ext uri="{FF2B5EF4-FFF2-40B4-BE49-F238E27FC236}">
                <a16:creationId xmlns:a16="http://schemas.microsoft.com/office/drawing/2014/main" id="{665B4BA8-403D-47C3-99B6-F59A1D3C2D5D}"/>
              </a:ext>
            </a:extLst>
          </p:cNvPr>
          <p:cNvPicPr>
            <a:picLocks noChangeAspect="1"/>
          </p:cNvPicPr>
          <p:nvPr/>
        </p:nvPicPr>
        <p:blipFill>
          <a:blip r:embed="rId3"/>
          <a:stretch>
            <a:fillRect/>
          </a:stretch>
        </p:blipFill>
        <p:spPr>
          <a:xfrm>
            <a:off x="1097280" y="3945453"/>
            <a:ext cx="9975444" cy="304826"/>
          </a:xfrm>
          <a:prstGeom prst="rect">
            <a:avLst/>
          </a:prstGeom>
        </p:spPr>
      </p:pic>
      <p:pic>
        <p:nvPicPr>
          <p:cNvPr id="5" name="图片 4">
            <a:extLst>
              <a:ext uri="{FF2B5EF4-FFF2-40B4-BE49-F238E27FC236}">
                <a16:creationId xmlns:a16="http://schemas.microsoft.com/office/drawing/2014/main" id="{7D51F254-D442-4572-89F9-F7DA3982B335}"/>
              </a:ext>
            </a:extLst>
          </p:cNvPr>
          <p:cNvPicPr>
            <a:picLocks noChangeAspect="1"/>
          </p:cNvPicPr>
          <p:nvPr/>
        </p:nvPicPr>
        <p:blipFill>
          <a:blip r:embed="rId4"/>
          <a:stretch>
            <a:fillRect/>
          </a:stretch>
        </p:blipFill>
        <p:spPr>
          <a:xfrm>
            <a:off x="1097280" y="4545292"/>
            <a:ext cx="3406435" cy="1028789"/>
          </a:xfrm>
          <a:prstGeom prst="rect">
            <a:avLst/>
          </a:prstGeom>
        </p:spPr>
      </p:pic>
      <p:sp>
        <p:nvSpPr>
          <p:cNvPr id="4" name="文本框 3">
            <a:extLst>
              <a:ext uri="{FF2B5EF4-FFF2-40B4-BE49-F238E27FC236}">
                <a16:creationId xmlns:a16="http://schemas.microsoft.com/office/drawing/2014/main" id="{484AE3E8-7E09-44E9-BE24-2B330CC02B11}"/>
              </a:ext>
            </a:extLst>
          </p:cNvPr>
          <p:cNvSpPr txBox="1"/>
          <p:nvPr/>
        </p:nvSpPr>
        <p:spPr>
          <a:xfrm>
            <a:off x="4503715" y="4875020"/>
            <a:ext cx="2124075" cy="369332"/>
          </a:xfrm>
          <a:prstGeom prst="rect">
            <a:avLst/>
          </a:prstGeom>
          <a:noFill/>
        </p:spPr>
        <p:txBody>
          <a:bodyPr wrap="square" rtlCol="0">
            <a:spAutoFit/>
          </a:bodyPr>
          <a:lstStyle/>
          <a:p>
            <a:r>
              <a:rPr lang="zh-CN" altLang="en-US" dirty="0"/>
              <a:t>陈雄杰</a:t>
            </a:r>
            <a:r>
              <a:rPr lang="en-US" altLang="zh-CN" dirty="0"/>
              <a:t>1800019914</a:t>
            </a:r>
            <a:endParaRPr lang="zh-CN" altLang="en-US" dirty="0"/>
          </a:p>
        </p:txBody>
      </p:sp>
    </p:spTree>
    <p:extLst>
      <p:ext uri="{BB962C8B-B14F-4D97-AF65-F5344CB8AC3E}">
        <p14:creationId xmlns:p14="http://schemas.microsoft.com/office/powerpoint/2010/main" val="227024618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TM02892315[[fn=丝状]]</Template>
  <TotalTime>1657</TotalTime>
  <Words>408</Words>
  <Application>Microsoft Office PowerPoint</Application>
  <PresentationFormat>宽屏</PresentationFormat>
  <Paragraphs>70</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-apple-system</vt:lpstr>
      <vt:lpstr>Calibri</vt:lpstr>
      <vt:lpstr>Calibri Light</vt:lpstr>
      <vt:lpstr>Cambria Math</vt:lpstr>
      <vt:lpstr>Wingdings</vt:lpstr>
      <vt:lpstr>Wingdings 2</vt:lpstr>
      <vt:lpstr>HDOfficeLightV0</vt:lpstr>
      <vt:lpstr>回顾</vt:lpstr>
      <vt:lpstr>第十二次作业讲评</vt:lpstr>
      <vt:lpstr>Node Embedding</vt:lpstr>
      <vt:lpstr>Node Embedding</vt:lpstr>
      <vt:lpstr>Networkx</vt:lpstr>
      <vt:lpstr>Link Prediction</vt:lpstr>
      <vt:lpstr>Link Prediction-1</vt:lpstr>
      <vt:lpstr>Link Prediction-2</vt:lpstr>
      <vt:lpstr>Link Prediction-2</vt:lpstr>
      <vt:lpstr>Link Prediction-3</vt:lpstr>
      <vt:lpstr>Correct &amp; Smooth</vt:lpstr>
      <vt:lpstr>Correct &amp; Smooth</vt:lpstr>
      <vt:lpstr>Correct &amp; Smooth</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第十二次作业讲评</dc:title>
  <dc:creator>陈 滨琪</dc:creator>
  <cp:lastModifiedBy>陈 滨琪</cp:lastModifiedBy>
  <cp:revision>31</cp:revision>
  <dcterms:created xsi:type="dcterms:W3CDTF">2023-04-23T15:02:50Z</dcterms:created>
  <dcterms:modified xsi:type="dcterms:W3CDTF">2023-04-27T03:34:06Z</dcterms:modified>
</cp:coreProperties>
</file>