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437" r:id="rId2"/>
    <p:sldId id="963" r:id="rId3"/>
    <p:sldId id="1014" r:id="rId4"/>
    <p:sldId id="1020" r:id="rId5"/>
    <p:sldId id="1015" r:id="rId6"/>
    <p:sldId id="1016" r:id="rId7"/>
    <p:sldId id="1002" r:id="rId8"/>
    <p:sldId id="1017" r:id="rId9"/>
    <p:sldId id="1018" r:id="rId10"/>
    <p:sldId id="1019" r:id="rId11"/>
    <p:sldId id="284" r:id="rId12"/>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38">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 隽杰" initials="李"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29" autoAdjust="0"/>
    <p:restoredTop sz="79568" autoAdjust="0"/>
  </p:normalViewPr>
  <p:slideViewPr>
    <p:cSldViewPr snapToGrid="0">
      <p:cViewPr varScale="1">
        <p:scale>
          <a:sx n="95" d="100"/>
          <a:sy n="95" d="100"/>
        </p:scale>
        <p:origin x="1336" y="168"/>
      </p:cViewPr>
      <p:guideLst>
        <p:guide orient="horz" pos="233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2023/5/11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EFD294-EA25-46DB-AD52-92185108F0E6}" type="datetimeFigureOut">
              <a:rPr lang="zh-CN" altLang="en-US" smtClean="0"/>
              <a:t>2023/5/11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3D8B16-A0AC-46DA-B74D-7AA078E7122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t>10</a:t>
            </a:fld>
            <a:endParaRPr lang="zh-CN" altLang="en-US"/>
          </a:p>
        </p:txBody>
      </p:sp>
    </p:spTree>
    <p:extLst>
      <p:ext uri="{BB962C8B-B14F-4D97-AF65-F5344CB8AC3E}">
        <p14:creationId xmlns:p14="http://schemas.microsoft.com/office/powerpoint/2010/main" val="1885563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t>3</a:t>
            </a:fld>
            <a:endParaRPr lang="zh-CN" altLang="en-US"/>
          </a:p>
        </p:txBody>
      </p:sp>
    </p:spTree>
    <p:extLst>
      <p:ext uri="{BB962C8B-B14F-4D97-AF65-F5344CB8AC3E}">
        <p14:creationId xmlns:p14="http://schemas.microsoft.com/office/powerpoint/2010/main" val="2536918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t>4</a:t>
            </a:fld>
            <a:endParaRPr lang="zh-CN" altLang="en-US"/>
          </a:p>
        </p:txBody>
      </p:sp>
    </p:spTree>
    <p:extLst>
      <p:ext uri="{BB962C8B-B14F-4D97-AF65-F5344CB8AC3E}">
        <p14:creationId xmlns:p14="http://schemas.microsoft.com/office/powerpoint/2010/main" val="2926416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t>5</a:t>
            </a:fld>
            <a:endParaRPr lang="zh-CN" altLang="en-US"/>
          </a:p>
        </p:txBody>
      </p:sp>
    </p:spTree>
    <p:extLst>
      <p:ext uri="{BB962C8B-B14F-4D97-AF65-F5344CB8AC3E}">
        <p14:creationId xmlns:p14="http://schemas.microsoft.com/office/powerpoint/2010/main" val="3448819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t>6</a:t>
            </a:fld>
            <a:endParaRPr lang="zh-CN" altLang="en-US"/>
          </a:p>
        </p:txBody>
      </p:sp>
    </p:spTree>
    <p:extLst>
      <p:ext uri="{BB962C8B-B14F-4D97-AF65-F5344CB8AC3E}">
        <p14:creationId xmlns:p14="http://schemas.microsoft.com/office/powerpoint/2010/main" val="2618270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t>7</a:t>
            </a:fld>
            <a:endParaRPr lang="zh-CN" altLang="en-US"/>
          </a:p>
        </p:txBody>
      </p:sp>
    </p:spTree>
    <p:extLst>
      <p:ext uri="{BB962C8B-B14F-4D97-AF65-F5344CB8AC3E}">
        <p14:creationId xmlns:p14="http://schemas.microsoft.com/office/powerpoint/2010/main" val="3409521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t>8</a:t>
            </a:fld>
            <a:endParaRPr lang="zh-CN" altLang="en-US"/>
          </a:p>
        </p:txBody>
      </p:sp>
    </p:spTree>
    <p:extLst>
      <p:ext uri="{BB962C8B-B14F-4D97-AF65-F5344CB8AC3E}">
        <p14:creationId xmlns:p14="http://schemas.microsoft.com/office/powerpoint/2010/main" val="3589117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3D8B16-A0AC-46DA-B74D-7AA078E71222}" type="slidenum">
              <a:rPr lang="zh-CN" altLang="en-US" smtClean="0"/>
              <a:t>9</a:t>
            </a:fld>
            <a:endParaRPr lang="zh-CN" altLang="en-US"/>
          </a:p>
        </p:txBody>
      </p:sp>
    </p:spTree>
    <p:extLst>
      <p:ext uri="{BB962C8B-B14F-4D97-AF65-F5344CB8AC3E}">
        <p14:creationId xmlns:p14="http://schemas.microsoft.com/office/powerpoint/2010/main" val="98621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4B953F3-7E39-4CC0-929A-8281FDD31976}" type="datetime1">
              <a:rPr lang="zh-CN" altLang="en-US" smtClean="0"/>
              <a:t>2023/5/11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699C53-0D35-476E-B857-40C860CE28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8F60906-DE5F-4CF5-8EA6-A86FFD6DF0D2}" type="datetime1">
              <a:rPr lang="zh-CN" altLang="en-US" smtClean="0"/>
              <a:t>2023/5/11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699C53-0D35-476E-B857-40C860CE28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42B3475-01BD-4D6F-8D0F-BA578B61B3C9}" type="datetime1">
              <a:rPr lang="zh-CN" altLang="en-US" smtClean="0"/>
              <a:t>2023/5/11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699C53-0D35-476E-B857-40C860CE28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18359" y="360596"/>
            <a:ext cx="10515600" cy="970615"/>
          </a:xfrm>
        </p:spPr>
        <p:txBody>
          <a:bodyPr>
            <a:normAutofit/>
          </a:bodyPr>
          <a:lstStyle>
            <a:lvl1pPr>
              <a:defRPr sz="4000" b="1"/>
            </a:lvl1pPr>
          </a:lstStyle>
          <a:p>
            <a:r>
              <a:rPr lang="zh-CN" altLang="en-US" dirty="0"/>
              <a:t>单击此处编辑母版标题样式</a:t>
            </a:r>
          </a:p>
        </p:txBody>
      </p:sp>
      <p:sp>
        <p:nvSpPr>
          <p:cNvPr id="3" name="内容占位符 2"/>
          <p:cNvSpPr>
            <a:spLocks noGrp="1"/>
          </p:cNvSpPr>
          <p:nvPr>
            <p:ph idx="1"/>
          </p:nvPr>
        </p:nvSpPr>
        <p:spPr>
          <a:xfrm>
            <a:off x="838200" y="1479176"/>
            <a:ext cx="10515600" cy="4581245"/>
          </a:xfrm>
        </p:spPr>
        <p:txBody>
          <a:bodyPr>
            <a:normAutofit/>
          </a:bodyPr>
          <a:lstStyle>
            <a:lvl1pPr marL="457200" indent="-457200">
              <a:lnSpc>
                <a:spcPct val="100000"/>
              </a:lnSpc>
              <a:buFont typeface="Wingdings" panose="05000000000000000000" pitchFamily="2" charset="2"/>
              <a:buChar char="Ø"/>
              <a:defRPr sz="2800" b="1" baseline="0">
                <a:solidFill>
                  <a:schemeClr val="tx1"/>
                </a:solidFill>
                <a:latin typeface="Times New Roman" panose="02020603050405020304" pitchFamily="18" charset="0"/>
                <a:ea typeface="黑体" panose="02010609060101010101" pitchFamily="49" charset="-122"/>
              </a:defRPr>
            </a:lvl1pPr>
            <a:lvl2pPr marL="685800" indent="-342900">
              <a:lnSpc>
                <a:spcPct val="100000"/>
              </a:lnSpc>
              <a:buFont typeface="Arial" panose="020B0604020202020204" pitchFamily="34" charset="0"/>
              <a:buChar char="•"/>
              <a:defRPr sz="2200" baseline="0">
                <a:latin typeface="Cambria" panose="02040503050406030204" pitchFamily="18" charset="0"/>
              </a:defRPr>
            </a:lvl2pPr>
            <a:lvl3pPr marL="971550" indent="-285750">
              <a:lnSpc>
                <a:spcPct val="100000"/>
              </a:lnSpc>
              <a:buFontTx/>
              <a:buChar char="-"/>
              <a:defRPr sz="1800" baseline="0">
                <a:latin typeface="Times New Roman" panose="02020603050405020304" pitchFamily="18" charset="0"/>
                <a:ea typeface="楷体" panose="02010609060101010101" pitchFamily="49" charset="-122"/>
              </a:defRPr>
            </a:lvl3pPr>
            <a:lvl4pPr marL="1314450" indent="-285750">
              <a:lnSpc>
                <a:spcPct val="100000"/>
              </a:lnSpc>
              <a:buFont typeface="Arial" panose="020B0604020202020204" pitchFamily="34" charset="0"/>
              <a:buChar char="•"/>
              <a:defRPr sz="1600"/>
            </a:lvl4pPr>
            <a:lvl5pPr>
              <a:lnSpc>
                <a:spcPct val="100000"/>
              </a:lnSpc>
              <a:defRPr sz="1600"/>
            </a:lvl5pPr>
          </a:lstStyle>
          <a:p>
            <a:pPr lvl="0"/>
            <a:r>
              <a:rPr lang="zh-CN" altLang="en-US" dirty="0"/>
              <a:t>单击此处编辑母版文本样式</a:t>
            </a:r>
          </a:p>
          <a:p>
            <a:pPr lvl="1"/>
            <a:r>
              <a:rPr lang="zh-CN" altLang="en-US" dirty="0"/>
              <a:t>第二级</a:t>
            </a:r>
          </a:p>
          <a:p>
            <a:pPr lvl="2"/>
            <a:r>
              <a:rPr lang="zh-CN" altLang="en-US" dirty="0"/>
              <a:t>第三级</a:t>
            </a:r>
            <a:endParaRPr lang="en-US" altLang="zh-CN" dirty="0"/>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45A300A5-DD88-48D2-930F-91FD0A741D65}" type="datetime1">
              <a:rPr lang="zh-CN" altLang="en-US" smtClean="0"/>
              <a:t>2023/5/11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699C53-0D35-476E-B857-40C860CE2876}" type="slidenum">
              <a:rPr lang="zh-CN" altLang="en-US" smtClean="0"/>
              <a:t>‹#›</a:t>
            </a:fld>
            <a:endParaRPr lang="zh-CN" altLang="en-US"/>
          </a:p>
        </p:txBody>
      </p:sp>
      <p:cxnSp>
        <p:nvCxnSpPr>
          <p:cNvPr id="8" name="直接连接符 7"/>
          <p:cNvCxnSpPr/>
          <p:nvPr userDrawn="1"/>
        </p:nvCxnSpPr>
        <p:spPr>
          <a:xfrm flipV="1">
            <a:off x="119529" y="1183246"/>
            <a:ext cx="11952941" cy="2"/>
          </a:xfrm>
          <a:prstGeom prst="line">
            <a:avLst/>
          </a:prstGeom>
          <a:ln w="38100"/>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851" y="4589464"/>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2D68122-4EFF-489C-9D5A-F295E7845B81}" type="datetime1">
              <a:rPr lang="zh-CN" altLang="en-US" smtClean="0"/>
              <a:t>2023/5/11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699C53-0D35-476E-B857-40C860CE28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lang="zh-CN" altLang="en-US" dirty="0"/>
              <a:t>单击此处编辑母版标题样式</a:t>
            </a:r>
          </a:p>
        </p:txBody>
      </p:sp>
      <p:sp>
        <p:nvSpPr>
          <p:cNvPr id="3" name="内容占位符 2"/>
          <p:cNvSpPr>
            <a:spLocks noGrp="1"/>
          </p:cNvSpPr>
          <p:nvPr>
            <p:ph sz="half" idx="1"/>
          </p:nvPr>
        </p:nvSpPr>
        <p:spPr>
          <a:xfrm>
            <a:off x="838200" y="1825625"/>
            <a:ext cx="5181600" cy="4351338"/>
          </a:xfrm>
        </p:spPr>
        <p:txBody>
          <a:bodyPr>
            <a:normAutofit/>
          </a:bodyPr>
          <a:lstStyle>
            <a:lvl1pPr>
              <a:defRPr sz="2400"/>
            </a:lvl1pPr>
            <a:lvl2pPr>
              <a:defRPr sz="2000"/>
            </a:lvl2pPr>
            <a:lvl3pPr>
              <a:defRPr sz="1600"/>
            </a:lvl3pPr>
            <a:lvl4pPr>
              <a:defRPr sz="1400"/>
            </a:lvl4pPr>
            <a:lvl5pPr>
              <a:defRPr sz="14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normAutofit/>
          </a:bodyPr>
          <a:lstStyle>
            <a:lvl1pPr>
              <a:defRPr sz="2400"/>
            </a:lvl1pPr>
            <a:lvl2pPr>
              <a:defRPr sz="2000"/>
            </a:lvl2pPr>
            <a:lvl3pPr>
              <a:defRPr sz="1600"/>
            </a:lvl3pPr>
            <a:lvl4pPr>
              <a:defRPr sz="1400"/>
            </a:lvl4pPr>
            <a:lvl5pPr>
              <a:defRPr sz="14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63E8DB62-4DAA-4D08-90B7-C11785523598}" type="datetime1">
              <a:rPr lang="zh-CN" altLang="en-US" smtClean="0"/>
              <a:t>2023/5/11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699C53-0D35-476E-B857-40C860CE28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BA215F3-54FE-48CE-ABB4-FBEA2C568732}" type="datetime1">
              <a:rPr lang="zh-CN" altLang="en-US" smtClean="0"/>
              <a:t>2023/5/11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699C53-0D35-476E-B857-40C860CE28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F2078EE-9F17-403C-A328-31C085048CD3}" type="datetime1">
              <a:rPr lang="zh-CN" altLang="en-US" smtClean="0"/>
              <a:t>2023/5/11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699C53-0D35-476E-B857-40C860CE28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3B58B-C28B-4546-A38D-CE24953028CC}" type="datetime1">
              <a:rPr lang="zh-CN" altLang="en-US" smtClean="0"/>
              <a:t>2023/5/11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699C53-0D35-476E-B857-40C860CE28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5183188" y="987426"/>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E4E5E26-34DA-47C2-8318-A3E0213E1226}" type="datetime1">
              <a:rPr lang="zh-CN" altLang="en-US" smtClean="0"/>
              <a:t>2023/5/11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699C53-0D35-476E-B857-40C860CE28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5183188" y="987426"/>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EDD648C-73E7-418E-9363-AA63917D14C3}" type="datetime1">
              <a:rPr lang="zh-CN" altLang="en-US" smtClean="0"/>
              <a:t>2023/5/11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699C53-0D35-476E-B857-40C860CE28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B7C0AFF-251D-42BA-AF6C-D6CB7E89F0B5}" type="datetime1">
              <a:rPr lang="zh-CN" altLang="en-US" smtClean="0"/>
              <a:t>2023/5/11</a:t>
            </a:fld>
            <a:endParaRPr lang="zh-CN" altLang="en-US"/>
          </a:p>
        </p:txBody>
      </p:sp>
      <p:sp>
        <p:nvSpPr>
          <p:cNvPr id="5" name="页脚占位符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A699C53-0D35-476E-B857-40C860CE28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A699C53-0D35-476E-B857-40C860CE2876}" type="slidenum">
              <a:rPr lang="zh-CN" altLang="en-US" smtClean="0"/>
              <a:t>1</a:t>
            </a:fld>
            <a:endParaRPr lang="zh-CN" altLang="en-US"/>
          </a:p>
        </p:txBody>
      </p:sp>
      <p:sp>
        <p:nvSpPr>
          <p:cNvPr id="7" name="标题 6"/>
          <p:cNvSpPr>
            <a:spLocks noGrp="1"/>
          </p:cNvSpPr>
          <p:nvPr>
            <p:ph type="ctrTitle"/>
          </p:nvPr>
        </p:nvSpPr>
        <p:spPr>
          <a:xfrm>
            <a:off x="3864610" y="2140585"/>
            <a:ext cx="4462780" cy="885825"/>
          </a:xfrm>
        </p:spPr>
        <p:txBody>
          <a:bodyPr>
            <a:noAutofit/>
          </a:bodyPr>
          <a:lstStyle/>
          <a:p>
            <a:pPr algn="l">
              <a:buClrTx/>
              <a:buSzTx/>
              <a:buFontTx/>
            </a:pPr>
            <a:r>
              <a:rPr lang="zh-CN" altLang="en-US" sz="4000" b="1" dirty="0">
                <a:latin typeface="微软雅黑" panose="020B0503020204020204" charset="-122"/>
                <a:ea typeface="微软雅黑" panose="020B0503020204020204" charset="-122"/>
                <a:sym typeface="+mn-ea"/>
              </a:rPr>
              <a:t>第十六次作业讲评</a:t>
            </a:r>
          </a:p>
        </p:txBody>
      </p:sp>
      <p:sp>
        <p:nvSpPr>
          <p:cNvPr id="8" name="副标题 7"/>
          <p:cNvSpPr>
            <a:spLocks noGrp="1"/>
          </p:cNvSpPr>
          <p:nvPr>
            <p:ph type="subTitle" idx="1"/>
          </p:nvPr>
        </p:nvSpPr>
        <p:spPr>
          <a:xfrm>
            <a:off x="2667635" y="4717415"/>
            <a:ext cx="6858000" cy="1127760"/>
          </a:xfrm>
        </p:spPr>
        <p:txBody>
          <a:bodyPr>
            <a:noAutofit/>
          </a:bodyPr>
          <a:lstStyle/>
          <a:p>
            <a:r>
              <a:rPr lang="zh-CN" altLang="en-US" sz="2400" b="1" dirty="0">
                <a:latin typeface="微软雅黑" panose="020B0503020204020204" charset="-122"/>
                <a:ea typeface="微软雅黑" panose="020B0503020204020204" charset="-122"/>
                <a:cs typeface="微软雅黑" panose="020B0503020204020204" charset="-122"/>
              </a:rPr>
              <a:t>苏亚鲁</a:t>
            </a:r>
            <a:endParaRPr lang="zh-CN" sz="2400" b="1" dirty="0">
              <a:latin typeface="微软雅黑" panose="020B0503020204020204" charset="-122"/>
              <a:ea typeface="微软雅黑" panose="020B0503020204020204" charset="-122"/>
              <a:cs typeface="微软雅黑" panose="020B0503020204020204" charset="-122"/>
            </a:endParaRPr>
          </a:p>
          <a:p>
            <a:r>
              <a:rPr lang="en-US" altLang="zh-CN" sz="2400" b="1" dirty="0">
                <a:latin typeface="微软雅黑" panose="020B0503020204020204" charset="-122"/>
                <a:ea typeface="微软雅黑" panose="020B0503020204020204" charset="-122"/>
                <a:cs typeface="微软雅黑" panose="020B0503020204020204" charset="-122"/>
              </a:rPr>
              <a:t>2023.5.11</a:t>
            </a:r>
            <a:endParaRPr lang="zh-CN" sz="2400" b="1" dirty="0">
              <a:latin typeface="微软雅黑" panose="020B0503020204020204" charset="-122"/>
              <a:ea typeface="微软雅黑" panose="020B0503020204020204" charset="-122"/>
              <a:cs typeface="微软雅黑" panose="020B0503020204020204" charset="-122"/>
            </a:endParaRPr>
          </a:p>
          <a:p>
            <a:endParaRPr lang="en-US" altLang="zh-CN"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0205" y="336550"/>
            <a:ext cx="10515600" cy="800735"/>
          </a:xfrm>
        </p:spPr>
        <p:txBody>
          <a:bodyPr>
            <a:normAutofit/>
          </a:bodyPr>
          <a:lstStyle/>
          <a:p>
            <a:r>
              <a:rPr lang="zh-CN" altLang="en-US" dirty="0">
                <a:latin typeface="微软雅黑" panose="020B0503020204020204" charset="-122"/>
                <a:ea typeface="微软雅黑" panose="020B0503020204020204" charset="-122"/>
                <a:sym typeface="+mn-ea"/>
              </a:rPr>
              <a:t>第二部分</a:t>
            </a:r>
          </a:p>
        </p:txBody>
      </p:sp>
      <p:sp>
        <p:nvSpPr>
          <p:cNvPr id="4" name="灯片编号占位符 3"/>
          <p:cNvSpPr>
            <a:spLocks noGrp="1"/>
          </p:cNvSpPr>
          <p:nvPr>
            <p:ph type="sldNum" sz="quarter" idx="12"/>
          </p:nvPr>
        </p:nvSpPr>
        <p:spPr/>
        <p:txBody>
          <a:bodyPr/>
          <a:lstStyle/>
          <a:p>
            <a:fld id="{0A699C53-0D35-476E-B857-40C860CE2876}" type="slidenum">
              <a:rPr lang="zh-CN" altLang="en-US" smtClean="0"/>
              <a:t>10</a:t>
            </a:fld>
            <a:endParaRPr lang="zh-CN" altLang="en-US" dirty="0"/>
          </a:p>
        </p:txBody>
      </p:sp>
      <p:sp>
        <p:nvSpPr>
          <p:cNvPr id="3" name="文本框 5">
            <a:extLst>
              <a:ext uri="{FF2B5EF4-FFF2-40B4-BE49-F238E27FC236}">
                <a16:creationId xmlns:a16="http://schemas.microsoft.com/office/drawing/2014/main" id="{BDC6C763-D9B7-C836-0DB3-528D4C6E7C47}"/>
              </a:ext>
            </a:extLst>
          </p:cNvPr>
          <p:cNvSpPr txBox="1"/>
          <p:nvPr/>
        </p:nvSpPr>
        <p:spPr>
          <a:xfrm>
            <a:off x="370204" y="1452008"/>
            <a:ext cx="12024995" cy="5762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400" dirty="0"/>
              <a:t>提高</a:t>
            </a:r>
            <a:r>
              <a:rPr lang="en" altLang="zh-CN" sz="2400" dirty="0"/>
              <a:t>KNN</a:t>
            </a:r>
            <a:r>
              <a:rPr lang="zh-CN" altLang="en-US" sz="2400" dirty="0"/>
              <a:t>算法性能的策略</a:t>
            </a:r>
            <a:endParaRPr lang="zh-CN" altLang="en-US" dirty="0"/>
          </a:p>
        </p:txBody>
      </p:sp>
      <p:sp>
        <p:nvSpPr>
          <p:cNvPr id="13" name="文本框 12">
            <a:extLst>
              <a:ext uri="{FF2B5EF4-FFF2-40B4-BE49-F238E27FC236}">
                <a16:creationId xmlns:a16="http://schemas.microsoft.com/office/drawing/2014/main" id="{09927C6D-9775-4C9E-037A-687BB91AB68E}"/>
              </a:ext>
            </a:extLst>
          </p:cNvPr>
          <p:cNvSpPr txBox="1"/>
          <p:nvPr/>
        </p:nvSpPr>
        <p:spPr>
          <a:xfrm>
            <a:off x="9199880" y="5874063"/>
            <a:ext cx="2153920" cy="369332"/>
          </a:xfrm>
          <a:prstGeom prst="rect">
            <a:avLst/>
          </a:prstGeom>
          <a:noFill/>
        </p:spPr>
        <p:txBody>
          <a:bodyPr wrap="square" rtlCol="0">
            <a:spAutoFit/>
          </a:bodyPr>
          <a:lstStyle/>
          <a:p>
            <a:r>
              <a:rPr lang="zh-CN" altLang="en-US" dirty="0"/>
              <a:t>刘潇阳 </a:t>
            </a:r>
            <a:r>
              <a:rPr lang="en-US" altLang="zh-CN" dirty="0"/>
              <a:t>2000015455</a:t>
            </a:r>
            <a:endParaRPr lang="zh-CN" altLang="en-US" dirty="0"/>
          </a:p>
        </p:txBody>
      </p:sp>
      <p:pic>
        <p:nvPicPr>
          <p:cNvPr id="5" name="图片 4">
            <a:extLst>
              <a:ext uri="{FF2B5EF4-FFF2-40B4-BE49-F238E27FC236}">
                <a16:creationId xmlns:a16="http://schemas.microsoft.com/office/drawing/2014/main" id="{F6A5EC53-DB99-6BDF-BA5C-AD2E6527D4D3}"/>
              </a:ext>
            </a:extLst>
          </p:cNvPr>
          <p:cNvPicPr>
            <a:picLocks noChangeAspect="1"/>
          </p:cNvPicPr>
          <p:nvPr/>
        </p:nvPicPr>
        <p:blipFill>
          <a:blip r:embed="rId3"/>
          <a:stretch>
            <a:fillRect/>
          </a:stretch>
        </p:blipFill>
        <p:spPr>
          <a:xfrm>
            <a:off x="892883" y="2193880"/>
            <a:ext cx="9744635" cy="3510007"/>
          </a:xfrm>
          <a:prstGeom prst="rect">
            <a:avLst/>
          </a:prstGeom>
        </p:spPr>
      </p:pic>
    </p:spTree>
    <p:extLst>
      <p:ext uri="{BB962C8B-B14F-4D97-AF65-F5344CB8AC3E}">
        <p14:creationId xmlns:p14="http://schemas.microsoft.com/office/powerpoint/2010/main" val="3251360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A699C53-0D35-476E-B857-40C860CE2876}" type="slidenum">
              <a:rPr lang="zh-CN" altLang="en-US" smtClean="0"/>
              <a:t>11</a:t>
            </a:fld>
            <a:endParaRPr lang="zh-CN" altLang="en-US"/>
          </a:p>
        </p:txBody>
      </p:sp>
      <p:sp>
        <p:nvSpPr>
          <p:cNvPr id="5" name="文本框 4"/>
          <p:cNvSpPr txBox="1"/>
          <p:nvPr/>
        </p:nvSpPr>
        <p:spPr>
          <a:xfrm>
            <a:off x="4464629" y="3075764"/>
            <a:ext cx="3262432" cy="707886"/>
          </a:xfrm>
          <a:prstGeom prst="rect">
            <a:avLst/>
          </a:prstGeom>
          <a:noFill/>
        </p:spPr>
        <p:txBody>
          <a:bodyPr wrap="none" rtlCol="0">
            <a:spAutoFit/>
          </a:bodyPr>
          <a:lstStyle/>
          <a:p>
            <a:pPr algn="ctr"/>
            <a:r>
              <a:rPr lang="zh-CN" altLang="en-US" sz="4000" b="1" dirty="0">
                <a:latin typeface="微软雅黑" panose="020B0503020204020204" charset="-122"/>
                <a:ea typeface="微软雅黑" panose="020B0503020204020204" charset="-122"/>
              </a:rPr>
              <a:t>请批评指正！</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0205" y="336550"/>
            <a:ext cx="10515600" cy="800735"/>
          </a:xfrm>
        </p:spPr>
        <p:txBody>
          <a:bodyPr>
            <a:normAutofit/>
          </a:bodyPr>
          <a:lstStyle/>
          <a:p>
            <a:r>
              <a:rPr lang="zh-CN" altLang="en-US" dirty="0">
                <a:latin typeface="微软雅黑" panose="020B0503020204020204" charset="-122"/>
                <a:ea typeface="微软雅黑" panose="020B0503020204020204" charset="-122"/>
                <a:sym typeface="+mn-ea"/>
              </a:rPr>
              <a:t>第一部分</a:t>
            </a:r>
            <a:r>
              <a:rPr lang="en-US" altLang="zh-CN" dirty="0">
                <a:latin typeface="微软雅黑" panose="020B0503020204020204" charset="-122"/>
                <a:ea typeface="微软雅黑" panose="020B0503020204020204" charset="-122"/>
                <a:sym typeface="+mn-ea"/>
              </a:rPr>
              <a:t>——</a:t>
            </a:r>
            <a:r>
              <a:rPr lang="zh-CN" altLang="en-US" dirty="0">
                <a:latin typeface="微软雅黑" panose="020B0503020204020204" charset="-122"/>
                <a:ea typeface="微软雅黑" panose="020B0503020204020204" charset="-122"/>
                <a:sym typeface="+mn-ea"/>
              </a:rPr>
              <a:t>男女观影偏好分析</a:t>
            </a:r>
          </a:p>
        </p:txBody>
      </p:sp>
      <p:sp>
        <p:nvSpPr>
          <p:cNvPr id="4" name="灯片编号占位符 3"/>
          <p:cNvSpPr>
            <a:spLocks noGrp="1"/>
          </p:cNvSpPr>
          <p:nvPr>
            <p:ph type="sldNum" sz="quarter" idx="12"/>
          </p:nvPr>
        </p:nvSpPr>
        <p:spPr/>
        <p:txBody>
          <a:bodyPr/>
          <a:lstStyle/>
          <a:p>
            <a:fld id="{0A699C53-0D35-476E-B857-40C860CE2876}" type="slidenum">
              <a:rPr lang="zh-CN" altLang="en-US" smtClean="0"/>
              <a:t>2</a:t>
            </a:fld>
            <a:endParaRPr lang="zh-CN" altLang="en-US" dirty="0"/>
          </a:p>
        </p:txBody>
      </p:sp>
      <p:sp>
        <p:nvSpPr>
          <p:cNvPr id="6" name="文本框 5">
            <a:extLst>
              <a:ext uri="{FF2B5EF4-FFF2-40B4-BE49-F238E27FC236}">
                <a16:creationId xmlns:a16="http://schemas.microsoft.com/office/drawing/2014/main" id="{BA56A309-F73A-7FDC-8CA0-A215258EC103}"/>
              </a:ext>
            </a:extLst>
          </p:cNvPr>
          <p:cNvSpPr txBox="1"/>
          <p:nvPr/>
        </p:nvSpPr>
        <p:spPr>
          <a:xfrm>
            <a:off x="8487666" y="5124845"/>
            <a:ext cx="2153920" cy="369332"/>
          </a:xfrm>
          <a:prstGeom prst="rect">
            <a:avLst/>
          </a:prstGeom>
          <a:noFill/>
        </p:spPr>
        <p:txBody>
          <a:bodyPr wrap="square" rtlCol="0">
            <a:spAutoFit/>
          </a:bodyPr>
          <a:lstStyle/>
          <a:p>
            <a:r>
              <a:rPr lang="zh-CN" altLang="en-US" dirty="0"/>
              <a:t>孙睿涵 2</a:t>
            </a:r>
            <a:r>
              <a:rPr lang="en-US" altLang="zh-CN" dirty="0"/>
              <a:t>100013004</a:t>
            </a:r>
            <a:endParaRPr lang="zh-CN" altLang="en-US" dirty="0"/>
          </a:p>
        </p:txBody>
      </p:sp>
      <p:pic>
        <p:nvPicPr>
          <p:cNvPr id="8" name="图片 7">
            <a:extLst>
              <a:ext uri="{FF2B5EF4-FFF2-40B4-BE49-F238E27FC236}">
                <a16:creationId xmlns:a16="http://schemas.microsoft.com/office/drawing/2014/main" id="{0E92722D-E787-9A89-C9D1-FA8AB203AFC4}"/>
              </a:ext>
            </a:extLst>
          </p:cNvPr>
          <p:cNvPicPr>
            <a:picLocks noChangeAspect="1"/>
          </p:cNvPicPr>
          <p:nvPr/>
        </p:nvPicPr>
        <p:blipFill>
          <a:blip r:embed="rId3"/>
          <a:stretch>
            <a:fillRect/>
          </a:stretch>
        </p:blipFill>
        <p:spPr>
          <a:xfrm>
            <a:off x="1470150" y="2783534"/>
            <a:ext cx="9036965" cy="1848470"/>
          </a:xfrm>
          <a:prstGeom prst="rect">
            <a:avLst/>
          </a:prstGeom>
        </p:spPr>
      </p:pic>
      <p:sp>
        <p:nvSpPr>
          <p:cNvPr id="12" name="文本框 5">
            <a:extLst>
              <a:ext uri="{FF2B5EF4-FFF2-40B4-BE49-F238E27FC236}">
                <a16:creationId xmlns:a16="http://schemas.microsoft.com/office/drawing/2014/main" id="{BA56A309-F73A-7FDC-8CA0-A215258EC103}"/>
              </a:ext>
            </a:extLst>
          </p:cNvPr>
          <p:cNvSpPr txBox="1"/>
          <p:nvPr/>
        </p:nvSpPr>
        <p:spPr>
          <a:xfrm>
            <a:off x="370205" y="1452008"/>
            <a:ext cx="10896600"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t>1.1 </a:t>
            </a:r>
            <a:r>
              <a:rPr lang="zh-CN" altLang="en-US" sz="2400" dirty="0"/>
              <a:t>结合观影信息、评分信息，分别筛选出前</a:t>
            </a:r>
            <a:r>
              <a:rPr lang="en-US" altLang="zh-CN" sz="2400" dirty="0"/>
              <a:t>20</a:t>
            </a:r>
            <a:r>
              <a:rPr lang="zh-CN" altLang="en-US" sz="2400" dirty="0"/>
              <a:t>部比较流行的男性</a:t>
            </a:r>
            <a:r>
              <a:rPr lang="en-US" altLang="zh-CN" sz="2400" dirty="0"/>
              <a:t>/</a:t>
            </a:r>
            <a:r>
              <a:rPr lang="zh-CN" altLang="en-US" sz="2400" dirty="0"/>
              <a:t>女性偏好电影</a:t>
            </a:r>
            <a:r>
              <a:rPr lang="zh-CN" altLang="en-US"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0205" y="336550"/>
            <a:ext cx="10515600" cy="800735"/>
          </a:xfrm>
        </p:spPr>
        <p:txBody>
          <a:bodyPr>
            <a:normAutofit/>
          </a:bodyPr>
          <a:lstStyle/>
          <a:p>
            <a:r>
              <a:rPr lang="zh-CN" altLang="en-US" dirty="0">
                <a:latin typeface="微软雅黑" panose="020B0503020204020204" charset="-122"/>
                <a:ea typeface="微软雅黑" panose="020B0503020204020204" charset="-122"/>
                <a:sym typeface="+mn-ea"/>
              </a:rPr>
              <a:t>第一部分</a:t>
            </a:r>
            <a:r>
              <a:rPr lang="en-US" altLang="zh-CN" dirty="0">
                <a:latin typeface="微软雅黑" panose="020B0503020204020204" charset="-122"/>
                <a:ea typeface="微软雅黑" panose="020B0503020204020204" charset="-122"/>
                <a:sym typeface="+mn-ea"/>
              </a:rPr>
              <a:t>——</a:t>
            </a:r>
            <a:r>
              <a:rPr lang="zh-CN" altLang="en-US" dirty="0">
                <a:latin typeface="微软雅黑" panose="020B0503020204020204" charset="-122"/>
                <a:ea typeface="微软雅黑" panose="020B0503020204020204" charset="-122"/>
                <a:sym typeface="+mn-ea"/>
              </a:rPr>
              <a:t>男女观影偏好分析</a:t>
            </a:r>
          </a:p>
        </p:txBody>
      </p:sp>
      <p:sp>
        <p:nvSpPr>
          <p:cNvPr id="4" name="灯片编号占位符 3"/>
          <p:cNvSpPr>
            <a:spLocks noGrp="1"/>
          </p:cNvSpPr>
          <p:nvPr>
            <p:ph type="sldNum" sz="quarter" idx="12"/>
          </p:nvPr>
        </p:nvSpPr>
        <p:spPr/>
        <p:txBody>
          <a:bodyPr/>
          <a:lstStyle/>
          <a:p>
            <a:fld id="{0A699C53-0D35-476E-B857-40C860CE2876}" type="slidenum">
              <a:rPr lang="zh-CN" altLang="en-US" smtClean="0"/>
              <a:t>3</a:t>
            </a:fld>
            <a:endParaRPr lang="zh-CN" altLang="en-US" dirty="0"/>
          </a:p>
        </p:txBody>
      </p:sp>
      <p:sp>
        <p:nvSpPr>
          <p:cNvPr id="6" name="文本框 5">
            <a:extLst>
              <a:ext uri="{FF2B5EF4-FFF2-40B4-BE49-F238E27FC236}">
                <a16:creationId xmlns:a16="http://schemas.microsoft.com/office/drawing/2014/main" id="{BA56A309-F73A-7FDC-8CA0-A215258EC103}"/>
              </a:ext>
            </a:extLst>
          </p:cNvPr>
          <p:cNvSpPr txBox="1"/>
          <p:nvPr/>
        </p:nvSpPr>
        <p:spPr>
          <a:xfrm>
            <a:off x="8439785" y="6278966"/>
            <a:ext cx="2153920" cy="369332"/>
          </a:xfrm>
          <a:prstGeom prst="rect">
            <a:avLst/>
          </a:prstGeom>
          <a:noFill/>
        </p:spPr>
        <p:txBody>
          <a:bodyPr wrap="square" rtlCol="0">
            <a:spAutoFit/>
          </a:bodyPr>
          <a:lstStyle/>
          <a:p>
            <a:r>
              <a:rPr lang="zh-CN" altLang="en-US" dirty="0"/>
              <a:t>张开元 </a:t>
            </a:r>
            <a:r>
              <a:rPr lang="en-US" altLang="zh-CN" dirty="0"/>
              <a:t>1900013367</a:t>
            </a:r>
            <a:endParaRPr lang="zh-CN" altLang="en-US" dirty="0"/>
          </a:p>
        </p:txBody>
      </p:sp>
      <p:sp>
        <p:nvSpPr>
          <p:cNvPr id="3" name="文本框 5">
            <a:extLst>
              <a:ext uri="{FF2B5EF4-FFF2-40B4-BE49-F238E27FC236}">
                <a16:creationId xmlns:a16="http://schemas.microsoft.com/office/drawing/2014/main" id="{ED03D968-9C84-D98B-2F93-D3FC44B0F8CA}"/>
              </a:ext>
            </a:extLst>
          </p:cNvPr>
          <p:cNvSpPr txBox="1"/>
          <p:nvPr/>
        </p:nvSpPr>
        <p:spPr>
          <a:xfrm>
            <a:off x="370205" y="1452008"/>
            <a:ext cx="10896600"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t>1.1 </a:t>
            </a:r>
            <a:r>
              <a:rPr lang="zh-CN" altLang="en-US" sz="2400" dirty="0"/>
              <a:t>结合观影信息、评分信息，分别筛选出前</a:t>
            </a:r>
            <a:r>
              <a:rPr lang="en-US" altLang="zh-CN" sz="2400" dirty="0"/>
              <a:t>20</a:t>
            </a:r>
            <a:r>
              <a:rPr lang="zh-CN" altLang="en-US" sz="2400" dirty="0"/>
              <a:t>部比较流行的男性</a:t>
            </a:r>
            <a:r>
              <a:rPr lang="en-US" altLang="zh-CN" sz="2400" dirty="0"/>
              <a:t>/</a:t>
            </a:r>
            <a:r>
              <a:rPr lang="zh-CN" altLang="en-US" sz="2400" dirty="0"/>
              <a:t>女性偏好电影</a:t>
            </a:r>
            <a:r>
              <a:rPr lang="zh-CN" altLang="en-US" dirty="0"/>
              <a:t>。</a:t>
            </a:r>
          </a:p>
        </p:txBody>
      </p:sp>
      <p:pic>
        <p:nvPicPr>
          <p:cNvPr id="5" name="图片 4">
            <a:extLst>
              <a:ext uri="{FF2B5EF4-FFF2-40B4-BE49-F238E27FC236}">
                <a16:creationId xmlns:a16="http://schemas.microsoft.com/office/drawing/2014/main" id="{AA52802C-11FA-A801-09FB-E3A75E45E1F0}"/>
              </a:ext>
            </a:extLst>
          </p:cNvPr>
          <p:cNvPicPr>
            <a:picLocks noChangeAspect="1"/>
          </p:cNvPicPr>
          <p:nvPr/>
        </p:nvPicPr>
        <p:blipFill>
          <a:blip r:embed="rId3"/>
          <a:stretch>
            <a:fillRect/>
          </a:stretch>
        </p:blipFill>
        <p:spPr>
          <a:xfrm>
            <a:off x="1170305" y="2085921"/>
            <a:ext cx="9296400" cy="4011864"/>
          </a:xfrm>
          <a:prstGeom prst="rect">
            <a:avLst/>
          </a:prstGeom>
        </p:spPr>
      </p:pic>
      <p:sp>
        <p:nvSpPr>
          <p:cNvPr id="9" name="矩形 8">
            <a:extLst>
              <a:ext uri="{FF2B5EF4-FFF2-40B4-BE49-F238E27FC236}">
                <a16:creationId xmlns:a16="http://schemas.microsoft.com/office/drawing/2014/main" id="{8DBE4582-09BA-7730-4D2F-3C2F642EBAB5}"/>
              </a:ext>
            </a:extLst>
          </p:cNvPr>
          <p:cNvSpPr/>
          <p:nvPr/>
        </p:nvSpPr>
        <p:spPr>
          <a:xfrm>
            <a:off x="1170305" y="4344294"/>
            <a:ext cx="7440297" cy="1158284"/>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31908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0205" y="336550"/>
            <a:ext cx="10515600" cy="800735"/>
          </a:xfrm>
        </p:spPr>
        <p:txBody>
          <a:bodyPr>
            <a:normAutofit/>
          </a:bodyPr>
          <a:lstStyle/>
          <a:p>
            <a:r>
              <a:rPr lang="zh-CN" altLang="en-US" dirty="0">
                <a:latin typeface="微软雅黑" panose="020B0503020204020204" charset="-122"/>
                <a:ea typeface="微软雅黑" panose="020B0503020204020204" charset="-122"/>
                <a:sym typeface="+mn-ea"/>
              </a:rPr>
              <a:t>第一部分</a:t>
            </a:r>
            <a:r>
              <a:rPr lang="en-US" altLang="zh-CN" dirty="0">
                <a:latin typeface="微软雅黑" panose="020B0503020204020204" charset="-122"/>
                <a:ea typeface="微软雅黑" panose="020B0503020204020204" charset="-122"/>
                <a:sym typeface="+mn-ea"/>
              </a:rPr>
              <a:t>——</a:t>
            </a:r>
            <a:r>
              <a:rPr lang="zh-CN" altLang="en-US" dirty="0">
                <a:latin typeface="微软雅黑" panose="020B0503020204020204" charset="-122"/>
                <a:ea typeface="微软雅黑" panose="020B0503020204020204" charset="-122"/>
                <a:sym typeface="+mn-ea"/>
              </a:rPr>
              <a:t>男女观影偏好分析</a:t>
            </a:r>
          </a:p>
        </p:txBody>
      </p:sp>
      <p:sp>
        <p:nvSpPr>
          <p:cNvPr id="4" name="灯片编号占位符 3"/>
          <p:cNvSpPr>
            <a:spLocks noGrp="1"/>
          </p:cNvSpPr>
          <p:nvPr>
            <p:ph type="sldNum" sz="quarter" idx="12"/>
          </p:nvPr>
        </p:nvSpPr>
        <p:spPr/>
        <p:txBody>
          <a:bodyPr/>
          <a:lstStyle/>
          <a:p>
            <a:fld id="{0A699C53-0D35-476E-B857-40C860CE2876}" type="slidenum">
              <a:rPr lang="zh-CN" altLang="en-US" smtClean="0"/>
              <a:t>4</a:t>
            </a:fld>
            <a:endParaRPr lang="zh-CN" altLang="en-US" dirty="0"/>
          </a:p>
        </p:txBody>
      </p:sp>
      <p:sp>
        <p:nvSpPr>
          <p:cNvPr id="3" name="文本框 5">
            <a:extLst>
              <a:ext uri="{FF2B5EF4-FFF2-40B4-BE49-F238E27FC236}">
                <a16:creationId xmlns:a16="http://schemas.microsoft.com/office/drawing/2014/main" id="{ED03D968-9C84-D98B-2F93-D3FC44B0F8CA}"/>
              </a:ext>
            </a:extLst>
          </p:cNvPr>
          <p:cNvSpPr txBox="1"/>
          <p:nvPr/>
        </p:nvSpPr>
        <p:spPr>
          <a:xfrm>
            <a:off x="370205" y="1452008"/>
            <a:ext cx="10896600"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t>1.1 </a:t>
            </a:r>
            <a:r>
              <a:rPr lang="zh-CN" altLang="en-US" sz="2400" dirty="0"/>
              <a:t>结合观影信息、评分信息，分别筛选出前</a:t>
            </a:r>
            <a:r>
              <a:rPr lang="en-US" altLang="zh-CN" sz="2400" dirty="0"/>
              <a:t>20</a:t>
            </a:r>
            <a:r>
              <a:rPr lang="zh-CN" altLang="en-US" sz="2400" dirty="0"/>
              <a:t>部比较流行的男性</a:t>
            </a:r>
            <a:r>
              <a:rPr lang="en-US" altLang="zh-CN" sz="2400" dirty="0"/>
              <a:t>/</a:t>
            </a:r>
            <a:r>
              <a:rPr lang="zh-CN" altLang="en-US" sz="2400" dirty="0"/>
              <a:t>女性偏好电影</a:t>
            </a:r>
            <a:r>
              <a:rPr lang="zh-CN" altLang="en-US" dirty="0"/>
              <a:t>。</a:t>
            </a:r>
          </a:p>
        </p:txBody>
      </p:sp>
      <p:sp>
        <p:nvSpPr>
          <p:cNvPr id="7" name="文本框 6">
            <a:extLst>
              <a:ext uri="{FF2B5EF4-FFF2-40B4-BE49-F238E27FC236}">
                <a16:creationId xmlns:a16="http://schemas.microsoft.com/office/drawing/2014/main" id="{E1F2D4E1-49E1-1A01-6836-36DEEADE45DF}"/>
              </a:ext>
            </a:extLst>
          </p:cNvPr>
          <p:cNvSpPr txBox="1"/>
          <p:nvPr/>
        </p:nvSpPr>
        <p:spPr>
          <a:xfrm>
            <a:off x="370205" y="2652612"/>
            <a:ext cx="5626100" cy="455253"/>
          </a:xfrm>
          <a:prstGeom prst="rect">
            <a:avLst/>
          </a:prstGeom>
          <a:noFill/>
        </p:spPr>
        <p:txBody>
          <a:bodyPr wrap="square">
            <a:spAutoFit/>
          </a:bodyPr>
          <a:lstStyle/>
          <a:p>
            <a:pPr>
              <a:lnSpc>
                <a:spcPct val="150000"/>
              </a:lnSpc>
            </a:pPr>
            <a:r>
              <a:rPr lang="zh-CN" altLang="en-US" dirty="0"/>
              <a:t>预处理前后结果对比</a:t>
            </a:r>
          </a:p>
        </p:txBody>
      </p:sp>
      <p:pic>
        <p:nvPicPr>
          <p:cNvPr id="8" name="图片 7">
            <a:extLst>
              <a:ext uri="{FF2B5EF4-FFF2-40B4-BE49-F238E27FC236}">
                <a16:creationId xmlns:a16="http://schemas.microsoft.com/office/drawing/2014/main" id="{01BE7352-F132-74CB-7D76-B6E2A5DA25F3}"/>
              </a:ext>
            </a:extLst>
          </p:cNvPr>
          <p:cNvPicPr>
            <a:picLocks noChangeAspect="1"/>
          </p:cNvPicPr>
          <p:nvPr/>
        </p:nvPicPr>
        <p:blipFill>
          <a:blip r:embed="rId3"/>
          <a:stretch>
            <a:fillRect/>
          </a:stretch>
        </p:blipFill>
        <p:spPr>
          <a:xfrm>
            <a:off x="370205" y="3429000"/>
            <a:ext cx="5053007" cy="2111188"/>
          </a:xfrm>
          <a:prstGeom prst="rect">
            <a:avLst/>
          </a:prstGeom>
        </p:spPr>
      </p:pic>
      <p:pic>
        <p:nvPicPr>
          <p:cNvPr id="10" name="图片 9">
            <a:extLst>
              <a:ext uri="{FF2B5EF4-FFF2-40B4-BE49-F238E27FC236}">
                <a16:creationId xmlns:a16="http://schemas.microsoft.com/office/drawing/2014/main" id="{19207095-0D8B-94FE-EB7B-A0948576213C}"/>
              </a:ext>
            </a:extLst>
          </p:cNvPr>
          <p:cNvPicPr>
            <a:picLocks noChangeAspect="1"/>
          </p:cNvPicPr>
          <p:nvPr/>
        </p:nvPicPr>
        <p:blipFill>
          <a:blip r:embed="rId4"/>
          <a:stretch>
            <a:fillRect/>
          </a:stretch>
        </p:blipFill>
        <p:spPr>
          <a:xfrm>
            <a:off x="5996305" y="3429000"/>
            <a:ext cx="5270500" cy="2124453"/>
          </a:xfrm>
          <a:prstGeom prst="rect">
            <a:avLst/>
          </a:prstGeom>
        </p:spPr>
      </p:pic>
      <p:sp>
        <p:nvSpPr>
          <p:cNvPr id="11" name="矩形 10">
            <a:extLst>
              <a:ext uri="{FF2B5EF4-FFF2-40B4-BE49-F238E27FC236}">
                <a16:creationId xmlns:a16="http://schemas.microsoft.com/office/drawing/2014/main" id="{4BCAB055-D127-9301-EA62-B42A4639057F}"/>
              </a:ext>
            </a:extLst>
          </p:cNvPr>
          <p:cNvSpPr/>
          <p:nvPr/>
        </p:nvSpPr>
        <p:spPr>
          <a:xfrm>
            <a:off x="3183255" y="3429000"/>
            <a:ext cx="1119804" cy="2124452"/>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499716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0205" y="336550"/>
            <a:ext cx="10515600" cy="800735"/>
          </a:xfrm>
        </p:spPr>
        <p:txBody>
          <a:bodyPr>
            <a:normAutofit/>
          </a:bodyPr>
          <a:lstStyle/>
          <a:p>
            <a:r>
              <a:rPr lang="zh-CN" altLang="en-US" dirty="0">
                <a:latin typeface="微软雅黑" panose="020B0503020204020204" charset="-122"/>
                <a:ea typeface="微软雅黑" panose="020B0503020204020204" charset="-122"/>
                <a:sym typeface="+mn-ea"/>
              </a:rPr>
              <a:t>第一部分</a:t>
            </a:r>
            <a:r>
              <a:rPr lang="en-US" altLang="zh-CN" dirty="0">
                <a:latin typeface="微软雅黑" panose="020B0503020204020204" charset="-122"/>
                <a:ea typeface="微软雅黑" panose="020B0503020204020204" charset="-122"/>
                <a:sym typeface="+mn-ea"/>
              </a:rPr>
              <a:t>——</a:t>
            </a:r>
            <a:r>
              <a:rPr lang="zh-CN" altLang="en-US" dirty="0">
                <a:latin typeface="微软雅黑" panose="020B0503020204020204" charset="-122"/>
                <a:ea typeface="微软雅黑" panose="020B0503020204020204" charset="-122"/>
                <a:sym typeface="+mn-ea"/>
              </a:rPr>
              <a:t>男女观影偏好分析</a:t>
            </a:r>
          </a:p>
        </p:txBody>
      </p:sp>
      <p:sp>
        <p:nvSpPr>
          <p:cNvPr id="4" name="灯片编号占位符 3"/>
          <p:cNvSpPr>
            <a:spLocks noGrp="1"/>
          </p:cNvSpPr>
          <p:nvPr>
            <p:ph type="sldNum" sz="quarter" idx="12"/>
          </p:nvPr>
        </p:nvSpPr>
        <p:spPr/>
        <p:txBody>
          <a:bodyPr/>
          <a:lstStyle/>
          <a:p>
            <a:fld id="{0A699C53-0D35-476E-B857-40C860CE2876}" type="slidenum">
              <a:rPr lang="zh-CN" altLang="en-US" smtClean="0"/>
              <a:t>5</a:t>
            </a:fld>
            <a:endParaRPr lang="zh-CN" altLang="en-US" dirty="0"/>
          </a:p>
        </p:txBody>
      </p:sp>
      <p:sp>
        <p:nvSpPr>
          <p:cNvPr id="7" name="文本框 5">
            <a:extLst>
              <a:ext uri="{FF2B5EF4-FFF2-40B4-BE49-F238E27FC236}">
                <a16:creationId xmlns:a16="http://schemas.microsoft.com/office/drawing/2014/main" id="{BEB10888-A2F9-79C2-BC5C-811077C395AC}"/>
              </a:ext>
            </a:extLst>
          </p:cNvPr>
          <p:cNvSpPr txBox="1"/>
          <p:nvPr/>
        </p:nvSpPr>
        <p:spPr>
          <a:xfrm>
            <a:off x="370205" y="1474580"/>
            <a:ext cx="11821795"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t>1.2 </a:t>
            </a:r>
            <a:r>
              <a:rPr lang="zh-CN" altLang="en-US" sz="2400" dirty="0"/>
              <a:t>针对不同类型（</a:t>
            </a:r>
            <a:r>
              <a:rPr lang="en" altLang="zh-CN" sz="2400" dirty="0"/>
              <a:t>genres</a:t>
            </a:r>
            <a:r>
              <a:rPr lang="zh-CN" altLang="en" sz="2400" dirty="0"/>
              <a:t>）</a:t>
            </a:r>
            <a:r>
              <a:rPr lang="zh-CN" altLang="en-US" sz="2400" dirty="0"/>
              <a:t>的电影，统计分析男女偏好程度，并进行图形化显示。</a:t>
            </a:r>
            <a:endParaRPr lang="zh-CN" altLang="en-US" dirty="0"/>
          </a:p>
        </p:txBody>
      </p:sp>
      <p:sp>
        <p:nvSpPr>
          <p:cNvPr id="10" name="文本框 9">
            <a:extLst>
              <a:ext uri="{FF2B5EF4-FFF2-40B4-BE49-F238E27FC236}">
                <a16:creationId xmlns:a16="http://schemas.microsoft.com/office/drawing/2014/main" id="{B5F12483-838C-CBCD-65DF-F4C4393047C9}"/>
              </a:ext>
            </a:extLst>
          </p:cNvPr>
          <p:cNvSpPr txBox="1"/>
          <p:nvPr/>
        </p:nvSpPr>
        <p:spPr>
          <a:xfrm>
            <a:off x="370205" y="2681238"/>
            <a:ext cx="5626100" cy="2117246"/>
          </a:xfrm>
          <a:prstGeom prst="rect">
            <a:avLst/>
          </a:prstGeom>
          <a:noFill/>
        </p:spPr>
        <p:txBody>
          <a:bodyPr wrap="square">
            <a:spAutoFit/>
          </a:bodyPr>
          <a:lstStyle/>
          <a:p>
            <a:pPr>
              <a:lnSpc>
                <a:spcPct val="150000"/>
              </a:lnSpc>
            </a:pPr>
            <a:r>
              <a:rPr lang="zh-CN" altLang="en-US" dirty="0"/>
              <a:t>包括以下步骤</a:t>
            </a:r>
            <a:br>
              <a:rPr lang="zh-CN" altLang="en-US" dirty="0"/>
            </a:br>
            <a:r>
              <a:rPr lang="zh-CN" altLang="en-US" dirty="0"/>
              <a:t>（</a:t>
            </a:r>
            <a:r>
              <a:rPr lang="en-US" altLang="zh-CN" dirty="0"/>
              <a:t>1</a:t>
            </a:r>
            <a:r>
              <a:rPr lang="zh-CN" altLang="en-US" dirty="0"/>
              <a:t>）数据预处理：读取、合并表格</a:t>
            </a:r>
            <a:br>
              <a:rPr lang="zh-CN" altLang="en-US" dirty="0"/>
            </a:br>
            <a:r>
              <a:rPr lang="zh-CN" altLang="en-US" dirty="0"/>
              <a:t>（</a:t>
            </a:r>
            <a:r>
              <a:rPr lang="en-US" altLang="zh-CN" dirty="0"/>
              <a:t>2</a:t>
            </a:r>
            <a:r>
              <a:rPr lang="zh-CN" altLang="en-US" dirty="0"/>
              <a:t>）将</a:t>
            </a:r>
            <a:r>
              <a:rPr lang="en" altLang="zh-CN" dirty="0"/>
              <a:t>genres</a:t>
            </a:r>
            <a:r>
              <a:rPr lang="zh-CN" altLang="en-US" dirty="0"/>
              <a:t>进行</a:t>
            </a:r>
            <a:r>
              <a:rPr lang="en" altLang="zh-CN" dirty="0"/>
              <a:t>split</a:t>
            </a:r>
            <a:r>
              <a:rPr lang="zh-CN" altLang="en-US" dirty="0"/>
              <a:t>操作，构建描述矩阵</a:t>
            </a:r>
            <a:br>
              <a:rPr lang="zh-CN" altLang="en-US" dirty="0"/>
            </a:br>
            <a:r>
              <a:rPr lang="zh-CN" altLang="en-US" dirty="0"/>
              <a:t>（</a:t>
            </a:r>
            <a:r>
              <a:rPr lang="en-US" altLang="zh-CN" dirty="0"/>
              <a:t>3</a:t>
            </a:r>
            <a:r>
              <a:rPr lang="zh-CN" altLang="en-US" dirty="0"/>
              <a:t>）分别统计男女对不同类别电影评价的均值、标准    </a:t>
            </a:r>
            <a:endParaRPr lang="en-US" altLang="zh-CN" dirty="0"/>
          </a:p>
          <a:p>
            <a:pPr>
              <a:lnSpc>
                <a:spcPct val="150000"/>
              </a:lnSpc>
            </a:pPr>
            <a:r>
              <a:rPr lang="zh-CN" altLang="en-US" dirty="0"/>
              <a:t>          差等统计量，并进行可视化对比分析。</a:t>
            </a:r>
          </a:p>
        </p:txBody>
      </p:sp>
      <p:pic>
        <p:nvPicPr>
          <p:cNvPr id="11" name="图片 10">
            <a:extLst>
              <a:ext uri="{FF2B5EF4-FFF2-40B4-BE49-F238E27FC236}">
                <a16:creationId xmlns:a16="http://schemas.microsoft.com/office/drawing/2014/main" id="{588E196F-095D-C1C3-6ABD-3625E9998112}"/>
              </a:ext>
            </a:extLst>
          </p:cNvPr>
          <p:cNvPicPr>
            <a:picLocks noChangeAspect="1"/>
          </p:cNvPicPr>
          <p:nvPr/>
        </p:nvPicPr>
        <p:blipFill>
          <a:blip r:embed="rId3"/>
          <a:stretch>
            <a:fillRect/>
          </a:stretch>
        </p:blipFill>
        <p:spPr>
          <a:xfrm>
            <a:off x="6195697" y="2231390"/>
            <a:ext cx="5626100" cy="3829815"/>
          </a:xfrm>
          <a:prstGeom prst="rect">
            <a:avLst/>
          </a:prstGeom>
        </p:spPr>
      </p:pic>
      <p:sp>
        <p:nvSpPr>
          <p:cNvPr id="12" name="文本框 11">
            <a:extLst>
              <a:ext uri="{FF2B5EF4-FFF2-40B4-BE49-F238E27FC236}">
                <a16:creationId xmlns:a16="http://schemas.microsoft.com/office/drawing/2014/main" id="{A8B67E04-6682-C261-2A45-0761FBACD82A}"/>
              </a:ext>
            </a:extLst>
          </p:cNvPr>
          <p:cNvSpPr txBox="1"/>
          <p:nvPr/>
        </p:nvSpPr>
        <p:spPr>
          <a:xfrm>
            <a:off x="8905240" y="6171684"/>
            <a:ext cx="2153920" cy="369332"/>
          </a:xfrm>
          <a:prstGeom prst="rect">
            <a:avLst/>
          </a:prstGeom>
          <a:noFill/>
        </p:spPr>
        <p:txBody>
          <a:bodyPr wrap="square" rtlCol="0">
            <a:spAutoFit/>
          </a:bodyPr>
          <a:lstStyle/>
          <a:p>
            <a:r>
              <a:rPr lang="zh-CN" altLang="en-US" dirty="0"/>
              <a:t>刘宇川 </a:t>
            </a:r>
            <a:r>
              <a:rPr lang="en-US" altLang="zh-CN" dirty="0"/>
              <a:t>2000017742</a:t>
            </a:r>
            <a:endParaRPr lang="zh-CN" altLang="en-US" dirty="0"/>
          </a:p>
        </p:txBody>
      </p:sp>
    </p:spTree>
    <p:extLst>
      <p:ext uri="{BB962C8B-B14F-4D97-AF65-F5344CB8AC3E}">
        <p14:creationId xmlns:p14="http://schemas.microsoft.com/office/powerpoint/2010/main" val="2535071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0205" y="336550"/>
            <a:ext cx="10515600" cy="800735"/>
          </a:xfrm>
        </p:spPr>
        <p:txBody>
          <a:bodyPr>
            <a:normAutofit/>
          </a:bodyPr>
          <a:lstStyle/>
          <a:p>
            <a:r>
              <a:rPr lang="zh-CN" altLang="en-US" dirty="0">
                <a:latin typeface="微软雅黑" panose="020B0503020204020204" charset="-122"/>
                <a:ea typeface="微软雅黑" panose="020B0503020204020204" charset="-122"/>
                <a:sym typeface="+mn-ea"/>
              </a:rPr>
              <a:t>第一部分</a:t>
            </a:r>
            <a:r>
              <a:rPr lang="en-US" altLang="zh-CN" dirty="0">
                <a:latin typeface="微软雅黑" panose="020B0503020204020204" charset="-122"/>
                <a:ea typeface="微软雅黑" panose="020B0503020204020204" charset="-122"/>
                <a:sym typeface="+mn-ea"/>
              </a:rPr>
              <a:t>——</a:t>
            </a:r>
            <a:r>
              <a:rPr lang="zh-CN" altLang="en-US" dirty="0">
                <a:latin typeface="微软雅黑" panose="020B0503020204020204" charset="-122"/>
                <a:ea typeface="微软雅黑" panose="020B0503020204020204" charset="-122"/>
                <a:sym typeface="+mn-ea"/>
              </a:rPr>
              <a:t>男女观影偏好分析</a:t>
            </a:r>
          </a:p>
        </p:txBody>
      </p:sp>
      <p:sp>
        <p:nvSpPr>
          <p:cNvPr id="4" name="灯片编号占位符 3"/>
          <p:cNvSpPr>
            <a:spLocks noGrp="1"/>
          </p:cNvSpPr>
          <p:nvPr>
            <p:ph type="sldNum" sz="quarter" idx="12"/>
          </p:nvPr>
        </p:nvSpPr>
        <p:spPr/>
        <p:txBody>
          <a:bodyPr/>
          <a:lstStyle/>
          <a:p>
            <a:fld id="{0A699C53-0D35-476E-B857-40C860CE2876}" type="slidenum">
              <a:rPr lang="zh-CN" altLang="en-US" smtClean="0"/>
              <a:t>6</a:t>
            </a:fld>
            <a:endParaRPr lang="zh-CN" altLang="en-US" dirty="0"/>
          </a:p>
        </p:txBody>
      </p:sp>
      <p:sp>
        <p:nvSpPr>
          <p:cNvPr id="7" name="文本框 5">
            <a:extLst>
              <a:ext uri="{FF2B5EF4-FFF2-40B4-BE49-F238E27FC236}">
                <a16:creationId xmlns:a16="http://schemas.microsoft.com/office/drawing/2014/main" id="{BEB10888-A2F9-79C2-BC5C-811077C395AC}"/>
              </a:ext>
            </a:extLst>
          </p:cNvPr>
          <p:cNvSpPr txBox="1"/>
          <p:nvPr/>
        </p:nvSpPr>
        <p:spPr>
          <a:xfrm>
            <a:off x="370205" y="1474580"/>
            <a:ext cx="11821795"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t>1.2 </a:t>
            </a:r>
            <a:r>
              <a:rPr lang="zh-CN" altLang="en-US" sz="2400" dirty="0"/>
              <a:t>针对不同类型（</a:t>
            </a:r>
            <a:r>
              <a:rPr lang="en" altLang="zh-CN" sz="2400" dirty="0"/>
              <a:t>genres</a:t>
            </a:r>
            <a:r>
              <a:rPr lang="zh-CN" altLang="en" sz="2400" dirty="0"/>
              <a:t>）</a:t>
            </a:r>
            <a:r>
              <a:rPr lang="zh-CN" altLang="en-US" sz="2400" dirty="0"/>
              <a:t>的电影，统计分析男女偏好程度，并进行图形化显示。</a:t>
            </a:r>
            <a:endParaRPr lang="zh-CN" altLang="en-US" dirty="0"/>
          </a:p>
        </p:txBody>
      </p:sp>
      <p:pic>
        <p:nvPicPr>
          <p:cNvPr id="3" name="图片 2">
            <a:extLst>
              <a:ext uri="{FF2B5EF4-FFF2-40B4-BE49-F238E27FC236}">
                <a16:creationId xmlns:a16="http://schemas.microsoft.com/office/drawing/2014/main" id="{32E13EE5-115C-B1E3-CDFC-D5135F89272B}"/>
              </a:ext>
            </a:extLst>
          </p:cNvPr>
          <p:cNvPicPr>
            <a:picLocks noChangeAspect="1"/>
          </p:cNvPicPr>
          <p:nvPr/>
        </p:nvPicPr>
        <p:blipFill>
          <a:blip r:embed="rId3"/>
          <a:stretch>
            <a:fillRect/>
          </a:stretch>
        </p:blipFill>
        <p:spPr>
          <a:xfrm>
            <a:off x="723900" y="2273540"/>
            <a:ext cx="4851400" cy="3395980"/>
          </a:xfrm>
          <a:prstGeom prst="rect">
            <a:avLst/>
          </a:prstGeom>
        </p:spPr>
      </p:pic>
      <p:pic>
        <p:nvPicPr>
          <p:cNvPr id="5" name="图片 4">
            <a:extLst>
              <a:ext uri="{FF2B5EF4-FFF2-40B4-BE49-F238E27FC236}">
                <a16:creationId xmlns:a16="http://schemas.microsoft.com/office/drawing/2014/main" id="{030DD1EE-9C9F-A33E-C2C8-2761B82DF33C}"/>
              </a:ext>
            </a:extLst>
          </p:cNvPr>
          <p:cNvPicPr>
            <a:picLocks noChangeAspect="1"/>
          </p:cNvPicPr>
          <p:nvPr/>
        </p:nvPicPr>
        <p:blipFill>
          <a:blip r:embed="rId4"/>
          <a:stretch>
            <a:fillRect/>
          </a:stretch>
        </p:blipFill>
        <p:spPr>
          <a:xfrm>
            <a:off x="6822440" y="2213339"/>
            <a:ext cx="4165600" cy="3865917"/>
          </a:xfrm>
          <a:prstGeom prst="rect">
            <a:avLst/>
          </a:prstGeom>
        </p:spPr>
      </p:pic>
    </p:spTree>
    <p:extLst>
      <p:ext uri="{BB962C8B-B14F-4D97-AF65-F5344CB8AC3E}">
        <p14:creationId xmlns:p14="http://schemas.microsoft.com/office/powerpoint/2010/main" val="4013561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0205" y="336550"/>
            <a:ext cx="10515600" cy="800735"/>
          </a:xfrm>
        </p:spPr>
        <p:txBody>
          <a:bodyPr>
            <a:normAutofit/>
          </a:bodyPr>
          <a:lstStyle/>
          <a:p>
            <a:r>
              <a:rPr lang="zh-CN" altLang="en-US" dirty="0">
                <a:latin typeface="微软雅黑" panose="020B0503020204020204" charset="-122"/>
                <a:ea typeface="微软雅黑" panose="020B0503020204020204" charset="-122"/>
                <a:sym typeface="+mn-ea"/>
              </a:rPr>
              <a:t>第二部分</a:t>
            </a:r>
          </a:p>
        </p:txBody>
      </p:sp>
      <p:sp>
        <p:nvSpPr>
          <p:cNvPr id="4" name="灯片编号占位符 3"/>
          <p:cNvSpPr>
            <a:spLocks noGrp="1"/>
          </p:cNvSpPr>
          <p:nvPr>
            <p:ph type="sldNum" sz="quarter" idx="12"/>
          </p:nvPr>
        </p:nvSpPr>
        <p:spPr/>
        <p:txBody>
          <a:bodyPr/>
          <a:lstStyle/>
          <a:p>
            <a:fld id="{0A699C53-0D35-476E-B857-40C860CE2876}" type="slidenum">
              <a:rPr lang="zh-CN" altLang="en-US" smtClean="0"/>
              <a:t>7</a:t>
            </a:fld>
            <a:endParaRPr lang="zh-CN" altLang="en-US" dirty="0"/>
          </a:p>
        </p:txBody>
      </p:sp>
      <p:sp>
        <p:nvSpPr>
          <p:cNvPr id="3" name="文本框 5">
            <a:extLst>
              <a:ext uri="{FF2B5EF4-FFF2-40B4-BE49-F238E27FC236}">
                <a16:creationId xmlns:a16="http://schemas.microsoft.com/office/drawing/2014/main" id="{BDC6C763-D9B7-C836-0DB3-528D4C6E7C47}"/>
              </a:ext>
            </a:extLst>
          </p:cNvPr>
          <p:cNvSpPr txBox="1"/>
          <p:nvPr/>
        </p:nvSpPr>
        <p:spPr>
          <a:xfrm>
            <a:off x="370204" y="1452008"/>
            <a:ext cx="12024995" cy="5762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400" dirty="0"/>
              <a:t>通过观影及评分信息，手动实现</a:t>
            </a:r>
            <a:r>
              <a:rPr lang="en" altLang="zh-CN" sz="2400" dirty="0"/>
              <a:t>KNN</a:t>
            </a:r>
            <a:r>
              <a:rPr lang="zh-CN" altLang="en-US" sz="2400" dirty="0"/>
              <a:t>算法预测观众的年龄和性别</a:t>
            </a:r>
            <a:r>
              <a:rPr lang="zh-CN" altLang="en-US" dirty="0"/>
              <a:t>。</a:t>
            </a:r>
          </a:p>
        </p:txBody>
      </p:sp>
      <p:pic>
        <p:nvPicPr>
          <p:cNvPr id="12" name="图片 11">
            <a:extLst>
              <a:ext uri="{FF2B5EF4-FFF2-40B4-BE49-F238E27FC236}">
                <a16:creationId xmlns:a16="http://schemas.microsoft.com/office/drawing/2014/main" id="{6A5C897D-4565-17F2-72C8-B1ECCF2F86DC}"/>
              </a:ext>
            </a:extLst>
          </p:cNvPr>
          <p:cNvPicPr>
            <a:picLocks noChangeAspect="1"/>
          </p:cNvPicPr>
          <p:nvPr/>
        </p:nvPicPr>
        <p:blipFill>
          <a:blip r:embed="rId3"/>
          <a:stretch>
            <a:fillRect/>
          </a:stretch>
        </p:blipFill>
        <p:spPr>
          <a:xfrm>
            <a:off x="1284605" y="2734561"/>
            <a:ext cx="9144000" cy="2296374"/>
          </a:xfrm>
          <a:prstGeom prst="rect">
            <a:avLst/>
          </a:prstGeom>
        </p:spPr>
      </p:pic>
      <p:sp>
        <p:nvSpPr>
          <p:cNvPr id="13" name="文本框 12">
            <a:extLst>
              <a:ext uri="{FF2B5EF4-FFF2-40B4-BE49-F238E27FC236}">
                <a16:creationId xmlns:a16="http://schemas.microsoft.com/office/drawing/2014/main" id="{09927C6D-9775-4C9E-037A-687BB91AB68E}"/>
              </a:ext>
            </a:extLst>
          </p:cNvPr>
          <p:cNvSpPr txBox="1"/>
          <p:nvPr/>
        </p:nvSpPr>
        <p:spPr>
          <a:xfrm>
            <a:off x="8610600" y="5280714"/>
            <a:ext cx="2153920" cy="369332"/>
          </a:xfrm>
          <a:prstGeom prst="rect">
            <a:avLst/>
          </a:prstGeom>
          <a:noFill/>
        </p:spPr>
        <p:txBody>
          <a:bodyPr wrap="square" rtlCol="0">
            <a:spAutoFit/>
          </a:bodyPr>
          <a:lstStyle/>
          <a:p>
            <a:r>
              <a:rPr lang="zh-CN" altLang="en-US" dirty="0"/>
              <a:t>程昊 </a:t>
            </a:r>
            <a:r>
              <a:rPr lang="en-US" altLang="zh-CN" dirty="0"/>
              <a:t>2000016838</a:t>
            </a:r>
            <a:endParaRPr lang="zh-CN" altLang="en-US" dirty="0"/>
          </a:p>
        </p:txBody>
      </p:sp>
    </p:spTree>
    <p:extLst>
      <p:ext uri="{BB962C8B-B14F-4D97-AF65-F5344CB8AC3E}">
        <p14:creationId xmlns:p14="http://schemas.microsoft.com/office/powerpoint/2010/main" val="1961676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0205" y="336550"/>
            <a:ext cx="10515600" cy="800735"/>
          </a:xfrm>
        </p:spPr>
        <p:txBody>
          <a:bodyPr>
            <a:normAutofit/>
          </a:bodyPr>
          <a:lstStyle/>
          <a:p>
            <a:r>
              <a:rPr lang="zh-CN" altLang="en-US" dirty="0">
                <a:latin typeface="微软雅黑" panose="020B0503020204020204" charset="-122"/>
                <a:ea typeface="微软雅黑" panose="020B0503020204020204" charset="-122"/>
                <a:sym typeface="+mn-ea"/>
              </a:rPr>
              <a:t>第二部分</a:t>
            </a:r>
          </a:p>
        </p:txBody>
      </p:sp>
      <p:sp>
        <p:nvSpPr>
          <p:cNvPr id="4" name="灯片编号占位符 3"/>
          <p:cNvSpPr>
            <a:spLocks noGrp="1"/>
          </p:cNvSpPr>
          <p:nvPr>
            <p:ph type="sldNum" sz="quarter" idx="12"/>
          </p:nvPr>
        </p:nvSpPr>
        <p:spPr/>
        <p:txBody>
          <a:bodyPr/>
          <a:lstStyle/>
          <a:p>
            <a:fld id="{0A699C53-0D35-476E-B857-40C860CE2876}" type="slidenum">
              <a:rPr lang="zh-CN" altLang="en-US" smtClean="0"/>
              <a:t>8</a:t>
            </a:fld>
            <a:endParaRPr lang="zh-CN" altLang="en-US" dirty="0"/>
          </a:p>
        </p:txBody>
      </p:sp>
      <p:sp>
        <p:nvSpPr>
          <p:cNvPr id="13" name="文本框 12">
            <a:extLst>
              <a:ext uri="{FF2B5EF4-FFF2-40B4-BE49-F238E27FC236}">
                <a16:creationId xmlns:a16="http://schemas.microsoft.com/office/drawing/2014/main" id="{09927C6D-9775-4C9E-037A-687BB91AB68E}"/>
              </a:ext>
            </a:extLst>
          </p:cNvPr>
          <p:cNvSpPr txBox="1"/>
          <p:nvPr/>
        </p:nvSpPr>
        <p:spPr>
          <a:xfrm>
            <a:off x="9667876" y="5725558"/>
            <a:ext cx="2153920" cy="369332"/>
          </a:xfrm>
          <a:prstGeom prst="rect">
            <a:avLst/>
          </a:prstGeom>
          <a:noFill/>
        </p:spPr>
        <p:txBody>
          <a:bodyPr wrap="square" rtlCol="0">
            <a:spAutoFit/>
          </a:bodyPr>
          <a:lstStyle/>
          <a:p>
            <a:r>
              <a:rPr lang="zh-CN" altLang="en-US" dirty="0"/>
              <a:t>陈紫怡 </a:t>
            </a:r>
            <a:r>
              <a:rPr lang="en-US" altLang="zh-CN" dirty="0"/>
              <a:t>2000013158</a:t>
            </a:r>
            <a:endParaRPr lang="zh-CN" altLang="en-US" dirty="0"/>
          </a:p>
        </p:txBody>
      </p:sp>
      <p:pic>
        <p:nvPicPr>
          <p:cNvPr id="5" name="图片 4">
            <a:extLst>
              <a:ext uri="{FF2B5EF4-FFF2-40B4-BE49-F238E27FC236}">
                <a16:creationId xmlns:a16="http://schemas.microsoft.com/office/drawing/2014/main" id="{6E205F08-1F7E-5035-1AE6-5DAB5D1679B0}"/>
              </a:ext>
            </a:extLst>
          </p:cNvPr>
          <p:cNvPicPr>
            <a:picLocks noChangeAspect="1"/>
          </p:cNvPicPr>
          <p:nvPr/>
        </p:nvPicPr>
        <p:blipFill>
          <a:blip r:embed="rId3"/>
          <a:stretch>
            <a:fillRect/>
          </a:stretch>
        </p:blipFill>
        <p:spPr>
          <a:xfrm>
            <a:off x="4598270" y="2158345"/>
            <a:ext cx="7282216" cy="3437124"/>
          </a:xfrm>
          <a:prstGeom prst="rect">
            <a:avLst/>
          </a:prstGeom>
        </p:spPr>
      </p:pic>
      <p:sp>
        <p:nvSpPr>
          <p:cNvPr id="9" name="文本框 8">
            <a:extLst>
              <a:ext uri="{FF2B5EF4-FFF2-40B4-BE49-F238E27FC236}">
                <a16:creationId xmlns:a16="http://schemas.microsoft.com/office/drawing/2014/main" id="{DDB25670-0E75-FA32-F22A-2EE488F31E73}"/>
              </a:ext>
            </a:extLst>
          </p:cNvPr>
          <p:cNvSpPr txBox="1"/>
          <p:nvPr/>
        </p:nvSpPr>
        <p:spPr>
          <a:xfrm>
            <a:off x="370204" y="2288435"/>
            <a:ext cx="3924300" cy="3970318"/>
          </a:xfrm>
          <a:prstGeom prst="rect">
            <a:avLst/>
          </a:prstGeom>
          <a:noFill/>
        </p:spPr>
        <p:txBody>
          <a:bodyPr wrap="square">
            <a:spAutoFit/>
          </a:bodyPr>
          <a:lstStyle/>
          <a:p>
            <a:r>
              <a:rPr lang="zh-CN" altLang="en-US" dirty="0"/>
              <a:t>提高</a:t>
            </a:r>
            <a:r>
              <a:rPr lang="en" altLang="zh-CN" dirty="0"/>
              <a:t>KNN</a:t>
            </a:r>
            <a:r>
              <a:rPr lang="zh-CN" altLang="en-US" dirty="0"/>
              <a:t>算法性能的策略：</a:t>
            </a:r>
          </a:p>
          <a:p>
            <a:r>
              <a:rPr lang="zh-CN" altLang="en-US" dirty="0"/>
              <a:t>（</a:t>
            </a:r>
            <a:r>
              <a:rPr lang="en-US" altLang="zh-CN" dirty="0"/>
              <a:t>1</a:t>
            </a:r>
            <a:r>
              <a:rPr lang="zh-CN" altLang="en-US" dirty="0"/>
              <a:t>）距离度量：距离度量的选择也会影响</a:t>
            </a:r>
            <a:r>
              <a:rPr lang="en" altLang="zh-CN" dirty="0"/>
              <a:t>KNN</a:t>
            </a:r>
            <a:r>
              <a:rPr lang="zh-CN" altLang="en-US" dirty="0"/>
              <a:t>算法的性能。欧氏距离是常用的距离度量，但其他度量，如曼哈顿距离或余弦距离，对某些数据集可能效果更好。可以尝试不同的距离度量以观察哪种距离度量在数据集上效果最好。</a:t>
            </a:r>
          </a:p>
          <a:p>
            <a:r>
              <a:rPr lang="zh-CN" altLang="en-US" dirty="0"/>
              <a:t>（</a:t>
            </a:r>
            <a:r>
              <a:rPr lang="en-US" altLang="zh-CN" dirty="0"/>
              <a:t>2</a:t>
            </a:r>
            <a:r>
              <a:rPr lang="zh-CN" altLang="en-US" dirty="0"/>
              <a:t>）集成方法：集成方法，如</a:t>
            </a:r>
            <a:r>
              <a:rPr lang="en" altLang="zh-CN" dirty="0"/>
              <a:t>Bagging</a:t>
            </a:r>
            <a:r>
              <a:rPr lang="zh-CN" altLang="en-US" dirty="0"/>
              <a:t>或</a:t>
            </a:r>
            <a:r>
              <a:rPr lang="en" altLang="zh-CN" dirty="0"/>
              <a:t>Boosting</a:t>
            </a:r>
            <a:r>
              <a:rPr lang="zh-CN" altLang="en" dirty="0"/>
              <a:t>，</a:t>
            </a:r>
            <a:r>
              <a:rPr lang="zh-CN" altLang="en-US" dirty="0"/>
              <a:t>可用于提高</a:t>
            </a:r>
            <a:r>
              <a:rPr lang="en" altLang="zh-CN" dirty="0"/>
              <a:t>KNN</a:t>
            </a:r>
            <a:r>
              <a:rPr lang="zh-CN" altLang="en-US" dirty="0"/>
              <a:t>算法的性能。这些方法涉及将多个</a:t>
            </a:r>
            <a:r>
              <a:rPr lang="en" altLang="zh-CN" dirty="0"/>
              <a:t>KNN</a:t>
            </a:r>
            <a:r>
              <a:rPr lang="zh-CN" altLang="en-US" dirty="0"/>
              <a:t>模型组合在一起，这些模型在不同的数据子集或具有不同的超参数上进行训练。</a:t>
            </a:r>
          </a:p>
        </p:txBody>
      </p:sp>
      <p:sp>
        <p:nvSpPr>
          <p:cNvPr id="10" name="文本框 5">
            <a:extLst>
              <a:ext uri="{FF2B5EF4-FFF2-40B4-BE49-F238E27FC236}">
                <a16:creationId xmlns:a16="http://schemas.microsoft.com/office/drawing/2014/main" id="{EFE73434-3F2A-CF71-614A-A39276F15730}"/>
              </a:ext>
            </a:extLst>
          </p:cNvPr>
          <p:cNvSpPr txBox="1"/>
          <p:nvPr/>
        </p:nvSpPr>
        <p:spPr>
          <a:xfrm>
            <a:off x="370204" y="1452008"/>
            <a:ext cx="12024995" cy="5762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400" dirty="0"/>
              <a:t>提高</a:t>
            </a:r>
            <a:r>
              <a:rPr lang="en" altLang="zh-CN" sz="2400" dirty="0"/>
              <a:t>KNN</a:t>
            </a:r>
            <a:r>
              <a:rPr lang="zh-CN" altLang="en-US" sz="2400" dirty="0"/>
              <a:t>算法性能的策略</a:t>
            </a:r>
            <a:endParaRPr lang="zh-CN" altLang="en-US" dirty="0"/>
          </a:p>
        </p:txBody>
      </p:sp>
    </p:spTree>
    <p:extLst>
      <p:ext uri="{BB962C8B-B14F-4D97-AF65-F5344CB8AC3E}">
        <p14:creationId xmlns:p14="http://schemas.microsoft.com/office/powerpoint/2010/main" val="1147022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0205" y="336550"/>
            <a:ext cx="10515600" cy="800735"/>
          </a:xfrm>
        </p:spPr>
        <p:txBody>
          <a:bodyPr>
            <a:normAutofit/>
          </a:bodyPr>
          <a:lstStyle/>
          <a:p>
            <a:r>
              <a:rPr lang="zh-CN" altLang="en-US" dirty="0">
                <a:latin typeface="微软雅黑" panose="020B0503020204020204" charset="-122"/>
                <a:ea typeface="微软雅黑" panose="020B0503020204020204" charset="-122"/>
                <a:sym typeface="+mn-ea"/>
              </a:rPr>
              <a:t>第二部分</a:t>
            </a:r>
          </a:p>
        </p:txBody>
      </p:sp>
      <p:sp>
        <p:nvSpPr>
          <p:cNvPr id="4" name="灯片编号占位符 3"/>
          <p:cNvSpPr>
            <a:spLocks noGrp="1"/>
          </p:cNvSpPr>
          <p:nvPr>
            <p:ph type="sldNum" sz="quarter" idx="12"/>
          </p:nvPr>
        </p:nvSpPr>
        <p:spPr/>
        <p:txBody>
          <a:bodyPr/>
          <a:lstStyle/>
          <a:p>
            <a:fld id="{0A699C53-0D35-476E-B857-40C860CE2876}" type="slidenum">
              <a:rPr lang="zh-CN" altLang="en-US" smtClean="0"/>
              <a:t>9</a:t>
            </a:fld>
            <a:endParaRPr lang="zh-CN" altLang="en-US" dirty="0"/>
          </a:p>
        </p:txBody>
      </p:sp>
      <p:sp>
        <p:nvSpPr>
          <p:cNvPr id="3" name="文本框 5">
            <a:extLst>
              <a:ext uri="{FF2B5EF4-FFF2-40B4-BE49-F238E27FC236}">
                <a16:creationId xmlns:a16="http://schemas.microsoft.com/office/drawing/2014/main" id="{BDC6C763-D9B7-C836-0DB3-528D4C6E7C47}"/>
              </a:ext>
            </a:extLst>
          </p:cNvPr>
          <p:cNvSpPr txBox="1"/>
          <p:nvPr/>
        </p:nvSpPr>
        <p:spPr>
          <a:xfrm>
            <a:off x="370204" y="1452008"/>
            <a:ext cx="12024995" cy="5762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400" dirty="0"/>
              <a:t>提高</a:t>
            </a:r>
            <a:r>
              <a:rPr lang="en" altLang="zh-CN" sz="2400" dirty="0"/>
              <a:t>KNN</a:t>
            </a:r>
            <a:r>
              <a:rPr lang="zh-CN" altLang="en-US" sz="2400" dirty="0"/>
              <a:t>算法性能的策略</a:t>
            </a:r>
            <a:endParaRPr lang="zh-CN" altLang="en-US" dirty="0"/>
          </a:p>
        </p:txBody>
      </p:sp>
      <p:sp>
        <p:nvSpPr>
          <p:cNvPr id="13" name="文本框 12">
            <a:extLst>
              <a:ext uri="{FF2B5EF4-FFF2-40B4-BE49-F238E27FC236}">
                <a16:creationId xmlns:a16="http://schemas.microsoft.com/office/drawing/2014/main" id="{09927C6D-9775-4C9E-037A-687BB91AB68E}"/>
              </a:ext>
            </a:extLst>
          </p:cNvPr>
          <p:cNvSpPr txBox="1"/>
          <p:nvPr/>
        </p:nvSpPr>
        <p:spPr>
          <a:xfrm>
            <a:off x="9495716" y="5571408"/>
            <a:ext cx="2153920" cy="369332"/>
          </a:xfrm>
          <a:prstGeom prst="rect">
            <a:avLst/>
          </a:prstGeom>
          <a:noFill/>
        </p:spPr>
        <p:txBody>
          <a:bodyPr wrap="square" rtlCol="0">
            <a:spAutoFit/>
          </a:bodyPr>
          <a:lstStyle/>
          <a:p>
            <a:r>
              <a:rPr lang="zh-CN" altLang="en-US" dirty="0"/>
              <a:t>刘潇阳 </a:t>
            </a:r>
            <a:r>
              <a:rPr lang="en-US" altLang="zh-CN" dirty="0"/>
              <a:t>2000015455</a:t>
            </a:r>
            <a:endParaRPr lang="zh-CN" altLang="en-US" dirty="0"/>
          </a:p>
        </p:txBody>
      </p:sp>
      <p:sp>
        <p:nvSpPr>
          <p:cNvPr id="9" name="文本框 8">
            <a:extLst>
              <a:ext uri="{FF2B5EF4-FFF2-40B4-BE49-F238E27FC236}">
                <a16:creationId xmlns:a16="http://schemas.microsoft.com/office/drawing/2014/main" id="{DDB25670-0E75-FA32-F22A-2EE488F31E73}"/>
              </a:ext>
            </a:extLst>
          </p:cNvPr>
          <p:cNvSpPr txBox="1"/>
          <p:nvPr/>
        </p:nvSpPr>
        <p:spPr>
          <a:xfrm>
            <a:off x="370203" y="2247310"/>
            <a:ext cx="11153925" cy="3277820"/>
          </a:xfrm>
          <a:prstGeom prst="rect">
            <a:avLst/>
          </a:prstGeom>
          <a:noFill/>
        </p:spPr>
        <p:txBody>
          <a:bodyPr wrap="square">
            <a:spAutoFit/>
          </a:bodyPr>
          <a:lstStyle/>
          <a:p>
            <a:pPr>
              <a:lnSpc>
                <a:spcPct val="150000"/>
              </a:lnSpc>
            </a:pPr>
            <a:r>
              <a:rPr lang="zh-CN" altLang="en-US" dirty="0"/>
              <a:t>（</a:t>
            </a:r>
            <a:r>
              <a:rPr lang="en-US" altLang="zh-CN" dirty="0"/>
              <a:t>1</a:t>
            </a:r>
            <a:r>
              <a:rPr lang="zh-CN" altLang="en-US" dirty="0"/>
              <a:t>）特征归一化：对特征值进行缩放或归一化可以帮助减少不同特征尺度对距离计算的影响，从而提高</a:t>
            </a:r>
            <a:r>
              <a:rPr lang="en" altLang="zh-CN" dirty="0"/>
              <a:t>KNN</a:t>
            </a:r>
            <a:r>
              <a:rPr lang="zh-CN" altLang="en-US" dirty="0"/>
              <a:t>算法的准确性。</a:t>
            </a:r>
          </a:p>
          <a:p>
            <a:pPr>
              <a:lnSpc>
                <a:spcPct val="150000"/>
              </a:lnSpc>
            </a:pPr>
            <a:r>
              <a:rPr lang="zh-CN" altLang="en-US" dirty="0"/>
              <a:t>（</a:t>
            </a:r>
            <a:r>
              <a:rPr lang="en-US" altLang="zh-CN" dirty="0"/>
              <a:t>2</a:t>
            </a:r>
            <a:r>
              <a:rPr lang="zh-CN" altLang="en-US" dirty="0"/>
              <a:t>）特征降维：高维数据可能会遭受“维数灾难”问题，即任意两个点之间的距离趋于相似，使得</a:t>
            </a:r>
            <a:r>
              <a:rPr lang="en" altLang="zh-CN" dirty="0"/>
              <a:t>KNN</a:t>
            </a:r>
            <a:r>
              <a:rPr lang="zh-CN" altLang="en-US" dirty="0"/>
              <a:t>难以区分它们。可以使用主成分分析（</a:t>
            </a:r>
            <a:r>
              <a:rPr lang="en" altLang="zh-CN" dirty="0"/>
              <a:t>PCA</a:t>
            </a:r>
            <a:r>
              <a:rPr lang="zh-CN" altLang="en" dirty="0"/>
              <a:t>）</a:t>
            </a:r>
            <a:r>
              <a:rPr lang="zh-CN" altLang="en-US" dirty="0"/>
              <a:t>或其他技术在应用</a:t>
            </a:r>
            <a:r>
              <a:rPr lang="en" altLang="zh-CN" dirty="0"/>
              <a:t>KNN</a:t>
            </a:r>
            <a:r>
              <a:rPr lang="zh-CN" altLang="en-US" dirty="0"/>
              <a:t>之前降低数据维度。</a:t>
            </a:r>
          </a:p>
          <a:p>
            <a:pPr algn="just">
              <a:lnSpc>
                <a:spcPct val="150000"/>
              </a:lnSpc>
            </a:pPr>
            <a:r>
              <a:rPr lang="zh-CN" altLang="en-US" dirty="0"/>
              <a:t>（</a:t>
            </a:r>
            <a:r>
              <a:rPr lang="en-US" altLang="zh-CN" dirty="0"/>
              <a:t>3</a:t>
            </a:r>
            <a:r>
              <a:rPr lang="zh-CN" altLang="en-US" dirty="0"/>
              <a:t>）超参数调优：</a:t>
            </a:r>
            <a:r>
              <a:rPr lang="en" altLang="zh-CN" dirty="0"/>
              <a:t>KNN</a:t>
            </a:r>
            <a:r>
              <a:rPr lang="zh-CN" altLang="en-US" dirty="0"/>
              <a:t>算法的性能取决于超参数的选择，例如邻居数</a:t>
            </a:r>
            <a:r>
              <a:rPr lang="en" altLang="zh-CN" dirty="0"/>
              <a:t>k</a:t>
            </a:r>
            <a:r>
              <a:rPr lang="zh-CN" altLang="en-US" dirty="0"/>
              <a:t>和使用的距离度量等。可以使用网格搜索或其他优化方法来找到给定数据集的最佳超参数。</a:t>
            </a:r>
          </a:p>
          <a:p>
            <a:pPr>
              <a:lnSpc>
                <a:spcPct val="150000"/>
              </a:lnSpc>
            </a:pPr>
            <a:r>
              <a:rPr lang="zh-CN" altLang="en-US" dirty="0"/>
              <a:t>（</a:t>
            </a:r>
            <a:r>
              <a:rPr lang="en-US" altLang="zh-CN" dirty="0"/>
              <a:t>4</a:t>
            </a:r>
            <a:r>
              <a:rPr lang="zh-CN" altLang="en-US" dirty="0"/>
              <a:t>）集成方法：将多个具有不同超参数或特征的</a:t>
            </a:r>
            <a:r>
              <a:rPr lang="en" altLang="zh-CN" dirty="0"/>
              <a:t>KNN</a:t>
            </a:r>
            <a:r>
              <a:rPr lang="zh-CN" altLang="en-US" dirty="0"/>
              <a:t>模型组合起来可以提高预测的准确性和鲁棒性。</a:t>
            </a:r>
          </a:p>
          <a:p>
            <a:endParaRPr lang="zh-CN" altLang="en-US" dirty="0"/>
          </a:p>
        </p:txBody>
      </p:sp>
    </p:spTree>
    <p:extLst>
      <p:ext uri="{BB962C8B-B14F-4D97-AF65-F5344CB8AC3E}">
        <p14:creationId xmlns:p14="http://schemas.microsoft.com/office/powerpoint/2010/main" val="27861750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zMxNTc3N2E5NDFkY2JmYWMwZGNlZTdlNGJiN2MzZjAifQ=="/>
  <p:tag name="KSO_WPP_MARK_KEY" val="8991a030-fa2e-4620-8c0f-50b8f751d5c7"/>
</p:tagLst>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TM02900688[[fn=平面]]</Template>
  <TotalTime>482</TotalTime>
  <Words>619</Words>
  <Application>Microsoft Macintosh PowerPoint</Application>
  <PresentationFormat>宽屏</PresentationFormat>
  <Paragraphs>60</Paragraphs>
  <Slides>11</Slides>
  <Notes>10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微软雅黑</vt:lpstr>
      <vt:lpstr>Arial</vt:lpstr>
      <vt:lpstr>Calibri</vt:lpstr>
      <vt:lpstr>Cambria</vt:lpstr>
      <vt:lpstr>Times New Roman</vt:lpstr>
      <vt:lpstr>Wingdings</vt:lpstr>
      <vt:lpstr>Office 主题</vt:lpstr>
      <vt:lpstr>第十六次作业讲评</vt:lpstr>
      <vt:lpstr>第一部分——男女观影偏好分析</vt:lpstr>
      <vt:lpstr>第一部分——男女观影偏好分析</vt:lpstr>
      <vt:lpstr>第一部分——男女观影偏好分析</vt:lpstr>
      <vt:lpstr>第一部分——男女观影偏好分析</vt:lpstr>
      <vt:lpstr>第一部分——男女观影偏好分析</vt:lpstr>
      <vt:lpstr>第二部分</vt:lpstr>
      <vt:lpstr>第二部分</vt:lpstr>
      <vt:lpstr>第二部分</vt:lpstr>
      <vt:lpstr>第二部分</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Energy-Aware Traffic Steering for Sustainable 5G</dc:title>
  <dc:creator>zhangshan</dc:creator>
  <cp:lastModifiedBy>Microsoft Office User</cp:lastModifiedBy>
  <cp:revision>1407</cp:revision>
  <dcterms:created xsi:type="dcterms:W3CDTF">2015-08-08T14:03:00Z</dcterms:created>
  <dcterms:modified xsi:type="dcterms:W3CDTF">2023-05-11T02:27:43Z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DD1C276C325F4EECB9DC8B8B07B63593</vt:lpwstr>
  </property>
  <property fmtid="{D5CDD505-2E9C-101B-9397-08002B2CF9AE}" pid="3" name="KSOProductBuildVer">
    <vt:lpwstr>2052-11.1.0.12763</vt:lpwstr>
  </property>
</Properties>
</file>