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6AAA0B8-B5BA-4F23-81A7-B9E8070EC1B5}">
          <p14:sldIdLst>
            <p14:sldId id="256"/>
            <p14:sldId id="257"/>
          </p14:sldIdLst>
        </p14:section>
        <p14:section name="无标题节" id="{69F461F5-36ED-43D9-92B6-29CB0BC7F1AA}">
          <p14:sldIdLst>
            <p14:sldId id="258"/>
            <p14:sldId id="259"/>
            <p14:sldId id="267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470E0-CE2B-4B4B-9DD4-676A4E9A0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9E64-8D91-42F0-915B-F123B1C3CF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举例：网络模型的优化器参数与与训练模型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59E64-8D91-42F0-915B-F123B1C3CF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Gaussian</a:t>
            </a:r>
            <a:r>
              <a:rPr lang="zh-CN" altLang="en-US" dirty="0"/>
              <a:t>分布即正态分布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59E64-8D91-42F0-915B-F123B1C3CF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hyperlink" Target="https://www.jiqizhixin.com/articles/2019-12-04-10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pytorch-tutorial.readthedocs.io/en/latest/tutorial/chapter01_getting-started/1_3_2_autograd_tutorial/" TargetMode="External"/><Relationship Id="rId3" Type="http://schemas.openxmlformats.org/officeDocument/2006/relationships/hyperlink" Target="https://pytorch.zhangxiann.com/1-ji-ben-gai-nian/1.4-ji-suan-tu-yu-dong-tai-tu-ji-zhi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pytorch.org/vision/main/_modules/torchvision/datasets/folder.html#ImageFolder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pytorch.org/vision/main/_modules/torchvision/datasets/folder.html#ImageFolder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第二十次作业讲评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陈福康</a:t>
            </a:r>
            <a:endParaRPr lang="en-US" altLang="zh-CN" dirty="0"/>
          </a:p>
          <a:p>
            <a:r>
              <a:rPr lang="en-US" altLang="zh-CN" dirty="0"/>
              <a:t>2023.5.29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第一部分：模型调优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6025" y="1690688"/>
            <a:ext cx="11088211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修改网络结构：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添加</a:t>
            </a:r>
            <a:r>
              <a:rPr lang="en-US" altLang="zh-CN" dirty="0" err="1"/>
              <a:t>BatchNorm</a:t>
            </a:r>
            <a:r>
              <a:rPr lang="zh-CN" altLang="en-US" dirty="0"/>
              <a:t>层：避免梯度消失问题产生，学习收敛速度快，能大大加快训练速度。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添加</a:t>
            </a:r>
            <a:r>
              <a:rPr lang="en-US" altLang="zh-CN" dirty="0"/>
              <a:t>dropout</a:t>
            </a:r>
            <a:r>
              <a:rPr lang="zh-CN" altLang="en-US" dirty="0"/>
              <a:t>层：在每个训练批次中</a:t>
            </a:r>
            <a:r>
              <a:rPr lang="en-US" altLang="zh-CN" dirty="0"/>
              <a:t>,</a:t>
            </a:r>
            <a:r>
              <a:rPr lang="zh-CN" altLang="en-US" dirty="0"/>
              <a:t>以某种概率忽略一定数量的神经元，避免特定神经元间的依赖，学习更鲁棒的特征，从而减少过拟合。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修改卷积核参数、激活函数、全连接层神经元数等。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25" y="3830945"/>
            <a:ext cx="4095750" cy="1876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39" y="3870897"/>
            <a:ext cx="3162300" cy="1581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6025" y="5859262"/>
            <a:ext cx="587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也可以增加网络层数，但依然要避免过拟合。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第一部分：模型调优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6024" y="1440635"/>
            <a:ext cx="11088211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修改训练超参数：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修改初始学习率和学习率衰减策略：调整收敛速度，使得不同阶段均能保持较快地收敛，但难以调到最优；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修改</a:t>
            </a:r>
            <a:r>
              <a:rPr lang="en-US" altLang="zh-CN" dirty="0"/>
              <a:t>batch size</a:t>
            </a:r>
            <a:r>
              <a:rPr lang="zh-CN" altLang="en-US" dirty="0"/>
              <a:t>：</a:t>
            </a:r>
            <a:r>
              <a:rPr lang="en-US" altLang="zh-CN" dirty="0"/>
              <a:t>batch</a:t>
            </a:r>
            <a:r>
              <a:rPr lang="zh-CN" altLang="en-US" dirty="0"/>
              <a:t>越大越能代表样本总体；加快训练速度；增大内存负荷；</a:t>
            </a:r>
            <a:r>
              <a:rPr lang="en-US" altLang="zh-CN" dirty="0"/>
              <a:t>batch</a:t>
            </a:r>
            <a:r>
              <a:rPr lang="zh-CN" altLang="en-US" dirty="0"/>
              <a:t>内修正抵消，需要训练更多</a:t>
            </a:r>
            <a:r>
              <a:rPr lang="en-US" altLang="zh-CN" dirty="0"/>
              <a:t>epoch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修改</a:t>
            </a:r>
            <a:r>
              <a:rPr lang="en-US" altLang="zh-CN" dirty="0"/>
              <a:t>loss</a:t>
            </a:r>
            <a:r>
              <a:rPr lang="zh-CN" altLang="en-US" dirty="0"/>
              <a:t>函数：正则化、</a:t>
            </a:r>
            <a:r>
              <a:rPr lang="en-US" altLang="zh-CN" dirty="0"/>
              <a:t>MSE</a:t>
            </a:r>
            <a:r>
              <a:rPr lang="zh-CN" altLang="en-US" dirty="0"/>
              <a:t>、交叉熵等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29000"/>
            <a:ext cx="12192000" cy="8236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870" y="4769924"/>
            <a:ext cx="12192000" cy="2035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第一部分：模型调优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6025" y="1690688"/>
            <a:ext cx="11088211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（图像）数据集扩充</a:t>
            </a:r>
            <a:r>
              <a:rPr lang="en-US" altLang="zh-CN" dirty="0"/>
              <a:t>/</a:t>
            </a:r>
            <a:r>
              <a:rPr lang="zh-CN" altLang="en-US" dirty="0"/>
              <a:t>增强：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 （随机）缩放、旋转、平移、裁剪、翻转、擦除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注入噪声：高斯噪声、椒盐噪声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锐化、模糊、亮度、色调、饱和度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标准化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06025" y="6356412"/>
            <a:ext cx="18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zh-CN" altLang="en-US" dirty="0">
                <a:hlinkClick r:id="rId1"/>
              </a:rPr>
              <a:t>数据增强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52" y="3290116"/>
            <a:ext cx="85820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第一部分：模型调优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4619"/>
            <a:ext cx="5634507" cy="350876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6284" y="55369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曹若璇_2100017739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46" y="5289327"/>
            <a:ext cx="6568670" cy="149321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806" y="1448465"/>
            <a:ext cx="3133910" cy="384086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829147" y="48083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刘肖_2000013055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网络训练整体流程：</a:t>
            </a:r>
            <a:endParaRPr lang="en-US" altLang="zh-CN" dirty="0"/>
          </a:p>
          <a:p>
            <a:pPr lvl="1"/>
            <a:r>
              <a:rPr lang="zh-CN" altLang="en-US" dirty="0"/>
              <a:t>数据加载预处理</a:t>
            </a:r>
            <a:endParaRPr lang="en-US" altLang="zh-CN" dirty="0"/>
          </a:p>
          <a:p>
            <a:pPr lvl="1"/>
            <a:r>
              <a:rPr lang="zh-CN" altLang="en-US" dirty="0"/>
              <a:t>构建合适的网络结构</a:t>
            </a:r>
            <a:endParaRPr lang="en-US" altLang="zh-CN" dirty="0"/>
          </a:p>
          <a:p>
            <a:pPr lvl="1"/>
            <a:r>
              <a:rPr lang="zh-CN" altLang="en-US" dirty="0"/>
              <a:t>选择合适的损失函数和优化器</a:t>
            </a:r>
            <a:endParaRPr lang="en-US" altLang="zh-CN" dirty="0"/>
          </a:p>
          <a:p>
            <a:pPr lvl="1"/>
            <a:r>
              <a:rPr lang="zh-CN" altLang="en-US" dirty="0"/>
              <a:t>选择合适的训练超参数：</a:t>
            </a:r>
            <a:r>
              <a:rPr lang="en-US" altLang="zh-CN" dirty="0" err="1"/>
              <a:t>batch_size,learning_rate,epoch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在训练中关注在验证集上的表现，然后选择性地对上述操作进行调整。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第零部分：神经网络模型可视化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60727" y="1928549"/>
                <a:ext cx="5156433" cy="1262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卷积的输出尺寸：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𝑝𝑎𝑑𝑑𝑖𝑛𝑔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𝑘𝑒𝑟𝑛𝑒𝑙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𝑠𝑡𝑟𝑖𝑑𝑒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7" y="1928549"/>
                <a:ext cx="5156433" cy="1262590"/>
              </a:xfrm>
              <a:prstGeom prst="rect">
                <a:avLst/>
              </a:prstGeom>
              <a:blipFill rotWithShape="1">
                <a:blip r:embed="rId1"/>
                <a:stretch>
                  <a:fillRect l="-1" t="-4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60727" y="3343696"/>
                <a:ext cx="7726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卷积层的参数个数：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𝑐ℎ𝑎𝑛𝑛𝑒𝑙𝑠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𝑐ℎ𝑎𝑛𝑛𝑒𝑙𝑠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𝑐ℎ𝑎𝑛𝑛𝑛𝑒𝑙𝑠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7" y="3343696"/>
                <a:ext cx="772626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" t="-65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83" y="1525828"/>
            <a:ext cx="5290490" cy="1741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4274897"/>
            <a:ext cx="942022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第零部分：</a:t>
            </a:r>
            <a:r>
              <a:rPr lang="en-US" altLang="zh-CN" dirty="0" err="1"/>
              <a:t>pytorch</a:t>
            </a:r>
            <a:r>
              <a:rPr lang="zh-CN" altLang="en-US" dirty="0"/>
              <a:t>计算图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0130" y="1400629"/>
            <a:ext cx="9680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计算图是用来描述运算的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有向无环图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。计算图有两个主要元素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: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结点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(Node)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(Edge)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。结点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表示数据，如向量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矩阵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张量；边表示运算，如加减乘除卷积等。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在正向传播时每条语句都会在计算图中动态添加节点和边，在反向传播后创建的计算图会被立即销毁，释放存储空间。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  <a:p>
            <a:endParaRPr lang="zh-CN" altLang="en-US" dirty="0">
              <a:solidFill>
                <a:srgbClr val="4D4D4D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9" y="3418894"/>
            <a:ext cx="5371188" cy="28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66" y="3174577"/>
            <a:ext cx="6227428" cy="307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63769" y="6330462"/>
            <a:ext cx="70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阅读材料：</a:t>
            </a:r>
            <a:r>
              <a:rPr lang="zh-CN" altLang="en-US" dirty="0">
                <a:hlinkClick r:id="rId3"/>
              </a:rPr>
              <a:t>计算图与动态图机制</a:t>
            </a:r>
            <a:r>
              <a:rPr lang="zh-CN" altLang="en-US" dirty="0"/>
              <a:t>；</a:t>
            </a:r>
            <a:r>
              <a:rPr lang="zh-CN" altLang="en-US" dirty="0">
                <a:hlinkClick r:id="rId4"/>
              </a:rPr>
              <a:t>自动求导机制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第一部分：自定义</a:t>
            </a:r>
            <a:r>
              <a:rPr lang="zh-CN" altLang="en-US"/>
              <a:t>数据集类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623" y="6202674"/>
            <a:ext cx="39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dirty="0" err="1"/>
              <a:t>ImageFolder</a:t>
            </a:r>
            <a:r>
              <a:rPr lang="zh-CN" altLang="en-US" dirty="0">
                <a:hlinkClick r:id="rId1"/>
              </a:rPr>
              <a:t>源码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53" y="1476375"/>
            <a:ext cx="9334500" cy="1952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199" y="376665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os.scandir</a:t>
            </a:r>
            <a:r>
              <a:rPr lang="en-US" altLang="zh-CN" dirty="0"/>
              <a:t>(path):</a:t>
            </a:r>
            <a:r>
              <a:rPr lang="zh-CN" altLang="en-US" dirty="0"/>
              <a:t>返回路径下</a:t>
            </a:r>
            <a:r>
              <a:rPr lang="en-US" altLang="zh-CN" dirty="0" err="1"/>
              <a:t>DirEntry</a:t>
            </a:r>
            <a:r>
              <a:rPr lang="zh-CN" altLang="en-US" dirty="0"/>
              <a:t>对象的迭代器，该对象具有</a:t>
            </a:r>
            <a:r>
              <a:rPr lang="en-US" altLang="zh-CN" dirty="0" err="1"/>
              <a:t>name,path,stat</a:t>
            </a:r>
            <a:r>
              <a:rPr lang="zh-CN" altLang="en-US" dirty="0"/>
              <a:t>属性和</a:t>
            </a:r>
            <a:r>
              <a:rPr lang="en-US" altLang="zh-CN" dirty="0" err="1"/>
              <a:t>is_dir,is_file</a:t>
            </a:r>
            <a:r>
              <a:rPr lang="zh-CN" altLang="en-US" dirty="0"/>
              <a:t>等方法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86" y="4195806"/>
            <a:ext cx="8429435" cy="204704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547864" y="6308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梁家铭_2000012996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第一部分：自定义</a:t>
            </a:r>
            <a:r>
              <a:rPr lang="zh-CN" altLang="en-US"/>
              <a:t>数据集类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623" y="6202674"/>
            <a:ext cx="39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dirty="0" err="1"/>
              <a:t>ImageFolder</a:t>
            </a:r>
            <a:r>
              <a:rPr lang="zh-CN" altLang="en-US" dirty="0">
                <a:hlinkClick r:id="rId1"/>
              </a:rPr>
              <a:t>源码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6" y="2261204"/>
            <a:ext cx="4543425" cy="1657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80" y="2493218"/>
            <a:ext cx="3057525" cy="828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200" y="4596796"/>
            <a:ext cx="626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</a:t>
            </a:r>
            <a:r>
              <a:rPr lang="zh-CN" altLang="en-US" dirty="0"/>
              <a:t>在每次获取元素时被调用，而不修改图像源文件，因此若该变换为概率随机处理，可以每次返回不同的结果。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第一部分：自定义</a:t>
            </a:r>
            <a:r>
              <a:rPr lang="en-US" altLang="zh-CN" dirty="0"/>
              <a:t>transform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608" y="1623576"/>
            <a:ext cx="9115425" cy="3248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1608" y="5039999"/>
            <a:ext cx="761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转化为</a:t>
            </a:r>
            <a:r>
              <a:rPr lang="en-US" altLang="zh-CN" dirty="0" err="1"/>
              <a:t>ndarray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生成加性噪声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clip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修改数据类型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恢复图片对象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612" y="5489916"/>
            <a:ext cx="4488569" cy="12802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第一部分：数据加载预处理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926" y="1690688"/>
            <a:ext cx="4114800" cy="1285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7627" y="1478584"/>
            <a:ext cx="586814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ToTensor</a:t>
            </a:r>
            <a:r>
              <a:rPr lang="en-US" altLang="zh-CN" dirty="0"/>
              <a:t>()</a:t>
            </a:r>
            <a:r>
              <a:rPr lang="zh-CN" altLang="en-US" dirty="0"/>
              <a:t>：根据输入图像的类型（</a:t>
            </a:r>
            <a:r>
              <a:rPr lang="en-US" altLang="zh-CN" dirty="0" err="1"/>
              <a:t>PIL.Image</a:t>
            </a:r>
            <a:r>
              <a:rPr lang="zh-CN" altLang="en-US" dirty="0"/>
              <a:t>或</a:t>
            </a:r>
            <a:r>
              <a:rPr lang="en-US" altLang="zh-CN" dirty="0" err="1"/>
              <a:t>np.ndarray</a:t>
            </a:r>
            <a:r>
              <a:rPr lang="zh-CN" altLang="en-US" dirty="0"/>
              <a:t>）来将图像转化成统一的</a:t>
            </a:r>
            <a:r>
              <a:rPr lang="en-US" altLang="zh-CN" dirty="0"/>
              <a:t>tensor</a:t>
            </a:r>
            <a:r>
              <a:rPr lang="zh-CN" altLang="en-US" dirty="0"/>
              <a:t>格式，具体来说，（</a:t>
            </a:r>
            <a:r>
              <a:rPr lang="en-US" altLang="zh-CN" dirty="0"/>
              <a:t>H,W,C</a:t>
            </a:r>
            <a:r>
              <a:rPr lang="zh-CN" altLang="en-US" dirty="0"/>
              <a:t>）被转化为（</a:t>
            </a:r>
            <a:r>
              <a:rPr lang="en-US" altLang="zh-CN" dirty="0"/>
              <a:t>C,H,W</a:t>
            </a:r>
            <a:r>
              <a:rPr lang="zh-CN" altLang="en-US" dirty="0"/>
              <a:t>），并且图像像素值被转化为</a:t>
            </a:r>
            <a:r>
              <a:rPr lang="en-US" altLang="zh-CN" dirty="0"/>
              <a:t>[0,1]</a:t>
            </a:r>
            <a:r>
              <a:rPr lang="zh-CN" altLang="en-US" dirty="0"/>
              <a:t>内的浮点数。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26" y="3223796"/>
            <a:ext cx="8086725" cy="552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7611" y="3893414"/>
            <a:ext cx="10636189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对训练集设置</a:t>
            </a:r>
            <a:r>
              <a:rPr lang="en-US" altLang="zh-CN" dirty="0"/>
              <a:t>shuffle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可以使得每个</a:t>
            </a:r>
            <a:r>
              <a:rPr lang="en-US" altLang="zh-CN" dirty="0"/>
              <a:t>epoch</a:t>
            </a:r>
            <a:r>
              <a:rPr lang="zh-CN" altLang="en-US" dirty="0"/>
              <a:t>内的数据载入顺序发生改变， 从而使得不同</a:t>
            </a:r>
            <a:r>
              <a:rPr lang="en-US" altLang="zh-CN" dirty="0"/>
              <a:t>epoch</a:t>
            </a:r>
            <a:r>
              <a:rPr lang="zh-CN" altLang="en-US" dirty="0"/>
              <a:t>的</a:t>
            </a:r>
            <a:r>
              <a:rPr lang="en-US" altLang="zh-CN" dirty="0"/>
              <a:t>batch</a:t>
            </a:r>
            <a:r>
              <a:rPr lang="zh-CN" altLang="en-US" dirty="0"/>
              <a:t>分布产生差异，以提高模型的泛化性。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第一部分：训练结果可视化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927" y="1539084"/>
            <a:ext cx="7675211" cy="3031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8602" y="1956203"/>
            <a:ext cx="3752295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绘图技巧：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多子图图例合并；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双</a:t>
            </a:r>
            <a:r>
              <a:rPr lang="en-US" altLang="zh-CN" dirty="0"/>
              <a:t>Y</a:t>
            </a:r>
            <a:r>
              <a:rPr lang="zh-CN" altLang="en-US" dirty="0"/>
              <a:t>轴；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调整图例位置和排列方式；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2" y="3794910"/>
            <a:ext cx="3920833" cy="2923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第一部分：模型调优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13" y="1492434"/>
            <a:ext cx="7841988" cy="500044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80188" y="1492434"/>
            <a:ext cx="264554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三个</a:t>
            </a:r>
            <a:r>
              <a:rPr lang="zh-CN" altLang="en-US" dirty="0"/>
              <a:t>角度：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修改网络结构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修改训练超参数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数据集扩充</a:t>
            </a:r>
            <a:r>
              <a:rPr lang="en-US" altLang="zh-CN" dirty="0"/>
              <a:t>/</a:t>
            </a:r>
            <a:r>
              <a:rPr lang="zh-CN" altLang="en-US" dirty="0"/>
              <a:t>增强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f67199b-5873-4cfc-853a-bba47f160a72"/>
  <p:tag name="COMMONDATA" val="eyJoZGlkIjoiMDA0ZTU1Y2YwMmFhODI2MWIwOWY2YzY2ZTc5NDBhZG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演示</Application>
  <PresentationFormat>宽屏</PresentationFormat>
  <Paragraphs>103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Cambria Math</vt:lpstr>
      <vt:lpstr>-apple-system</vt:lpstr>
      <vt:lpstr>BPmono</vt:lpstr>
      <vt:lpstr>微软雅黑</vt:lpstr>
      <vt:lpstr>Calibri</vt:lpstr>
      <vt:lpstr>Arial Unicode MS</vt:lpstr>
      <vt:lpstr>等线</vt:lpstr>
      <vt:lpstr>Office 主题</vt:lpstr>
      <vt:lpstr>第二十次作业讲评</vt:lpstr>
      <vt:lpstr>第零部分：神经网络模型可视化</vt:lpstr>
      <vt:lpstr>第零部分：pytorch计算图</vt:lpstr>
      <vt:lpstr>第一部分：自定义数据集类</vt:lpstr>
      <vt:lpstr>第一部分：自定义数据集类</vt:lpstr>
      <vt:lpstr>第一部分：自定义transform类</vt:lpstr>
      <vt:lpstr>第一部分：数据加载预处理</vt:lpstr>
      <vt:lpstr>第一部分：训练结果可视化</vt:lpstr>
      <vt:lpstr>第一部分：模型调优</vt:lpstr>
      <vt:lpstr>第一部分：模型调优</vt:lpstr>
      <vt:lpstr>第一部分：模型调优</vt:lpstr>
      <vt:lpstr>第一部分：模型调优</vt:lpstr>
      <vt:lpstr>第一部分：模型调优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第二十次作业讲评</dc:title>
  <dc:creator>陈福康</dc:creator>
  <cp:lastModifiedBy>miaoer</cp:lastModifiedBy>
  <cp:revision>7</cp:revision>
  <dcterms:created xsi:type="dcterms:W3CDTF">2023-05-28T14:42:00Z</dcterms:created>
  <dcterms:modified xsi:type="dcterms:W3CDTF">2023-05-29T04:00:40Z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7CF1388DDEEB4B89BF0E57C42CBFD90E_12</vt:lpwstr>
  </property>
  <property fmtid="{D5CDD505-2E9C-101B-9397-08002B2CF9AE}" pid="3" name="KSOProductBuildVer">
    <vt:lpwstr>2052-11.1.0.14309</vt:lpwstr>
  </property>
</Properties>
</file>