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7" r:id="rId2"/>
    <p:sldId id="963" r:id="rId3"/>
    <p:sldId id="1018" r:id="rId4"/>
    <p:sldId id="1019" r:id="rId5"/>
    <p:sldId id="1020" r:id="rId6"/>
    <p:sldId id="989" r:id="rId7"/>
    <p:sldId id="1026" r:id="rId8"/>
    <p:sldId id="1021" r:id="rId9"/>
    <p:sldId id="1022" r:id="rId10"/>
    <p:sldId id="1023" r:id="rId11"/>
    <p:sldId id="1024" r:id="rId12"/>
    <p:sldId id="1025" r:id="rId13"/>
    <p:sldId id="1028" r:id="rId14"/>
    <p:sldId id="1030" r:id="rId15"/>
    <p:sldId id="1027" r:id="rId16"/>
    <p:sldId id="1031" r:id="rId17"/>
    <p:sldId id="1029" r:id="rId18"/>
    <p:sldId id="1001" r:id="rId19"/>
    <p:sldId id="284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0208" autoAdjust="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>
        <p:guide orient="horz" pos="234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1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8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5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9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7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8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54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2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8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7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9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0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359" y="360596"/>
            <a:ext cx="10515600" cy="97061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19529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3685540" y="1567180"/>
            <a:ext cx="4820920" cy="88582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第二十一次作业讲评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67635" y="4717415"/>
            <a:ext cx="6858000" cy="1127760"/>
          </a:xfrm>
        </p:spPr>
        <p:txBody>
          <a:bodyPr>
            <a:noAutofit/>
          </a:bodyPr>
          <a:lstStyle/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讲述人：李浩然</a:t>
            </a:r>
          </a:p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讲述日期：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2023/06/05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——RNN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49250-FFBB-187E-6186-8BF6F1A0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49" y="1287999"/>
            <a:ext cx="8062102" cy="53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8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——RNN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8E36DF-0179-3C72-3D93-C62CA28D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52" y="1300508"/>
            <a:ext cx="6705296" cy="5420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C0EF5D-AF8D-900A-FE87-A16E2FE5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89" y="1300508"/>
            <a:ext cx="2524659" cy="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——LSTM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8BB951-C348-EBC0-A9B2-C6957B85040E}"/>
              </a:ext>
            </a:extLst>
          </p:cNvPr>
          <p:cNvGrpSpPr/>
          <p:nvPr/>
        </p:nvGrpSpPr>
        <p:grpSpPr>
          <a:xfrm>
            <a:off x="2661933" y="1412739"/>
            <a:ext cx="6868134" cy="5240643"/>
            <a:chOff x="2193937" y="1480834"/>
            <a:chExt cx="6868134" cy="5240643"/>
          </a:xfrm>
        </p:grpSpPr>
        <p:pic>
          <p:nvPicPr>
            <p:cNvPr id="5122" name="Picture 2" descr="è¿éåå¾çæè¿°">
              <a:extLst>
                <a:ext uri="{FF2B5EF4-FFF2-40B4-BE49-F238E27FC236}">
                  <a16:creationId xmlns:a16="http://schemas.microsoft.com/office/drawing/2014/main" id="{E593DDC5-82BF-43BB-3B40-EE14C519D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38" y="1480834"/>
              <a:ext cx="6868133" cy="25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80BEC2C9-99B0-5BAD-8DE2-35C40F11C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37" y="4141021"/>
              <a:ext cx="6868133" cy="2580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506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——LSTM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30D204-F1EC-8DB7-1AA4-C2A214E5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252408"/>
            <a:ext cx="11353800" cy="37821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1C9D58-102C-8FBB-F1DC-7C1F1740E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33" y="5053090"/>
            <a:ext cx="4825933" cy="18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6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——LSTM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4DA6DE-43BB-A980-A4A7-FA59A4F4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97" y="1393107"/>
            <a:ext cx="10698805" cy="48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——LSTM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C1D159-FEA6-B01C-1961-A07366BA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48" y="1274857"/>
            <a:ext cx="9334703" cy="52465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C4731B-0F3C-2F26-D778-93D0DA48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32" y="1381861"/>
            <a:ext cx="2050317" cy="365125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743CFA-D95F-D9CA-0D6F-C2A263FDE216}"/>
              </a:ext>
            </a:extLst>
          </p:cNvPr>
          <p:cNvSpPr/>
          <p:nvPr/>
        </p:nvSpPr>
        <p:spPr>
          <a:xfrm>
            <a:off x="4717916" y="4552546"/>
            <a:ext cx="2256815" cy="39878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4911B1-AB4D-66D6-2322-5C32A5AF24D3}"/>
              </a:ext>
            </a:extLst>
          </p:cNvPr>
          <p:cNvSpPr/>
          <p:nvPr/>
        </p:nvSpPr>
        <p:spPr>
          <a:xfrm>
            <a:off x="4013214" y="5271856"/>
            <a:ext cx="2387585" cy="47719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——LSTM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EFC7BA-823C-2234-BE4F-73A3C065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" y="1342417"/>
            <a:ext cx="11262405" cy="5379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212F50-94D9-C721-C20D-FD2F1A229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1342417"/>
            <a:ext cx="2308798" cy="43977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078A53-CAD8-AA73-DA84-3CDFD55C67DC}"/>
              </a:ext>
            </a:extLst>
          </p:cNvPr>
          <p:cNvSpPr/>
          <p:nvPr/>
        </p:nvSpPr>
        <p:spPr>
          <a:xfrm>
            <a:off x="3404684" y="4396902"/>
            <a:ext cx="291828" cy="31123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212299A-010B-E5F2-EBD8-D861C568480A}"/>
              </a:ext>
            </a:extLst>
          </p:cNvPr>
          <p:cNvSpPr/>
          <p:nvPr/>
        </p:nvSpPr>
        <p:spPr>
          <a:xfrm>
            <a:off x="2315186" y="5642041"/>
            <a:ext cx="3103120" cy="34042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7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——LSTM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8F5DD4-831A-AB21-087B-4467310F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04" y="1218048"/>
            <a:ext cx="6553017" cy="30214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2FB708-4235-541B-FF76-B77579E39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04" y="4227986"/>
            <a:ext cx="6553017" cy="25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0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理解深度学习基本原理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搞清楚公式和代码的关系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对调包使用的函数，使用前要搞清楚其原理和实现方式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26402" y="3075764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感谢您的观看！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Visdom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6"/>
            <a:ext cx="11661775" cy="538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作用：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A flexible tool for creating, organizing, and sharing visualizations of live, rich data.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使用方法：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 -m 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visdom.server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实例化一个窗口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初始化窗口的信息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更新监听的信息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使用场景：在本地监视远程服务器模型训练情况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参考资料：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https://github.com/fossasia/visdom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——Hook(tensor level)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40E1FE-C933-356A-0A5B-CCD2708D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93" y="1300322"/>
            <a:ext cx="6803811" cy="21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410EF8B-1BCA-2945-7D53-D58AA9C03425}"/>
              </a:ext>
            </a:extLst>
          </p:cNvPr>
          <p:cNvSpPr>
            <a:spLocks noGrp="1"/>
          </p:cNvSpPr>
          <p:nvPr/>
        </p:nvSpPr>
        <p:spPr>
          <a:xfrm>
            <a:off x="265112" y="3429000"/>
            <a:ext cx="11661775" cy="285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nl-NL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z.register_hook(hook_fn)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hook_fn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(grad) -&gt; Tensor or None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使用返回的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取代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原有的梯度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None: z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梯度不变，继续传播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——Hook(module level)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A4B6C2-0236-A5B1-4574-A472B5219B7A}"/>
              </a:ext>
            </a:extLst>
          </p:cNvPr>
          <p:cNvSpPr>
            <a:spLocks noGrp="1"/>
          </p:cNvSpPr>
          <p:nvPr/>
        </p:nvSpPr>
        <p:spPr>
          <a:xfrm>
            <a:off x="265112" y="1507787"/>
            <a:ext cx="11661775" cy="477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nl-NL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module.register_forward_hook(hook_fn) 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hook_fn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(module, input, output) -&gt; None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不能修改当前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module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的输入或输出，可以用来获取特征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module.register_backward_hook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hook_fn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hook_fn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(module, 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grad_input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grad_output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) -&gt; Tensor or None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改变反向传播到上一个模块的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grad_input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不改变模块的梯度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1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——Hook(application)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E3EBB-0657-597D-9249-E9732A5B390A}"/>
              </a:ext>
            </a:extLst>
          </p:cNvPr>
          <p:cNvSpPr>
            <a:spLocks noGrp="1"/>
          </p:cNvSpPr>
          <p:nvPr/>
        </p:nvSpPr>
        <p:spPr>
          <a:xfrm>
            <a:off x="264795" y="1212215"/>
            <a:ext cx="11661775" cy="141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例：可以使用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module.register_backward_hook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hook_fn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捕获某一层特征对网络输入的梯度，并归一化梯度进行可视化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53E106-53C0-7B50-5387-11FD692CFF8A}"/>
              </a:ext>
            </a:extLst>
          </p:cNvPr>
          <p:cNvGrpSpPr/>
          <p:nvPr/>
        </p:nvGrpSpPr>
        <p:grpSpPr>
          <a:xfrm>
            <a:off x="2119092" y="2791567"/>
            <a:ext cx="7953816" cy="3729883"/>
            <a:chOff x="2141813" y="2809030"/>
            <a:chExt cx="7953816" cy="37298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E5A70F3-9B9B-CEED-6438-C945BF5F6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813" y="2809030"/>
              <a:ext cx="3704248" cy="372988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E0ADE9E-E66D-AFC8-8608-E8114CEF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381" y="2809030"/>
              <a:ext cx="3704248" cy="3717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04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——Loss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6"/>
            <a:ext cx="11661775" cy="550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nn.CrossEntropyLoss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()=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nn.LogSoftmax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()+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nn.NLLLoss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错误：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utput = 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self.softmax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(…)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criterion = </a:t>
            </a: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nn.CrossEntropyLoss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loss = criterion(output, target)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参考：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https://pytorch.org/docs/stable/generated/torch.nn.CrossEntropyLoss.html#torch.nn.CrossEntropyLoss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D11309-7C06-2305-8B80-59F9AE755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5068" b="-28875"/>
          <a:stretch/>
        </p:blipFill>
        <p:spPr>
          <a:xfrm>
            <a:off x="758758" y="1772493"/>
            <a:ext cx="9906955" cy="850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E11940-F39E-85B7-F41A-EE62CD93B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94" y="2779705"/>
            <a:ext cx="10667693" cy="4750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BDB0C4-2A35-BE2C-C117-1268790A9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69"/>
          <a:stretch/>
        </p:blipFill>
        <p:spPr>
          <a:xfrm>
            <a:off x="906294" y="2293377"/>
            <a:ext cx="7139394" cy="582753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DF8DA9C-C3FA-C26B-1955-79AF397D027F}"/>
              </a:ext>
            </a:extLst>
          </p:cNvPr>
          <p:cNvSpPr/>
          <p:nvPr/>
        </p:nvSpPr>
        <p:spPr>
          <a:xfrm>
            <a:off x="2315183" y="4202658"/>
            <a:ext cx="2821021" cy="47507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——RNN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9FCB19-975D-C001-3871-0115C6EDD518}"/>
              </a:ext>
            </a:extLst>
          </p:cNvPr>
          <p:cNvGrpSpPr/>
          <p:nvPr/>
        </p:nvGrpSpPr>
        <p:grpSpPr>
          <a:xfrm>
            <a:off x="149445" y="1867710"/>
            <a:ext cx="4865248" cy="3122579"/>
            <a:chOff x="2907151" y="1287834"/>
            <a:chExt cx="4924979" cy="346655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89F9119-AD45-35D7-B3BF-F35E6673D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879" y="1374733"/>
              <a:ext cx="4408251" cy="33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87DA0C7-2CF9-52A3-E0C0-A3C79DB0E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7151" y="1287834"/>
              <a:ext cx="4048125" cy="1111250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15EA090-EADB-2C3D-05A6-7E8036026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474" y="2490507"/>
            <a:ext cx="6524081" cy="1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——RNN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198EC9E-56E1-75B6-C367-2C95A9184A13}"/>
              </a:ext>
            </a:extLst>
          </p:cNvPr>
          <p:cNvGrpSpPr/>
          <p:nvPr/>
        </p:nvGrpSpPr>
        <p:grpSpPr>
          <a:xfrm>
            <a:off x="2961219" y="1240760"/>
            <a:ext cx="6269561" cy="3599511"/>
            <a:chOff x="6096000" y="2007038"/>
            <a:chExt cx="5295346" cy="302585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2D2B13C-2C0A-984E-87BF-F03510C2A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08801"/>
              <a:ext cx="5295346" cy="272409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DE5B34B-55E6-C3B2-8453-042993F5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8366" y="2007038"/>
              <a:ext cx="2732562" cy="120967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C1C5F19-9DDB-CB44-B071-72B90D7FB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9228" y="3143250"/>
              <a:ext cx="171450" cy="2857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F3696AA-D4B5-DB6F-E2FE-3D07FC9F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6185" y="3138386"/>
              <a:ext cx="171450" cy="285750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B60195F-B09C-DE4D-3153-1868BCBBE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754" y="5206733"/>
            <a:ext cx="7228490" cy="11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——RNN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F89D6E-DE0A-BC76-63BD-C4899A99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2" y="1215638"/>
            <a:ext cx="10359316" cy="514071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53368D-9090-E437-96C5-58AEF35B09CB}"/>
              </a:ext>
            </a:extLst>
          </p:cNvPr>
          <p:cNvSpPr/>
          <p:nvPr/>
        </p:nvSpPr>
        <p:spPr>
          <a:xfrm>
            <a:off x="1702341" y="4455577"/>
            <a:ext cx="3608961" cy="59307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15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MxNTc3N2E5NDFkY2JmYWMwZGNlZTdlNGJiN2MzZjAifQ=="/>
  <p:tag name="KSO_WPP_MARK_KEY" val="8991a030-fa2e-4620-8c0f-50b8f751d5c7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121</TotalTime>
  <Words>452</Words>
  <Application>Microsoft Office PowerPoint</Application>
  <PresentationFormat>宽屏</PresentationFormat>
  <Paragraphs>91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Calibri</vt:lpstr>
      <vt:lpstr>Cambria</vt:lpstr>
      <vt:lpstr>Times New Roman</vt:lpstr>
      <vt:lpstr>Wingdings</vt:lpstr>
      <vt:lpstr>Office 主题</vt:lpstr>
      <vt:lpstr>第二十一次作业讲评</vt:lpstr>
      <vt:lpstr>第零部分——Visdom</vt:lpstr>
      <vt:lpstr>第零部分——Hook(tensor level)</vt:lpstr>
      <vt:lpstr>第零部分——Hook(module level)</vt:lpstr>
      <vt:lpstr>第零部分——Hook(application)</vt:lpstr>
      <vt:lpstr>第一部分——Loss计算</vt:lpstr>
      <vt:lpstr>第一部分——RNN原理</vt:lpstr>
      <vt:lpstr>第一部分——RNN计算</vt:lpstr>
      <vt:lpstr>第一部分——RNN计算</vt:lpstr>
      <vt:lpstr>第一部分——RNN计算</vt:lpstr>
      <vt:lpstr>第一部分——RNN计算</vt:lpstr>
      <vt:lpstr>第一部分——LSTM原理</vt:lpstr>
      <vt:lpstr>第一部分——LSTM原理</vt:lpstr>
      <vt:lpstr>第一部分——LSTM原理</vt:lpstr>
      <vt:lpstr>第一部分——LSTM计算</vt:lpstr>
      <vt:lpstr>第一部分——LSTM计算</vt:lpstr>
      <vt:lpstr>第一部分——LSTM错误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浩然 李</cp:lastModifiedBy>
  <cp:revision>1445</cp:revision>
  <dcterms:created xsi:type="dcterms:W3CDTF">2015-08-08T14:03:00Z</dcterms:created>
  <dcterms:modified xsi:type="dcterms:W3CDTF">2023-06-04T09:21:33Z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DD1C276C325F4EECB9DC8B8B07B63593</vt:lpwstr>
  </property>
  <property fmtid="{D5CDD505-2E9C-101B-9397-08002B2CF9AE}" pid="3" name="KSOProductBuildVer">
    <vt:lpwstr>2052-11.1.0.12763</vt:lpwstr>
  </property>
</Properties>
</file>