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68" r:id="rId5"/>
    <p:sldId id="266" r:id="rId6"/>
    <p:sldId id="270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9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5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0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2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5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3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8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B41A2D-729E-4D48-B669-5669FA4D382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2AD3E2-81D6-49D2-9D2A-AC961DFA0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kinChen/Model_compression_and_confro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6824-4FD4-4A3A-B5FF-FCBCEF86E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第二十二次作业讲评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6BAF5D-3947-4474-A244-5FBEC236F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陈滨琪</a:t>
            </a:r>
          </a:p>
        </p:txBody>
      </p:sp>
    </p:spTree>
    <p:extLst>
      <p:ext uri="{BB962C8B-B14F-4D97-AF65-F5344CB8AC3E}">
        <p14:creationId xmlns:p14="http://schemas.microsoft.com/office/powerpoint/2010/main" val="150821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7EA75-3CEC-40DE-B32A-C46A2A05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训练和测试函数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B1ED5-B05A-4A26-8D8B-C8BFC9C79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2B89B3-91C4-4928-A2BD-769FC9DE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4085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0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E2B7C-E99A-4103-8309-9747239A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PGD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BB7308-5450-4058-99BA-5B7854018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21685"/>
            <a:ext cx="7897327" cy="379147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FAC868-3BEB-4486-A6CB-936156B9AE3F}"/>
              </a:ext>
            </a:extLst>
          </p:cNvPr>
          <p:cNvSpPr txBox="1"/>
          <p:nvPr/>
        </p:nvSpPr>
        <p:spPr>
          <a:xfrm>
            <a:off x="1097280" y="1690688"/>
            <a:ext cx="685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detach_()</a:t>
            </a:r>
            <a:r>
              <a:rPr lang="zh-CN" altLang="en-US" sz="2400" dirty="0"/>
              <a:t>破坏之前的计算图，防止之前的计算图对下一轮梯度的计算造成影响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23FB1DD-78DD-4C76-A056-845C8E956D7A}"/>
                  </a:ext>
                </a:extLst>
              </p:cNvPr>
              <p:cNvSpPr txBox="1"/>
              <p:nvPr/>
            </p:nvSpPr>
            <p:spPr>
              <a:xfrm>
                <a:off x="3372416" y="1055350"/>
                <a:ext cx="6585842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𝐶𝑙𝑖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23FB1DD-78DD-4C76-A056-845C8E95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16" y="1055350"/>
                <a:ext cx="6585842" cy="486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26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DE68D-1851-4A12-8B48-5CC7CE90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</a:t>
            </a:r>
            <a:r>
              <a:rPr lang="en-US" altLang="zh-CN" dirty="0"/>
              <a:t>attack</a:t>
            </a:r>
            <a:r>
              <a:rPr lang="zh-CN" altLang="en-US" dirty="0"/>
              <a:t>成功率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F1451C-192B-4DF6-AAC7-3F62121C2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951" y="2075650"/>
            <a:ext cx="9250066" cy="1895740"/>
          </a:xfrm>
        </p:spPr>
      </p:pic>
    </p:spTree>
    <p:extLst>
      <p:ext uri="{BB962C8B-B14F-4D97-AF65-F5344CB8AC3E}">
        <p14:creationId xmlns:p14="http://schemas.microsoft.com/office/powerpoint/2010/main" val="399733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DEF7-16A2-400B-BC76-7A20FE6C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2303B-2E2A-46F9-9D66-19AAFCF0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大家主要尝试了对抗训练，存在以下几个问题</a:t>
            </a:r>
            <a:endParaRPr lang="en-US" altLang="zh-CN" dirty="0"/>
          </a:p>
          <a:p>
            <a:pPr lvl="1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zh-CN" altLang="en-US" dirty="0"/>
              <a:t>将测试集上生成的对抗样本作为训练数据</a:t>
            </a:r>
            <a:endParaRPr lang="en-US" altLang="zh-CN" dirty="0"/>
          </a:p>
          <a:p>
            <a:pPr lvl="1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zh-CN" altLang="en-US" dirty="0"/>
              <a:t>只使用对抗样本作为训练</a:t>
            </a:r>
            <a:endParaRPr lang="en-US" altLang="zh-CN" dirty="0"/>
          </a:p>
          <a:p>
            <a:pPr lvl="1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zh-CN" altLang="en-US" dirty="0"/>
              <a:t>先在原始数据集上进行训练，再使用对抗样本进行训练</a:t>
            </a:r>
            <a:endParaRPr lang="en-US" altLang="zh-CN" dirty="0"/>
          </a:p>
          <a:p>
            <a:pPr lvl="1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zh-CN" altLang="en-US" dirty="0"/>
              <a:t>训练好新的模型后，没有对新的模型进行攻击生成新的对抗样本，使用了最开始生成的对抗样本</a:t>
            </a:r>
            <a:endParaRPr lang="en-US" altLang="zh-CN" dirty="0"/>
          </a:p>
          <a:p>
            <a:r>
              <a:rPr lang="zh-CN" altLang="en-US" dirty="0"/>
              <a:t>将原始训练集和根据训练集生成的对抗样本合并为一个</a:t>
            </a:r>
            <a:r>
              <a:rPr lang="en-US" altLang="zh-CN" dirty="0"/>
              <a:t>dataset</a:t>
            </a:r>
            <a:r>
              <a:rPr lang="zh-CN" altLang="en-US" dirty="0"/>
              <a:t>再进行训练，并且测试</a:t>
            </a:r>
            <a:r>
              <a:rPr lang="en-US" altLang="zh-CN" dirty="0"/>
              <a:t>attack</a:t>
            </a:r>
            <a:r>
              <a:rPr lang="zh-CN" altLang="en-US" dirty="0"/>
              <a:t>成功率时要针对新的模型再生成一次对抗样本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DABB9E-F3FD-45CF-97FF-BA532FD7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602" y="2467340"/>
            <a:ext cx="2076398" cy="385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8DEE85-91F6-4AEC-BD97-D3F22C26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52" y="2741476"/>
            <a:ext cx="2103591" cy="3853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115DBD-C44B-4C1B-9806-87A78828E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99" y="4168217"/>
            <a:ext cx="2510739" cy="3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3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A81D8-BB53-4324-92BC-3953CECF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59A5E3-F82E-4104-8AC7-5FA412B4C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657" y="266264"/>
            <a:ext cx="6778265" cy="145075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0AA29F-A221-4308-89F3-C64C8B45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518" y="1849378"/>
            <a:ext cx="8087854" cy="43440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FA49A1-7C86-4CBB-85A3-6AF4F4A96EA9}"/>
              </a:ext>
            </a:extLst>
          </p:cNvPr>
          <p:cNvSpPr txBox="1"/>
          <p:nvPr/>
        </p:nvSpPr>
        <p:spPr>
          <a:xfrm>
            <a:off x="7816159" y="3180683"/>
            <a:ext cx="374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李恩典 </a:t>
            </a:r>
            <a:r>
              <a:rPr lang="en-US" altLang="zh-CN" dirty="0">
                <a:solidFill>
                  <a:schemeClr val="bg1"/>
                </a:solidFill>
              </a:rPr>
              <a:t>2100013175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20B7A8-0996-4E6C-8DFA-C9BF2DCF7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175" y="4052529"/>
            <a:ext cx="463932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3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DF82-41EE-4A83-8125-127B0F36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F8689-5AEA-4C3C-8B1E-97B01B11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由于模型大小的限制，防御措施的效果并不明显</a:t>
            </a:r>
            <a:endParaRPr lang="en-US" altLang="zh-CN" dirty="0"/>
          </a:p>
          <a:p>
            <a:r>
              <a:rPr lang="zh-CN" altLang="en-US" dirty="0"/>
              <a:t>完整的大作业可参考</a:t>
            </a:r>
            <a:r>
              <a:rPr lang="en-US" altLang="zh-CN" dirty="0">
                <a:hlinkClick r:id="rId2"/>
              </a:rPr>
              <a:t>https://github.com/BerkinChen/Model_compression_and_confrontation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77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075DF-F4FF-4CAE-B1A0-6D645351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模型对抗攻击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B3246-CB4A-4803-B27A-81B7F760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lt"/>
              </a:rPr>
              <a:t>根据模型是否可见，对抗攻击可以分为</a:t>
            </a:r>
            <a:endParaRPr lang="en-US" altLang="zh-CN" sz="2400" dirty="0">
              <a:latin typeface="+mn-l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白盒攻击（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white-box attack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）：攻击者知道模型的内部结构与参数，可以对输入数据求梯度来寻找对抗样本。</a:t>
            </a:r>
            <a:endParaRPr lang="en-US" altLang="zh-CN" sz="2000" dirty="0">
              <a:solidFill>
                <a:srgbClr val="FF0000"/>
              </a:solidFill>
              <a:latin typeface="+mn-l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黑盒攻击（</a:t>
            </a:r>
            <a:r>
              <a:rPr lang="en-US" altLang="zh-CN" sz="2000" dirty="0">
                <a:latin typeface="+mn-lt"/>
              </a:rPr>
              <a:t>black-box attack</a:t>
            </a:r>
            <a:r>
              <a:rPr lang="zh-CN" altLang="en-US" sz="2000" dirty="0">
                <a:latin typeface="+mn-lt"/>
              </a:rPr>
              <a:t>）：</a:t>
            </a:r>
            <a:r>
              <a:rPr lang="zh-CN" altLang="en-US" sz="2000" dirty="0"/>
              <a:t>攻击者不知道模型的内部结构与参数，仅可以调用模型获取对于给定输入的输出结果。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lt"/>
              </a:rPr>
              <a:t>根据是否指定攻击后的分类类别，对抗攻击又可以分为</a:t>
            </a:r>
            <a:endParaRPr lang="en-US" altLang="zh-CN" sz="2400" dirty="0">
              <a:latin typeface="+mn-l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指向性攻击（</a:t>
            </a:r>
            <a:r>
              <a:rPr lang="en-US" altLang="zh-CN" sz="2000" dirty="0">
                <a:latin typeface="+mn-lt"/>
              </a:rPr>
              <a:t>targeted attack</a:t>
            </a:r>
            <a:r>
              <a:rPr lang="zh-CN" altLang="en-US" sz="2000" dirty="0">
                <a:latin typeface="+mn-lt"/>
              </a:rPr>
              <a:t>）：使模型将扰动后的输入分类为</a:t>
            </a:r>
            <a:r>
              <a:rPr lang="zh-CN" altLang="en-US" sz="2000" u="sng" dirty="0">
                <a:latin typeface="+mn-lt"/>
              </a:rPr>
              <a:t>指定的</a:t>
            </a:r>
            <a:r>
              <a:rPr lang="zh-CN" altLang="en-US" sz="2000" dirty="0">
                <a:latin typeface="+mn-lt"/>
              </a:rPr>
              <a:t>错误类别。</a:t>
            </a:r>
            <a:endParaRPr lang="en-US" altLang="zh-CN" sz="2000" dirty="0">
              <a:latin typeface="+mn-l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非指向性攻击（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untargeted attack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：使模型将扰动后的输入分类为</a:t>
            </a:r>
            <a:r>
              <a:rPr lang="zh-CN" altLang="en-US" sz="2000" u="sng" dirty="0">
                <a:solidFill>
                  <a:srgbClr val="FF0000"/>
                </a:solidFill>
              </a:rPr>
              <a:t>任一</a:t>
            </a:r>
            <a:r>
              <a:rPr lang="zh-CN" altLang="en-US" sz="2000" dirty="0">
                <a:solidFill>
                  <a:srgbClr val="FF0000"/>
                </a:solidFill>
              </a:rPr>
              <a:t>错误类别。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9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C1C4B-1A80-4962-8835-CAB092A5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模型对抗攻击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1D0-CB2B-4B0E-9AE5-B86C627B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+mn-lt"/>
              </a:rPr>
              <a:t>大多数白盒非指向性攻击算法求解这样一个优化问题：在给定扰动量的限制下，最大化扰动后的损失函数</a:t>
            </a:r>
            <a:endParaRPr lang="en-US" altLang="zh-CN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+mn-lt"/>
              </a:rPr>
              <a:t>Fast Gradient Sign Method (FGSM)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+mn-lt"/>
              </a:rPr>
              <a:t>Projected Gradient Descent (PGD)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latin typeface="+mn-lt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85AA81-4873-47C3-85EC-D81494A91D93}"/>
                  </a:ext>
                </a:extLst>
              </p:cNvPr>
              <p:cNvSpPr txBox="1"/>
              <p:nvPr/>
            </p:nvSpPr>
            <p:spPr>
              <a:xfrm>
                <a:off x="3563569" y="3429000"/>
                <a:ext cx="4684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85AA81-4873-47C3-85EC-D81494A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69" y="3429000"/>
                <a:ext cx="468461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46BA43-3887-4ECE-B5CB-9AF13AECC727}"/>
                  </a:ext>
                </a:extLst>
              </p:cNvPr>
              <p:cNvSpPr txBox="1"/>
              <p:nvPr/>
            </p:nvSpPr>
            <p:spPr>
              <a:xfrm>
                <a:off x="3200400" y="4547073"/>
                <a:ext cx="6585842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𝐶𝑙𝑖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46BA43-3887-4ECE-B5CB-9AF13AECC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47073"/>
                <a:ext cx="6585842" cy="486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7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72B5-5FE7-4A84-B76A-DB7E4A5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防御措施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C5BB0-55EC-49A8-924B-8E37ED3F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对抗训练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+mn-lt"/>
              </a:rPr>
              <a:t>在训练过程中，将对抗样本作为数据增广的方式加入训练集，与原始样本一起进行训练</a:t>
            </a:r>
            <a:endParaRPr lang="en-US" altLang="zh-CN" dirty="0">
              <a:latin typeface="+mn-l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+mn-lt"/>
              </a:rPr>
              <a:t>对抗训练是一种简单而有效的增强模型鲁棒性的方式</a:t>
            </a:r>
            <a:endParaRPr lang="en-US" altLang="zh-CN" dirty="0">
              <a:latin typeface="+mn-l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要取得比较明显的效果，需要知道攻击者的攻击方式</a:t>
            </a:r>
            <a:endParaRPr lang="en-US" altLang="zh-CN" dirty="0"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800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4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E04B-E790-42AD-A15B-AD20402F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防御措施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9A9A-40F8-481D-93C2-D5AB19CD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模型压缩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+mn-lt"/>
              </a:rPr>
              <a:t>剪枝，去掉模型中作用比较小的连接。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+mn-lt"/>
              </a:rPr>
              <a:t>量化，降低大模型的精度来减小模型。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+mn-lt"/>
              </a:rPr>
              <a:t>低秩稀疏近似，通过组合较少的参数来近似一个层的大量冗余参数。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+mn-lt"/>
              </a:rPr>
              <a:t>蒸馏，用大模型的学到的知识训练小模型，从而让小模型具有大模型的能力。</a:t>
            </a:r>
            <a:endParaRPr lang="en-US" altLang="zh-CN" sz="1800" dirty="0">
              <a:latin typeface="+mn-lt"/>
            </a:endParaRPr>
          </a:p>
          <a:p>
            <a:r>
              <a:rPr lang="zh-CN" altLang="en-US" dirty="0"/>
              <a:t>正则化</a:t>
            </a:r>
            <a:endParaRPr lang="en-US" altLang="zh-CN" dirty="0"/>
          </a:p>
          <a:p>
            <a:pPr lvl="1"/>
            <a:r>
              <a:rPr lang="zh-CN" altLang="en-US" dirty="0"/>
              <a:t>正交正则化</a:t>
            </a:r>
            <a:endParaRPr lang="en-US" altLang="zh-CN" dirty="0"/>
          </a:p>
          <a:p>
            <a:pPr lvl="1"/>
            <a:r>
              <a:rPr lang="zh-CN" altLang="en-US" dirty="0"/>
              <a:t>谱范数正则化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7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04E01-1944-487D-A795-5F96EC63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防御措施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FF7E1-D9DB-4B44-9D65-147C2F53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不同量化的阈值是通过权重矩阵绝对值中的最大值决定的，并且是均匀分布的。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这种均匀分布的阈值不适合权重矩阵里有离群值的情况。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因此可以使用动态量化方法，将不同的量化阈值设定成可学习的参数。</a:t>
            </a:r>
            <a:endParaRPr lang="en-US" altLang="zh-CN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由于输入到下一层的值是直接由激活函数得到的，因此量化激活函数的阈值更加重要。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lt"/>
              </a:rPr>
              <a:t>一个</a:t>
            </a:r>
            <a:r>
              <a:rPr lang="en-US" altLang="zh-CN" sz="2000" dirty="0">
                <a:latin typeface="+mn-lt"/>
              </a:rPr>
              <a:t>2bit</a:t>
            </a:r>
            <a:r>
              <a:rPr lang="zh-CN" altLang="en-US" sz="2000" dirty="0">
                <a:latin typeface="+mn-lt"/>
              </a:rPr>
              <a:t>动态阈值激活函数的例子如下</a:t>
            </a:r>
            <a:endParaRPr lang="en-US" altLang="zh-CN" sz="2000" dirty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992D6-350E-4A35-80B7-0BEFB670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37" y="4645936"/>
            <a:ext cx="2962816" cy="14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5D10-43E8-49E8-A60A-E97DA1BF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防御措施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9D87DF1-0B9E-472B-85FA-F24FD4955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16763"/>
              </p:ext>
            </p:extLst>
          </p:nvPr>
        </p:nvGraphicFramePr>
        <p:xfrm>
          <a:off x="2711970" y="1965398"/>
          <a:ext cx="6629210" cy="40560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7030">
                  <a:extLst>
                    <a:ext uri="{9D8B030D-6E8A-4147-A177-3AD203B41FA5}">
                      <a16:colId xmlns:a16="http://schemas.microsoft.com/office/drawing/2014/main" val="369476509"/>
                    </a:ext>
                  </a:extLst>
                </a:gridCol>
                <a:gridCol w="947030">
                  <a:extLst>
                    <a:ext uri="{9D8B030D-6E8A-4147-A177-3AD203B41FA5}">
                      <a16:colId xmlns:a16="http://schemas.microsoft.com/office/drawing/2014/main" val="3650721450"/>
                    </a:ext>
                  </a:extLst>
                </a:gridCol>
                <a:gridCol w="947030">
                  <a:extLst>
                    <a:ext uri="{9D8B030D-6E8A-4147-A177-3AD203B41FA5}">
                      <a16:colId xmlns:a16="http://schemas.microsoft.com/office/drawing/2014/main" val="3746777792"/>
                    </a:ext>
                  </a:extLst>
                </a:gridCol>
                <a:gridCol w="947030">
                  <a:extLst>
                    <a:ext uri="{9D8B030D-6E8A-4147-A177-3AD203B41FA5}">
                      <a16:colId xmlns:a16="http://schemas.microsoft.com/office/drawing/2014/main" val="1287835432"/>
                    </a:ext>
                  </a:extLst>
                </a:gridCol>
                <a:gridCol w="947030">
                  <a:extLst>
                    <a:ext uri="{9D8B030D-6E8A-4147-A177-3AD203B41FA5}">
                      <a16:colId xmlns:a16="http://schemas.microsoft.com/office/drawing/2014/main" val="2413148695"/>
                    </a:ext>
                  </a:extLst>
                </a:gridCol>
                <a:gridCol w="947030">
                  <a:extLst>
                    <a:ext uri="{9D8B030D-6E8A-4147-A177-3AD203B41FA5}">
                      <a16:colId xmlns:a16="http://schemas.microsoft.com/office/drawing/2014/main" val="4205636017"/>
                    </a:ext>
                  </a:extLst>
                </a:gridCol>
                <a:gridCol w="947030">
                  <a:extLst>
                    <a:ext uri="{9D8B030D-6E8A-4147-A177-3AD203B41FA5}">
                      <a16:colId xmlns:a16="http://schemas.microsoft.com/office/drawing/2014/main" val="113297946"/>
                    </a:ext>
                  </a:extLst>
                </a:gridCol>
              </a:tblGrid>
              <a:tr h="436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量化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动态激活函数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正交正则</a:t>
                      </a:r>
                      <a:r>
                        <a:rPr lang="en-US" altLang="zh-CN" sz="1200" dirty="0">
                          <a:effectLst/>
                        </a:rPr>
                        <a:t>(1</a:t>
                      </a:r>
                      <a:r>
                        <a:rPr lang="en-US" sz="1200" dirty="0">
                          <a:effectLst/>
                        </a:rPr>
                        <a:t>e-4)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谱范数正则</a:t>
                      </a:r>
                      <a:r>
                        <a:rPr lang="en-US" altLang="zh-CN" sz="1200">
                          <a:effectLst/>
                        </a:rPr>
                        <a:t>(1</a:t>
                      </a:r>
                      <a:r>
                        <a:rPr lang="en-US" sz="1200">
                          <a:effectLst/>
                        </a:rPr>
                        <a:t>e-2)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对抗训练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acc/%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cc(attack)/%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989306487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73.8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17.9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246451273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72.9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25.5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3915599778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73.0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22.9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2242085357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74.4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24.2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3876713581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73.9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25.1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3279382263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73.0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22.9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4176343945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effectLst/>
                        </a:rPr>
                        <a:t>74.5</a:t>
                      </a:r>
                      <a:endParaRPr lang="zh-CN" altLang="en-US" sz="1200" b="0" dirty="0">
                        <a:effectLst/>
                      </a:endParaRP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22.9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2863749214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effectLst/>
                        </a:rPr>
                        <a:t>74.5</a:t>
                      </a:r>
                      <a:endParaRPr lang="zh-CN" altLang="en-US" sz="1200" b="0" dirty="0">
                        <a:effectLst/>
                      </a:endParaRP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22.9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1528822617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72.1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49.8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3300627159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72.3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51.1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2391304784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72.4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50.7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4290284828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73.1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51.5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3524638405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73.8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effectLst/>
                        </a:rPr>
                        <a:t>53.8</a:t>
                      </a:r>
                      <a:endParaRPr lang="zh-CN" alt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1281221175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×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√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72.9</a:t>
                      </a:r>
                    </a:p>
                  </a:txBody>
                  <a:tcPr marL="81610" marR="81610" marT="37666" marB="37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52.6</a:t>
                      </a:r>
                    </a:p>
                  </a:txBody>
                  <a:tcPr marL="81610" marR="81610" marT="37666" marB="37666" anchor="ctr"/>
                </a:tc>
                <a:extLst>
                  <a:ext uri="{0D108BD9-81ED-4DB2-BD59-A6C34878D82A}">
                    <a16:rowId xmlns:a16="http://schemas.microsoft.com/office/drawing/2014/main" val="47224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1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ED18B-A168-4DFB-ACD6-5E898CDB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卷积神经网络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5C1D4-DC06-4E0C-B55B-F79F79D1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注意输出和使用的</a:t>
            </a:r>
            <a:r>
              <a:rPr lang="en-US" altLang="zh-CN" dirty="0"/>
              <a:t>loss</a:t>
            </a:r>
            <a:r>
              <a:rPr lang="zh-CN" altLang="en-US" dirty="0"/>
              <a:t>匹配</a:t>
            </a:r>
            <a:endParaRPr lang="en-US" altLang="zh-CN" dirty="0"/>
          </a:p>
          <a:p>
            <a:r>
              <a:rPr lang="zh-CN" altLang="en-US" dirty="0"/>
              <a:t>一般来说</a:t>
            </a:r>
            <a:r>
              <a:rPr lang="en-US" altLang="zh-CN" dirty="0"/>
              <a:t>epoch</a:t>
            </a:r>
            <a:r>
              <a:rPr lang="zh-CN" altLang="en-US" dirty="0"/>
              <a:t>不变时，更深的网络可以使用更大的学习率</a:t>
            </a:r>
          </a:p>
        </p:txBody>
      </p:sp>
    </p:spTree>
    <p:extLst>
      <p:ext uri="{BB962C8B-B14F-4D97-AF65-F5344CB8AC3E}">
        <p14:creationId xmlns:p14="http://schemas.microsoft.com/office/powerpoint/2010/main" val="108552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7EA75-3CEC-40DE-B32A-C46A2A05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训练和测试函数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03F7E4-31E7-411F-AF76-473176FE4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178" y="2194568"/>
            <a:ext cx="8011643" cy="3305636"/>
          </a:xfrm>
        </p:spPr>
      </p:pic>
    </p:spTree>
    <p:extLst>
      <p:ext uri="{BB962C8B-B14F-4D97-AF65-F5344CB8AC3E}">
        <p14:creationId xmlns:p14="http://schemas.microsoft.com/office/powerpoint/2010/main" val="16609463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768</Words>
  <Application>Microsoft Office PowerPoint</Application>
  <PresentationFormat>宽屏</PresentationFormat>
  <Paragraphs>164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Cambria Math</vt:lpstr>
      <vt:lpstr>回顾</vt:lpstr>
      <vt:lpstr>第二十二次作业讲评</vt:lpstr>
      <vt:lpstr>模型对抗攻击</vt:lpstr>
      <vt:lpstr>模型对抗攻击</vt:lpstr>
      <vt:lpstr>防御措施</vt:lpstr>
      <vt:lpstr>防御措施</vt:lpstr>
      <vt:lpstr>防御措施</vt:lpstr>
      <vt:lpstr>防御措施</vt:lpstr>
      <vt:lpstr>1.1 卷积神经网络</vt:lpstr>
      <vt:lpstr>1.2 训练和测试函数</vt:lpstr>
      <vt:lpstr>1.2 训练和测试函数</vt:lpstr>
      <vt:lpstr>1.3 PGD</vt:lpstr>
      <vt:lpstr>1.4 计算attack成功率</vt:lpstr>
      <vt:lpstr>对抗训练</vt:lpstr>
      <vt:lpstr>蒸馏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第二十二次作业讲评</dc:title>
  <dc:creator>陈 滨琪</dc:creator>
  <cp:lastModifiedBy>陈 滨琪</cp:lastModifiedBy>
  <cp:revision>11</cp:revision>
  <dcterms:created xsi:type="dcterms:W3CDTF">2023-06-07T16:41:12Z</dcterms:created>
  <dcterms:modified xsi:type="dcterms:W3CDTF">2023-06-08T03:47:00Z</dcterms:modified>
</cp:coreProperties>
</file>