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7" r:id="rId2"/>
    <p:sldId id="963" r:id="rId3"/>
    <p:sldId id="1002" r:id="rId4"/>
    <p:sldId id="1003" r:id="rId5"/>
    <p:sldId id="1004" r:id="rId6"/>
    <p:sldId id="1005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01" r:id="rId16"/>
    <p:sldId id="284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79585" autoAdjust="0"/>
  </p:normalViewPr>
  <p:slideViewPr>
    <p:cSldViewPr snapToGrid="0">
      <p:cViewPr varScale="1">
        <p:scale>
          <a:sx n="95" d="100"/>
          <a:sy n="95" d="100"/>
        </p:scale>
        <p:origin x="1280" y="176"/>
      </p:cViewPr>
      <p:guideLst>
        <p:guide orient="horz" pos="23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30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6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43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2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3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4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4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9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359" y="360596"/>
            <a:ext cx="10515600" cy="97061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19529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185285" y="1576070"/>
            <a:ext cx="3820795" cy="88582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第六次作业讲评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67635" y="4717415"/>
            <a:ext cx="6858000" cy="112776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苏亚鲁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2023.3.20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补充所有日期的数据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E8E7C5-F1EC-8727-D68D-DD7476E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1" y="1826433"/>
            <a:ext cx="10763069" cy="35989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13C061-B23D-F7E0-5386-0B46B666C098}"/>
              </a:ext>
            </a:extLst>
          </p:cNvPr>
          <p:cNvSpPr txBox="1"/>
          <p:nvPr/>
        </p:nvSpPr>
        <p:spPr>
          <a:xfrm>
            <a:off x="8296760" y="1457101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熊江凯 2</a:t>
            </a:r>
            <a:r>
              <a:rPr lang="en-US" altLang="zh-CN" dirty="0"/>
              <a:t>000012515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EE35B-DDA5-ECD4-49B5-02CCCE14CCEB}"/>
              </a:ext>
            </a:extLst>
          </p:cNvPr>
          <p:cNvSpPr txBox="1"/>
          <p:nvPr/>
        </p:nvSpPr>
        <p:spPr>
          <a:xfrm>
            <a:off x="590731" y="5512179"/>
            <a:ext cx="1076994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strftime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将日期索引转换成与表中一致的格式，构建一个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将日期表和原表按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‘Date’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合并。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46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182179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中按月份聚合，计算一年当中每个月的成交量总和，以及每个月收盘价的次高值。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13C061-B23D-F7E0-5386-0B46B666C098}"/>
              </a:ext>
            </a:extLst>
          </p:cNvPr>
          <p:cNvSpPr txBox="1"/>
          <p:nvPr/>
        </p:nvSpPr>
        <p:spPr>
          <a:xfrm>
            <a:off x="9199880" y="482750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庄铖 2</a:t>
            </a:r>
            <a:r>
              <a:rPr lang="en-US" altLang="zh-CN" dirty="0"/>
              <a:t>000011473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67ABF-B6CC-9624-7653-805B8980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1" y="2319235"/>
            <a:ext cx="10754456" cy="6960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C1A4E9-511D-9FB6-C6CF-BD755C1835C0}"/>
              </a:ext>
            </a:extLst>
          </p:cNvPr>
          <p:cNvSpPr txBox="1"/>
          <p:nvPr/>
        </p:nvSpPr>
        <p:spPr>
          <a:xfrm>
            <a:off x="9206751" y="1983237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王子涵 2</a:t>
            </a:r>
            <a:r>
              <a:rPr lang="en-US" altLang="zh-CN" dirty="0"/>
              <a:t>1</a:t>
            </a:r>
            <a:r>
              <a:rPr lang="zh-CN" altLang="en-US" dirty="0"/>
              <a:t>000</a:t>
            </a:r>
            <a:r>
              <a:rPr lang="en-US" altLang="zh-CN" dirty="0"/>
              <a:t>17827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5A3168-0648-94D5-4942-189B06B97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4" y="4767148"/>
            <a:ext cx="7708900" cy="57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7E826C-D197-86D2-0BD5-E4556F9CE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4" y="3563886"/>
            <a:ext cx="9852756" cy="5884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64189A-2A88-3D3F-6685-77D21673922E}"/>
              </a:ext>
            </a:extLst>
          </p:cNvPr>
          <p:cNvSpPr txBox="1"/>
          <p:nvPr/>
        </p:nvSpPr>
        <p:spPr>
          <a:xfrm>
            <a:off x="9107488" y="3188774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陈奕奇 </a:t>
            </a:r>
            <a:r>
              <a:rPr lang="en-US" altLang="zh-CN" dirty="0"/>
              <a:t>1900012725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A4763D-49BA-A192-8E03-62C133EE836D}"/>
              </a:ext>
            </a:extLst>
          </p:cNvPr>
          <p:cNvSpPr txBox="1"/>
          <p:nvPr/>
        </p:nvSpPr>
        <p:spPr>
          <a:xfrm>
            <a:off x="590731" y="5512179"/>
            <a:ext cx="1076994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groupby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pd.Grouper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类指定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freq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对时间索引，可以直接取出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year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month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86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作为索引，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en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IBM'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en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AMZN'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作为列索引，构建一个</a:t>
            </a:r>
            <a:r>
              <a:rPr lang="en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其中的数据为两家公司每天的股票收盘价。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DD71C-4C20-B8BA-F0BD-D09B1BD8A217}"/>
              </a:ext>
            </a:extLst>
          </p:cNvPr>
          <p:cNvSpPr txBox="1"/>
          <p:nvPr/>
        </p:nvSpPr>
        <p:spPr>
          <a:xfrm>
            <a:off x="961390" y="5364895"/>
            <a:ext cx="107699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执行合并操作，然后设置索引为‘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80C600-D40B-F876-8B8D-CABB44FC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36" y="2643926"/>
            <a:ext cx="9325610" cy="22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作为索引，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en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IBM'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en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AMZN'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作为列索引，构建一个</a:t>
            </a:r>
            <a:r>
              <a:rPr lang="en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其中的数据为两家公司每天的股票收盘价。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DD71C-4C20-B8BA-F0BD-D09B1BD8A217}"/>
              </a:ext>
            </a:extLst>
          </p:cNvPr>
          <p:cNvSpPr txBox="1"/>
          <p:nvPr/>
        </p:nvSpPr>
        <p:spPr>
          <a:xfrm>
            <a:off x="838200" y="5249008"/>
            <a:ext cx="1076994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存在问题：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两个表行数不一致，可能数据错位；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为什么输出全为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35AA2D-BE8F-8D23-7323-FF08B147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39" y="2731884"/>
            <a:ext cx="3975100" cy="187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2E8EFC-9CFD-BD00-1F12-A8E87C44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626" y="2020451"/>
            <a:ext cx="24511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输出全为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314EA9-22B3-501A-9020-498D55C3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410" y="1137285"/>
            <a:ext cx="1600200" cy="5626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15877B-21F3-3C8B-2100-A53D0AD3CD90}"/>
              </a:ext>
            </a:extLst>
          </p:cNvPr>
          <p:cNvSpPr txBox="1"/>
          <p:nvPr/>
        </p:nvSpPr>
        <p:spPr>
          <a:xfrm>
            <a:off x="222880" y="2682135"/>
            <a:ext cx="4031872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出现</a:t>
            </a:r>
            <a:r>
              <a:rPr lang="en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的原因是因为索引不一致导致的；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只有索引匹配上的行才会赋值成功，而没有匹配上的就会为</a:t>
            </a:r>
            <a:r>
              <a:rPr lang="en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在重设置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、定义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要尤其注意。</a:t>
            </a:r>
            <a:endParaRPr lang="e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4F7AFF-4D62-B1E9-C1FD-B3CAB886D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290" y="1708150"/>
            <a:ext cx="482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9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灵活使用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stack(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unstack(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8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groupby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apply(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时间索引，常用函数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索引不一致导致输出全为</a:t>
            </a:r>
            <a:r>
              <a:rPr lang="en-US" altLang="zh-CN" sz="28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培养良好的代码风格：简洁易懂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64629" y="307576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请批评指正！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661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拼接函数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concat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默认纵向拼接（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axis=0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不变（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ignore_index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append(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只能实现纵向拼接，</a:t>
            </a:r>
            <a:r>
              <a:rPr lang="en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concat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的简略形式，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1.4.0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版本以后已经弃用。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64759C-45FC-C785-8F08-ACF887DB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94" y="1579618"/>
            <a:ext cx="5796148" cy="433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删除重复的行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occupation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other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的行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60682-69F9-8D8E-6774-B1D709DF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453719"/>
            <a:ext cx="6653739" cy="46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22B646-D17F-B905-525D-9F215D557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978" t="-5935" r="3107" b="5935"/>
          <a:stretch/>
        </p:blipFill>
        <p:spPr>
          <a:xfrm>
            <a:off x="924875" y="4515714"/>
            <a:ext cx="7871148" cy="437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57E368-F96A-3066-6D34-D07706668A28}"/>
              </a:ext>
            </a:extLst>
          </p:cNvPr>
          <p:cNvSpPr txBox="1"/>
          <p:nvPr/>
        </p:nvSpPr>
        <p:spPr>
          <a:xfrm>
            <a:off x="9357678" y="4558748"/>
            <a:ext cx="215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邱荻 20000</a:t>
            </a:r>
            <a:r>
              <a:rPr lang="en-US" altLang="zh-CN" dirty="0"/>
              <a:t>12852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2876CA-64AB-1D68-E326-E645CC85F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" y="5234825"/>
            <a:ext cx="7551423" cy="4372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66A9C4-91EA-ABD7-DB73-B3AE18EF0C3E}"/>
              </a:ext>
            </a:extLst>
          </p:cNvPr>
          <p:cNvSpPr txBox="1"/>
          <p:nvPr/>
        </p:nvSpPr>
        <p:spPr>
          <a:xfrm>
            <a:off x="9357678" y="5234825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林啸 </a:t>
            </a:r>
            <a:r>
              <a:rPr lang="en-US" altLang="zh-CN" dirty="0"/>
              <a:t>19</a:t>
            </a:r>
            <a:r>
              <a:rPr lang="zh-CN" altLang="en-US" dirty="0"/>
              <a:t>000</a:t>
            </a:r>
            <a:r>
              <a:rPr lang="en-US" altLang="zh-CN" dirty="0"/>
              <a:t>11027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6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统计出现次数最多的职业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按照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zip_code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列合并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BB1651-52F2-2337-4049-9ABE8EB9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99287"/>
            <a:ext cx="4632306" cy="2108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54A52A-C968-CD4A-C6B1-216321DD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16" y="4869813"/>
            <a:ext cx="5759884" cy="12445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94DBEA0-296C-85B5-3D12-8E9273DA64D6}"/>
              </a:ext>
            </a:extLst>
          </p:cNvPr>
          <p:cNvSpPr txBox="1"/>
          <p:nvPr/>
        </p:nvSpPr>
        <p:spPr>
          <a:xfrm>
            <a:off x="7947978" y="6172201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曹苗 2</a:t>
            </a:r>
            <a:r>
              <a:rPr lang="en-US" altLang="zh-CN" dirty="0"/>
              <a:t>1</a:t>
            </a:r>
            <a:r>
              <a:rPr lang="zh-CN" altLang="en-US" dirty="0"/>
              <a:t>000</a:t>
            </a:r>
            <a:r>
              <a:rPr lang="en-US" altLang="zh-CN" dirty="0"/>
              <a:t>17827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计算总评成绩表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灵活使用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stack(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unstack(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groupby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apply(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4DBEA0-296C-85B5-3D12-8E9273DA64D6}"/>
              </a:ext>
            </a:extLst>
          </p:cNvPr>
          <p:cNvSpPr txBox="1"/>
          <p:nvPr/>
        </p:nvSpPr>
        <p:spPr>
          <a:xfrm>
            <a:off x="9644380" y="2918183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王子涵 2</a:t>
            </a:r>
            <a:r>
              <a:rPr lang="en-US" altLang="zh-CN" dirty="0"/>
              <a:t>1</a:t>
            </a:r>
            <a:r>
              <a:rPr lang="zh-CN" altLang="en-US" dirty="0"/>
              <a:t>000</a:t>
            </a:r>
            <a:r>
              <a:rPr lang="en-US" altLang="zh-CN" dirty="0"/>
              <a:t>17827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F22314-2BFB-1BF5-12B6-86F8D579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2" y="2918183"/>
            <a:ext cx="8944258" cy="369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DC69CB-68C6-4491-BEF8-A71161A5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1" y="3916919"/>
            <a:ext cx="8944259" cy="3464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A029DB-2E52-9C2E-30E9-CE9E606C6ADD}"/>
              </a:ext>
            </a:extLst>
          </p:cNvPr>
          <p:cNvSpPr txBox="1"/>
          <p:nvPr/>
        </p:nvSpPr>
        <p:spPr>
          <a:xfrm>
            <a:off x="9644380" y="3916919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熊江凯 2</a:t>
            </a:r>
            <a:r>
              <a:rPr lang="en-US" altLang="zh-CN" dirty="0"/>
              <a:t>000012515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1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946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计算总评成绩表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灵活使用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stack(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unstack(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groupby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apply(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47A302-BB00-6689-F529-1B62E793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" y="2526763"/>
            <a:ext cx="9745835" cy="26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中所有不完整的行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A93A63-7BEC-D447-CDFA-343B8DBE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989799"/>
            <a:ext cx="5116680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中所有不完整的行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A1593-609D-1D4D-CA92-25E222FA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2300317"/>
            <a:ext cx="4819650" cy="34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6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——pandas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70205" y="1263650"/>
            <a:ext cx="10860405" cy="433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补充所有日期的数据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B36D65-F36F-9A1F-7F0C-3084A9CB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56" y="2276809"/>
            <a:ext cx="10301944" cy="23043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DDD71C-4C20-B8BA-F0BD-D09B1BD8A217}"/>
              </a:ext>
            </a:extLst>
          </p:cNvPr>
          <p:cNvSpPr txBox="1"/>
          <p:nvPr/>
        </p:nvSpPr>
        <p:spPr>
          <a:xfrm>
            <a:off x="961390" y="5031567"/>
            <a:ext cx="1076994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将原表中的日期字段转换成时间索引，并指定为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，然后用新生成的完整日期进行重索引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：现索引与原索引相同，对应的行保留；否则，直接赋值为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如果不进行</a:t>
            </a:r>
            <a:r>
              <a:rPr lang="en-US" altLang="zh-CN" sz="18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to_datetime</a:t>
            </a:r>
            <a:r>
              <a:rPr lang="en-US" altLang="zh-CN" sz="1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转换，最终输出全为</a:t>
            </a:r>
            <a:r>
              <a:rPr lang="en-US" altLang="zh-CN" sz="18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！</a:t>
            </a:r>
            <a:endParaRPr lang="en-US" altLang="zh-CN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821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MxNTc3N2E5NDFkY2JmYWMwZGNlZTdlNGJiN2MzZjAifQ=="/>
  <p:tag name="KSO_WPP_MARK_KEY" val="8991a030-fa2e-4620-8c0f-50b8f751d5c7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278</TotalTime>
  <Words>641</Words>
  <Application>Microsoft Macintosh PowerPoint</Application>
  <PresentationFormat>宽屏</PresentationFormat>
  <Paragraphs>130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Cambria</vt:lpstr>
      <vt:lpstr>Times New Roman</vt:lpstr>
      <vt:lpstr>Wingdings</vt:lpstr>
      <vt:lpstr>Office 主题</vt:lpstr>
      <vt:lpstr>第六次作业讲评</vt:lpstr>
      <vt:lpstr>第零部分——代码理解</vt:lpstr>
      <vt:lpstr>第二部分——pandas基础练习</vt:lpstr>
      <vt:lpstr>第二部分——pandas基础练习</vt:lpstr>
      <vt:lpstr>第二部分——pandas基础练习</vt:lpstr>
      <vt:lpstr>第二部分——pandas基础练习</vt:lpstr>
      <vt:lpstr>第三部分——pandas数据分析</vt:lpstr>
      <vt:lpstr>第三部分——pandas数据分析</vt:lpstr>
      <vt:lpstr>第三部分——pandas数据分析</vt:lpstr>
      <vt:lpstr>第三部分——pandas数据分析</vt:lpstr>
      <vt:lpstr>第三部分——pandas数据分析</vt:lpstr>
      <vt:lpstr>第三部分——pandas数据分析</vt:lpstr>
      <vt:lpstr>第三部分——pandas数据分析</vt:lpstr>
      <vt:lpstr>第三部分——pandas数据分析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Microsoft Office User</cp:lastModifiedBy>
  <cp:revision>1360</cp:revision>
  <dcterms:created xsi:type="dcterms:W3CDTF">2015-08-08T14:03:00Z</dcterms:created>
  <dcterms:modified xsi:type="dcterms:W3CDTF">2023-03-20T03:10:32Z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DD1C276C325F4EECB9DC8B8B07B63593</vt:lpwstr>
  </property>
  <property fmtid="{D5CDD505-2E9C-101B-9397-08002B2CF9AE}" pid="3" name="KSOProductBuildVer">
    <vt:lpwstr>2052-11.1.0.12763</vt:lpwstr>
  </property>
</Properties>
</file>