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7" r:id="rId15"/>
    <p:sldId id="266" r:id="rId16"/>
    <p:sldId id="272" r:id="rId17"/>
    <p:sldId id="273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/>
    <p:restoredTop sz="78027"/>
  </p:normalViewPr>
  <p:slideViewPr>
    <p:cSldViewPr snapToGrid="0">
      <p:cViewPr varScale="1">
        <p:scale>
          <a:sx n="98" d="100"/>
          <a:sy n="98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BFF03-733E-AD4A-B570-C6861242B410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BC449-5CEF-E242-9C26-FFD852EB8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61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不通过遍历计算每个</a:t>
            </a:r>
            <a:r>
              <a:rPr kumimoji="1" lang="en-US" altLang="zh-CN" dirty="0"/>
              <a:t>X</a:t>
            </a:r>
            <a:r>
              <a:rPr kumimoji="1" lang="zh-CN" altLang="en-US" dirty="0"/>
              <a:t>样本点跟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centroids</a:t>
            </a:r>
            <a:r>
              <a:rPr kumimoji="1" lang="zh-CN" altLang="en-US" dirty="0"/>
              <a:t>之间的距离，而是一次性批量计算</a:t>
            </a:r>
            <a:endParaRPr kumimoji="1" lang="en-US" altLang="zh-CN" dirty="0"/>
          </a:p>
          <a:p>
            <a:r>
              <a:rPr kumimoji="1" lang="zh-CN" altLang="en-US" dirty="0"/>
              <a:t>如何实现？相当于将</a:t>
            </a:r>
            <a:r>
              <a:rPr kumimoji="1" lang="en-US" altLang="zh-CN" dirty="0"/>
              <a:t>10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centroids</a:t>
            </a:r>
            <a:r>
              <a:rPr kumimoji="1" lang="zh-CN" altLang="en-US" dirty="0"/>
              <a:t>拷贝</a:t>
            </a:r>
            <a:r>
              <a:rPr kumimoji="1" lang="en-US" altLang="zh-CN" dirty="0"/>
              <a:t>10000</a:t>
            </a:r>
            <a:r>
              <a:rPr kumimoji="1" lang="zh-CN" altLang="en-US" dirty="0"/>
              <a:t>份，同时跟</a:t>
            </a:r>
            <a:r>
              <a:rPr kumimoji="1" lang="en-US" altLang="zh-CN" dirty="0"/>
              <a:t>10000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X</a:t>
            </a:r>
            <a:r>
              <a:rPr kumimoji="1" lang="zh-CN" altLang="en-US" dirty="0"/>
              <a:t>进行一次距离计算</a:t>
            </a:r>
            <a:endParaRPr kumimoji="1" lang="en-US" altLang="zh-CN" dirty="0"/>
          </a:p>
          <a:p>
            <a:r>
              <a:rPr kumimoji="1" lang="zh-CN" altLang="en-US" dirty="0"/>
              <a:t>注意，这里其实</a:t>
            </a:r>
            <a:r>
              <a:rPr kumimoji="1" lang="en-US" altLang="zh-CN" dirty="0"/>
              <a:t>X</a:t>
            </a:r>
            <a:r>
              <a:rPr kumimoji="1" lang="zh-CN" altLang="en-US" dirty="0"/>
              <a:t>也进行了广播，相当于拷贝了</a:t>
            </a:r>
            <a:r>
              <a:rPr kumimoji="1" lang="en-US" altLang="zh-CN" dirty="0"/>
              <a:t>K</a:t>
            </a:r>
            <a:r>
              <a:rPr kumimoji="1" lang="zh-CN" altLang="en-US" dirty="0"/>
              <a:t>次，同时和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centroids</a:t>
            </a:r>
            <a:r>
              <a:rPr kumimoji="1" lang="zh-CN" altLang="en-US" dirty="0"/>
              <a:t>进行计算</a:t>
            </a:r>
            <a:endParaRPr kumimoji="1" lang="en-US" altLang="zh-CN" dirty="0"/>
          </a:p>
          <a:p>
            <a:r>
              <a:rPr kumimoji="1" lang="zh-CN" altLang="en-US" dirty="0"/>
              <a:t>最后得到了一个包含全部点信息的距离矩阵，再进行一次聚合操作，就得到了上张片子里想得到的</a:t>
            </a:r>
            <a:r>
              <a:rPr kumimoji="1" lang="en-US" altLang="zh-CN" dirty="0"/>
              <a:t>cluster</a:t>
            </a:r>
            <a:r>
              <a:rPr kumimoji="1" lang="zh-CN" altLang="en-US" dirty="0"/>
              <a:t>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BC449-5CEF-E242-9C26-FFD852EB870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36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3D264-E236-6BD0-F461-ABADFB8A4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E6E6F5-9CC7-A487-7D76-916A0DD80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5B624-FD29-56EF-FA8F-7469E5D4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C727-2F90-3243-8573-BBD406F0A874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DCDB0-D21D-321D-5DFD-A6F25F8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3D364-A662-0ACE-E323-2CAD6413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6A88-56AC-FC49-816A-CA3D2CD0DF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60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973D3-300E-2B2F-4C8F-B464FF77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D121EE-B8DF-2F3A-1579-6F9D6030F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4A2D9-3BE0-6AFE-91E0-DAE326D7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C727-2F90-3243-8573-BBD406F0A874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34073-0519-DB47-8315-0A3A6546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FEF0C-0B9A-E052-D573-71820CB9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6A88-56AC-FC49-816A-CA3D2CD0DF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30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2241F9-9553-AB58-2C33-492EB1F5B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30CA7-807B-1A55-CA42-7EC8E5F63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4D700-93EE-8D8F-814F-57AD7115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C727-2F90-3243-8573-BBD406F0A874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FA59A-875F-7406-15D5-B413F5E8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58A31-B3EC-A56C-6403-8FF809FC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6A88-56AC-FC49-816A-CA3D2CD0DF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66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37F6-9CBD-760A-A5C5-5F427B3A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7EBD3-A7EB-4393-B76B-BC49B4B5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AF504-C45A-9946-4357-7C139343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C727-2F90-3243-8573-BBD406F0A874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A275D-B056-D5DA-7086-05F83F56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C8EA7-3300-8595-7162-0F58BE6C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6A88-56AC-FC49-816A-CA3D2CD0DF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954E4-E93D-1124-C0A9-6C86DF30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BD0F0-9630-CDFD-5F30-C74F7323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CFD7E-66BD-F0A3-3178-043B8DA7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C727-2F90-3243-8573-BBD406F0A874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167CF-8ABB-68B7-9E1C-8C273168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72FCB-B03E-7330-AADB-87818F62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6A88-56AC-FC49-816A-CA3D2CD0DF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92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364C8-68BE-E5C8-F85E-1630B073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292C8-0E08-2D03-3614-D7EE2137F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C99DB-C50F-FBB7-5B6B-6BCC6A347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CBAF9-95B2-1DF1-5C7F-C3E8A8E0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C727-2F90-3243-8573-BBD406F0A874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EB109-D97E-6994-A416-1998B02C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3900B-9A5C-A491-E796-55413EE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6A88-56AC-FC49-816A-CA3D2CD0DF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81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36E8B-2CDD-D1BE-B51B-86C59C1A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010BF-5F21-77EE-8FF1-2FD62607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0F767-D7F1-87B7-C6AC-7FE227783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1143C8-31BA-A7C5-E4CE-88B7DEF90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C2341-D995-7C6A-EAAE-B03BF016C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D171B3-19CB-1831-DFB2-526C52B8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C727-2F90-3243-8573-BBD406F0A874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C90A8B-56BD-4FF5-F111-DE2C5AFE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A882A1-AEFB-8931-FCBB-4A87321E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6A88-56AC-FC49-816A-CA3D2CD0DF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37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14C49-9D5F-2123-745B-E186686E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9C7F93-3AC5-4A7D-9F55-7AA71D4E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C727-2F90-3243-8573-BBD406F0A874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62314-F68C-08A5-A265-8ACB35A6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B1431-FD96-67DA-7864-F835F148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6A88-56AC-FC49-816A-CA3D2CD0DF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64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1E58C-0CB1-B027-E083-91C5947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C727-2F90-3243-8573-BBD406F0A874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CA698E-80DE-7D7D-93A1-780D3CC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B7437-C52D-FE8E-9F28-A1C6B534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6A88-56AC-FC49-816A-CA3D2CD0DF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57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E402B-3A0C-610D-CE53-5DB216C5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B36A3-2CCA-7FD8-F244-88CCFB23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D44B7-39D9-EEC4-02CB-D4882BD17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E2A5B-F8CE-7206-F78C-1943DE8C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C727-2F90-3243-8573-BBD406F0A874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7FA0C-A1A3-F2C4-3D61-8806D66F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668B17-6C21-E48C-4E04-1540C1E1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6A88-56AC-FC49-816A-CA3D2CD0DF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80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B7FA-3B56-9E0D-393E-C32EF45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98F031-B214-B94E-23AA-E3A4C49A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0DC0EF-17E5-81E4-F318-E2248F5BA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57F02-5C61-90C2-24B8-D2E43E8E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C727-2F90-3243-8573-BBD406F0A874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42D6C-35F9-0627-AA29-20AD6CAB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46FE28-A091-7B80-5C88-C7D42946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6A88-56AC-FC49-816A-CA3D2CD0DF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66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BBC20D-11C2-1311-3498-67582985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00DEF-629A-93D7-3679-93D1F4767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17653-6C5F-DB0B-9E45-8C50F1532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6C727-2F90-3243-8573-BBD406F0A874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BA19A-C064-A45B-578A-B3D00712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376D1-3F86-0F93-8E03-8210E881B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6A88-56AC-FC49-816A-CA3D2CD0DF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14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umpy.org/doc/stable/reference/generated/numpy.linalg.nor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4D4AA-C19F-F5B3-85B4-2AE0A401A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第八次作业讲评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001B8-90A7-CE48-59FC-8992A4108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李一飞</a:t>
            </a:r>
            <a:r>
              <a:rPr kumimoji="1" lang="en-US" altLang="zh-CN" dirty="0"/>
              <a:t>, </a:t>
            </a:r>
            <a:r>
              <a:rPr kumimoji="1" lang="zh-CN" altLang="en-US" dirty="0"/>
              <a:t>朱成轩</a:t>
            </a:r>
            <a:endParaRPr kumimoji="1" lang="en-US" altLang="zh-CN" dirty="0"/>
          </a:p>
          <a:p>
            <a:r>
              <a:rPr kumimoji="1" lang="en-US" altLang="zh-CN" dirty="0"/>
              <a:t>2023.03.29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63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BDEC5-6874-4B30-A905-942AD8AC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1.5 </a:t>
            </a:r>
            <a:r>
              <a:rPr kumimoji="1" lang="zh-CN" altLang="en-US" dirty="0"/>
              <a:t>特征值和特征向量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A638F-95C9-A1A7-69AC-9EB5FC1FF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特征向量是</a:t>
            </a:r>
            <a:r>
              <a:rPr kumimoji="1" lang="en-US" altLang="zh-CN" dirty="0"/>
              <a:t>v</a:t>
            </a:r>
            <a:r>
              <a:rPr kumimoji="1" lang="zh-CN" altLang="en-US" dirty="0"/>
              <a:t>的列向量，取法：</a:t>
            </a:r>
            <a:r>
              <a:rPr kumimoji="1" lang="en-US" altLang="zh-CN" dirty="0"/>
              <a:t>v[:, </a:t>
            </a:r>
            <a:r>
              <a:rPr kumimoji="1" lang="en-US" altLang="zh-CN" dirty="0" err="1"/>
              <a:t>w.argmax</a:t>
            </a:r>
            <a:r>
              <a:rPr kumimoji="1" lang="en-US" altLang="zh-CN" dirty="0"/>
              <a:t>()]</a:t>
            </a:r>
          </a:p>
          <a:p>
            <a:r>
              <a:rPr kumimoji="1" lang="zh-CN" altLang="en-US" dirty="0"/>
              <a:t>错误写法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v[</a:t>
            </a:r>
            <a:r>
              <a:rPr kumimoji="1" lang="en-US" altLang="zh-CN" dirty="0" err="1"/>
              <a:t>w.argmax</a:t>
            </a:r>
            <a:r>
              <a:rPr kumimoji="1" lang="en-US" altLang="zh-CN" dirty="0"/>
              <a:t>()]</a:t>
            </a:r>
            <a:r>
              <a:rPr kumimoji="1" lang="zh-CN" altLang="en-US" dirty="0"/>
              <a:t>（取的是行向量）</a:t>
            </a:r>
            <a:endParaRPr kumimoji="1" lang="en-US" altLang="zh-CN" dirty="0"/>
          </a:p>
          <a:p>
            <a:r>
              <a:rPr kumimoji="1" lang="zh-CN" altLang="en-US" dirty="0"/>
              <a:t>错误写法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v[</a:t>
            </a:r>
            <a:r>
              <a:rPr kumimoji="1" lang="en-US" altLang="zh-CN" dirty="0" err="1"/>
              <a:t>np.where</a:t>
            </a:r>
            <a:r>
              <a:rPr kumimoji="1" lang="en-US" altLang="zh-CN" dirty="0"/>
              <a:t>(w==</a:t>
            </a:r>
            <a:r>
              <a:rPr kumimoji="1" lang="en-US" altLang="zh-CN" dirty="0" err="1"/>
              <a:t>eig_val_max</a:t>
            </a:r>
            <a:r>
              <a:rPr kumimoji="1" lang="en-US" altLang="zh-CN" dirty="0"/>
              <a:t>)][0]</a:t>
            </a:r>
            <a:r>
              <a:rPr kumimoji="1" lang="zh-CN" altLang="en-US" dirty="0"/>
              <a:t>（取的依然是行向量）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97137C-11E8-5F61-9E42-9933F618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772400" cy="28941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E7455D-E6F1-3770-4BE0-594D8662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4295383"/>
            <a:ext cx="4406900" cy="1003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3DBE03-3EA4-C18A-C2ED-2507324366A6}"/>
              </a:ext>
            </a:extLst>
          </p:cNvPr>
          <p:cNvSpPr txBox="1"/>
          <p:nvPr/>
        </p:nvSpPr>
        <p:spPr>
          <a:xfrm>
            <a:off x="9742311" y="5298683"/>
            <a:ext cx="2449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 王乐安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1900012973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5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6A7FB-4D88-16B9-98D8-76A7EC3F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1.6</a:t>
            </a:r>
            <a:r>
              <a:rPr kumimoji="1" lang="zh-CN" altLang="en-US" dirty="0"/>
              <a:t> 奇异值分解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4108-8B86-588F-189D-BF0D3192D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U, Sigma, VT = </a:t>
            </a:r>
            <a:r>
              <a:rPr kumimoji="1" lang="en-US" altLang="zh-CN" dirty="0" err="1"/>
              <a:t>np.linalg.svd</a:t>
            </a:r>
            <a:r>
              <a:rPr kumimoji="1" lang="en-US" altLang="zh-CN" dirty="0"/>
              <a:t>(data)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36BAD6-0394-9115-08DC-D108A8A1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84" y="2984938"/>
            <a:ext cx="7598631" cy="1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1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78565-2DDE-6B08-D0C3-53D5FAB4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1.6 </a:t>
            </a:r>
            <a:r>
              <a:rPr kumimoji="1" lang="zh-CN" altLang="en-US" dirty="0"/>
              <a:t>奇异值分解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516CFA-CDCF-B9A8-24BB-EB796215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42" y="2110731"/>
            <a:ext cx="7772400" cy="38250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BA5529-9756-DCDA-A585-F4DBDF81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474" y="1019700"/>
            <a:ext cx="3399789" cy="27083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34D1F2-48CF-52D5-E6E7-9660AD44B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474" y="3728006"/>
            <a:ext cx="3399789" cy="27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1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641DF-9BD4-35F1-83EA-197521DC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 </a:t>
            </a:r>
            <a:r>
              <a:rPr kumimoji="1" lang="zh-CN" altLang="en-US" dirty="0"/>
              <a:t>向量化操作实现</a:t>
            </a:r>
            <a:r>
              <a:rPr kumimoji="1" lang="en-US" altLang="zh-CN" dirty="0"/>
              <a:t>K-Means</a:t>
            </a:r>
            <a:r>
              <a:rPr kumimoji="1" lang="zh-CN" altLang="en-US" dirty="0"/>
              <a:t>聚类算法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E8CE3-DF33-2DF7-E9DB-76E0CDE5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相当于对课上讲过的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各种操作，进行了一个综合运用</a:t>
            </a:r>
            <a:endParaRPr kumimoji="1" lang="en-US" altLang="zh-CN" dirty="0"/>
          </a:p>
          <a:p>
            <a:r>
              <a:rPr kumimoji="1" lang="zh-CN" altLang="en-US" dirty="0"/>
              <a:t>循环实现版本：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C50050-729B-729B-FD38-F736B1F1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886" y="2343156"/>
            <a:ext cx="7468914" cy="44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9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641DF-9BD4-35F1-83EA-197521DC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 </a:t>
            </a:r>
            <a:r>
              <a:rPr kumimoji="1" lang="zh-CN" altLang="en-US" dirty="0"/>
              <a:t>向量化操作实现</a:t>
            </a:r>
            <a:r>
              <a:rPr kumimoji="1" lang="en-US" altLang="zh-CN" dirty="0"/>
              <a:t>K-Means</a:t>
            </a:r>
            <a:r>
              <a:rPr kumimoji="1" lang="zh-CN" altLang="en-US" dirty="0"/>
              <a:t>聚类算法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E8CE3-DF33-2DF7-E9DB-76E0CDE5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向量化实现：相当于通过维度的扩张，减少循环的层数</a:t>
            </a:r>
            <a:endParaRPr kumimoji="1" lang="en-US" altLang="zh-CN" dirty="0"/>
          </a:p>
          <a:p>
            <a:r>
              <a:rPr kumimoji="1" lang="zh-CN" altLang="en-US" dirty="0"/>
              <a:t>计算</a:t>
            </a:r>
            <a:r>
              <a:rPr kumimoji="1" lang="en-US" altLang="zh-CN" dirty="0"/>
              <a:t>distances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clusters</a:t>
            </a:r>
            <a:r>
              <a:rPr kumimoji="1" lang="zh-CN" altLang="en-US" dirty="0"/>
              <a:t>：（实现了这部分便能得到</a:t>
            </a:r>
            <a:r>
              <a:rPr kumimoji="1" lang="en-US" altLang="zh-CN" dirty="0"/>
              <a:t>1.5</a:t>
            </a:r>
            <a:r>
              <a:rPr kumimoji="1" lang="zh-CN" altLang="en-US" dirty="0"/>
              <a:t>分加分）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9F0CE6-E703-2B97-36EB-312F51ED4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60" y="3094367"/>
            <a:ext cx="11325679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04F07-893B-2708-3DB4-C3381387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 </a:t>
            </a:r>
            <a:r>
              <a:rPr kumimoji="1" lang="zh-CN" altLang="en-US" dirty="0"/>
              <a:t>向量化操作实现</a:t>
            </a:r>
            <a:r>
              <a:rPr kumimoji="1" lang="en-US" altLang="zh-CN" dirty="0"/>
              <a:t>K-Means</a:t>
            </a:r>
            <a:r>
              <a:rPr kumimoji="1" lang="zh-CN" altLang="en-US" dirty="0"/>
              <a:t>聚类算法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0DADB-8CE9-E77A-DE55-E40862EA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Groupby</a:t>
            </a:r>
            <a:r>
              <a:rPr kumimoji="1" lang="zh-CN" altLang="en-US" dirty="0"/>
              <a:t>解法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更新</a:t>
            </a:r>
            <a:r>
              <a:rPr kumimoji="1" lang="en-US" altLang="zh-CN" dirty="0"/>
              <a:t>centroids</a:t>
            </a:r>
            <a:r>
              <a:rPr kumimoji="1" lang="zh-CN" altLang="en-US" dirty="0"/>
              <a:t> 向量化解法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94E010-EDCE-78A2-C358-1011AA02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40943"/>
            <a:ext cx="7772400" cy="21990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E77046-7CF8-180D-58B2-A681DBD6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44" y="2417056"/>
            <a:ext cx="6211712" cy="1324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0D1527-C885-3724-BDA4-265FCCB56F31}"/>
              </a:ext>
            </a:extLst>
          </p:cNvPr>
          <p:cNvSpPr txBox="1"/>
          <p:nvPr/>
        </p:nvSpPr>
        <p:spPr>
          <a:xfrm>
            <a:off x="6338711" y="3372699"/>
            <a:ext cx="2449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刘陈成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 2000010864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59F8E1-A29C-6B13-BC0A-56C2029C4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833" y="1624161"/>
            <a:ext cx="2449689" cy="158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04F07-893B-2708-3DB4-C3381387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 </a:t>
            </a:r>
            <a:r>
              <a:rPr kumimoji="1" lang="zh-CN" altLang="en-US" dirty="0"/>
              <a:t>向量化操作实现</a:t>
            </a:r>
            <a:r>
              <a:rPr kumimoji="1" lang="en-US" altLang="zh-CN" dirty="0"/>
              <a:t>K-Means</a:t>
            </a:r>
            <a:r>
              <a:rPr kumimoji="1" lang="zh-CN" altLang="en-US" dirty="0"/>
              <a:t>聚类算法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0DADB-8CE9-E77A-DE55-E40862EA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875"/>
          </a:xfrm>
        </p:spPr>
        <p:txBody>
          <a:bodyPr/>
          <a:lstStyle/>
          <a:p>
            <a:r>
              <a:rPr kumimoji="1" lang="zh-CN" altLang="en-US" dirty="0"/>
              <a:t>更新</a:t>
            </a:r>
            <a:r>
              <a:rPr kumimoji="1" lang="en-US" altLang="zh-CN" dirty="0"/>
              <a:t>centroids</a:t>
            </a:r>
            <a:r>
              <a:rPr kumimoji="1" lang="zh-CN" altLang="en-US" dirty="0"/>
              <a:t> 向量化解法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52D770-F29B-7EED-7032-B52A66F8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21" y="2476500"/>
            <a:ext cx="7635313" cy="11184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3B0B17-7CE5-5CFA-3012-84DBE1D69D0D}"/>
              </a:ext>
            </a:extLst>
          </p:cNvPr>
          <p:cNvSpPr txBox="1"/>
          <p:nvPr/>
        </p:nvSpPr>
        <p:spPr>
          <a:xfrm>
            <a:off x="838200" y="3694556"/>
            <a:ext cx="306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clusters: 4,  3,  7,  1,  0,  9,… 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7168B7-E24A-3120-9F1A-62C99293C02D}"/>
              </a:ext>
            </a:extLst>
          </p:cNvPr>
          <p:cNvSpPr txBox="1"/>
          <p:nvPr/>
        </p:nvSpPr>
        <p:spPr>
          <a:xfrm rot="5400000">
            <a:off x="382520" y="4862024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0 1 2 3 4 5 6 7 8 9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73D70D-18AE-EFF8-AC44-DA62D429CFF8}"/>
              </a:ext>
            </a:extLst>
          </p:cNvPr>
          <p:cNvSpPr/>
          <p:nvPr/>
        </p:nvSpPr>
        <p:spPr>
          <a:xfrm>
            <a:off x="1674688" y="4109402"/>
            <a:ext cx="3277456" cy="1825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63C4086-2A04-A6FD-4482-C9DB0A9890C7}"/>
              </a:ext>
            </a:extLst>
          </p:cNvPr>
          <p:cNvGrpSpPr/>
          <p:nvPr/>
        </p:nvGrpSpPr>
        <p:grpSpPr>
          <a:xfrm>
            <a:off x="1688593" y="4109402"/>
            <a:ext cx="2485917" cy="1825990"/>
            <a:chOff x="1688593" y="4109402"/>
            <a:chExt cx="2485917" cy="182599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BB3D61-A40C-EAAB-897B-513AD933170B}"/>
                </a:ext>
              </a:extLst>
            </p:cNvPr>
            <p:cNvSpPr/>
            <p:nvPr/>
          </p:nvSpPr>
          <p:spPr>
            <a:xfrm>
              <a:off x="1688593" y="4859349"/>
              <a:ext cx="272345" cy="1777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C3CABF7-9CB9-460D-EDA3-A107A18B6E1E}"/>
                </a:ext>
              </a:extLst>
            </p:cNvPr>
            <p:cNvSpPr/>
            <p:nvPr/>
          </p:nvSpPr>
          <p:spPr>
            <a:xfrm>
              <a:off x="1966224" y="4676283"/>
              <a:ext cx="272345" cy="1777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B0AE472-ABD1-AD8E-A949-3E35ADEAEA44}"/>
                </a:ext>
              </a:extLst>
            </p:cNvPr>
            <p:cNvSpPr/>
            <p:nvPr/>
          </p:nvSpPr>
          <p:spPr>
            <a:xfrm>
              <a:off x="2275569" y="5410372"/>
              <a:ext cx="272345" cy="1777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1129B8-3887-9E21-5D80-FFF0E3F264C4}"/>
                </a:ext>
              </a:extLst>
            </p:cNvPr>
            <p:cNvSpPr/>
            <p:nvPr/>
          </p:nvSpPr>
          <p:spPr>
            <a:xfrm>
              <a:off x="2615186" y="4288757"/>
              <a:ext cx="272345" cy="1777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970AAAE-F7B9-E066-F370-4CC3815A33EA}"/>
                </a:ext>
              </a:extLst>
            </p:cNvPr>
            <p:cNvSpPr/>
            <p:nvPr/>
          </p:nvSpPr>
          <p:spPr>
            <a:xfrm>
              <a:off x="2892817" y="4109402"/>
              <a:ext cx="272345" cy="1777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F55B6D3-EDC7-37D6-04A3-D80AD9BEF818}"/>
                </a:ext>
              </a:extLst>
            </p:cNvPr>
            <p:cNvSpPr/>
            <p:nvPr/>
          </p:nvSpPr>
          <p:spPr>
            <a:xfrm>
              <a:off x="3177243" y="5757612"/>
              <a:ext cx="272345" cy="1777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B9AD973-A707-E6B5-F2B0-DAB7ABB29D7B}"/>
                </a:ext>
              </a:extLst>
            </p:cNvPr>
            <p:cNvSpPr txBox="1"/>
            <p:nvPr/>
          </p:nvSpPr>
          <p:spPr>
            <a:xfrm>
              <a:off x="3775042" y="4755324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rgbClr val="92D050"/>
                  </a:solidFill>
                </a:rPr>
                <a:t>…</a:t>
              </a:r>
              <a:endParaRPr kumimoji="1" lang="zh-CN" altLang="en-US" sz="24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771B674-5507-A4AF-647A-0344FE5C7AF9}"/>
              </a:ext>
            </a:extLst>
          </p:cNvPr>
          <p:cNvSpPr txBox="1"/>
          <p:nvPr/>
        </p:nvSpPr>
        <p:spPr>
          <a:xfrm>
            <a:off x="2615186" y="611582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(10, 10000)</a:t>
            </a:r>
            <a:endParaRPr kumimoji="1"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AE2BCD3-5B5E-FBD6-2BD9-566C2000FC66}"/>
              </a:ext>
            </a:extLst>
          </p:cNvPr>
          <p:cNvGrpSpPr/>
          <p:nvPr/>
        </p:nvGrpSpPr>
        <p:grpSpPr>
          <a:xfrm>
            <a:off x="5305340" y="3728776"/>
            <a:ext cx="6303044" cy="2670048"/>
            <a:chOff x="5305340" y="3728776"/>
            <a:chExt cx="6303044" cy="267004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0854D8A-6720-925B-6A63-C27D948D53E3}"/>
                </a:ext>
              </a:extLst>
            </p:cNvPr>
            <p:cNvSpPr txBox="1"/>
            <p:nvPr/>
          </p:nvSpPr>
          <p:spPr>
            <a:xfrm>
              <a:off x="6069537" y="4255741"/>
              <a:ext cx="98296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i="0" dirty="0">
                  <a:solidFill>
                    <a:srgbClr val="000000"/>
                  </a:solidFill>
                  <a:effectLst/>
                </a:rPr>
                <a:t>[0.69, 0.28], </a:t>
              </a:r>
            </a:p>
            <a:p>
              <a:r>
                <a:rPr lang="en-US" altLang="zh-CN" sz="1200" b="0" i="0" dirty="0">
                  <a:solidFill>
                    <a:srgbClr val="000000"/>
                  </a:solidFill>
                  <a:effectLst/>
                </a:rPr>
                <a:t>[0.22, 0.55], </a:t>
              </a:r>
            </a:p>
            <a:p>
              <a:r>
                <a:rPr lang="en-US" altLang="zh-CN" sz="1200" b="0" i="0" dirty="0">
                  <a:solidFill>
                    <a:srgbClr val="000000"/>
                  </a:solidFill>
                  <a:effectLst/>
                </a:rPr>
                <a:t>[0.71, 0.42],</a:t>
              </a:r>
            </a:p>
            <a:p>
              <a:r>
                <a:rPr lang="en-US" altLang="zh-CN" sz="1200" b="0" i="0" dirty="0">
                  <a:solidFill>
                    <a:srgbClr val="000000"/>
                  </a:solidFill>
                  <a:effectLst/>
                </a:rPr>
                <a:t>[0.86, 0.79], </a:t>
              </a:r>
            </a:p>
            <a:p>
              <a:r>
                <a:rPr lang="en-US" altLang="zh-CN" sz="1200" b="0" i="0" dirty="0">
                  <a:solidFill>
                    <a:srgbClr val="000000"/>
                  </a:solidFill>
                  <a:effectLst/>
                </a:rPr>
                <a:t>[0.12, 0.44], </a:t>
              </a:r>
            </a:p>
            <a:p>
              <a:r>
                <a:rPr lang="en-US" altLang="zh-CN" sz="1200" b="0" i="0" dirty="0">
                  <a:solidFill>
                    <a:srgbClr val="000000"/>
                  </a:solidFill>
                  <a:effectLst/>
                </a:rPr>
                <a:t>[0.27, 0.27]</a:t>
              </a:r>
              <a:r>
                <a:rPr lang="en-US" altLang="zh-CN" sz="1200" dirty="0">
                  <a:solidFill>
                    <a:srgbClr val="000000"/>
                  </a:solidFill>
                </a:rPr>
                <a:t>,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...</a:t>
              </a:r>
              <a:endParaRPr kumimoji="1" lang="zh-CN" altLang="en-US" sz="12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FFA3B05-35CF-0FBE-906F-964F4BB2160B}"/>
                </a:ext>
              </a:extLst>
            </p:cNvPr>
            <p:cNvSpPr txBox="1"/>
            <p:nvPr/>
          </p:nvSpPr>
          <p:spPr>
            <a:xfrm>
              <a:off x="6420328" y="372877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X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068881-D97C-8BEA-CA51-C704E1EEC05D}"/>
                </a:ext>
              </a:extLst>
            </p:cNvPr>
            <p:cNvSpPr txBox="1"/>
            <p:nvPr/>
          </p:nvSpPr>
          <p:spPr>
            <a:xfrm>
              <a:off x="5997136" y="6029492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(10000, 2)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FE2F115-D748-F1D7-23A3-4B9B3CD3E72D}"/>
                </a:ext>
              </a:extLst>
            </p:cNvPr>
            <p:cNvSpPr txBox="1"/>
            <p:nvPr/>
          </p:nvSpPr>
          <p:spPr>
            <a:xfrm>
              <a:off x="5305340" y="4678880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@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34E323A-6D55-8DEB-4288-1D77905AB2B1}"/>
                </a:ext>
              </a:extLst>
            </p:cNvPr>
            <p:cNvSpPr txBox="1"/>
            <p:nvPr/>
          </p:nvSpPr>
          <p:spPr>
            <a:xfrm>
              <a:off x="9177505" y="6029492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(10, 2)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458CBBF-E30D-1266-4248-023D2FBB960C}"/>
                </a:ext>
              </a:extLst>
            </p:cNvPr>
            <p:cNvSpPr txBox="1"/>
            <p:nvPr/>
          </p:nvSpPr>
          <p:spPr>
            <a:xfrm>
              <a:off x="7665583" y="467628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=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704B45C-741C-F985-43A7-21D05F0C882C}"/>
                </a:ext>
              </a:extLst>
            </p:cNvPr>
            <p:cNvSpPr txBox="1"/>
            <p:nvPr/>
          </p:nvSpPr>
          <p:spPr>
            <a:xfrm>
              <a:off x="8708231" y="4076118"/>
              <a:ext cx="290015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[Sum of cords in cluster #0]</a:t>
              </a:r>
            </a:p>
            <a:p>
              <a:r>
                <a:rPr kumimoji="1" lang="en-US" altLang="zh-CN" dirty="0"/>
                <a:t>[Sum of cords in cluster #1]</a:t>
              </a:r>
              <a:endParaRPr kumimoji="1" lang="zh-CN" altLang="en-US" dirty="0"/>
            </a:p>
            <a:p>
              <a:r>
                <a:rPr kumimoji="1" lang="en-US" altLang="zh-CN" dirty="0"/>
                <a:t>[Sum of cords in cluster #2]</a:t>
              </a:r>
              <a:endParaRPr kumimoji="1" lang="zh-CN" altLang="en-US" dirty="0"/>
            </a:p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D4D3A69B-DE1B-0A44-87B3-CB7EDAB24CA1}"/>
              </a:ext>
            </a:extLst>
          </p:cNvPr>
          <p:cNvSpPr txBox="1"/>
          <p:nvPr/>
        </p:nvSpPr>
        <p:spPr>
          <a:xfrm>
            <a:off x="9055385" y="2480621"/>
            <a:ext cx="2449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 徐以舒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2100013078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0A7CB3B6-1E05-AD50-066C-10C3C8A35EDB}"/>
              </a:ext>
            </a:extLst>
          </p:cNvPr>
          <p:cNvCxnSpPr/>
          <p:nvPr/>
        </p:nvCxnSpPr>
        <p:spPr>
          <a:xfrm>
            <a:off x="2853664" y="3013149"/>
            <a:ext cx="35327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7E01177-5DF0-2B9A-DC60-23B1F0CD5F93}"/>
              </a:ext>
            </a:extLst>
          </p:cNvPr>
          <p:cNvCxnSpPr/>
          <p:nvPr/>
        </p:nvCxnSpPr>
        <p:spPr>
          <a:xfrm>
            <a:off x="2728780" y="3289726"/>
            <a:ext cx="35327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0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04F07-893B-2708-3DB4-C3381387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 </a:t>
            </a:r>
            <a:r>
              <a:rPr kumimoji="1" lang="zh-CN" altLang="en-US" dirty="0"/>
              <a:t>向量化操作实现</a:t>
            </a:r>
            <a:r>
              <a:rPr kumimoji="1" lang="en-US" altLang="zh-CN" dirty="0"/>
              <a:t>K-Means</a:t>
            </a:r>
            <a:r>
              <a:rPr kumimoji="1" lang="zh-CN" altLang="en-US" dirty="0"/>
              <a:t>聚类算法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0DADB-8CE9-E77A-DE55-E40862EA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875"/>
          </a:xfrm>
        </p:spPr>
        <p:txBody>
          <a:bodyPr/>
          <a:lstStyle/>
          <a:p>
            <a:r>
              <a:rPr kumimoji="1" lang="zh-CN" altLang="en-US" dirty="0"/>
              <a:t>更新</a:t>
            </a:r>
            <a:r>
              <a:rPr kumimoji="1" lang="en-US" altLang="zh-CN" dirty="0"/>
              <a:t>centroids</a:t>
            </a:r>
            <a:r>
              <a:rPr kumimoji="1" lang="zh-CN" altLang="en-US" dirty="0"/>
              <a:t> 向量化解法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D3A69B-DE1B-0A44-87B3-CB7EDAB24CA1}"/>
              </a:ext>
            </a:extLst>
          </p:cNvPr>
          <p:cNvSpPr txBox="1"/>
          <p:nvPr/>
        </p:nvSpPr>
        <p:spPr>
          <a:xfrm>
            <a:off x="8332896" y="2426771"/>
            <a:ext cx="2449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 王乐安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1900012973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ECFCC2-74DA-C78A-5B80-5CBBAB0EC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7" y="2476500"/>
            <a:ext cx="6388100" cy="1511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B2224E-A49C-84A0-4BCF-D121708B3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17" y="4061898"/>
            <a:ext cx="7335867" cy="26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6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DCB2B-EE7A-D43D-A6DF-77003E4B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A440D-3C0E-8A6C-EC1D-DF60C0D6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本次作业调接口的内容偏多，更多的是希望大家熟悉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的基本用法、将其作为一个基础工具包建立数据处理的技能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重点和难点：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</a:t>
            </a:r>
            <a:r>
              <a:rPr kumimoji="1" lang="zh-CN" altLang="en-US" dirty="0"/>
              <a:t> 形成向量化操作的思维习惯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2.</a:t>
            </a:r>
            <a:r>
              <a:rPr kumimoji="1" lang="zh-CN" altLang="en-US" dirty="0"/>
              <a:t> 注意切片操作带来的</a:t>
            </a:r>
            <a:r>
              <a:rPr kumimoji="1" lang="en-US" altLang="zh-CN" dirty="0"/>
              <a:t>shape</a:t>
            </a:r>
            <a:r>
              <a:rPr kumimoji="1" lang="zh-CN" altLang="en-US" dirty="0"/>
              <a:t>改变，以及广播机制带来的隐含</a:t>
            </a:r>
            <a:r>
              <a:rPr kumimoji="1" lang="en-US" altLang="zh-CN" dirty="0"/>
              <a:t>bug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0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6FFC6-E3F1-F06C-A348-C659F4B3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0.1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四则运算、广播机制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1D340-06BA-4B17-6669-D37284C4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754821" cy="4351338"/>
          </a:xfrm>
        </p:spPr>
        <p:txBody>
          <a:bodyPr/>
          <a:lstStyle/>
          <a:p>
            <a:r>
              <a:rPr kumimoji="1" lang="zh-CN" altLang="en-US" dirty="0"/>
              <a:t>注意广播机制的特点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注意，*是逐元素相乘，不是矩阵乘法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0E5A0D-B56E-6259-7450-033D93CE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097" y="1690688"/>
            <a:ext cx="6808076" cy="46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6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B77E2-934A-8A97-8173-A0568CEB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0.2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指定维度的运算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449D6-0CCD-7CBE-431A-C658F6D8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EA76F9-79E2-78AB-F873-09ACCD3F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108994"/>
            <a:ext cx="38100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6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B64CB-2F23-2C93-DDF9-5268D3BE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0.3</a:t>
            </a:r>
            <a:r>
              <a:rPr kumimoji="1" lang="zh-CN" altLang="en-US" dirty="0"/>
              <a:t> 形状操作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19A7F-3454-501F-A06D-C0CA87EC2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8697" cy="4351338"/>
          </a:xfrm>
        </p:spPr>
        <p:txBody>
          <a:bodyPr/>
          <a:lstStyle/>
          <a:p>
            <a:r>
              <a:rPr kumimoji="1" lang="zh-CN" altLang="en-US" dirty="0"/>
              <a:t>注意切片视图（</a:t>
            </a:r>
            <a:r>
              <a:rPr kumimoji="1" lang="en-US" altLang="zh-CN" dirty="0"/>
              <a:t>in-place</a:t>
            </a:r>
            <a:r>
              <a:rPr kumimoji="1" lang="zh-CN" altLang="en-US" dirty="0"/>
              <a:t>操作）</a:t>
            </a:r>
            <a:r>
              <a:rPr kumimoji="1" lang="en-US" altLang="zh-CN" dirty="0"/>
              <a:t>/</a:t>
            </a:r>
            <a:r>
              <a:rPr kumimoji="1" lang="zh-CN" altLang="en-US" dirty="0"/>
              <a:t>创建副本的异同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1EF8E6-C3E5-1DA5-B170-ED9AD00B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897" y="163486"/>
            <a:ext cx="7430814" cy="65310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3E51A8-9C17-C3ED-386F-0EC96AB2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38" y="3107778"/>
            <a:ext cx="2921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4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0422B-CDBA-02B8-84A5-ADBADB2A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0.4</a:t>
            </a:r>
            <a:r>
              <a:rPr kumimoji="1" lang="zh-CN" altLang="en-US" dirty="0"/>
              <a:t> 矩阵乘法运算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BB1A-AFFA-A16C-3986-9ABA8F3D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5234" cy="2328686"/>
          </a:xfrm>
        </p:spPr>
        <p:txBody>
          <a:bodyPr/>
          <a:lstStyle/>
          <a:p>
            <a:r>
              <a:rPr kumimoji="1" lang="zh-CN" altLang="en-US" dirty="0"/>
              <a:t>能别用就别用</a:t>
            </a:r>
            <a:r>
              <a:rPr kumimoji="1" lang="en-US" altLang="zh-CN" dirty="0" err="1"/>
              <a:t>np.dot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，可以用</a:t>
            </a:r>
            <a:r>
              <a:rPr kumimoji="1" lang="en-US" altLang="zh-CN" dirty="0"/>
              <a:t>*, </a:t>
            </a:r>
            <a:r>
              <a:rPr kumimoji="1" lang="en-US" altLang="zh-CN" dirty="0" err="1"/>
              <a:t>np.inner</a:t>
            </a:r>
            <a:r>
              <a:rPr kumimoji="1" lang="en-US" altLang="zh-CN" dirty="0"/>
              <a:t>(), @</a:t>
            </a:r>
            <a:r>
              <a:rPr kumimoji="1" lang="zh-CN" altLang="en-US" dirty="0"/>
              <a:t>等代替，方便</a:t>
            </a:r>
            <a:r>
              <a:rPr kumimoji="1" lang="en-US" altLang="zh-CN" dirty="0"/>
              <a:t>debug</a:t>
            </a:r>
            <a:r>
              <a:rPr kumimoji="1" lang="zh-CN" altLang="en-US" dirty="0"/>
              <a:t>。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B4EFC0-4ADC-98FC-F4BB-BCFAF7C5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90" y="0"/>
            <a:ext cx="6480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3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D8FA7-D102-DBF2-D54C-116E2DCC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1.1 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矩阵初始化（标准正态分布）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E76B7-EAA9-236B-4EA4-18B07057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np.random.randn</a:t>
            </a:r>
            <a:r>
              <a:rPr kumimoji="1" lang="en-US" altLang="zh-CN" dirty="0"/>
              <a:t>(d0, d1, …, </a:t>
            </a:r>
            <a:r>
              <a:rPr kumimoji="1" lang="en-US" altLang="zh-CN" dirty="0" err="1"/>
              <a:t>dn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 err="1"/>
              <a:t>np.random.normal</a:t>
            </a:r>
            <a:r>
              <a:rPr kumimoji="1" lang="en-US" altLang="zh-CN" dirty="0"/>
              <a:t>(loc=0.0, scale=1.0, size=None)</a:t>
            </a:r>
          </a:p>
          <a:p>
            <a:r>
              <a:rPr kumimoji="1" lang="en-US" altLang="zh-CN" dirty="0" err="1"/>
              <a:t>np.random.standard_normal</a:t>
            </a:r>
            <a:r>
              <a:rPr kumimoji="1" lang="en-US" altLang="zh-CN" dirty="0"/>
              <a:t>(size=None)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错误用法：</a:t>
            </a:r>
            <a:r>
              <a:rPr kumimoji="1" lang="en-US" altLang="zh-CN" dirty="0" err="1"/>
              <a:t>np.random.uniform</a:t>
            </a:r>
            <a:r>
              <a:rPr kumimoji="1" lang="en-US" altLang="zh-CN" dirty="0"/>
              <a:t>(d0, d1, ..., </a:t>
            </a:r>
            <a:r>
              <a:rPr kumimoji="1" lang="en-US" altLang="zh-CN" dirty="0" err="1"/>
              <a:t>dn</a:t>
            </a:r>
            <a:r>
              <a:rPr kumimoji="1" lang="en-US" altLang="zh-CN" dirty="0"/>
              <a:t>)</a:t>
            </a:r>
            <a:r>
              <a:rPr kumimoji="1" lang="zh-CN" altLang="en-US" dirty="0"/>
              <a:t>（从均匀分布中采样）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71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1C103-BE50-E005-F4A0-7FFB07EA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1.2 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矩阵的四则运算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B7662-0A40-B806-42A4-71F34EE5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np.dot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np.eye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9B5B98-60B7-22E4-4C97-E6E821CB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4" y="1414078"/>
            <a:ext cx="6580133" cy="51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9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FF3B1-3DB6-8845-EBB0-0EC949CE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1.3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求解线性方程组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F4903-DA16-3667-C1EF-5522CB4B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np.solve</a:t>
            </a:r>
            <a:r>
              <a:rPr kumimoji="1" lang="en-US" altLang="zh-CN" dirty="0"/>
              <a:t>(a, b)</a:t>
            </a:r>
          </a:p>
          <a:p>
            <a:r>
              <a:rPr kumimoji="1" lang="en-US" altLang="zh-CN" dirty="0" err="1"/>
              <a:t>np.inv</a:t>
            </a:r>
            <a:r>
              <a:rPr kumimoji="1" lang="en-US" altLang="zh-CN" dirty="0"/>
              <a:t>(a) @ b</a:t>
            </a:r>
          </a:p>
          <a:p>
            <a:r>
              <a:rPr kumimoji="1" lang="zh-CN" altLang="en-US" dirty="0"/>
              <a:t>第二种慢于第一种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课件</a:t>
            </a:r>
            <a:r>
              <a:rPr kumimoji="1" lang="en-US" altLang="zh-CN" dirty="0"/>
              <a:t>C08-</a:t>
            </a:r>
            <a:r>
              <a:rPr kumimoji="1" lang="zh-CN" altLang="en-US" dirty="0"/>
              <a:t>第</a:t>
            </a:r>
            <a:r>
              <a:rPr kumimoji="1" lang="en-US" altLang="zh-CN" dirty="0"/>
              <a:t>45</a:t>
            </a:r>
            <a:r>
              <a:rPr kumimoji="1" lang="zh-CN" altLang="en-US" dirty="0"/>
              <a:t>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A03561-B64A-D035-5433-84EE6108A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7" y="1410494"/>
            <a:ext cx="4699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8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EF769-D6DF-B63A-7396-30C7D4C7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1.4</a:t>
            </a:r>
            <a:r>
              <a:rPr kumimoji="1" lang="zh-CN" altLang="en-US" dirty="0"/>
              <a:t> 向量范数与矩阵范数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70A06-8519-25A5-D904-0913259B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6366" cy="4351338"/>
          </a:xfrm>
        </p:spPr>
        <p:txBody>
          <a:bodyPr/>
          <a:lstStyle/>
          <a:p>
            <a:r>
              <a:rPr kumimoji="1" lang="en-US" altLang="zh-CN" dirty="0" err="1"/>
              <a:t>np.linalg.norm</a:t>
            </a:r>
            <a:r>
              <a:rPr kumimoji="1" lang="en-US" altLang="zh-CN" dirty="0"/>
              <a:t>(x, </a:t>
            </a:r>
            <a:r>
              <a:rPr kumimoji="1" lang="en-US" altLang="zh-CN" dirty="0" err="1"/>
              <a:t>ord</a:t>
            </a:r>
            <a:r>
              <a:rPr kumimoji="1" lang="en-US" altLang="zh-CN" dirty="0"/>
              <a:t>=None, axis=None, </a:t>
            </a:r>
            <a:r>
              <a:rPr kumimoji="1" lang="en-US" altLang="zh-CN" dirty="0" err="1"/>
              <a:t>keepdims</a:t>
            </a:r>
            <a:r>
              <a:rPr kumimoji="1" lang="en-US" altLang="zh-CN" dirty="0"/>
              <a:t>=False)</a:t>
            </a:r>
          </a:p>
          <a:p>
            <a:r>
              <a:rPr kumimoji="1" lang="en-US" altLang="zh-CN" dirty="0">
                <a:hlinkClick r:id="rId2"/>
              </a:rPr>
              <a:t>https://numpy.org/doc/stable/reference/generated/numpy.linalg.norm.html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DCD3B-9708-AEEA-5157-8AC3CF73B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263" y="1393626"/>
            <a:ext cx="6141540" cy="525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754</Words>
  <Application>Microsoft Macintosh PowerPoint</Application>
  <PresentationFormat>宽屏</PresentationFormat>
  <Paragraphs>87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第八次作业讲评</vt:lpstr>
      <vt:lpstr>0.1 numpy四则运算、广播机制</vt:lpstr>
      <vt:lpstr>0.2 numpy指定维度的运算</vt:lpstr>
      <vt:lpstr>0.3 形状操作</vt:lpstr>
      <vt:lpstr>0.4 矩阵乘法运算</vt:lpstr>
      <vt:lpstr>1.1 numpy矩阵初始化（标准正态分布）</vt:lpstr>
      <vt:lpstr>1.2 numpy矩阵的四则运算</vt:lpstr>
      <vt:lpstr>1.3 numpy求解线性方程组</vt:lpstr>
      <vt:lpstr>1.4 向量范数与矩阵范数</vt:lpstr>
      <vt:lpstr>1.5 特征值和特征向量</vt:lpstr>
      <vt:lpstr>1.6 奇异值分解</vt:lpstr>
      <vt:lpstr>1.6 奇异值分解</vt:lpstr>
      <vt:lpstr>2.1 向量化操作实现K-Means聚类算法</vt:lpstr>
      <vt:lpstr>2.1 向量化操作实现K-Means聚类算法</vt:lpstr>
      <vt:lpstr>2.1 向量化操作实现K-Means聚类算法</vt:lpstr>
      <vt:lpstr>2.1 向量化操作实现K-Means聚类算法</vt:lpstr>
      <vt:lpstr>2.1 向量化操作实现K-Means聚类算法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第八次作业讲评</dc:title>
  <dc:creator>李 一飞</dc:creator>
  <cp:lastModifiedBy>一飞 李</cp:lastModifiedBy>
  <cp:revision>41</cp:revision>
  <dcterms:created xsi:type="dcterms:W3CDTF">2023-03-29T06:16:01Z</dcterms:created>
  <dcterms:modified xsi:type="dcterms:W3CDTF">2023-03-30T04:53:58Z</dcterms:modified>
</cp:coreProperties>
</file>