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3" r:id="rId17"/>
    <p:sldId id="270" r:id="rId18"/>
    <p:sldId id="271" r:id="rId19"/>
    <p:sldId id="272"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81" initials="8"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58.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tags" Target="../tags/tag13.xml"/><Relationship Id="rId2" Type="http://schemas.openxmlformats.org/officeDocument/2006/relationships/image" Target="../media/image12.png"/><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tags" Target="../tags/tag15.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tags" Target="../tags/tag17.xml"/><Relationship Id="rId2" Type="http://schemas.openxmlformats.org/officeDocument/2006/relationships/image" Target="../media/image14.png"/><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image" Target="../media/image19.png"/><Relationship Id="rId7" Type="http://schemas.openxmlformats.org/officeDocument/2006/relationships/tags" Target="../tags/tag23.xml"/><Relationship Id="rId6" Type="http://schemas.openxmlformats.org/officeDocument/2006/relationships/image" Target="../media/image18.png"/><Relationship Id="rId5" Type="http://schemas.openxmlformats.org/officeDocument/2006/relationships/tags" Target="../tags/tag22.xml"/><Relationship Id="rId4" Type="http://schemas.openxmlformats.org/officeDocument/2006/relationships/image" Target="../media/image17.GIF"/><Relationship Id="rId3" Type="http://schemas.openxmlformats.org/officeDocument/2006/relationships/tags" Target="../tags/tag21.xml"/><Relationship Id="rId2" Type="http://schemas.openxmlformats.org/officeDocument/2006/relationships/tags" Target="../tags/tag20.xml"/><Relationship Id="rId11" Type="http://schemas.openxmlformats.org/officeDocument/2006/relationships/slideLayout" Target="../slideLayouts/slideLayout2.xml"/><Relationship Id="rId10" Type="http://schemas.openxmlformats.org/officeDocument/2006/relationships/image" Target="../media/image20.png"/><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5" Type="http://schemas.openxmlformats.org/officeDocument/2006/relationships/slideLayout" Target="../slideLayouts/slideLayout2.xml"/><Relationship Id="rId34" Type="http://schemas.openxmlformats.org/officeDocument/2006/relationships/tags" Target="../tags/tag55.xml"/><Relationship Id="rId33" Type="http://schemas.openxmlformats.org/officeDocument/2006/relationships/tags" Target="../tags/tag54.xml"/><Relationship Id="rId32" Type="http://schemas.openxmlformats.org/officeDocument/2006/relationships/tags" Target="../tags/tag53.xml"/><Relationship Id="rId31" Type="http://schemas.openxmlformats.org/officeDocument/2006/relationships/tags" Target="../tags/tag52.xml"/><Relationship Id="rId30" Type="http://schemas.openxmlformats.org/officeDocument/2006/relationships/tags" Target="../tags/tag51.xml"/><Relationship Id="rId3" Type="http://schemas.openxmlformats.org/officeDocument/2006/relationships/tags" Target="../tags/tag27.xml"/><Relationship Id="rId29" Type="http://schemas.openxmlformats.org/officeDocument/2006/relationships/tags" Target="../tags/tag50.xml"/><Relationship Id="rId28" Type="http://schemas.openxmlformats.org/officeDocument/2006/relationships/tags" Target="../tags/tag49.xml"/><Relationship Id="rId27" Type="http://schemas.openxmlformats.org/officeDocument/2006/relationships/tags" Target="../tags/tag48.xml"/><Relationship Id="rId26" Type="http://schemas.openxmlformats.org/officeDocument/2006/relationships/tags" Target="../tags/tag47.xml"/><Relationship Id="rId25" Type="http://schemas.openxmlformats.org/officeDocument/2006/relationships/tags" Target="../tags/tag46.xml"/><Relationship Id="rId24" Type="http://schemas.openxmlformats.org/officeDocument/2006/relationships/tags" Target="../tags/tag45.xml"/><Relationship Id="rId23" Type="http://schemas.openxmlformats.org/officeDocument/2006/relationships/tags" Target="../tags/tag44.xml"/><Relationship Id="rId22" Type="http://schemas.openxmlformats.org/officeDocument/2006/relationships/tags" Target="../tags/tag43.xml"/><Relationship Id="rId21" Type="http://schemas.openxmlformats.org/officeDocument/2006/relationships/tags" Target="../tags/tag42.xml"/><Relationship Id="rId20" Type="http://schemas.openxmlformats.org/officeDocument/2006/relationships/tags" Target="../tags/tag41.xml"/><Relationship Id="rId2" Type="http://schemas.openxmlformats.org/officeDocument/2006/relationships/tags" Target="../tags/tag26.xml"/><Relationship Id="rId19" Type="http://schemas.openxmlformats.org/officeDocument/2006/relationships/tags" Target="../tags/tag40.xml"/><Relationship Id="rId18" Type="http://schemas.openxmlformats.org/officeDocument/2006/relationships/image" Target="../media/image23.png"/><Relationship Id="rId17" Type="http://schemas.openxmlformats.org/officeDocument/2006/relationships/tags" Target="../tags/tag39.xml"/><Relationship Id="rId16" Type="http://schemas.openxmlformats.org/officeDocument/2006/relationships/image" Target="../media/image22.png"/><Relationship Id="rId15" Type="http://schemas.openxmlformats.org/officeDocument/2006/relationships/tags" Target="../tags/tag38.xml"/><Relationship Id="rId14" Type="http://schemas.openxmlformats.org/officeDocument/2006/relationships/image" Target="../media/image21.png"/><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tags" Target="../tags/tag57.xml"/><Relationship Id="rId2" Type="http://schemas.openxmlformats.org/officeDocument/2006/relationships/image" Target="../media/image25.png"/><Relationship Id="rId1" Type="http://schemas.openxmlformats.org/officeDocument/2006/relationships/tags" Target="../tags/tag5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tags" Target="../tags/tag7.xml"/><Relationship Id="rId2" Type="http://schemas.openxmlformats.org/officeDocument/2006/relationships/image" Target="../media/image6.png"/><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tags" Target="../tags/tag11.xml"/><Relationship Id="rId4" Type="http://schemas.openxmlformats.org/officeDocument/2006/relationships/image" Target="../media/image10.png"/><Relationship Id="rId3" Type="http://schemas.openxmlformats.org/officeDocument/2006/relationships/tags" Target="../tags/tag10.xml"/><Relationship Id="rId2" Type="http://schemas.openxmlformats.org/officeDocument/2006/relationships/image" Target="../media/image9.png"/><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第九次作业讲评</a:t>
            </a:r>
            <a:br>
              <a:rPr lang="zh-CN" altLang="en-US"/>
            </a:br>
            <a:r>
              <a:rPr lang="en-US" altLang="zh-CN"/>
              <a:t>numpy</a:t>
            </a:r>
            <a:r>
              <a:rPr lang="zh-CN" altLang="en-US"/>
              <a:t>进阶与</a:t>
            </a:r>
            <a:r>
              <a:rPr lang="zh-CN" altLang="en-US"/>
              <a:t>综合应用</a:t>
            </a:r>
            <a:endParaRPr lang="zh-CN" altLang="en-US"/>
          </a:p>
        </p:txBody>
      </p:sp>
      <p:sp>
        <p:nvSpPr>
          <p:cNvPr id="3" name="副标题 2"/>
          <p:cNvSpPr>
            <a:spLocks noGrp="1"/>
          </p:cNvSpPr>
          <p:nvPr>
            <p:ph type="subTitle" idx="1"/>
          </p:nvPr>
        </p:nvSpPr>
        <p:spPr/>
        <p:txBody>
          <a:bodyPr/>
          <a:p>
            <a:endParaRPr lang="zh-CN" altLang="en-US"/>
          </a:p>
          <a:p>
            <a:r>
              <a:rPr lang="zh-CN" altLang="en-US"/>
              <a:t>陈福康</a:t>
            </a:r>
            <a:endParaRPr lang="zh-CN" altLang="en-US"/>
          </a:p>
          <a:p>
            <a:r>
              <a:rPr lang="en-US" altLang="zh-CN"/>
              <a:t>2023.4.3</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2.1 </a:t>
            </a:r>
            <a:r>
              <a:rPr lang="en-US" altLang="zh-CN">
                <a:sym typeface="+mn-ea"/>
              </a:rPr>
              <a:t>PCA</a:t>
            </a:r>
            <a:r>
              <a:rPr lang="zh-CN" altLang="en-US">
                <a:sym typeface="+mn-ea"/>
              </a:rPr>
              <a:t>实现</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71755" y="1870710"/>
            <a:ext cx="5654040" cy="4114800"/>
          </a:xfrm>
          <a:prstGeom prst="rect">
            <a:avLst/>
          </a:prstGeom>
        </p:spPr>
      </p:pic>
      <p:sp>
        <p:nvSpPr>
          <p:cNvPr id="5" name="文本框 4"/>
          <p:cNvSpPr txBox="1"/>
          <p:nvPr/>
        </p:nvSpPr>
        <p:spPr>
          <a:xfrm>
            <a:off x="5949950" y="1657350"/>
            <a:ext cx="6170930" cy="5200650"/>
          </a:xfrm>
          <a:prstGeom prst="rect">
            <a:avLst/>
          </a:prstGeom>
          <a:noFill/>
        </p:spPr>
        <p:txBody>
          <a:bodyPr wrap="square" rtlCol="0">
            <a:spAutoFit/>
          </a:bodyPr>
          <a:p>
            <a:r>
              <a:rPr lang="en-US" altLang="zh-CN" sz="2400"/>
              <a:t>X: n_samples * n_features</a:t>
            </a:r>
            <a:endParaRPr lang="en-US" altLang="zh-CN" sz="2400"/>
          </a:p>
          <a:p>
            <a:endParaRPr lang="en-US" altLang="zh-CN" sz="2400"/>
          </a:p>
          <a:p>
            <a:r>
              <a:rPr lang="en-US" altLang="zh-CN" sz="2400">
                <a:solidFill>
                  <a:srgbClr val="FF0000"/>
                </a:solidFill>
              </a:rPr>
              <a:t>mean</a:t>
            </a:r>
            <a:r>
              <a:rPr lang="en-US" altLang="zh-CN" sz="2400"/>
              <a:t>: (1 *) n_features</a:t>
            </a:r>
            <a:endParaRPr lang="en-US" altLang="zh-CN" sz="2400"/>
          </a:p>
          <a:p>
            <a:endParaRPr lang="en-US" altLang="zh-CN" sz="2400"/>
          </a:p>
          <a:p>
            <a:pPr algn="l">
              <a:buClrTx/>
              <a:buSzTx/>
              <a:buNone/>
            </a:pPr>
            <a:r>
              <a:rPr lang="en-US" altLang="zh-CN" sz="2400"/>
              <a:t>cov_mat: n_features * n_features</a:t>
            </a:r>
            <a:endParaRPr lang="en-US" altLang="zh-CN" sz="2400"/>
          </a:p>
          <a:p>
            <a:pPr algn="l">
              <a:buClrTx/>
              <a:buSzTx/>
              <a:buNone/>
            </a:pPr>
            <a:endParaRPr lang="en-US" altLang="zh-CN" sz="2400"/>
          </a:p>
          <a:p>
            <a:pPr algn="l">
              <a:buClrTx/>
              <a:buSzTx/>
              <a:buNone/>
            </a:pPr>
            <a:r>
              <a:rPr lang="en-US" altLang="zh-CN" sz="2400"/>
              <a:t>eigvecs: n_features * n_features  (per column)</a:t>
            </a:r>
            <a:endParaRPr lang="en-US" altLang="zh-CN" sz="2400"/>
          </a:p>
          <a:p>
            <a:pPr algn="l">
              <a:buClrTx/>
              <a:buSzTx/>
              <a:buNone/>
            </a:pPr>
            <a:endParaRPr lang="en-US" altLang="zh-CN" sz="2400"/>
          </a:p>
          <a:p>
            <a:pPr algn="l">
              <a:buClrTx/>
              <a:buSzTx/>
              <a:buNone/>
            </a:pPr>
            <a:r>
              <a:rPr lang="en-US" altLang="zh-CN" sz="2400"/>
              <a:t>k_eigvecs:  n_features * </a:t>
            </a:r>
            <a:r>
              <a:rPr lang="en-US" altLang="zh-CN" sz="2400">
                <a:sym typeface="+mn-ea"/>
              </a:rPr>
              <a:t>n_components</a:t>
            </a:r>
            <a:endParaRPr lang="en-US" altLang="zh-CN" sz="2400">
              <a:sym typeface="+mn-ea"/>
            </a:endParaRPr>
          </a:p>
          <a:p>
            <a:pPr algn="l">
              <a:buClrTx/>
              <a:buSzTx/>
              <a:buNone/>
            </a:pPr>
            <a:endParaRPr lang="en-US" altLang="zh-CN" sz="2400"/>
          </a:p>
          <a:p>
            <a:pPr algn="l">
              <a:buClrTx/>
              <a:buSzTx/>
              <a:buNone/>
            </a:pPr>
            <a:r>
              <a:rPr lang="en-US" altLang="zh-CN" sz="2400">
                <a:solidFill>
                  <a:srgbClr val="FF0000"/>
                </a:solidFill>
              </a:rPr>
              <a:t>components</a:t>
            </a:r>
            <a:r>
              <a:rPr lang="en-US" altLang="zh-CN" sz="2400"/>
              <a:t>: n_components * n_features</a:t>
            </a:r>
            <a:endParaRPr lang="en-US" altLang="zh-CN" sz="2400"/>
          </a:p>
          <a:p>
            <a:pPr algn="l">
              <a:buClrTx/>
              <a:buSzTx/>
              <a:buNone/>
            </a:pPr>
            <a:endParaRPr lang="en-US" altLang="zh-CN" sz="2400"/>
          </a:p>
          <a:p>
            <a:pPr algn="l">
              <a:buClrTx/>
              <a:buSzTx/>
              <a:buNone/>
            </a:pPr>
            <a:r>
              <a:rPr lang="en-US" altLang="zh-CN" sz="2400">
                <a:solidFill>
                  <a:srgbClr val="FF0000"/>
                </a:solidFill>
              </a:rPr>
              <a:t>reduce_data</a:t>
            </a:r>
            <a:r>
              <a:rPr lang="en-US" altLang="zh-CN" sz="2400"/>
              <a:t>: n_samples * n_components</a:t>
            </a:r>
            <a:endParaRPr lang="en-US" altLang="zh-CN" sz="2400"/>
          </a:p>
          <a:p>
            <a:endParaRPr lang="en-US" altLang="zh-CN" sz="2000"/>
          </a:p>
        </p:txBody>
      </p:sp>
      <p:pic>
        <p:nvPicPr>
          <p:cNvPr id="6" name="图片 5"/>
          <p:cNvPicPr>
            <a:picLocks noChangeAspect="1"/>
          </p:cNvPicPr>
          <p:nvPr>
            <p:custDataLst>
              <p:tags r:id="rId3"/>
            </p:custDataLst>
          </p:nvPr>
        </p:nvPicPr>
        <p:blipFill>
          <a:blip r:embed="rId4"/>
          <a:stretch>
            <a:fillRect/>
          </a:stretch>
        </p:blipFill>
        <p:spPr>
          <a:xfrm>
            <a:off x="9403715" y="365125"/>
            <a:ext cx="2301240" cy="2522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2.1 </a:t>
            </a:r>
            <a:r>
              <a:rPr lang="en-US" altLang="zh-CN">
                <a:sym typeface="+mn-ea"/>
              </a:rPr>
              <a:t>PCA</a:t>
            </a:r>
            <a:r>
              <a:rPr lang="zh-CN" altLang="en-US">
                <a:sym typeface="+mn-ea"/>
              </a:rPr>
              <a:t>实现</a:t>
            </a:r>
            <a:endParaRPr lang="zh-CN" altLang="en-US"/>
          </a:p>
        </p:txBody>
      </p:sp>
      <p:sp>
        <p:nvSpPr>
          <p:cNvPr id="5" name="文本框 4"/>
          <p:cNvSpPr txBox="1"/>
          <p:nvPr>
            <p:custDataLst>
              <p:tags r:id="rId1"/>
            </p:custDataLst>
          </p:nvPr>
        </p:nvSpPr>
        <p:spPr>
          <a:xfrm>
            <a:off x="320675" y="1768475"/>
            <a:ext cx="9173210" cy="5200650"/>
          </a:xfrm>
          <a:prstGeom prst="rect">
            <a:avLst/>
          </a:prstGeom>
          <a:noFill/>
        </p:spPr>
        <p:txBody>
          <a:bodyPr wrap="square" rtlCol="0">
            <a:spAutoFit/>
          </a:bodyPr>
          <a:p>
            <a:r>
              <a:rPr lang="en-US" altLang="zh-CN" sz="2400"/>
              <a:t>X: n_samples * n_features</a:t>
            </a:r>
            <a:endParaRPr lang="en-US" altLang="zh-CN" sz="2400"/>
          </a:p>
          <a:p>
            <a:endParaRPr lang="en-US" altLang="zh-CN" sz="2400"/>
          </a:p>
          <a:p>
            <a:r>
              <a:rPr lang="en-US" altLang="zh-CN" sz="2400"/>
              <a:t>X.mean(axis = 0) = </a:t>
            </a:r>
            <a:r>
              <a:rPr lang="en-US" altLang="zh-CN" sz="2400">
                <a:solidFill>
                  <a:srgbClr val="FF0000"/>
                </a:solidFill>
              </a:rPr>
              <a:t>mean</a:t>
            </a:r>
            <a:r>
              <a:rPr lang="en-US" altLang="zh-CN" sz="2400"/>
              <a:t>: (1 *) n_features 			</a:t>
            </a:r>
            <a:endParaRPr lang="en-US" altLang="zh-CN" sz="2400"/>
          </a:p>
          <a:p>
            <a:endParaRPr lang="en-US" altLang="zh-CN" sz="2400"/>
          </a:p>
          <a:p>
            <a:pPr algn="l">
              <a:buClrTx/>
              <a:buSzTx/>
              <a:buNone/>
            </a:pPr>
            <a:r>
              <a:rPr lang="en-US" altLang="zh-CN" sz="2400"/>
              <a:t>(X-mean)^T@(X-mean) = cov_mat: n_features * n_features</a:t>
            </a:r>
            <a:endParaRPr lang="en-US" altLang="zh-CN" sz="2400"/>
          </a:p>
          <a:p>
            <a:pPr algn="l">
              <a:buClrTx/>
              <a:buSzTx/>
              <a:buNone/>
            </a:pPr>
            <a:endParaRPr lang="en-US" altLang="zh-CN" sz="2400"/>
          </a:p>
          <a:p>
            <a:pPr algn="l">
              <a:buClrTx/>
              <a:buSzTx/>
              <a:buNone/>
            </a:pPr>
            <a:r>
              <a:rPr lang="en-US" altLang="zh-CN" sz="2400"/>
              <a:t>eigvecs: n_features * n_features  (per column)</a:t>
            </a:r>
            <a:endParaRPr lang="en-US" altLang="zh-CN" sz="2400"/>
          </a:p>
          <a:p>
            <a:pPr algn="l">
              <a:buClrTx/>
              <a:buSzTx/>
              <a:buNone/>
            </a:pPr>
            <a:endParaRPr lang="en-US" altLang="zh-CN" sz="2400"/>
          </a:p>
          <a:p>
            <a:pPr algn="l">
              <a:buClrTx/>
              <a:buSzTx/>
              <a:buNone/>
            </a:pPr>
            <a:r>
              <a:rPr lang="en-US" altLang="zh-CN" sz="2400"/>
              <a:t>eigvec[:,[i1,i2,...,ik]] = k_eigvecs:  n_features * </a:t>
            </a:r>
            <a:r>
              <a:rPr lang="en-US" altLang="zh-CN" sz="2400">
                <a:sym typeface="+mn-ea"/>
              </a:rPr>
              <a:t>n_components</a:t>
            </a:r>
            <a:endParaRPr lang="en-US" altLang="zh-CN" sz="2400">
              <a:sym typeface="+mn-ea"/>
            </a:endParaRPr>
          </a:p>
          <a:p>
            <a:pPr algn="l">
              <a:buClrTx/>
              <a:buSzTx/>
              <a:buNone/>
            </a:pPr>
            <a:endParaRPr lang="en-US" altLang="zh-CN" sz="2400"/>
          </a:p>
          <a:p>
            <a:pPr algn="l">
              <a:buClrTx/>
              <a:buSzTx/>
              <a:buNone/>
            </a:pPr>
            <a:r>
              <a:rPr lang="en-US" altLang="zh-CN" sz="2400"/>
              <a:t>k_eigvecs.T = </a:t>
            </a:r>
            <a:r>
              <a:rPr lang="en-US" altLang="zh-CN" sz="2400">
                <a:solidFill>
                  <a:srgbClr val="FF0000"/>
                </a:solidFill>
              </a:rPr>
              <a:t>components</a:t>
            </a:r>
            <a:r>
              <a:rPr lang="en-US" altLang="zh-CN" sz="2400"/>
              <a:t>: n_components * n_features</a:t>
            </a:r>
            <a:endParaRPr lang="en-US" altLang="zh-CN" sz="2400"/>
          </a:p>
          <a:p>
            <a:pPr algn="l">
              <a:buClrTx/>
              <a:buSzTx/>
              <a:buNone/>
            </a:pPr>
            <a:endParaRPr lang="en-US" altLang="zh-CN" sz="2400"/>
          </a:p>
          <a:p>
            <a:pPr algn="l">
              <a:buClrTx/>
              <a:buSzTx/>
              <a:buNone/>
            </a:pPr>
            <a:r>
              <a:rPr lang="en-US" altLang="zh-CN" sz="2400"/>
              <a:t>(X-mean)@k_eigvecs = </a:t>
            </a:r>
            <a:r>
              <a:rPr lang="en-US" altLang="zh-CN" sz="2400">
                <a:solidFill>
                  <a:srgbClr val="FF0000"/>
                </a:solidFill>
              </a:rPr>
              <a:t>reduce</a:t>
            </a:r>
            <a:r>
              <a:rPr lang="en-US" altLang="zh-CN" sz="2400">
                <a:solidFill>
                  <a:srgbClr val="FF0000"/>
                </a:solidFill>
              </a:rPr>
              <a:t>d_data</a:t>
            </a:r>
            <a:r>
              <a:rPr lang="en-US" altLang="zh-CN" sz="2400"/>
              <a:t>: n_samples * n_components</a:t>
            </a:r>
            <a:endParaRPr lang="en-US" altLang="zh-CN" sz="2400"/>
          </a:p>
          <a:p>
            <a:endParaRPr lang="en-US" altLang="zh-CN" sz="2000"/>
          </a:p>
        </p:txBody>
      </p:sp>
      <p:pic>
        <p:nvPicPr>
          <p:cNvPr id="8" name="图片 7"/>
          <p:cNvPicPr>
            <a:picLocks noChangeAspect="1"/>
          </p:cNvPicPr>
          <p:nvPr>
            <p:custDataLst>
              <p:tags r:id="rId2"/>
            </p:custDataLst>
          </p:nvPr>
        </p:nvPicPr>
        <p:blipFill>
          <a:blip r:embed="rId3"/>
          <a:stretch>
            <a:fillRect/>
          </a:stretch>
        </p:blipFill>
        <p:spPr>
          <a:xfrm>
            <a:off x="9403715" y="365125"/>
            <a:ext cx="2301240" cy="25222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2.1 </a:t>
            </a:r>
            <a:r>
              <a:rPr lang="en-US" altLang="zh-CN">
                <a:sym typeface="+mn-ea"/>
              </a:rPr>
              <a:t>PCA</a:t>
            </a:r>
            <a:r>
              <a:rPr lang="zh-CN" altLang="en-US">
                <a:sym typeface="+mn-ea"/>
              </a:rPr>
              <a:t>实现</a:t>
            </a:r>
            <a:endParaRPr lang="zh-CN" altLang="en-US">
              <a:sym typeface="+mn-ea"/>
            </a:endParaRPr>
          </a:p>
        </p:txBody>
      </p:sp>
      <p:pic>
        <p:nvPicPr>
          <p:cNvPr id="5" name="图片 4"/>
          <p:cNvPicPr>
            <a:picLocks noChangeAspect="1"/>
          </p:cNvPicPr>
          <p:nvPr>
            <p:custDataLst>
              <p:tags r:id="rId1"/>
            </p:custDataLst>
          </p:nvPr>
        </p:nvPicPr>
        <p:blipFill>
          <a:blip r:embed="rId2"/>
          <a:stretch>
            <a:fillRect/>
          </a:stretch>
        </p:blipFill>
        <p:spPr>
          <a:xfrm>
            <a:off x="838200" y="5988685"/>
            <a:ext cx="7273925" cy="474345"/>
          </a:xfrm>
          <a:prstGeom prst="rect">
            <a:avLst/>
          </a:prstGeom>
        </p:spPr>
      </p:pic>
      <p:sp>
        <p:nvSpPr>
          <p:cNvPr id="6" name="文本框 5"/>
          <p:cNvSpPr txBox="1"/>
          <p:nvPr/>
        </p:nvSpPr>
        <p:spPr>
          <a:xfrm>
            <a:off x="8249920" y="1772285"/>
            <a:ext cx="4206240" cy="1198880"/>
          </a:xfrm>
          <a:prstGeom prst="rect">
            <a:avLst/>
          </a:prstGeom>
          <a:noFill/>
        </p:spPr>
        <p:txBody>
          <a:bodyPr wrap="square" rtlCol="0">
            <a:spAutoFit/>
          </a:bodyPr>
          <a:p>
            <a:r>
              <a:rPr lang="en-US" altLang="zh-CN"/>
              <a:t>np.allclose(a,b,rtol=1.e-5, atol=1.e-8):</a:t>
            </a:r>
            <a:endParaRPr lang="en-US" altLang="zh-CN"/>
          </a:p>
          <a:p>
            <a:r>
              <a:rPr lang="en-US" altLang="zh-CN"/>
              <a:t>whether two aray element-wise equal within a tolerance like this:</a:t>
            </a:r>
            <a:endParaRPr lang="en-US" altLang="zh-CN"/>
          </a:p>
          <a:p>
            <a:r>
              <a:rPr lang="en-US" altLang="zh-CN"/>
              <a:t>abs(a-b) &lt;= atol + rtol * abs(b)</a:t>
            </a:r>
            <a:endParaRPr lang="en-US" altLang="zh-CN"/>
          </a:p>
        </p:txBody>
      </p:sp>
      <p:pic>
        <p:nvPicPr>
          <p:cNvPr id="8" name="内容占位符 7"/>
          <p:cNvPicPr>
            <a:picLocks noChangeAspect="1"/>
          </p:cNvPicPr>
          <p:nvPr>
            <p:ph idx="1"/>
            <p:custDataLst>
              <p:tags r:id="rId3"/>
            </p:custDataLst>
          </p:nvPr>
        </p:nvPicPr>
        <p:blipFill>
          <a:blip r:embed="rId4"/>
          <a:stretch>
            <a:fillRect/>
          </a:stretch>
        </p:blipFill>
        <p:spPr>
          <a:xfrm>
            <a:off x="838200" y="1328420"/>
            <a:ext cx="7239000" cy="4351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2.2 </a:t>
            </a:r>
            <a:r>
              <a:rPr lang="zh-CN" altLang="en-US"/>
              <a:t>特征提取</a:t>
            </a:r>
            <a:endParaRPr lang="zh-CN" altLang="en-US"/>
          </a:p>
        </p:txBody>
      </p:sp>
      <p:pic>
        <p:nvPicPr>
          <p:cNvPr id="6" name="内容占位符 5"/>
          <p:cNvPicPr>
            <a:picLocks noChangeAspect="1"/>
          </p:cNvPicPr>
          <p:nvPr>
            <p:ph idx="1"/>
            <p:custDataLst>
              <p:tags r:id="rId1"/>
            </p:custDataLst>
          </p:nvPr>
        </p:nvPicPr>
        <p:blipFill>
          <a:blip r:embed="rId2"/>
          <a:stretch>
            <a:fillRect/>
          </a:stretch>
        </p:blipFill>
        <p:spPr>
          <a:xfrm>
            <a:off x="909320" y="1405890"/>
            <a:ext cx="10515600" cy="3924300"/>
          </a:xfrm>
          <a:prstGeom prst="rect">
            <a:avLst/>
          </a:prstGeom>
        </p:spPr>
      </p:pic>
      <p:sp>
        <p:nvSpPr>
          <p:cNvPr id="7" name="文本框 6"/>
          <p:cNvSpPr txBox="1"/>
          <p:nvPr/>
        </p:nvSpPr>
        <p:spPr>
          <a:xfrm>
            <a:off x="972820" y="5538470"/>
            <a:ext cx="10437495" cy="645160"/>
          </a:xfrm>
          <a:prstGeom prst="rect">
            <a:avLst/>
          </a:prstGeom>
          <a:noFill/>
        </p:spPr>
        <p:txBody>
          <a:bodyPr wrap="square" rtlCol="0">
            <a:spAutoFit/>
          </a:bodyPr>
          <a:p>
            <a:r>
              <a:rPr lang="zh-CN" altLang="en-US"/>
              <a:t>降维后样本每个特征的取值正是图像投影到特征空间中每个轴的坐标值，这些轴由这些特征向量所表示，复原后的图像就是这些特征向量的线性组合，对应我们之后复原步骤的</a:t>
            </a:r>
            <a:r>
              <a:rPr lang="zh-CN" altLang="en-US"/>
              <a:t>操作。</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2.3 分块矩阵与PCA</a:t>
            </a:r>
            <a:endParaRPr lang="en-US" altLang="zh-CN"/>
          </a:p>
        </p:txBody>
      </p:sp>
      <p:sp>
        <p:nvSpPr>
          <p:cNvPr id="6" name="平行四边形 5"/>
          <p:cNvSpPr/>
          <p:nvPr>
            <p:custDataLst>
              <p:tags r:id="rId1"/>
            </p:custDataLst>
          </p:nvPr>
        </p:nvSpPr>
        <p:spPr>
          <a:xfrm>
            <a:off x="9416415" y="659130"/>
            <a:ext cx="1784985" cy="405765"/>
          </a:xfrm>
          <a:prstGeom prst="parallelogram">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平行四边形 6"/>
          <p:cNvSpPr/>
          <p:nvPr>
            <p:custDataLst>
              <p:tags r:id="rId2"/>
            </p:custDataLst>
          </p:nvPr>
        </p:nvSpPr>
        <p:spPr>
          <a:xfrm>
            <a:off x="9416415" y="473710"/>
            <a:ext cx="1784985" cy="405765"/>
          </a:xfrm>
          <a:prstGeom prst="parallelogram">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平行四边形 7"/>
          <p:cNvSpPr/>
          <p:nvPr>
            <p:custDataLst>
              <p:tags r:id="rId3"/>
            </p:custDataLst>
          </p:nvPr>
        </p:nvSpPr>
        <p:spPr>
          <a:xfrm>
            <a:off x="9416415" y="253365"/>
            <a:ext cx="1784985" cy="405765"/>
          </a:xfrm>
          <a:prstGeom prst="parallelogram">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6" name="图片 25" descr="v2-8af9ca18f7afc85095de48135b6e043a_b"/>
          <p:cNvPicPr>
            <a:picLocks noChangeAspect="1"/>
          </p:cNvPicPr>
          <p:nvPr/>
        </p:nvPicPr>
        <p:blipFill>
          <a:blip r:embed="rId4"/>
          <a:stretch>
            <a:fillRect/>
          </a:stretch>
        </p:blipFill>
        <p:spPr>
          <a:xfrm>
            <a:off x="9239885" y="1134745"/>
            <a:ext cx="2324100" cy="2466975"/>
          </a:xfrm>
          <a:prstGeom prst="rect">
            <a:avLst/>
          </a:prstGeom>
        </p:spPr>
      </p:pic>
      <p:pic>
        <p:nvPicPr>
          <p:cNvPr id="27" name="图片 26"/>
          <p:cNvPicPr>
            <a:picLocks noChangeAspect="1"/>
          </p:cNvPicPr>
          <p:nvPr>
            <p:custDataLst>
              <p:tags r:id="rId5"/>
            </p:custDataLst>
          </p:nvPr>
        </p:nvPicPr>
        <p:blipFill>
          <a:blip r:embed="rId6"/>
          <a:stretch>
            <a:fillRect/>
          </a:stretch>
        </p:blipFill>
        <p:spPr>
          <a:xfrm>
            <a:off x="8721725" y="5083810"/>
            <a:ext cx="2910205" cy="1385570"/>
          </a:xfrm>
          <a:prstGeom prst="rect">
            <a:avLst/>
          </a:prstGeom>
        </p:spPr>
      </p:pic>
      <p:pic>
        <p:nvPicPr>
          <p:cNvPr id="28" name="图片 27"/>
          <p:cNvPicPr>
            <a:picLocks noChangeAspect="1"/>
          </p:cNvPicPr>
          <p:nvPr>
            <p:custDataLst>
              <p:tags r:id="rId7"/>
            </p:custDataLst>
          </p:nvPr>
        </p:nvPicPr>
        <p:blipFill>
          <a:blip r:embed="rId8"/>
          <a:stretch>
            <a:fillRect/>
          </a:stretch>
        </p:blipFill>
        <p:spPr>
          <a:xfrm>
            <a:off x="8790305" y="3622040"/>
            <a:ext cx="2773680" cy="1379220"/>
          </a:xfrm>
          <a:prstGeom prst="rect">
            <a:avLst/>
          </a:prstGeom>
        </p:spPr>
      </p:pic>
      <p:pic>
        <p:nvPicPr>
          <p:cNvPr id="30" name="内容占位符 29"/>
          <p:cNvPicPr>
            <a:picLocks noChangeAspect="1"/>
          </p:cNvPicPr>
          <p:nvPr>
            <p:ph idx="1"/>
            <p:custDataLst>
              <p:tags r:id="rId9"/>
            </p:custDataLst>
          </p:nvPr>
        </p:nvPicPr>
        <p:blipFill>
          <a:blip r:embed="rId10"/>
          <a:stretch>
            <a:fillRect/>
          </a:stretch>
        </p:blipFill>
        <p:spPr>
          <a:xfrm>
            <a:off x="556260" y="1691005"/>
            <a:ext cx="7887970" cy="43516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2.3 分块矩阵与PCA</a:t>
            </a:r>
            <a:endParaRPr lang="zh-CN" altLang="en-US"/>
          </a:p>
        </p:txBody>
      </p:sp>
      <p:sp>
        <p:nvSpPr>
          <p:cNvPr id="7" name="平行四边形 6"/>
          <p:cNvSpPr/>
          <p:nvPr>
            <p:custDataLst>
              <p:tags r:id="rId1"/>
            </p:custDataLst>
          </p:nvPr>
        </p:nvSpPr>
        <p:spPr>
          <a:xfrm>
            <a:off x="9722485" y="3751580"/>
            <a:ext cx="1784985" cy="405765"/>
          </a:xfrm>
          <a:prstGeom prst="parallelogram">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平行四边形 7"/>
          <p:cNvSpPr/>
          <p:nvPr>
            <p:custDataLst>
              <p:tags r:id="rId2"/>
            </p:custDataLst>
          </p:nvPr>
        </p:nvSpPr>
        <p:spPr>
          <a:xfrm>
            <a:off x="9722485" y="3566160"/>
            <a:ext cx="1784985" cy="405765"/>
          </a:xfrm>
          <a:prstGeom prst="parallelogram">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平行四边形 8"/>
          <p:cNvSpPr/>
          <p:nvPr>
            <p:custDataLst>
              <p:tags r:id="rId3"/>
            </p:custDataLst>
          </p:nvPr>
        </p:nvSpPr>
        <p:spPr>
          <a:xfrm>
            <a:off x="9722485" y="3345815"/>
            <a:ext cx="1784985" cy="405765"/>
          </a:xfrm>
          <a:prstGeom prst="parallelogram">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箭头连接符 9"/>
          <p:cNvCxnSpPr/>
          <p:nvPr/>
        </p:nvCxnSpPr>
        <p:spPr>
          <a:xfrm>
            <a:off x="9626600" y="3305810"/>
            <a:ext cx="0" cy="8921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9799320" y="3112770"/>
            <a:ext cx="1652905" cy="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9434195" y="3122930"/>
            <a:ext cx="151765" cy="456565"/>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3" name="平行四边形 12"/>
          <p:cNvSpPr/>
          <p:nvPr>
            <p:custDataLst>
              <p:tags r:id="rId4"/>
            </p:custDataLst>
          </p:nvPr>
        </p:nvSpPr>
        <p:spPr>
          <a:xfrm>
            <a:off x="2465070" y="6213475"/>
            <a:ext cx="1784985" cy="405765"/>
          </a:xfrm>
          <a:prstGeom prst="parallelogram">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平行四边形 13"/>
          <p:cNvSpPr/>
          <p:nvPr>
            <p:custDataLst>
              <p:tags r:id="rId5"/>
            </p:custDataLst>
          </p:nvPr>
        </p:nvSpPr>
        <p:spPr>
          <a:xfrm>
            <a:off x="2465070" y="6028055"/>
            <a:ext cx="1784985" cy="405765"/>
          </a:xfrm>
          <a:prstGeom prst="parallelogram">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平行四边形 14"/>
          <p:cNvSpPr/>
          <p:nvPr>
            <p:custDataLst>
              <p:tags r:id="rId6"/>
            </p:custDataLst>
          </p:nvPr>
        </p:nvSpPr>
        <p:spPr>
          <a:xfrm>
            <a:off x="2465070" y="5807710"/>
            <a:ext cx="1784985" cy="405765"/>
          </a:xfrm>
          <a:prstGeom prst="parallelogram">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 name="直接箭头连接符 15"/>
          <p:cNvCxnSpPr/>
          <p:nvPr>
            <p:custDataLst>
              <p:tags r:id="rId7"/>
            </p:custDataLst>
          </p:nvPr>
        </p:nvCxnSpPr>
        <p:spPr>
          <a:xfrm>
            <a:off x="2369185" y="5767705"/>
            <a:ext cx="0" cy="892175"/>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custDataLst>
              <p:tags r:id="rId8"/>
            </p:custDataLst>
          </p:nvPr>
        </p:nvCxnSpPr>
        <p:spPr>
          <a:xfrm>
            <a:off x="2541905" y="5574665"/>
            <a:ext cx="1652905"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3530600" y="5784850"/>
            <a:ext cx="132080" cy="46672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2952115" y="5805170"/>
            <a:ext cx="132080" cy="43624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9"/>
            </p:custDataLst>
          </p:nvPr>
        </p:nvCxnSpPr>
        <p:spPr>
          <a:xfrm flipH="1">
            <a:off x="2952115" y="5997575"/>
            <a:ext cx="132080" cy="43624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10"/>
            </p:custDataLst>
          </p:nvPr>
        </p:nvCxnSpPr>
        <p:spPr>
          <a:xfrm flipH="1">
            <a:off x="2952115" y="6157595"/>
            <a:ext cx="132080" cy="43624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custDataLst>
              <p:tags r:id="rId11"/>
            </p:custDataLst>
          </p:nvPr>
        </p:nvCxnSpPr>
        <p:spPr>
          <a:xfrm flipH="1">
            <a:off x="3530600" y="6041390"/>
            <a:ext cx="132080" cy="43624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custDataLst>
              <p:tags r:id="rId12"/>
            </p:custDataLst>
          </p:nvPr>
        </p:nvCxnSpPr>
        <p:spPr>
          <a:xfrm flipH="1">
            <a:off x="3530600" y="6223635"/>
            <a:ext cx="132080" cy="43624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pic>
        <p:nvPicPr>
          <p:cNvPr id="27" name="内容占位符 26"/>
          <p:cNvPicPr>
            <a:picLocks noChangeAspect="1"/>
          </p:cNvPicPr>
          <p:nvPr>
            <p:ph idx="1"/>
            <p:custDataLst>
              <p:tags r:id="rId13"/>
            </p:custDataLst>
          </p:nvPr>
        </p:nvPicPr>
        <p:blipFill>
          <a:blip r:embed="rId14"/>
          <a:stretch>
            <a:fillRect/>
          </a:stretch>
        </p:blipFill>
        <p:spPr>
          <a:xfrm>
            <a:off x="768350" y="3775075"/>
            <a:ext cx="7444740" cy="632460"/>
          </a:xfrm>
          <a:prstGeom prst="rect">
            <a:avLst/>
          </a:prstGeom>
        </p:spPr>
      </p:pic>
      <p:pic>
        <p:nvPicPr>
          <p:cNvPr id="28" name="图片 27"/>
          <p:cNvPicPr>
            <a:picLocks noChangeAspect="1"/>
          </p:cNvPicPr>
          <p:nvPr>
            <p:custDataLst>
              <p:tags r:id="rId15"/>
            </p:custDataLst>
          </p:nvPr>
        </p:nvPicPr>
        <p:blipFill>
          <a:blip r:embed="rId16"/>
          <a:stretch>
            <a:fillRect/>
          </a:stretch>
        </p:blipFill>
        <p:spPr>
          <a:xfrm>
            <a:off x="768350" y="4558030"/>
            <a:ext cx="7094220" cy="647700"/>
          </a:xfrm>
          <a:prstGeom prst="rect">
            <a:avLst/>
          </a:prstGeom>
        </p:spPr>
      </p:pic>
      <p:pic>
        <p:nvPicPr>
          <p:cNvPr id="29" name="图片 28"/>
          <p:cNvPicPr>
            <a:picLocks noChangeAspect="1"/>
          </p:cNvPicPr>
          <p:nvPr>
            <p:custDataLst>
              <p:tags r:id="rId17"/>
            </p:custDataLst>
          </p:nvPr>
        </p:nvPicPr>
        <p:blipFill>
          <a:blip r:embed="rId18"/>
          <a:stretch>
            <a:fillRect/>
          </a:stretch>
        </p:blipFill>
        <p:spPr>
          <a:xfrm>
            <a:off x="768350" y="1355090"/>
            <a:ext cx="8511540" cy="2331720"/>
          </a:xfrm>
          <a:prstGeom prst="rect">
            <a:avLst/>
          </a:prstGeom>
        </p:spPr>
      </p:pic>
      <p:cxnSp>
        <p:nvCxnSpPr>
          <p:cNvPr id="30" name="直接箭头连接符 29"/>
          <p:cNvCxnSpPr/>
          <p:nvPr/>
        </p:nvCxnSpPr>
        <p:spPr>
          <a:xfrm flipH="1">
            <a:off x="9959340" y="3409315"/>
            <a:ext cx="80645" cy="31115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10039985" y="3432175"/>
            <a:ext cx="381000" cy="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custDataLst>
              <p:tags r:id="rId19"/>
            </p:custDataLst>
          </p:nvPr>
        </p:nvCxnSpPr>
        <p:spPr>
          <a:xfrm flipH="1">
            <a:off x="2620645" y="5861050"/>
            <a:ext cx="80645" cy="31115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custDataLst>
              <p:tags r:id="rId20"/>
            </p:custDataLst>
          </p:nvPr>
        </p:nvCxnSpPr>
        <p:spPr>
          <a:xfrm>
            <a:off x="2701290" y="5894070"/>
            <a:ext cx="381000" cy="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平行四边形 33"/>
          <p:cNvSpPr/>
          <p:nvPr>
            <p:custDataLst>
              <p:tags r:id="rId21"/>
            </p:custDataLst>
          </p:nvPr>
        </p:nvSpPr>
        <p:spPr>
          <a:xfrm>
            <a:off x="6518275" y="6213475"/>
            <a:ext cx="1784985" cy="405765"/>
          </a:xfrm>
          <a:prstGeom prst="parallelogram">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平行四边形 34"/>
          <p:cNvSpPr/>
          <p:nvPr>
            <p:custDataLst>
              <p:tags r:id="rId22"/>
            </p:custDataLst>
          </p:nvPr>
        </p:nvSpPr>
        <p:spPr>
          <a:xfrm>
            <a:off x="6518275" y="6028055"/>
            <a:ext cx="1784985" cy="405765"/>
          </a:xfrm>
          <a:prstGeom prst="parallelogram">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平行四边形 35"/>
          <p:cNvSpPr/>
          <p:nvPr>
            <p:custDataLst>
              <p:tags r:id="rId23"/>
            </p:custDataLst>
          </p:nvPr>
        </p:nvSpPr>
        <p:spPr>
          <a:xfrm>
            <a:off x="6518275" y="5807710"/>
            <a:ext cx="1784985" cy="405765"/>
          </a:xfrm>
          <a:prstGeom prst="parallelogram">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7" name="直接箭头连接符 36"/>
          <p:cNvCxnSpPr/>
          <p:nvPr>
            <p:custDataLst>
              <p:tags r:id="rId24"/>
            </p:custDataLst>
          </p:nvPr>
        </p:nvCxnSpPr>
        <p:spPr>
          <a:xfrm>
            <a:off x="6422390" y="5767705"/>
            <a:ext cx="0" cy="892175"/>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custDataLst>
              <p:tags r:id="rId25"/>
            </p:custDataLst>
          </p:nvPr>
        </p:nvCxnSpPr>
        <p:spPr>
          <a:xfrm>
            <a:off x="6595110" y="5574665"/>
            <a:ext cx="1652905"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custDataLst>
              <p:tags r:id="rId26"/>
            </p:custDataLst>
          </p:nvPr>
        </p:nvCxnSpPr>
        <p:spPr>
          <a:xfrm flipH="1">
            <a:off x="7583805" y="5784850"/>
            <a:ext cx="132080" cy="46672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27"/>
            </p:custDataLst>
          </p:nvPr>
        </p:nvCxnSpPr>
        <p:spPr>
          <a:xfrm flipH="1">
            <a:off x="7005320" y="5805170"/>
            <a:ext cx="132080" cy="43624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custDataLst>
              <p:tags r:id="rId28"/>
            </p:custDataLst>
          </p:nvPr>
        </p:nvCxnSpPr>
        <p:spPr>
          <a:xfrm flipH="1">
            <a:off x="7005320" y="5997575"/>
            <a:ext cx="132080" cy="43624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custDataLst>
              <p:tags r:id="rId29"/>
            </p:custDataLst>
          </p:nvPr>
        </p:nvCxnSpPr>
        <p:spPr>
          <a:xfrm flipH="1">
            <a:off x="7005320" y="6157595"/>
            <a:ext cx="132080" cy="43624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custDataLst>
              <p:tags r:id="rId30"/>
            </p:custDataLst>
          </p:nvPr>
        </p:nvCxnSpPr>
        <p:spPr>
          <a:xfrm flipH="1">
            <a:off x="7583805" y="6041390"/>
            <a:ext cx="132080" cy="43624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custDataLst>
              <p:tags r:id="rId31"/>
            </p:custDataLst>
          </p:nvPr>
        </p:nvCxnSpPr>
        <p:spPr>
          <a:xfrm flipH="1">
            <a:off x="7583805" y="6223635"/>
            <a:ext cx="132080" cy="43624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custDataLst>
              <p:tags r:id="rId32"/>
            </p:custDataLst>
          </p:nvPr>
        </p:nvCxnSpPr>
        <p:spPr>
          <a:xfrm flipH="1">
            <a:off x="6673850" y="5861050"/>
            <a:ext cx="80645" cy="31115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custDataLst>
              <p:tags r:id="rId33"/>
            </p:custDataLst>
          </p:nvPr>
        </p:nvCxnSpPr>
        <p:spPr>
          <a:xfrm>
            <a:off x="6754495" y="5894070"/>
            <a:ext cx="381000" cy="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custDataLst>
              <p:tags r:id="rId34"/>
            </p:custDataLst>
          </p:nvPr>
        </p:nvCxnSpPr>
        <p:spPr>
          <a:xfrm flipH="1">
            <a:off x="6234430" y="5574665"/>
            <a:ext cx="151765" cy="456565"/>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9799320" y="4197985"/>
            <a:ext cx="1616710" cy="368300"/>
          </a:xfrm>
          <a:prstGeom prst="rect">
            <a:avLst/>
          </a:prstGeom>
          <a:noFill/>
        </p:spPr>
        <p:txBody>
          <a:bodyPr wrap="square" rtlCol="0">
            <a:spAutoFit/>
          </a:bodyPr>
          <a:p>
            <a:r>
              <a:rPr lang="zh-CN" altLang="en-US"/>
              <a:t>期望</a:t>
            </a:r>
            <a:r>
              <a:rPr lang="zh-CN" altLang="en-US"/>
              <a:t>返回</a:t>
            </a:r>
            <a:endParaRPr lang="zh-CN" altLang="en-US"/>
          </a:p>
        </p:txBody>
      </p:sp>
      <p:sp>
        <p:nvSpPr>
          <p:cNvPr id="49" name="文本框 48"/>
          <p:cNvSpPr txBox="1"/>
          <p:nvPr/>
        </p:nvSpPr>
        <p:spPr>
          <a:xfrm>
            <a:off x="4485005" y="5829935"/>
            <a:ext cx="1221105" cy="368300"/>
          </a:xfrm>
          <a:prstGeom prst="rect">
            <a:avLst/>
          </a:prstGeom>
          <a:noFill/>
        </p:spPr>
        <p:txBody>
          <a:bodyPr wrap="square" rtlCol="0">
            <a:spAutoFit/>
          </a:bodyPr>
          <a:p>
            <a:r>
              <a:rPr lang="en-US" altLang="zh-CN"/>
              <a:t>ap</a:t>
            </a:r>
            <a:r>
              <a:rPr lang="en-US" altLang="zh-CN"/>
              <a:t>pend</a:t>
            </a:r>
            <a:r>
              <a:rPr lang="zh-CN" altLang="en-US"/>
              <a:t>后</a:t>
            </a:r>
            <a:endParaRPr lang="zh-CN" altLang="en-US"/>
          </a:p>
        </p:txBody>
      </p:sp>
      <p:sp>
        <p:nvSpPr>
          <p:cNvPr id="50" name="文本框 49"/>
          <p:cNvSpPr txBox="1"/>
          <p:nvPr/>
        </p:nvSpPr>
        <p:spPr>
          <a:xfrm>
            <a:off x="8436610" y="5832475"/>
            <a:ext cx="1478280" cy="368300"/>
          </a:xfrm>
          <a:prstGeom prst="rect">
            <a:avLst/>
          </a:prstGeom>
          <a:noFill/>
        </p:spPr>
        <p:txBody>
          <a:bodyPr wrap="square" rtlCol="0">
            <a:spAutoFit/>
          </a:bodyPr>
          <a:p>
            <a:r>
              <a:rPr lang="zh-CN" altLang="en-US"/>
              <a:t>直接</a:t>
            </a:r>
            <a:r>
              <a:rPr lang="en-US" altLang="zh-CN"/>
              <a:t>reshape</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2.3 分块矩阵与PCA</a:t>
            </a:r>
            <a:endParaRPr lang="zh-CN" altLang="en-US"/>
          </a:p>
        </p:txBody>
      </p:sp>
      <p:sp>
        <p:nvSpPr>
          <p:cNvPr id="3" name="内容占位符 2"/>
          <p:cNvSpPr>
            <a:spLocks noGrp="1"/>
          </p:cNvSpPr>
          <p:nvPr>
            <p:ph idx="1"/>
          </p:nvPr>
        </p:nvSpPr>
        <p:spPr/>
        <p:txBody>
          <a:bodyPr/>
          <a:p>
            <a:r>
              <a:rPr lang="en-US" altLang="zh-CN"/>
              <a:t>Modular</a:t>
            </a:r>
            <a:r>
              <a:rPr lang="zh-CN" altLang="en-US"/>
              <a:t>做了什么？</a:t>
            </a:r>
            <a:endParaRPr lang="zh-CN" altLang="en-US"/>
          </a:p>
        </p:txBody>
      </p:sp>
      <p:pic>
        <p:nvPicPr>
          <p:cNvPr id="4" name="图片 3" descr="0_0"/>
          <p:cNvPicPr>
            <a:picLocks noChangeAspect="1"/>
          </p:cNvPicPr>
          <p:nvPr/>
        </p:nvPicPr>
        <p:blipFill>
          <a:blip r:embed="rId1"/>
          <a:stretch>
            <a:fillRect/>
          </a:stretch>
        </p:blipFill>
        <p:spPr>
          <a:xfrm>
            <a:off x="1282065" y="2617470"/>
            <a:ext cx="2273935" cy="2767965"/>
          </a:xfrm>
          <a:prstGeom prst="rect">
            <a:avLst/>
          </a:prstGeom>
        </p:spPr>
      </p:pic>
      <p:cxnSp>
        <p:nvCxnSpPr>
          <p:cNvPr id="6" name="直接连接符 5"/>
          <p:cNvCxnSpPr/>
          <p:nvPr/>
        </p:nvCxnSpPr>
        <p:spPr>
          <a:xfrm>
            <a:off x="1287780" y="3692525"/>
            <a:ext cx="2292350" cy="1016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1277620" y="2596515"/>
            <a:ext cx="2302510" cy="1016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257300" y="3560445"/>
            <a:ext cx="228219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267460" y="4594860"/>
            <a:ext cx="225171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247140" y="4453255"/>
            <a:ext cx="2332990" cy="1016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287780" y="5386070"/>
            <a:ext cx="227203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13635" y="2616835"/>
            <a:ext cx="0" cy="106553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403475" y="3560445"/>
            <a:ext cx="0" cy="105473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393315" y="4453255"/>
            <a:ext cx="10160" cy="95313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7460" y="2616835"/>
            <a:ext cx="0" cy="10953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569970" y="2596515"/>
            <a:ext cx="0" cy="113601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257300" y="2606675"/>
            <a:ext cx="1156335" cy="1115695"/>
          </a:xfrm>
          <a:prstGeom prst="rect">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2393315" y="2596515"/>
            <a:ext cx="1146175" cy="1106170"/>
          </a:xfrm>
          <a:prstGeom prst="rect">
            <a:avLst/>
          </a:prstGeom>
          <a:solidFill>
            <a:schemeClr val="accent1">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a:off x="1267460" y="3550285"/>
            <a:ext cx="1136015" cy="1034415"/>
          </a:xfrm>
          <a:prstGeom prst="rect">
            <a:avLst/>
          </a:prstGeom>
          <a:solidFill>
            <a:srgbClr val="7030A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2393315" y="3560445"/>
            <a:ext cx="1166495" cy="1044575"/>
          </a:xfrm>
          <a:prstGeom prst="rect">
            <a:avLst/>
          </a:prstGeom>
          <a:solidFill>
            <a:srgbClr val="7030A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1267460" y="4453255"/>
            <a:ext cx="1146175" cy="922655"/>
          </a:xfrm>
          <a:prstGeom prst="rect">
            <a:avLst/>
          </a:prstGeom>
          <a:solidFill>
            <a:srgbClr val="C0000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2403475" y="4463415"/>
            <a:ext cx="1156335" cy="932815"/>
          </a:xfrm>
          <a:prstGeom prst="rect">
            <a:avLst/>
          </a:prstGeom>
          <a:solidFill>
            <a:srgbClr val="C000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4218305" y="2196465"/>
            <a:ext cx="7515225" cy="4523105"/>
          </a:xfrm>
          <a:prstGeom prst="rect">
            <a:avLst/>
          </a:prstGeom>
          <a:noFill/>
        </p:spPr>
        <p:txBody>
          <a:bodyPr wrap="square" rtlCol="0">
            <a:spAutoFit/>
          </a:bodyPr>
          <a:p>
            <a:r>
              <a:rPr lang="zh-CN" altLang="en-US"/>
              <a:t>降维时：</a:t>
            </a:r>
            <a:endParaRPr lang="en-US" altLang="zh-CN"/>
          </a:p>
          <a:p>
            <a:r>
              <a:rPr lang="en-US" altLang="zh-CN"/>
              <a:t>origina</a:t>
            </a:r>
            <a:r>
              <a:rPr lang="en-US" altLang="zh-CN"/>
              <a:t>l_data: n_samples * (height * width)</a:t>
            </a:r>
            <a:endParaRPr lang="en-US" altLang="zh-CN"/>
          </a:p>
          <a:p>
            <a:r>
              <a:rPr lang="en-US" altLang="zh-CN"/>
              <a:t>new_data: (n_blocks_per_sample * n_samples) * (new_height * new_width)</a:t>
            </a:r>
            <a:endParaRPr lang="en-US" altLang="zh-CN"/>
          </a:p>
          <a:p>
            <a:pPr indent="457200"/>
            <a:r>
              <a:rPr lang="en-US" altLang="zh-CN"/>
              <a:t> 	= new_n_samples * </a:t>
            </a:r>
            <a:r>
              <a:rPr lang="en-US" altLang="zh-CN">
                <a:sym typeface="+mn-ea"/>
              </a:rPr>
              <a:t>(new_height * new_width)</a:t>
            </a:r>
            <a:endParaRPr lang="en-US" altLang="zh-CN">
              <a:sym typeface="+mn-ea"/>
            </a:endParaRPr>
          </a:p>
          <a:p>
            <a:pPr indent="0"/>
            <a:r>
              <a:rPr lang="en-US" altLang="zh-CN"/>
              <a:t>eigvecs: (new_height * hew_width) * </a:t>
            </a:r>
            <a:r>
              <a:rPr lang="en-US" altLang="zh-CN">
                <a:sym typeface="+mn-ea"/>
              </a:rPr>
              <a:t>(new_height * hew_width) </a:t>
            </a:r>
            <a:endParaRPr lang="en-US" altLang="zh-CN">
              <a:sym typeface="+mn-ea"/>
            </a:endParaRPr>
          </a:p>
          <a:p>
            <a:pPr indent="0"/>
            <a:r>
              <a:rPr lang="en-US" altLang="zh-CN">
                <a:sym typeface="+mn-ea"/>
              </a:rPr>
              <a:t>k_eigvecs: (new_height * hew_width) * n_components</a:t>
            </a:r>
            <a:endParaRPr lang="en-US" altLang="zh-CN">
              <a:sym typeface="+mn-ea"/>
            </a:endParaRPr>
          </a:p>
          <a:p>
            <a:pPr indent="0"/>
            <a:r>
              <a:rPr lang="en-US" altLang="zh-CN"/>
              <a:t>reduced_data = new_n_samples * n_components</a:t>
            </a:r>
            <a:endParaRPr lang="en-US" altLang="zh-CN"/>
          </a:p>
          <a:p>
            <a:pPr indent="0"/>
            <a:endParaRPr lang="en-US" altLang="zh-CN"/>
          </a:p>
          <a:p>
            <a:pPr indent="0"/>
            <a:r>
              <a:rPr lang="zh-CN" altLang="en-US"/>
              <a:t>复原</a:t>
            </a:r>
            <a:r>
              <a:rPr lang="zh-CN" altLang="en-US"/>
              <a:t>时：</a:t>
            </a:r>
            <a:endParaRPr lang="zh-CN" altLang="en-US"/>
          </a:p>
          <a:p>
            <a:pPr indent="0"/>
            <a:r>
              <a:rPr lang="en-US" altLang="zh-CN">
                <a:sym typeface="+mn-ea"/>
              </a:rPr>
              <a:t>reduced_data @ </a:t>
            </a:r>
            <a:r>
              <a:rPr lang="en-US" altLang="zh-CN">
                <a:sym typeface="+mn-ea"/>
              </a:rPr>
              <a:t>k_eigvecs.T + mean = </a:t>
            </a:r>
            <a:endParaRPr lang="zh-CN" altLang="en-US"/>
          </a:p>
          <a:p>
            <a:pPr indent="0"/>
            <a:r>
              <a:rPr lang="en-US" altLang="zh-CN"/>
              <a:t>recovered_block_data: </a:t>
            </a:r>
            <a:r>
              <a:rPr lang="en-US" altLang="zh-CN">
                <a:sym typeface="+mn-ea"/>
              </a:rPr>
              <a:t>new_n_samples * </a:t>
            </a:r>
            <a:r>
              <a:rPr lang="en-US" altLang="zh-CN">
                <a:sym typeface="+mn-ea"/>
              </a:rPr>
              <a:t>(new_height * new_width)</a:t>
            </a:r>
            <a:endParaRPr lang="en-US" altLang="zh-CN">
              <a:sym typeface="+mn-ea"/>
            </a:endParaRPr>
          </a:p>
          <a:p>
            <a:pPr indent="0"/>
            <a:r>
              <a:rPr lang="en-US" altLang="zh-CN">
                <a:sym typeface="+mn-ea"/>
              </a:rPr>
              <a:t>recovered_data = </a:t>
            </a:r>
            <a:r>
              <a:rPr lang="en-US" altLang="zh-CN">
                <a:sym typeface="+mn-ea"/>
              </a:rPr>
              <a:t>n_samples * (height * width)</a:t>
            </a:r>
            <a:endParaRPr lang="en-US" altLang="zh-CN">
              <a:sym typeface="+mn-ea"/>
            </a:endParaRPr>
          </a:p>
          <a:p>
            <a:pPr indent="0"/>
            <a:endParaRPr lang="en-US" altLang="zh-CN">
              <a:sym typeface="+mn-ea"/>
            </a:endParaRPr>
          </a:p>
          <a:p>
            <a:pPr indent="0"/>
            <a:r>
              <a:rPr lang="zh-CN" altLang="en-US"/>
              <a:t>将这些块重组回原图</a:t>
            </a:r>
            <a:r>
              <a:rPr lang="zh-CN" altLang="en-US"/>
              <a:t>时</a:t>
            </a:r>
            <a:endParaRPr lang="zh-CN" altLang="en-US"/>
          </a:p>
          <a:p>
            <a:pPr indent="0"/>
            <a:r>
              <a:rPr lang="zh-CN" altLang="en-US"/>
              <a:t>对于重叠的部分，可以取</a:t>
            </a:r>
            <a:r>
              <a:rPr lang="en-US" altLang="zh-CN"/>
              <a:t>min/max/mean</a:t>
            </a:r>
            <a:r>
              <a:rPr lang="zh-CN" altLang="en-US"/>
              <a:t>等</a:t>
            </a:r>
            <a:endParaRPr lang="zh-CN" altLang="en-US"/>
          </a:p>
          <a:p>
            <a:pPr indent="0"/>
            <a:r>
              <a:rPr lang="zh-CN" altLang="en-US"/>
              <a:t>当分块倍率合理时，可以</a:t>
            </a:r>
            <a:r>
              <a:rPr lang="zh-CN" altLang="en-US"/>
              <a:t>不发生重叠</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2.3 分块矩阵与PCA</a:t>
            </a:r>
            <a:endParaRPr lang="zh-CN" altLang="en-US"/>
          </a:p>
        </p:txBody>
      </p:sp>
      <p:sp>
        <p:nvSpPr>
          <p:cNvPr id="3" name="内容占位符 2"/>
          <p:cNvSpPr>
            <a:spLocks noGrp="1"/>
          </p:cNvSpPr>
          <p:nvPr>
            <p:ph idx="1"/>
          </p:nvPr>
        </p:nvSpPr>
        <p:spPr/>
        <p:txBody>
          <a:bodyPr/>
          <a:p>
            <a:r>
              <a:rPr lang="zh-CN" altLang="en-US"/>
              <a:t>复原操作（这里重叠</a:t>
            </a:r>
            <a:r>
              <a:rPr lang="zh-CN" altLang="en-US"/>
              <a:t>部分取按顺序最后</a:t>
            </a:r>
            <a:r>
              <a:rPr lang="zh-CN" altLang="en-US"/>
              <a:t>一块）</a:t>
            </a:r>
            <a:endParaRPr lang="zh-CN" altLang="en-US"/>
          </a:p>
          <a:p>
            <a:endParaRPr lang="zh-CN" altLang="en-US"/>
          </a:p>
        </p:txBody>
      </p:sp>
      <p:pic>
        <p:nvPicPr>
          <p:cNvPr id="5" name="图片 4"/>
          <p:cNvPicPr>
            <a:picLocks noChangeAspect="1"/>
          </p:cNvPicPr>
          <p:nvPr>
            <p:custDataLst>
              <p:tags r:id="rId1"/>
            </p:custDataLst>
          </p:nvPr>
        </p:nvPicPr>
        <p:blipFill>
          <a:blip r:embed="rId2"/>
          <a:stretch>
            <a:fillRect/>
          </a:stretch>
        </p:blipFill>
        <p:spPr>
          <a:xfrm>
            <a:off x="576580" y="2540635"/>
            <a:ext cx="11038205" cy="1776095"/>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576580" y="4726940"/>
            <a:ext cx="3238500" cy="914400"/>
          </a:xfrm>
          <a:prstGeom prst="rect">
            <a:avLst/>
          </a:prstGeom>
        </p:spPr>
      </p:pic>
      <p:sp>
        <p:nvSpPr>
          <p:cNvPr id="8" name="文本框 7"/>
          <p:cNvSpPr txBox="1"/>
          <p:nvPr/>
        </p:nvSpPr>
        <p:spPr>
          <a:xfrm>
            <a:off x="4624705" y="4721860"/>
            <a:ext cx="6055360" cy="922020"/>
          </a:xfrm>
          <a:prstGeom prst="rect">
            <a:avLst/>
          </a:prstGeom>
          <a:noFill/>
        </p:spPr>
        <p:txBody>
          <a:bodyPr wrap="square" rtlCol="0">
            <a:spAutoFit/>
          </a:bodyPr>
          <a:p>
            <a:r>
              <a:rPr lang="zh-CN" altLang="en-US"/>
              <a:t>可以看出，当</a:t>
            </a:r>
            <a:r>
              <a:rPr lang="en-US" altLang="zh-CN"/>
              <a:t>n_samples * n_blocks_per_sample + block_size  &gt; n_samples + image_size</a:t>
            </a:r>
            <a:r>
              <a:rPr lang="zh-CN" altLang="en-US"/>
              <a:t>时，相同</a:t>
            </a:r>
            <a:r>
              <a:rPr lang="en-US" altLang="zh-CN"/>
              <a:t>n_component</a:t>
            </a:r>
            <a:r>
              <a:rPr lang="zh-CN" altLang="en-US"/>
              <a:t>下</a:t>
            </a:r>
            <a:r>
              <a:rPr lang="en-US" altLang="zh-CN"/>
              <a:t>Modular PCA</a:t>
            </a:r>
            <a:r>
              <a:rPr lang="zh-CN" altLang="en-US"/>
              <a:t>压缩率更高，而且</a:t>
            </a:r>
            <a:r>
              <a:rPr lang="zh-CN" altLang="en-US"/>
              <a:t>通常效果更好。</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3" name="内容占位符 2"/>
          <p:cNvSpPr>
            <a:spLocks noGrp="1"/>
          </p:cNvSpPr>
          <p:nvPr>
            <p:ph idx="1"/>
          </p:nvPr>
        </p:nvSpPr>
        <p:spPr>
          <a:xfrm>
            <a:off x="899160" y="1589405"/>
            <a:ext cx="10515600" cy="5166360"/>
          </a:xfrm>
        </p:spPr>
        <p:txBody>
          <a:bodyPr>
            <a:normAutofit lnSpcReduction="10000"/>
          </a:bodyPr>
          <a:p>
            <a:r>
              <a:rPr lang="zh-CN" altLang="en-US" sz="2400"/>
              <a:t>本次作业任务量不大，主要是理解</a:t>
            </a:r>
            <a:r>
              <a:rPr lang="en-US" altLang="zh-CN" sz="2400"/>
              <a:t>numpy</a:t>
            </a:r>
            <a:r>
              <a:rPr lang="zh-CN" altLang="en-US" sz="2400"/>
              <a:t>的向量化操作和广播运算，尤其在矩阵运算和高维数组，很多情况下是</a:t>
            </a:r>
            <a:r>
              <a:rPr lang="en-US" altLang="zh-CN" sz="2400"/>
              <a:t>axis</a:t>
            </a:r>
            <a:r>
              <a:rPr lang="zh-CN" altLang="en-US" sz="2400"/>
              <a:t>的问题。</a:t>
            </a:r>
            <a:endParaRPr lang="zh-CN" altLang="en-US" sz="2400"/>
          </a:p>
          <a:p>
            <a:endParaRPr lang="zh-CN" altLang="en-US" sz="2400"/>
          </a:p>
          <a:p>
            <a:r>
              <a:rPr lang="en-US" altLang="zh-CN" sz="2400"/>
              <a:t>PCA</a:t>
            </a:r>
            <a:r>
              <a:rPr lang="zh-CN" altLang="en-US" sz="2400"/>
              <a:t>是经典的降维和特征提取方法，其原理具有较强的可解释性，以找到最大方差、降低不同特征间相关性为目标，使得每个特征能够更好的表征不同样本间的区别。</a:t>
            </a:r>
            <a:endParaRPr lang="zh-CN" altLang="en-US" sz="2400"/>
          </a:p>
          <a:p>
            <a:endParaRPr lang="zh-CN" altLang="en-US" sz="2400"/>
          </a:p>
          <a:p>
            <a:r>
              <a:rPr lang="zh-CN" altLang="en-US" sz="2400"/>
              <a:t>一些</a:t>
            </a:r>
            <a:r>
              <a:rPr lang="en-US" altLang="zh-CN" sz="2400"/>
              <a:t>debug</a:t>
            </a:r>
            <a:r>
              <a:rPr lang="zh-CN" altLang="en-US" sz="2400"/>
              <a:t>技巧：</a:t>
            </a:r>
            <a:endParaRPr lang="zh-CN" altLang="en-US" sz="2400"/>
          </a:p>
          <a:p>
            <a:pPr lvl="1"/>
            <a:r>
              <a:rPr lang="zh-CN" altLang="en-US" sz="2400"/>
              <a:t>打印相应</a:t>
            </a:r>
            <a:r>
              <a:rPr lang="en-US" altLang="zh-CN" sz="2400"/>
              <a:t>ndarray</a:t>
            </a:r>
            <a:r>
              <a:rPr lang="zh-CN" altLang="en-US" sz="2400"/>
              <a:t>的</a:t>
            </a:r>
            <a:r>
              <a:rPr lang="en-US" altLang="zh-CN" sz="2400"/>
              <a:t>shape</a:t>
            </a:r>
            <a:r>
              <a:rPr lang="zh-CN" altLang="en-US" sz="2400"/>
              <a:t>；</a:t>
            </a:r>
            <a:endParaRPr lang="zh-CN" altLang="en-US" sz="2400"/>
          </a:p>
          <a:p>
            <a:pPr lvl="1"/>
            <a:r>
              <a:rPr lang="zh-CN" altLang="en-US" sz="2400"/>
              <a:t>构建小</a:t>
            </a:r>
            <a:r>
              <a:rPr lang="en-US" altLang="zh-CN" sz="2400"/>
              <a:t>ndarray</a:t>
            </a:r>
            <a:r>
              <a:rPr lang="zh-CN" altLang="en-US" sz="2400"/>
              <a:t>（如</a:t>
            </a:r>
            <a:r>
              <a:rPr lang="en-US" altLang="zh-CN" sz="2400"/>
              <a:t>np.arange(16).reshape(4,4)</a:t>
            </a:r>
            <a:r>
              <a:rPr lang="zh-CN" altLang="en-US" sz="2400"/>
              <a:t>）作为不熟悉函数的参数运行，根据结果学习函数的作用；</a:t>
            </a:r>
            <a:endParaRPr lang="zh-CN" altLang="en-US" sz="2400"/>
          </a:p>
          <a:p>
            <a:pPr lvl="1"/>
            <a:r>
              <a:rPr lang="zh-CN" altLang="en-US" sz="2400"/>
              <a:t>看</a:t>
            </a:r>
            <a:r>
              <a:rPr lang="en-US" altLang="zh-CN" sz="2400"/>
              <a:t>numpy</a:t>
            </a:r>
            <a:r>
              <a:rPr lang="zh-CN" altLang="en-US" sz="2400"/>
              <a:t>官网文档</a:t>
            </a:r>
            <a:r>
              <a:rPr lang="en-US" altLang="zh-CN" sz="2400"/>
              <a:t>/google </a:t>
            </a:r>
            <a:r>
              <a:rPr lang="zh-CN" altLang="en-US" sz="2400"/>
              <a:t>指定函数名字</a:t>
            </a:r>
            <a:r>
              <a:rPr lang="en-US" altLang="zh-CN" sz="2400"/>
              <a:t>/google </a:t>
            </a:r>
            <a:r>
              <a:rPr lang="zh-CN" altLang="en-US" sz="2400"/>
              <a:t>指定功能</a:t>
            </a:r>
            <a:endParaRPr lang="zh-CN" altLang="en-US" sz="2400"/>
          </a:p>
          <a:p>
            <a:pPr lvl="1"/>
            <a:r>
              <a:rPr lang="zh-CN" altLang="en-US" sz="2400"/>
              <a:t>询问助教和</a:t>
            </a:r>
            <a:r>
              <a:rPr lang="zh-CN" altLang="en-US" sz="2400"/>
              <a:t>同学</a:t>
            </a:r>
            <a:endParaRPr lang="zh-CN" altLang="en-US" sz="2400"/>
          </a:p>
          <a:p>
            <a:endParaRPr lang="zh-CN" altLang="en-US" sz="2400"/>
          </a:p>
          <a:p>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0.1 沿轴或操作&amp;与操作</a:t>
            </a:r>
            <a:endParaRPr lang="en-US" altLang="zh-CN"/>
          </a:p>
        </p:txBody>
      </p:sp>
      <p:sp>
        <p:nvSpPr>
          <p:cNvPr id="3" name="内容占位符 2"/>
          <p:cNvSpPr>
            <a:spLocks noGrp="1"/>
          </p:cNvSpPr>
          <p:nvPr>
            <p:ph idx="1"/>
          </p:nvPr>
        </p:nvSpPr>
        <p:spPr>
          <a:xfrm>
            <a:off x="838200" y="4194175"/>
            <a:ext cx="10515600" cy="2550160"/>
          </a:xfrm>
        </p:spPr>
        <p:txBody>
          <a:bodyPr>
            <a:normAutofit fontScale="90000"/>
          </a:bodyPr>
          <a:p>
            <a:pPr lvl="0"/>
            <a:r>
              <a:rPr lang="en-US" altLang="zh-CN"/>
              <a:t>numpy.any()/ndarray.any()</a:t>
            </a:r>
            <a:endParaRPr lang="en-US" altLang="zh-CN"/>
          </a:p>
          <a:p>
            <a:pPr lvl="1"/>
            <a:r>
              <a:rPr lang="zh-CN" altLang="en-US"/>
              <a:t>任一元素为</a:t>
            </a:r>
            <a:r>
              <a:rPr lang="en-US" altLang="zh-CN"/>
              <a:t>true</a:t>
            </a:r>
            <a:r>
              <a:rPr lang="zh-CN" altLang="en-US"/>
              <a:t>，返回值为</a:t>
            </a:r>
            <a:r>
              <a:rPr lang="en-US" altLang="zh-CN"/>
              <a:t>true</a:t>
            </a:r>
            <a:endParaRPr lang="en-US" altLang="zh-CN"/>
          </a:p>
          <a:p>
            <a:r>
              <a:rPr lang="en-US" altLang="zh-CN"/>
              <a:t>numpy.all()/ndarray.all()</a:t>
            </a:r>
            <a:endParaRPr lang="en-US" altLang="zh-CN"/>
          </a:p>
          <a:p>
            <a:pPr lvl="1"/>
            <a:r>
              <a:rPr lang="zh-CN" altLang="en-US"/>
              <a:t>所有元素为</a:t>
            </a:r>
            <a:r>
              <a:rPr lang="en-US" altLang="zh-CN"/>
              <a:t>true</a:t>
            </a:r>
            <a:r>
              <a:rPr lang="zh-CN" altLang="en-US"/>
              <a:t>，返回值为</a:t>
            </a:r>
            <a:r>
              <a:rPr lang="en-US" altLang="zh-CN"/>
              <a:t>true</a:t>
            </a:r>
            <a:endParaRPr lang="en-US" altLang="zh-CN"/>
          </a:p>
          <a:p>
            <a:pPr lvl="0"/>
            <a:r>
              <a:t>Not a Number (NaN), positive infinity and negative infinity evaluate to True because these are not equal to zero.</a:t>
            </a:r>
          </a:p>
        </p:txBody>
      </p:sp>
      <p:pic>
        <p:nvPicPr>
          <p:cNvPr id="7" name="图片 6"/>
          <p:cNvPicPr>
            <a:picLocks noChangeAspect="1"/>
          </p:cNvPicPr>
          <p:nvPr>
            <p:custDataLst>
              <p:tags r:id="rId1"/>
            </p:custDataLst>
          </p:nvPr>
        </p:nvPicPr>
        <p:blipFill>
          <a:blip r:embed="rId2"/>
          <a:stretch>
            <a:fillRect/>
          </a:stretch>
        </p:blipFill>
        <p:spPr>
          <a:xfrm>
            <a:off x="1253490" y="1532255"/>
            <a:ext cx="9018905" cy="25190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0.2 条件筛选和修改</a:t>
            </a:r>
            <a:endParaRPr lang="en-US" altLang="zh-CN"/>
          </a:p>
        </p:txBody>
      </p:sp>
      <p:sp>
        <p:nvSpPr>
          <p:cNvPr id="3" name="内容占位符 2"/>
          <p:cNvSpPr>
            <a:spLocks noGrp="1"/>
          </p:cNvSpPr>
          <p:nvPr>
            <p:ph idx="1"/>
          </p:nvPr>
        </p:nvSpPr>
        <p:spPr/>
        <p:txBody>
          <a:bodyPr/>
          <a:p>
            <a:r>
              <a:rPr lang="en-US" altLang="zh-CN"/>
              <a:t>np.where(condition, [x, y])</a:t>
            </a:r>
            <a:endParaRPr lang="en-US" altLang="zh-CN"/>
          </a:p>
          <a:p>
            <a:pPr lvl="1"/>
            <a:r>
              <a:rPr lang="zh-CN" altLang="en-US"/>
              <a:t>没有</a:t>
            </a:r>
            <a:r>
              <a:rPr lang="en-US" altLang="zh-CN"/>
              <a:t>x,y</a:t>
            </a:r>
            <a:r>
              <a:rPr lang="zh-CN" altLang="en-US"/>
              <a:t>时，返回</a:t>
            </a:r>
            <a:r>
              <a:rPr lang="en-US" altLang="zh-CN"/>
              <a:t>np.nonzero(condition)</a:t>
            </a:r>
            <a:endParaRPr lang="en-US" altLang="zh-CN"/>
          </a:p>
          <a:p>
            <a:pPr lvl="1"/>
            <a:r>
              <a:rPr lang="zh-CN" altLang="en-US"/>
              <a:t>有</a:t>
            </a:r>
            <a:r>
              <a:rPr lang="en-US" altLang="zh-CN"/>
              <a:t>x,y</a:t>
            </a:r>
            <a:r>
              <a:rPr lang="zh-CN" altLang="en-US"/>
              <a:t>时，满足</a:t>
            </a:r>
            <a:r>
              <a:rPr lang="en-US" altLang="zh-CN"/>
              <a:t>condition</a:t>
            </a:r>
            <a:r>
              <a:rPr lang="zh-CN" altLang="en-US"/>
              <a:t>返回</a:t>
            </a:r>
            <a:r>
              <a:rPr lang="en-US" altLang="zh-CN"/>
              <a:t>x</a:t>
            </a:r>
            <a:r>
              <a:rPr lang="zh-CN" altLang="en-US"/>
              <a:t>，不满足返回</a:t>
            </a:r>
            <a:r>
              <a:rPr lang="en-US" altLang="zh-CN"/>
              <a:t>y</a:t>
            </a:r>
            <a:endParaRPr lang="en-US" altLang="zh-CN"/>
          </a:p>
          <a:p>
            <a:r>
              <a:rPr lang="en-US" altLang="zh-CN"/>
              <a:t>np.extract(</a:t>
            </a:r>
            <a:r>
              <a:rPr lang="en-US" altLang="zh-CN"/>
              <a:t>condition,arr)</a:t>
            </a:r>
            <a:endParaRPr lang="en-US" altLang="zh-CN"/>
          </a:p>
          <a:p>
            <a:r>
              <a:rPr lang="en-US" altLang="zh-CN"/>
              <a:t>np.clip(arr,amin,amax)</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133985" y="4126230"/>
            <a:ext cx="11924665" cy="19005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0.3 沿轴拼接和分割以及重复操作</a:t>
            </a:r>
            <a:endParaRPr lang="en-US" altLang="zh-CN"/>
          </a:p>
        </p:txBody>
      </p:sp>
      <p:sp>
        <p:nvSpPr>
          <p:cNvPr id="3" name="内容占位符 2"/>
          <p:cNvSpPr>
            <a:spLocks noGrp="1"/>
          </p:cNvSpPr>
          <p:nvPr>
            <p:ph idx="1"/>
          </p:nvPr>
        </p:nvSpPr>
        <p:spPr/>
        <p:txBody>
          <a:bodyPr/>
          <a:p>
            <a:r>
              <a:rPr lang="en-US" altLang="zh-CN"/>
              <a:t>np.stack()/np.vstack()/np.hstack()/np.concatenate()/...</a:t>
            </a:r>
            <a:endParaRPr lang="en-US" altLang="zh-CN"/>
          </a:p>
          <a:p>
            <a:endParaRPr lang="en-US" altLang="zh-CN"/>
          </a:p>
          <a:p>
            <a:r>
              <a:rPr lang="en-US" altLang="zh-CN"/>
              <a:t>np.split()/np.vsplit()/np.hsplit()/...</a:t>
            </a:r>
            <a:endParaRPr lang="en-US" altLang="zh-CN"/>
          </a:p>
          <a:p>
            <a:endParaRPr lang="en-US" altLang="zh-CN"/>
          </a:p>
          <a:p>
            <a:r>
              <a:rPr lang="en-US" altLang="zh-CN"/>
              <a:t>np.repeat()/np.tile()</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7056120" y="2637155"/>
            <a:ext cx="3882390" cy="40430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0.4 </a:t>
            </a:r>
            <a:r>
              <a:rPr lang="zh-CN" altLang="en-US"/>
              <a:t>排序</a:t>
            </a:r>
            <a:endParaRPr lang="zh-CN" altLang="en-US"/>
          </a:p>
        </p:txBody>
      </p:sp>
      <p:sp>
        <p:nvSpPr>
          <p:cNvPr id="3" name="内容占位符 2"/>
          <p:cNvSpPr>
            <a:spLocks noGrp="1"/>
          </p:cNvSpPr>
          <p:nvPr>
            <p:ph idx="1"/>
          </p:nvPr>
        </p:nvSpPr>
        <p:spPr/>
        <p:txBody>
          <a:bodyPr/>
          <a:p>
            <a:r>
              <a:rPr lang="en-US" altLang="zh-CN"/>
              <a:t>np.sort(</a:t>
            </a:r>
            <a:r>
              <a:rPr lang="en-US" altLang="zh-CN"/>
              <a:t>axis = -1)</a:t>
            </a:r>
            <a:endParaRPr lang="en-US" altLang="zh-CN"/>
          </a:p>
          <a:p>
            <a:pPr lvl="1"/>
            <a:r>
              <a:rPr lang="en-US" altLang="zh-CN">
                <a:sym typeface="+mn-ea"/>
              </a:rPr>
              <a:t>reversed</a:t>
            </a:r>
            <a:r>
              <a:rPr lang="zh-CN" altLang="en-US">
                <a:sym typeface="+mn-ea"/>
              </a:rPr>
              <a:t>：对应轴取</a:t>
            </a:r>
            <a:r>
              <a:rPr lang="en-US" altLang="zh-CN">
                <a:sym typeface="+mn-ea"/>
              </a:rPr>
              <a:t>[::-1]</a:t>
            </a:r>
            <a:endParaRPr lang="en-US" altLang="zh-CN"/>
          </a:p>
          <a:p>
            <a:r>
              <a:rPr lang="en-US" altLang="zh-CN"/>
              <a:t>np.argsort()</a:t>
            </a:r>
            <a:endParaRPr lang="en-US" altLang="zh-CN"/>
          </a:p>
          <a:p>
            <a:pPr lvl="1"/>
            <a:r>
              <a:rPr lang="zh-CN" altLang="en-US"/>
              <a:t>返回排序后元素在原数组</a:t>
            </a:r>
            <a:r>
              <a:rPr lang="zh-CN" altLang="en-US"/>
              <a:t>指定轴中的下标</a:t>
            </a:r>
            <a:endParaRPr lang="en-US" altLang="zh-CN"/>
          </a:p>
          <a:p>
            <a:r>
              <a:rPr lang="en-US" altLang="zh-CN"/>
              <a:t>np.lexsort()</a:t>
            </a:r>
            <a:endParaRPr lang="en-US" altLang="zh-CN"/>
          </a:p>
          <a:p>
            <a:pPr lvl="1"/>
            <a:r>
              <a:rPr lang="zh-CN" altLang="en-US"/>
              <a:t>使用一不同的键</a:t>
            </a:r>
            <a:r>
              <a:rPr lang="zh-CN" altLang="en-US"/>
              <a:t>序列进行优先级排序，靠后的键具有更高的优先级，返回对应下标</a:t>
            </a:r>
            <a:r>
              <a:rPr lang="zh-CN" altLang="en-US"/>
              <a:t>值</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649095" y="4987925"/>
            <a:ext cx="8543290" cy="15138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 </a:t>
            </a:r>
            <a:r>
              <a:rPr lang="zh-CN" altLang="en-US"/>
              <a:t>排序</a:t>
            </a:r>
            <a:r>
              <a:rPr lang="zh-CN" altLang="en-US"/>
              <a:t>操作</a:t>
            </a:r>
            <a:endParaRPr lang="zh-CN" altLang="en-US"/>
          </a:p>
        </p:txBody>
      </p:sp>
      <p:sp>
        <p:nvSpPr>
          <p:cNvPr id="3" name="内容占位符 2"/>
          <p:cNvSpPr>
            <a:spLocks noGrp="1"/>
          </p:cNvSpPr>
          <p:nvPr>
            <p:ph idx="1"/>
          </p:nvPr>
        </p:nvSpPr>
        <p:spPr/>
        <p:txBody>
          <a:bodyPr/>
          <a:p>
            <a:r>
              <a:rPr lang="zh-CN" altLang="en-US"/>
              <a:t>请你首先按照课程编号从小到大排序调整列顺序，然后再按课程编号从小到大的优先级，依次对每列的课程分数进行从大到小排序（即先排编号1列，1列相同元素排编号2列，2列元素再相同再排编号3列，参见参考输出），从而帮助这5名同学排好名次。</a:t>
            </a:r>
            <a:endParaRPr lang="zh-CN" altLang="en-US"/>
          </a:p>
          <a:p>
            <a:endParaRPr lang="zh-CN" altLang="en-US"/>
          </a:p>
          <a:p>
            <a:endParaRPr lang="zh-CN" altLang="en-US"/>
          </a:p>
        </p:txBody>
      </p:sp>
      <p:pic>
        <p:nvPicPr>
          <p:cNvPr id="5" name="图片 4"/>
          <p:cNvPicPr>
            <a:picLocks noChangeAspect="1"/>
          </p:cNvPicPr>
          <p:nvPr>
            <p:custDataLst>
              <p:tags r:id="rId1"/>
            </p:custDataLst>
          </p:nvPr>
        </p:nvPicPr>
        <p:blipFill>
          <a:blip r:embed="rId2"/>
          <a:stretch>
            <a:fillRect/>
          </a:stretch>
        </p:blipFill>
        <p:spPr>
          <a:xfrm>
            <a:off x="4198620" y="3921760"/>
            <a:ext cx="3905885" cy="20675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1.1 </a:t>
            </a:r>
            <a:r>
              <a:rPr lang="zh-CN" altLang="en-US">
                <a:sym typeface="+mn-ea"/>
              </a:rPr>
              <a:t>排序操作</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6583045" y="1691005"/>
            <a:ext cx="4992370" cy="166751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6389370" y="3842385"/>
            <a:ext cx="5379720" cy="1363980"/>
          </a:xfrm>
          <a:prstGeom prst="rect">
            <a:avLst/>
          </a:prstGeom>
        </p:spPr>
      </p:pic>
      <p:sp>
        <p:nvSpPr>
          <p:cNvPr id="3" name="文本框 2"/>
          <p:cNvSpPr txBox="1"/>
          <p:nvPr/>
        </p:nvSpPr>
        <p:spPr>
          <a:xfrm>
            <a:off x="838200" y="2007235"/>
            <a:ext cx="4298950" cy="1253490"/>
          </a:xfrm>
          <a:prstGeom prst="rect">
            <a:avLst/>
          </a:prstGeom>
          <a:noFill/>
        </p:spPr>
        <p:txBody>
          <a:bodyPr wrap="square" rtlCol="0" anchor="t">
            <a:noAutofit/>
          </a:bodyPr>
          <a:p>
            <a:pPr marL="285750" indent="-285750">
              <a:buFont typeface="Arial" panose="020B0604020202020204" pitchFamily="34" charset="0"/>
              <a:buChar char="•"/>
            </a:pPr>
            <a:r>
              <a:rPr lang="en-US" altLang="zh-CN" sz="2400">
                <a:sym typeface="+mn-ea"/>
              </a:rPr>
              <a:t>argsort()</a:t>
            </a:r>
            <a:r>
              <a:rPr lang="zh-CN" altLang="en-US" sz="2400">
                <a:sym typeface="+mn-ea"/>
              </a:rPr>
              <a:t>第一行排序获得列下标，调整列顺序</a:t>
            </a:r>
            <a:endParaRPr lang="zh-CN" altLang="en-US" sz="2400">
              <a:sym typeface="+mn-ea"/>
            </a:endParaRPr>
          </a:p>
          <a:p>
            <a:pPr marL="285750" indent="-285750">
              <a:buFont typeface="Arial" panose="020B0604020202020204" pitchFamily="34" charset="0"/>
              <a:buChar char="•"/>
            </a:pPr>
            <a:endParaRPr lang="zh-CN" altLang="en-US" sz="2400"/>
          </a:p>
          <a:p>
            <a:pPr marL="285750" indent="-285750">
              <a:buFont typeface="Arial" panose="020B0604020202020204" pitchFamily="34" charset="0"/>
              <a:buChar char="•"/>
            </a:pPr>
            <a:r>
              <a:rPr lang="en-US" altLang="zh-CN" sz="2400">
                <a:sym typeface="+mn-ea"/>
              </a:rPr>
              <a:t>lexsort()</a:t>
            </a:r>
            <a:r>
              <a:rPr lang="zh-CN" altLang="en-US" sz="2400">
                <a:sym typeface="+mn-ea"/>
              </a:rPr>
              <a:t>依次传入编号</a:t>
            </a:r>
            <a:r>
              <a:rPr lang="en-US" altLang="zh-CN" sz="2400">
                <a:sym typeface="+mn-ea"/>
              </a:rPr>
              <a:t>3,2,1</a:t>
            </a:r>
            <a:r>
              <a:rPr lang="zh-CN" altLang="en-US" sz="2400">
                <a:sym typeface="+mn-ea"/>
              </a:rPr>
              <a:t>的课程得分，获得行下标，调整行顺序</a:t>
            </a:r>
            <a:endParaRPr lang="zh-CN" altLang="en-US" sz="240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 </a:t>
            </a:r>
            <a:r>
              <a:rPr lang="zh-CN" altLang="en-US"/>
              <a:t>排序操作</a:t>
            </a:r>
            <a:endParaRPr lang="zh-CN" altLang="en-US"/>
          </a:p>
        </p:txBody>
      </p:sp>
      <p:sp>
        <p:nvSpPr>
          <p:cNvPr id="3" name="内容占位符 2"/>
          <p:cNvSpPr>
            <a:spLocks noGrp="1"/>
          </p:cNvSpPr>
          <p:nvPr>
            <p:ph idx="1"/>
          </p:nvPr>
        </p:nvSpPr>
        <p:spPr/>
        <p:txBody>
          <a:bodyPr/>
          <a:p>
            <a:r>
              <a:rPr lang="zh-CN" altLang="en-US"/>
              <a:t>将任何课程分数低于60的同学的课程分数上调至60分，并筛选出调分后平均成绩不低于70的行,两者都要打印，并且要包含第一行编号。</a:t>
            </a:r>
            <a:endParaRPr lang="zh-CN" altLang="en-US"/>
          </a:p>
          <a:p>
            <a:endParaRPr lang="zh-CN" altLang="en-US"/>
          </a:p>
          <a:p>
            <a:r>
              <a:rPr lang="zh-CN" altLang="en-US"/>
              <a:t>筛选低于</a:t>
            </a:r>
            <a:r>
              <a:rPr lang="en-US" altLang="zh-CN"/>
              <a:t>60</a:t>
            </a:r>
            <a:r>
              <a:rPr lang="zh-CN" altLang="en-US"/>
              <a:t>分的</a:t>
            </a:r>
            <a:r>
              <a:rPr lang="en-US" altLang="zh-CN"/>
              <a:t>1-5</a:t>
            </a:r>
            <a:r>
              <a:rPr lang="zh-CN" altLang="en-US"/>
              <a:t>行，修改为</a:t>
            </a:r>
            <a:r>
              <a:rPr lang="en-US" altLang="zh-CN"/>
              <a:t>60</a:t>
            </a:r>
            <a:endParaRPr lang="en-US" altLang="zh-CN"/>
          </a:p>
          <a:p>
            <a:r>
              <a:rPr lang="zh-CN" altLang="en-US"/>
              <a:t>筛选</a:t>
            </a:r>
            <a:r>
              <a:rPr lang="en-US" altLang="zh-CN"/>
              <a:t>1-5</a:t>
            </a:r>
            <a:r>
              <a:rPr lang="zh-CN" altLang="en-US"/>
              <a:t>行平均值不低于</a:t>
            </a:r>
            <a:r>
              <a:rPr lang="en-US" altLang="zh-CN"/>
              <a:t>70</a:t>
            </a:r>
            <a:r>
              <a:rPr lang="zh-CN" altLang="en-US"/>
              <a:t>的行</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06805" y="4805680"/>
            <a:ext cx="9979025" cy="13722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1.2 ufunc与广播计算</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1040765" y="1751330"/>
            <a:ext cx="5440680" cy="68580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6554470" y="1751330"/>
            <a:ext cx="5474970" cy="126047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040765" y="3827145"/>
            <a:ext cx="7854950" cy="998855"/>
          </a:xfrm>
          <a:prstGeom prst="rect">
            <a:avLst/>
          </a:prstGeom>
        </p:spPr>
      </p:pic>
      <p:sp>
        <p:nvSpPr>
          <p:cNvPr id="7" name="文本框 6"/>
          <p:cNvSpPr txBox="1"/>
          <p:nvPr/>
        </p:nvSpPr>
        <p:spPr>
          <a:xfrm>
            <a:off x="1024890" y="2590165"/>
            <a:ext cx="5344160" cy="1014730"/>
          </a:xfrm>
          <a:prstGeom prst="rect">
            <a:avLst/>
          </a:prstGeom>
          <a:noFill/>
        </p:spPr>
        <p:txBody>
          <a:bodyPr wrap="square" rtlCol="0">
            <a:spAutoFit/>
          </a:bodyPr>
          <a:p>
            <a:r>
              <a:rPr lang="en-US" altLang="zh-CN" sz="2000"/>
              <a:t>np.ufunc.outer(A,B):</a:t>
            </a:r>
            <a:r>
              <a:rPr lang="zh-CN" altLang="en-US" sz="2000"/>
              <a:t>张量运算</a:t>
            </a:r>
            <a:endParaRPr lang="en-US" altLang="zh-CN" sz="2000"/>
          </a:p>
          <a:p>
            <a:pPr indent="457200"/>
            <a:r>
              <a:rPr lang="en-US" altLang="zh-CN" sz="2000"/>
              <a:t>A.dim,B.dim -&gt; A.dim+B.dim</a:t>
            </a:r>
            <a:endParaRPr lang="en-US" altLang="zh-CN" sz="2000"/>
          </a:p>
          <a:p>
            <a:pPr indent="457200"/>
            <a:r>
              <a:rPr lang="en-US" altLang="zh-CN" sz="2000"/>
              <a:t>A.shape,B.shape -&gt; (*A.shape,*B.shape)</a:t>
            </a:r>
            <a:endParaRPr lang="en-US" altLang="zh-CN" sz="2000"/>
          </a:p>
        </p:txBody>
      </p:sp>
      <p:sp>
        <p:nvSpPr>
          <p:cNvPr id="8" name="文本框 7"/>
          <p:cNvSpPr txBox="1"/>
          <p:nvPr/>
        </p:nvSpPr>
        <p:spPr>
          <a:xfrm>
            <a:off x="1024890" y="4937125"/>
            <a:ext cx="5949950" cy="1630045"/>
          </a:xfrm>
          <a:prstGeom prst="rect">
            <a:avLst/>
          </a:prstGeom>
          <a:noFill/>
        </p:spPr>
        <p:txBody>
          <a:bodyPr wrap="square" rtlCol="0">
            <a:spAutoFit/>
          </a:bodyPr>
          <a:p>
            <a:r>
              <a:rPr lang="en-US" altLang="zh-CN" sz="2000"/>
              <a:t>np.ufunc.reduce(A,axis): </a:t>
            </a:r>
            <a:r>
              <a:rPr lang="zh-CN" altLang="en-US" sz="2000"/>
              <a:t>沿轴累积运算</a:t>
            </a:r>
            <a:endParaRPr lang="en-US" altLang="zh-CN" sz="2000"/>
          </a:p>
          <a:p>
            <a:pPr indent="457200"/>
            <a:r>
              <a:rPr lang="en-US" altLang="zh-CN" sz="2000"/>
              <a:t>r = ufunc.identity </a:t>
            </a:r>
            <a:endParaRPr lang="en-US" altLang="zh-CN" sz="2000"/>
          </a:p>
          <a:p>
            <a:pPr indent="457200"/>
            <a:r>
              <a:rPr lang="en-US" altLang="zh-CN" sz="2000"/>
              <a:t>for i in range(A.shape[axis]):</a:t>
            </a:r>
            <a:endParaRPr lang="en-US" altLang="zh-CN" sz="2000"/>
          </a:p>
          <a:p>
            <a:pPr indent="457200"/>
            <a:r>
              <a:rPr lang="en-US" altLang="zh-CN" sz="2000"/>
              <a:t>  	r = op(r, A[...,i,...])</a:t>
            </a:r>
            <a:endParaRPr lang="en-US" altLang="zh-CN" sz="2000"/>
          </a:p>
          <a:p>
            <a:pPr indent="457200"/>
            <a:r>
              <a:rPr lang="en-US" altLang="zh-CN" sz="2000"/>
              <a:t>return r</a:t>
            </a:r>
            <a:endParaRPr lang="en-US" altLang="zh-CN" sz="200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PP_MARK_KEY" val="ce8796b7-1f3b-4b7f-9b18-7698b051dc99"/>
  <p:tag name="COMMONDATA" val="eyJoZGlkIjoiZTAzZjM0ZWFlMzgzYTU0YTVjZDZmMTg1ZDhiZTgxOTQ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2984</Words>
  <Application>WPS 演示</Application>
  <PresentationFormat>宽屏</PresentationFormat>
  <Paragraphs>165</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Arial</vt:lpstr>
      <vt:lpstr>宋体</vt:lpstr>
      <vt:lpstr>Wingdings</vt:lpstr>
      <vt:lpstr>微软雅黑</vt:lpstr>
      <vt:lpstr>Calibri</vt:lpstr>
      <vt:lpstr>Arial Unicode MS</vt:lpstr>
      <vt:lpstr>Office 主题</vt:lpstr>
      <vt:lpstr>第九次作业讲评 numpy进阶与综合应用</vt:lpstr>
      <vt:lpstr>0.1 沿轴或操作&amp;与操作</vt:lpstr>
      <vt:lpstr>0.2 条件筛选和修改</vt:lpstr>
      <vt:lpstr>0.3 沿轴拼接和分割以及重复操作</vt:lpstr>
      <vt:lpstr>0.4 排序</vt:lpstr>
      <vt:lpstr>1.1 排序操作</vt:lpstr>
      <vt:lpstr>1.1 排序操作</vt:lpstr>
      <vt:lpstr>1.1 排序操作</vt:lpstr>
      <vt:lpstr>1.2 ufunc与广播计算</vt:lpstr>
      <vt:lpstr>2.1 PCA实现</vt:lpstr>
      <vt:lpstr>2.1 PCA实现</vt:lpstr>
      <vt:lpstr>2.1 PCA实现</vt:lpstr>
      <vt:lpstr>2.2 特征提取</vt:lpstr>
      <vt:lpstr>2.3 分块矩阵与PCA</vt:lpstr>
      <vt:lpstr>2.3 分块矩阵与PCA</vt:lpstr>
      <vt:lpstr>2.3 分块矩阵与PCA</vt:lpstr>
      <vt:lpstr>2.3 分块矩阵与PCA</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陈福康</dc:creator>
  <cp:lastModifiedBy>miaoer</cp:lastModifiedBy>
  <cp:revision>3</cp:revision>
  <dcterms:created xsi:type="dcterms:W3CDTF">2023-04-02T17:35:00Z</dcterms:created>
  <dcterms:modified xsi:type="dcterms:W3CDTF">2023-04-03T03:36:59Z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C28E2D2F779F4BB2B47DBC43B406BD27</vt:lpwstr>
  </property>
  <property fmtid="{D5CDD505-2E9C-101B-9397-08002B2CF9AE}" pid="3" name="KSOProductBuildVer">
    <vt:lpwstr>2052-11.1.0.14036</vt:lpwstr>
  </property>
</Properties>
</file>