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ubblebody Neue Bold" charset="1" panose="00000500000000000000"/>
      <p:regular r:id="rId13"/>
    </p:embeddedFont>
    <p:embeddedFont>
      <p:font typeface="Canva Sans Bold" charset="1" panose="020B0803030501040103"/>
      <p:regular r:id="rId14"/>
    </p:embeddedFont>
    <p:embeddedFont>
      <p:font typeface="Canva San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Arimo" charset="1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034" y="5927585"/>
            <a:ext cx="5143500" cy="4114800"/>
          </a:xfrm>
          <a:custGeom>
            <a:avLst/>
            <a:gdLst/>
            <a:ahLst/>
            <a:cxnLst/>
            <a:rect r="r" b="b" t="t" l="l"/>
            <a:pathLst>
              <a:path h="4114800" w="5143500">
                <a:moveTo>
                  <a:pt x="0" y="0"/>
                </a:moveTo>
                <a:lnTo>
                  <a:pt x="5143500" y="0"/>
                </a:lnTo>
                <a:lnTo>
                  <a:pt x="51435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20639" y="1028700"/>
            <a:ext cx="3138661" cy="3288121"/>
          </a:xfrm>
          <a:custGeom>
            <a:avLst/>
            <a:gdLst/>
            <a:ahLst/>
            <a:cxnLst/>
            <a:rect r="r" b="b" t="t" l="l"/>
            <a:pathLst>
              <a:path h="3288121" w="3138661">
                <a:moveTo>
                  <a:pt x="0" y="0"/>
                </a:moveTo>
                <a:lnTo>
                  <a:pt x="3138661" y="0"/>
                </a:lnTo>
                <a:lnTo>
                  <a:pt x="3138661" y="3288121"/>
                </a:lnTo>
                <a:lnTo>
                  <a:pt x="0" y="32881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74404" y="9258300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74404" y="1028700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00606" y="32772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7"/>
                </a:lnTo>
                <a:lnTo>
                  <a:pt x="0" y="30667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90647" y="1149987"/>
            <a:ext cx="7829785" cy="1907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76"/>
              </a:lnSpc>
            </a:pPr>
            <a:r>
              <a:rPr lang="en-US" b="true" sz="10768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RESEARCH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90440" y="3270687"/>
            <a:ext cx="9830199" cy="3098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7"/>
              </a:lnSpc>
            </a:pPr>
            <a:r>
              <a:rPr lang="en-US" b="true" sz="4369">
                <a:solidFill>
                  <a:srgbClr val="2D8BBA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PERBANDINGAN ALGORITMA A* (STAR) DAN DJIKSTRA DALAM MENCARI RUTE TERCEPAT KE TEMPAT BERSEJARAH DI SURABAYA.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79367" y="7254431"/>
            <a:ext cx="8329265" cy="114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6"/>
              </a:lnSpc>
            </a:pPr>
            <a:r>
              <a:rPr lang="en-US" sz="3304" b="true">
                <a:solidFill>
                  <a:srgbClr val="A2DFD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Muhammad Nova Ramadhana 21081010235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523081" y="655607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646689"/>
            <a:ext cx="3561172" cy="4114800"/>
          </a:xfrm>
          <a:custGeom>
            <a:avLst/>
            <a:gdLst/>
            <a:ahLst/>
            <a:cxnLst/>
            <a:rect r="r" b="b" t="t" l="l"/>
            <a:pathLst>
              <a:path h="4114800" w="3561172">
                <a:moveTo>
                  <a:pt x="0" y="0"/>
                </a:moveTo>
                <a:lnTo>
                  <a:pt x="3561172" y="0"/>
                </a:lnTo>
                <a:lnTo>
                  <a:pt x="35611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46358" y="915873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05955" y="-1045531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82349" y="819150"/>
            <a:ext cx="12293985" cy="1425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Formulasi Permasalahan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17992" y="2871590"/>
            <a:ext cx="10704349" cy="681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1"/>
              </a:lnSpc>
            </a:pPr>
            <a:r>
              <a:rPr lang="en-US" sz="257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Latar Belakang:</a:t>
            </a:r>
          </a:p>
          <a:p>
            <a:pPr algn="l">
              <a:lnSpc>
                <a:spcPts val="3601"/>
              </a:lnSpc>
            </a:pPr>
            <a:r>
              <a:rPr lang="en-US" sz="25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Tempat bersejarah di Surabaya menarik banyak wisatawan.</a:t>
            </a:r>
          </a:p>
          <a:p>
            <a:pPr algn="l">
              <a:lnSpc>
                <a:spcPts val="3601"/>
              </a:lnSpc>
            </a:pPr>
            <a:r>
              <a:rPr lang="en-US" sz="25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Kendala utama: Kesulitan menentukan rute tercepat karena padatnya lalu lintas dan minimnya informasi.</a:t>
            </a:r>
          </a:p>
          <a:p>
            <a:pPr algn="l">
              <a:lnSpc>
                <a:spcPts val="3601"/>
              </a:lnSpc>
            </a:pPr>
          </a:p>
          <a:p>
            <a:pPr algn="l">
              <a:lnSpc>
                <a:spcPts val="3601"/>
              </a:lnSpc>
            </a:pPr>
            <a:r>
              <a:rPr lang="en-US" sz="257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Rumusan Masalah:</a:t>
            </a:r>
          </a:p>
          <a:p>
            <a:pPr algn="l" marL="555465" indent="-277733" lvl="1">
              <a:lnSpc>
                <a:spcPts val="3601"/>
              </a:lnSpc>
              <a:buAutoNum type="arabicPeriod" startAt="1"/>
            </a:pPr>
            <a:r>
              <a:rPr lang="en-US" sz="25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Bagaimana performa algoritma A* dibandingkan dengan algoritma Dijkstra dalam mencari rute tercepat di peta kota Surabaya menuju tempat bersejarah?</a:t>
            </a:r>
          </a:p>
          <a:p>
            <a:pPr algn="l" marL="555465" indent="-277733" lvl="1">
              <a:lnSpc>
                <a:spcPts val="3601"/>
              </a:lnSpc>
              <a:buAutoNum type="arabicPeriod" startAt="1"/>
            </a:pPr>
            <a:r>
              <a:rPr lang="en-US" sz="25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Faktor apa saja yang memengaruhi efisiensi kedua algoritma tersebut dalam konteks lingkungan geografis Surabaya?</a:t>
            </a:r>
          </a:p>
          <a:p>
            <a:pPr algn="l" marL="555465" indent="-277733" lvl="1">
              <a:lnSpc>
                <a:spcPts val="3601"/>
              </a:lnSpc>
              <a:buAutoNum type="arabicPeriod" startAt="1"/>
            </a:pPr>
            <a:r>
              <a:rPr lang="en-US" sz="25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Algoritma mana yang lebih optimal untuk digunakan dalam sistem navigasi berbasis lokasi di Surabaya?</a:t>
            </a:r>
          </a:p>
          <a:p>
            <a:pPr algn="l">
              <a:lnSpc>
                <a:spcPts val="3601"/>
              </a:lnSpc>
            </a:pPr>
          </a:p>
          <a:p>
            <a:pPr algn="l">
              <a:lnSpc>
                <a:spcPts val="3601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835479" y="739091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7"/>
                </a:lnTo>
                <a:lnTo>
                  <a:pt x="0" y="30667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646689"/>
            <a:ext cx="3561172" cy="4114800"/>
          </a:xfrm>
          <a:custGeom>
            <a:avLst/>
            <a:gdLst/>
            <a:ahLst/>
            <a:cxnLst/>
            <a:rect r="r" b="b" t="t" l="l"/>
            <a:pathLst>
              <a:path h="4114800" w="3561172">
                <a:moveTo>
                  <a:pt x="0" y="0"/>
                </a:moveTo>
                <a:lnTo>
                  <a:pt x="3561172" y="0"/>
                </a:lnTo>
                <a:lnTo>
                  <a:pt x="35611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46358" y="915873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05955" y="-1045531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82349" y="819150"/>
            <a:ext cx="12293985" cy="1425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Formulasi Permasalahan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17992" y="2871590"/>
            <a:ext cx="10704349" cy="545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1"/>
              </a:lnSpc>
            </a:pPr>
            <a:r>
              <a:rPr lang="en-US" sz="257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 Gap:</a:t>
            </a:r>
          </a:p>
          <a:p>
            <a:pPr algn="l" marL="555465" indent="-277733" lvl="1">
              <a:lnSpc>
                <a:spcPts val="3601"/>
              </a:lnSpc>
              <a:buAutoNum type="arabicPeriod" startAt="1"/>
            </a:pPr>
            <a:r>
              <a:rPr lang="en-US" sz="25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Bagaimana performa algoritma A* dibandingkan dengan algoritma Dijkstra dalam mencari rute tercepat di peta kota Surabaya menuju tempat bersejarah?</a:t>
            </a:r>
          </a:p>
          <a:p>
            <a:pPr algn="l" marL="555465" indent="-277733" lvl="1">
              <a:lnSpc>
                <a:spcPts val="3601"/>
              </a:lnSpc>
              <a:buAutoNum type="arabicPeriod" startAt="1"/>
            </a:pPr>
            <a:r>
              <a:rPr lang="en-US" sz="25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Faktor apa saja yang memengaruhi efisiensi kedua algoritma tersebut dalam konteks lingkungan geografis Surabaya?</a:t>
            </a:r>
          </a:p>
          <a:p>
            <a:pPr algn="l" marL="555465" indent="-277733" lvl="1">
              <a:lnSpc>
                <a:spcPts val="3601"/>
              </a:lnSpc>
              <a:buAutoNum type="arabicPeriod" startAt="1"/>
            </a:pPr>
            <a:r>
              <a:rPr lang="en-US" sz="25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Algoritma mana yang lebih optimal untuk digunakan dalam sistem navigasi berbasis lokasi di Surabaya?</a:t>
            </a:r>
          </a:p>
          <a:p>
            <a:pPr algn="l">
              <a:lnSpc>
                <a:spcPts val="3601"/>
              </a:lnSpc>
            </a:pPr>
          </a:p>
          <a:p>
            <a:pPr algn="l">
              <a:lnSpc>
                <a:spcPts val="3601"/>
              </a:lnSpc>
            </a:pPr>
          </a:p>
          <a:p>
            <a:pPr algn="l">
              <a:lnSpc>
                <a:spcPts val="3601"/>
              </a:lnSpc>
            </a:pPr>
          </a:p>
          <a:p>
            <a:pPr algn="l">
              <a:lnSpc>
                <a:spcPts val="3601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835479" y="739091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7"/>
                </a:lnTo>
                <a:lnTo>
                  <a:pt x="0" y="30667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5152" y="819150"/>
            <a:ext cx="11557696" cy="1425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Mind Map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374404" y="915873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14726" y="2206624"/>
            <a:ext cx="12675854" cy="652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4"/>
              </a:lnSpc>
            </a:pPr>
            <a:r>
              <a:rPr lang="en-US" sz="24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Topik Utama: Perbandingan Algoritma Penentuan Rute Terpendek</a:t>
            </a:r>
          </a:p>
          <a:p>
            <a:pPr algn="l">
              <a:lnSpc>
                <a:spcPts val="3454"/>
              </a:lnSpc>
            </a:pPr>
          </a:p>
          <a:p>
            <a:pPr algn="l">
              <a:lnSpc>
                <a:spcPts val="3454"/>
              </a:lnSpc>
            </a:pPr>
            <a:r>
              <a:rPr lang="en-US" sz="2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Metode:</a:t>
            </a:r>
          </a:p>
          <a:p>
            <a:pPr algn="l">
              <a:lnSpc>
                <a:spcPts val="3454"/>
              </a:lnSpc>
            </a:pPr>
            <a:r>
              <a:rPr lang="en-US" sz="2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Pengumpulan data peta dan titik bersejarah</a:t>
            </a:r>
          </a:p>
          <a:p>
            <a:pPr algn="l" marL="532727" indent="-266363" lvl="1">
              <a:lnSpc>
                <a:spcPts val="3454"/>
              </a:lnSpc>
              <a:buFont typeface="Arial"/>
              <a:buChar char="•"/>
            </a:pPr>
            <a:r>
              <a:rPr lang="en-US" sz="2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Implementasi Algoritma Dijkstra &amp; A*</a:t>
            </a:r>
          </a:p>
          <a:p>
            <a:pPr algn="l" marL="532727" indent="-266363" lvl="1">
              <a:lnSpc>
                <a:spcPts val="3454"/>
              </a:lnSpc>
              <a:buFont typeface="Arial"/>
              <a:buChar char="•"/>
            </a:pPr>
            <a:r>
              <a:rPr lang="en-US" sz="2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Graf berbobot dari data Google Maps</a:t>
            </a:r>
          </a:p>
          <a:p>
            <a:pPr algn="l" marL="532727" indent="-266363" lvl="1">
              <a:lnSpc>
                <a:spcPts val="3454"/>
              </a:lnSpc>
              <a:buFont typeface="Arial"/>
              <a:buChar char="•"/>
            </a:pPr>
            <a:r>
              <a:rPr lang="en-US" sz="2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Pengujian dan evaluasi performa</a:t>
            </a:r>
          </a:p>
          <a:p>
            <a:pPr algn="l">
              <a:lnSpc>
                <a:spcPts val="3454"/>
              </a:lnSpc>
            </a:pPr>
          </a:p>
          <a:p>
            <a:pPr algn="l">
              <a:lnSpc>
                <a:spcPts val="3454"/>
              </a:lnSpc>
            </a:pPr>
            <a:r>
              <a:rPr lang="en-US" sz="2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Studi Terdahulu:</a:t>
            </a:r>
          </a:p>
          <a:p>
            <a:pPr algn="l" marL="532727" indent="-266363" lvl="1">
              <a:lnSpc>
                <a:spcPts val="3454"/>
              </a:lnSpc>
              <a:buFont typeface="Arial"/>
              <a:buChar char="•"/>
            </a:pPr>
            <a:r>
              <a:rPr lang="en-US" sz="2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Kota Toboali (Dijkstra untuk rute wisata berbasis web)</a:t>
            </a:r>
          </a:p>
          <a:p>
            <a:pPr algn="l" marL="532727" indent="-266363" lvl="1">
              <a:lnSpc>
                <a:spcPts val="3454"/>
              </a:lnSpc>
              <a:buFont typeface="Arial"/>
              <a:buChar char="•"/>
            </a:pPr>
            <a:r>
              <a:rPr lang="en-US" sz="2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Danau Toba (Dijkstra untuk rute wisata lokal)</a:t>
            </a:r>
          </a:p>
          <a:p>
            <a:pPr algn="l">
              <a:lnSpc>
                <a:spcPts val="3454"/>
              </a:lnSpc>
            </a:pPr>
          </a:p>
          <a:p>
            <a:pPr algn="l">
              <a:lnSpc>
                <a:spcPts val="3454"/>
              </a:lnSpc>
            </a:pPr>
            <a:r>
              <a:rPr lang="en-US" sz="2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</a:t>
            </a:r>
            <a:r>
              <a:rPr lang="en-US" sz="2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asil dan Analisis</a:t>
            </a:r>
          </a:p>
          <a:p>
            <a:pPr algn="l" marL="532727" indent="-266363" lvl="1">
              <a:lnSpc>
                <a:spcPts val="3454"/>
              </a:lnSpc>
              <a:buFont typeface="Arial"/>
              <a:buChar char="•"/>
            </a:pPr>
            <a:r>
              <a:rPr lang="en-US" sz="2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Perband</a:t>
            </a:r>
            <a:r>
              <a:rPr lang="en-US" sz="2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ingan waktu eksekusi</a:t>
            </a:r>
          </a:p>
          <a:p>
            <a:pPr algn="l" marL="532727" indent="-266363" lvl="1">
              <a:lnSpc>
                <a:spcPts val="3454"/>
              </a:lnSpc>
              <a:buFont typeface="Arial"/>
              <a:buChar char="•"/>
            </a:pPr>
            <a:r>
              <a:rPr lang="en-US" sz="2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Akurasi hasil rute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05955" y="-1045531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957713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63402"/>
            <a:ext cx="9521794" cy="6006671"/>
            <a:chOff x="0" y="0"/>
            <a:chExt cx="2507798" cy="1582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7798" cy="1582004"/>
            </a:xfrm>
            <a:custGeom>
              <a:avLst/>
              <a:gdLst/>
              <a:ahLst/>
              <a:cxnLst/>
              <a:rect r="r" b="b" t="t" l="l"/>
              <a:pathLst>
                <a:path h="1582004" w="2507798">
                  <a:moveTo>
                    <a:pt x="48784" y="0"/>
                  </a:moveTo>
                  <a:lnTo>
                    <a:pt x="2459013" y="0"/>
                  </a:lnTo>
                  <a:cubicBezTo>
                    <a:pt x="2471952" y="0"/>
                    <a:pt x="2484360" y="5140"/>
                    <a:pt x="2493509" y="14289"/>
                  </a:cubicBezTo>
                  <a:cubicBezTo>
                    <a:pt x="2502658" y="23437"/>
                    <a:pt x="2507798" y="35846"/>
                    <a:pt x="2507798" y="48784"/>
                  </a:cubicBezTo>
                  <a:lnTo>
                    <a:pt x="2507798" y="1533219"/>
                  </a:lnTo>
                  <a:cubicBezTo>
                    <a:pt x="2507798" y="1560162"/>
                    <a:pt x="2485956" y="1582004"/>
                    <a:pt x="2459013" y="1582004"/>
                  </a:cubicBezTo>
                  <a:lnTo>
                    <a:pt x="48784" y="1582004"/>
                  </a:lnTo>
                  <a:cubicBezTo>
                    <a:pt x="35846" y="1582004"/>
                    <a:pt x="23437" y="1576864"/>
                    <a:pt x="14289" y="1567715"/>
                  </a:cubicBezTo>
                  <a:cubicBezTo>
                    <a:pt x="5140" y="1558566"/>
                    <a:pt x="0" y="1546158"/>
                    <a:pt x="0" y="1533219"/>
                  </a:cubicBezTo>
                  <a:lnTo>
                    <a:pt x="0" y="48784"/>
                  </a:lnTo>
                  <a:cubicBezTo>
                    <a:pt x="0" y="21842"/>
                    <a:pt x="21842" y="0"/>
                    <a:pt x="48784" y="0"/>
                  </a:cubicBezTo>
                  <a:close/>
                </a:path>
              </a:pathLst>
            </a:custGeom>
            <a:solidFill>
              <a:srgbClr val="593E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7798" cy="1620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74818" y="2963402"/>
            <a:ext cx="5009041" cy="6006671"/>
            <a:chOff x="0" y="0"/>
            <a:chExt cx="1319254" cy="15820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19254" cy="1582004"/>
            </a:xfrm>
            <a:custGeom>
              <a:avLst/>
              <a:gdLst/>
              <a:ahLst/>
              <a:cxnLst/>
              <a:rect r="r" b="b" t="t" l="l"/>
              <a:pathLst>
                <a:path h="1582004" w="1319254">
                  <a:moveTo>
                    <a:pt x="92735" y="0"/>
                  </a:moveTo>
                  <a:lnTo>
                    <a:pt x="1226518" y="0"/>
                  </a:lnTo>
                  <a:cubicBezTo>
                    <a:pt x="1277735" y="0"/>
                    <a:pt x="1319254" y="41519"/>
                    <a:pt x="1319254" y="92735"/>
                  </a:cubicBezTo>
                  <a:lnTo>
                    <a:pt x="1319254" y="1489269"/>
                  </a:lnTo>
                  <a:cubicBezTo>
                    <a:pt x="1319254" y="1513864"/>
                    <a:pt x="1309483" y="1537451"/>
                    <a:pt x="1292092" y="1554842"/>
                  </a:cubicBezTo>
                  <a:cubicBezTo>
                    <a:pt x="1274701" y="1572234"/>
                    <a:pt x="1251113" y="1582004"/>
                    <a:pt x="1226518" y="1582004"/>
                  </a:cubicBezTo>
                  <a:lnTo>
                    <a:pt x="92735" y="1582004"/>
                  </a:lnTo>
                  <a:cubicBezTo>
                    <a:pt x="68140" y="1582004"/>
                    <a:pt x="44553" y="1572234"/>
                    <a:pt x="27162" y="1554842"/>
                  </a:cubicBezTo>
                  <a:cubicBezTo>
                    <a:pt x="9770" y="1537451"/>
                    <a:pt x="0" y="1513864"/>
                    <a:pt x="0" y="1489269"/>
                  </a:cubicBezTo>
                  <a:lnTo>
                    <a:pt x="0" y="92735"/>
                  </a:lnTo>
                  <a:cubicBezTo>
                    <a:pt x="0" y="68140"/>
                    <a:pt x="9770" y="44553"/>
                    <a:pt x="27162" y="27162"/>
                  </a:cubicBezTo>
                  <a:cubicBezTo>
                    <a:pt x="44553" y="9770"/>
                    <a:pt x="68140" y="0"/>
                    <a:pt x="92735" y="0"/>
                  </a:cubicBezTo>
                  <a:close/>
                </a:path>
              </a:pathLst>
            </a:custGeom>
            <a:solidFill>
              <a:srgbClr val="FFFDF9"/>
            </a:solidFill>
            <a:ln w="38100" cap="rnd">
              <a:solidFill>
                <a:srgbClr val="593EA1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19254" cy="1620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089809" y="3300217"/>
            <a:ext cx="4379059" cy="5020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5"/>
              </a:lnSpc>
            </a:pPr>
            <a:r>
              <a:rPr lang="en-US" b="true" sz="2611" i="true">
                <a:solidFill>
                  <a:srgbClr val="593EA1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Parameter Uji</a:t>
            </a:r>
          </a:p>
          <a:p>
            <a:pPr algn="l">
              <a:lnSpc>
                <a:spcPts val="3655"/>
              </a:lnSpc>
            </a:pPr>
          </a:p>
          <a:p>
            <a:pPr algn="l" marL="563744" indent="-281872" lvl="1">
              <a:lnSpc>
                <a:spcPts val="3655"/>
              </a:lnSpc>
              <a:buFont typeface="Arial"/>
              <a:buChar char="•"/>
            </a:pPr>
            <a:r>
              <a:rPr lang="en-US" sz="2611">
                <a:solidFill>
                  <a:srgbClr val="593EA1"/>
                </a:solidFill>
                <a:latin typeface="Canva Sans"/>
                <a:ea typeface="Canva Sans"/>
                <a:cs typeface="Canva Sans"/>
                <a:sym typeface="Canva Sans"/>
              </a:rPr>
              <a:t>Waktu eksekusi algoritma.</a:t>
            </a:r>
          </a:p>
          <a:p>
            <a:pPr algn="l" marL="563744" indent="-281872" lvl="1">
              <a:lnSpc>
                <a:spcPts val="3655"/>
              </a:lnSpc>
              <a:buFont typeface="Arial"/>
              <a:buChar char="•"/>
            </a:pPr>
            <a:r>
              <a:rPr lang="en-US" sz="2611">
                <a:solidFill>
                  <a:srgbClr val="593EA1"/>
                </a:solidFill>
                <a:latin typeface="Canva Sans"/>
                <a:ea typeface="Canva Sans"/>
                <a:cs typeface="Canva Sans"/>
                <a:sym typeface="Canva Sans"/>
              </a:rPr>
              <a:t>Jumlah simpul yang diperiksa.</a:t>
            </a:r>
          </a:p>
          <a:p>
            <a:pPr algn="l" marL="563744" indent="-281872" lvl="1">
              <a:lnSpc>
                <a:spcPts val="3655"/>
              </a:lnSpc>
              <a:buFont typeface="Arial"/>
              <a:buChar char="•"/>
            </a:pPr>
            <a:r>
              <a:rPr lang="en-US" sz="2611">
                <a:solidFill>
                  <a:srgbClr val="593EA1"/>
                </a:solidFill>
                <a:latin typeface="Canva Sans"/>
                <a:ea typeface="Canva Sans"/>
                <a:cs typeface="Canva Sans"/>
                <a:sym typeface="Canva Sans"/>
              </a:rPr>
              <a:t>Panjang rute yang dihasilkan.</a:t>
            </a:r>
          </a:p>
          <a:p>
            <a:pPr algn="l" marL="563744" indent="-281872" lvl="1">
              <a:lnSpc>
                <a:spcPts val="3655"/>
              </a:lnSpc>
              <a:buFont typeface="Arial"/>
              <a:buChar char="•"/>
            </a:pPr>
            <a:r>
              <a:rPr lang="en-US" sz="2611">
                <a:solidFill>
                  <a:srgbClr val="593EA1"/>
                </a:solidFill>
                <a:latin typeface="Canva Sans"/>
                <a:ea typeface="Canva Sans"/>
                <a:cs typeface="Canva Sans"/>
                <a:sym typeface="Canva Sans"/>
              </a:rPr>
              <a:t>Penggunaan memori.</a:t>
            </a:r>
          </a:p>
          <a:p>
            <a:pPr algn="l">
              <a:lnSpc>
                <a:spcPts val="3655"/>
              </a:lnSpc>
            </a:pPr>
          </a:p>
          <a:p>
            <a:pPr algn="l">
              <a:lnSpc>
                <a:spcPts val="3655"/>
              </a:lnSpc>
            </a:pPr>
          </a:p>
        </p:txBody>
      </p:sp>
      <p:sp>
        <p:nvSpPr>
          <p:cNvPr name="AutoShape 9" id="9"/>
          <p:cNvSpPr/>
          <p:nvPr/>
        </p:nvSpPr>
        <p:spPr>
          <a:xfrm>
            <a:off x="10550494" y="5966737"/>
            <a:ext cx="3728845" cy="3003335"/>
          </a:xfrm>
          <a:prstGeom prst="line">
            <a:avLst/>
          </a:prstGeom>
          <a:ln cap="flat" w="66675">
            <a:solidFill>
              <a:srgbClr val="593EA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3365152" y="819150"/>
            <a:ext cx="11557696" cy="1425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Metode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2191" y="3060696"/>
            <a:ext cx="9054812" cy="630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b="true" sz="1821" i="true">
                <a:solidFill>
                  <a:srgbClr val="A2DFD9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Tahapan Penelitian</a:t>
            </a:r>
          </a:p>
          <a:p>
            <a:pPr algn="l">
              <a:lnSpc>
                <a:spcPts val="2270"/>
              </a:lnSpc>
            </a:pPr>
          </a:p>
          <a:p>
            <a:pPr algn="l" marL="350117" indent="-175059" lvl="1">
              <a:lnSpc>
                <a:spcPts val="2270"/>
              </a:lnSpc>
              <a:buFont typeface="Arial"/>
              <a:buChar char="•"/>
            </a:pP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Pengumpulan Data:</a:t>
            </a:r>
          </a:p>
          <a:p>
            <a:pPr algn="l">
              <a:lnSpc>
                <a:spcPts val="2270"/>
              </a:lnSpc>
            </a:pP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a. Data peta Surabaya (OpenStreetMap, Google Maps, dll.)</a:t>
            </a:r>
          </a:p>
          <a:p>
            <a:pPr algn="l">
              <a:lnSpc>
                <a:spcPts val="2270"/>
              </a:lnSpc>
            </a:pP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       b. Daftar tempat bersejarah di Surabaya.</a:t>
            </a:r>
          </a:p>
          <a:p>
            <a:pPr algn="l">
              <a:lnSpc>
                <a:spcPts val="2270"/>
              </a:lnSpc>
            </a:pPr>
          </a:p>
          <a:p>
            <a:pPr algn="l" marL="350117" indent="-175059" lvl="1">
              <a:lnSpc>
                <a:spcPts val="2270"/>
              </a:lnSpc>
              <a:buFont typeface="Arial"/>
              <a:buChar char="•"/>
            </a:pP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Pemodelan Peta:</a:t>
            </a:r>
          </a:p>
          <a:p>
            <a:pPr algn="l">
              <a:lnSpc>
                <a:spcPts val="2270"/>
              </a:lnSpc>
            </a:pP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       -  </a:t>
            </a: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Representasi graf berdasarkan simpul (nodes) dan tepi (edges).</a:t>
            </a:r>
          </a:p>
          <a:p>
            <a:pPr algn="l">
              <a:lnSpc>
                <a:spcPts val="2270"/>
              </a:lnSpc>
            </a:pPr>
          </a:p>
          <a:p>
            <a:pPr algn="l" marL="350117" indent="-175059" lvl="1">
              <a:lnSpc>
                <a:spcPts val="2270"/>
              </a:lnSpc>
              <a:buFont typeface="Arial"/>
              <a:buChar char="•"/>
            </a:pP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Implementasi Algoritma:</a:t>
            </a:r>
          </a:p>
          <a:p>
            <a:pPr algn="l">
              <a:lnSpc>
                <a:spcPts val="2270"/>
              </a:lnSpc>
            </a:pP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       -  </a:t>
            </a: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Implementasikan algoritma A* dan Dijkstra menggunakan bahasa pemrograman (Python,     Java, dll.).</a:t>
            </a:r>
          </a:p>
          <a:p>
            <a:pPr algn="l">
              <a:lnSpc>
                <a:spcPts val="2270"/>
              </a:lnSpc>
            </a:pPr>
          </a:p>
          <a:p>
            <a:pPr algn="l" marL="350117" indent="-175059" lvl="1">
              <a:lnSpc>
                <a:spcPts val="2270"/>
              </a:lnSpc>
              <a:buFont typeface="Arial"/>
              <a:buChar char="•"/>
            </a:pP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Simulasi dan Eksperimen:</a:t>
            </a:r>
          </a:p>
          <a:p>
            <a:pPr algn="l">
              <a:lnSpc>
                <a:spcPts val="2270"/>
              </a:lnSpc>
            </a:pP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       -  Men</a:t>
            </a: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alankan algoritma pada dataset peta dengan berbagai skenario.</a:t>
            </a:r>
          </a:p>
          <a:p>
            <a:pPr algn="l">
              <a:lnSpc>
                <a:spcPts val="2270"/>
              </a:lnSpc>
            </a:pPr>
          </a:p>
          <a:p>
            <a:pPr algn="l" marL="350117" indent="-175059" lvl="1">
              <a:lnSpc>
                <a:spcPts val="2270"/>
              </a:lnSpc>
              <a:buFont typeface="Arial"/>
              <a:buChar char="•"/>
            </a:pP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Evaluasi Hasil:</a:t>
            </a:r>
          </a:p>
          <a:p>
            <a:pPr algn="l">
              <a:lnSpc>
                <a:spcPts val="2270"/>
              </a:lnSpc>
            </a:pP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       - </a:t>
            </a:r>
            <a:r>
              <a:rPr lang="en-US" sz="1621">
                <a:solidFill>
                  <a:srgbClr val="A2DFD9"/>
                </a:solidFill>
                <a:latin typeface="Canva Sans"/>
                <a:ea typeface="Canva Sans"/>
                <a:cs typeface="Canva Sans"/>
                <a:sym typeface="Canva Sans"/>
              </a:rPr>
              <a:t>Bandingkan hasil berdasarkan waktu eksekusi, jumlah simpul yang diperiksa, dan efisiensi    memori.</a:t>
            </a:r>
          </a:p>
          <a:p>
            <a:pPr algn="ctr">
              <a:lnSpc>
                <a:spcPts val="2270"/>
              </a:lnSpc>
            </a:pPr>
          </a:p>
          <a:p>
            <a:pPr algn="ctr">
              <a:lnSpc>
                <a:spcPts val="2270"/>
              </a:lnSpc>
            </a:pPr>
          </a:p>
          <a:p>
            <a:pPr algn="ctr">
              <a:lnSpc>
                <a:spcPts val="2270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-5820136">
            <a:off x="15909502" y="-889967"/>
            <a:ext cx="3597844" cy="4114800"/>
          </a:xfrm>
          <a:custGeom>
            <a:avLst/>
            <a:gdLst/>
            <a:ahLst/>
            <a:cxnLst/>
            <a:rect r="r" b="b" t="t" l="l"/>
            <a:pathLst>
              <a:path h="4114800" w="3597844">
                <a:moveTo>
                  <a:pt x="0" y="0"/>
                </a:moveTo>
                <a:lnTo>
                  <a:pt x="3597844" y="0"/>
                </a:lnTo>
                <a:lnTo>
                  <a:pt x="35978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-2736219" y="-365961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5472438" y="0"/>
                </a:moveTo>
                <a:lnTo>
                  <a:pt x="0" y="0"/>
                </a:lnTo>
                <a:lnTo>
                  <a:pt x="0" y="3066788"/>
                </a:lnTo>
                <a:lnTo>
                  <a:pt x="5472438" y="3066788"/>
                </a:lnTo>
                <a:lnTo>
                  <a:pt x="547243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64309" y="3115130"/>
            <a:ext cx="3711843" cy="4526638"/>
          </a:xfrm>
          <a:custGeom>
            <a:avLst/>
            <a:gdLst/>
            <a:ahLst/>
            <a:cxnLst/>
            <a:rect r="r" b="b" t="t" l="l"/>
            <a:pathLst>
              <a:path h="4526638" w="3711843">
                <a:moveTo>
                  <a:pt x="0" y="0"/>
                </a:moveTo>
                <a:lnTo>
                  <a:pt x="3711844" y="0"/>
                </a:lnTo>
                <a:lnTo>
                  <a:pt x="3711844" y="4526638"/>
                </a:lnTo>
                <a:lnTo>
                  <a:pt x="0" y="4526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4784" y="915873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05955" y="-1045531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957713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2514726" y="2244724"/>
          <a:ext cx="8688985" cy="6267450"/>
        </p:xfrm>
        <a:graphic>
          <a:graphicData uri="http://schemas.openxmlformats.org/drawingml/2006/table">
            <a:tbl>
              <a:tblPr/>
              <a:tblGrid>
                <a:gridCol w="2851765"/>
                <a:gridCol w="2851765"/>
                <a:gridCol w="2985454"/>
              </a:tblGrid>
              <a:tr h="10254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Aspek Uji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Parameter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Evaluasi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04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Waktu Eksekusi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Waktu (ms)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Stopwatch/perhitungan internal program.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Kompleksitas Proses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Jumlah simpul yang diperiksa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Log data simpul selama proses pencarian.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8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Akurasi Rute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Panjang Rute (Km/m)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Bandingkan Hasil Rute dengan peta sebenarnya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8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Efisiensi Memori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Memori yang digunakan (MB)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Profiling memori selama proses pencarian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3365152" y="819150"/>
            <a:ext cx="11557696" cy="1425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Matriks Pengujian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CE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0154" y="259320"/>
            <a:ext cx="5264788" cy="4114800"/>
          </a:xfrm>
          <a:custGeom>
            <a:avLst/>
            <a:gdLst/>
            <a:ahLst/>
            <a:cxnLst/>
            <a:rect r="r" b="b" t="t" l="l"/>
            <a:pathLst>
              <a:path h="4114800" w="5264788">
                <a:moveTo>
                  <a:pt x="0" y="0"/>
                </a:moveTo>
                <a:lnTo>
                  <a:pt x="5264788" y="0"/>
                </a:lnTo>
                <a:lnTo>
                  <a:pt x="52647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6270" y="5495908"/>
            <a:ext cx="3021165" cy="4315949"/>
          </a:xfrm>
          <a:custGeom>
            <a:avLst/>
            <a:gdLst/>
            <a:ahLst/>
            <a:cxnLst/>
            <a:rect r="r" b="b" t="t" l="l"/>
            <a:pathLst>
              <a:path h="4315949" w="3021165">
                <a:moveTo>
                  <a:pt x="0" y="0"/>
                </a:moveTo>
                <a:lnTo>
                  <a:pt x="3021165" y="0"/>
                </a:lnTo>
                <a:lnTo>
                  <a:pt x="3021165" y="4315949"/>
                </a:lnTo>
                <a:lnTo>
                  <a:pt x="0" y="43159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81631" y="7653883"/>
            <a:ext cx="3644996" cy="3754209"/>
          </a:xfrm>
          <a:custGeom>
            <a:avLst/>
            <a:gdLst/>
            <a:ahLst/>
            <a:cxnLst/>
            <a:rect r="r" b="b" t="t" l="l"/>
            <a:pathLst>
              <a:path h="3754209" w="3644996">
                <a:moveTo>
                  <a:pt x="0" y="0"/>
                </a:moveTo>
                <a:lnTo>
                  <a:pt x="3644996" y="0"/>
                </a:lnTo>
                <a:lnTo>
                  <a:pt x="3644996" y="3754209"/>
                </a:lnTo>
                <a:lnTo>
                  <a:pt x="0" y="37542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33297" y="259320"/>
            <a:ext cx="3786660" cy="2630008"/>
          </a:xfrm>
          <a:custGeom>
            <a:avLst/>
            <a:gdLst/>
            <a:ahLst/>
            <a:cxnLst/>
            <a:rect r="r" b="b" t="t" l="l"/>
            <a:pathLst>
              <a:path h="2630008" w="3786660">
                <a:moveTo>
                  <a:pt x="0" y="0"/>
                </a:moveTo>
                <a:lnTo>
                  <a:pt x="3786660" y="0"/>
                </a:lnTo>
                <a:lnTo>
                  <a:pt x="3786660" y="2630008"/>
                </a:lnTo>
                <a:lnTo>
                  <a:pt x="0" y="26300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7846" y="4442270"/>
            <a:ext cx="12252309" cy="166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9"/>
              </a:lnSpc>
            </a:pPr>
            <a:r>
              <a:rPr lang="en-US" b="true" sz="12741">
                <a:solidFill>
                  <a:srgbClr val="FFFDF9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300606" y="32772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7"/>
                </a:lnTo>
                <a:lnTo>
                  <a:pt x="0" y="30667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23081" y="655607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DAGYX6f4qFk</dc:identifier>
  <dcterms:modified xsi:type="dcterms:W3CDTF">2011-08-01T06:04:30Z</dcterms:modified>
  <cp:revision>1</cp:revision>
  <dc:title>Presented by Samira Hadid</dc:title>
</cp:coreProperties>
</file>