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9" r:id="rId4"/>
  </p:sldMasterIdLst>
  <p:notesMasterIdLst>
    <p:notesMasterId r:id="rId25"/>
  </p:notesMasterIdLst>
  <p:handoutMasterIdLst>
    <p:handoutMasterId r:id="rId26"/>
  </p:handoutMasterIdLst>
  <p:sldIdLst>
    <p:sldId id="289" r:id="rId5"/>
    <p:sldId id="258" r:id="rId6"/>
    <p:sldId id="290" r:id="rId7"/>
    <p:sldId id="357" r:id="rId8"/>
    <p:sldId id="358" r:id="rId9"/>
    <p:sldId id="368" r:id="rId10"/>
    <p:sldId id="378" r:id="rId11"/>
    <p:sldId id="380" r:id="rId12"/>
    <p:sldId id="379" r:id="rId13"/>
    <p:sldId id="381" r:id="rId14"/>
    <p:sldId id="385" r:id="rId15"/>
    <p:sldId id="373" r:id="rId16"/>
    <p:sldId id="369" r:id="rId17"/>
    <p:sldId id="272" r:id="rId18"/>
    <p:sldId id="377" r:id="rId19"/>
    <p:sldId id="264" r:id="rId20"/>
    <p:sldId id="386" r:id="rId21"/>
    <p:sldId id="387" r:id="rId22"/>
    <p:sldId id="278" r:id="rId23"/>
    <p:sldId id="29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85749" autoAdjust="0"/>
  </p:normalViewPr>
  <p:slideViewPr>
    <p:cSldViewPr>
      <p:cViewPr varScale="1">
        <p:scale>
          <a:sx n="75" d="100"/>
          <a:sy n="75" d="100"/>
        </p:scale>
        <p:origin x="72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361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Science Life Cycle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A7-40B5-AEF1-CD8941DAC9B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DA7-40B5-AEF1-CD8941DAC9B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A7-40B5-AEF1-CD8941DAC9B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A7-40B5-AEF1-CD8941DAC9B9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DA7-40B5-AEF1-CD8941DAC9B9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DA7-40B5-AEF1-CD8941DAC9B9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EDA7-40B5-AEF1-CD8941DAC9B9}"/>
              </c:ext>
            </c:extLst>
          </c:dPt>
          <c:dLbls>
            <c:dLbl>
              <c:idx val="0"/>
              <c:layout>
                <c:manualLayout>
                  <c:x val="1.7857142857142863E-2"/>
                  <c:y val="-1.52173913043478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48952474690665"/>
                      <c:h val="0.118717391304347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DA7-40B5-AEF1-CD8941DAC9B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DA7-40B5-AEF1-CD8941DAC9B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DA7-40B5-AEF1-CD8941DAC9B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DA7-40B5-AEF1-CD8941DAC9B9}"/>
                </c:ext>
              </c:extLst>
            </c:dLbl>
            <c:dLbl>
              <c:idx val="4"/>
              <c:layout>
                <c:manualLayout>
                  <c:x val="0"/>
                  <c:y val="-9.708737864077669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339869281045752"/>
                      <c:h val="0.127694174757281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EDA7-40B5-AEF1-CD8941DAC9B9}"/>
                </c:ext>
              </c:extLst>
            </c:dLbl>
            <c:dLbl>
              <c:idx val="5"/>
              <c:layout>
                <c:manualLayout>
                  <c:x val="3.720296681664792E-3"/>
                  <c:y val="3.26095515234509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738095238095236"/>
                      <c:h val="0.102369565217391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DA7-40B5-AEF1-CD8941DAC9B9}"/>
                </c:ext>
              </c:extLst>
            </c:dLbl>
            <c:dLbl>
              <c:idx val="6"/>
              <c:layout>
                <c:manualLayout>
                  <c:x val="7.440534776902887E-3"/>
                  <c:y val="-1.95652173913043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Comms.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52157152230971"/>
                      <c:h val="0.118717391304347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EDA7-40B5-AEF1-CD8941DAC9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Business Understanding</c:v>
                </c:pt>
                <c:pt idx="1">
                  <c:v>Data Mining</c:v>
                </c:pt>
                <c:pt idx="2">
                  <c:v>Data Cleaning</c:v>
                </c:pt>
                <c:pt idx="3">
                  <c:v>Data Exploration</c:v>
                </c:pt>
                <c:pt idx="4">
                  <c:v>Feature Engineering</c:v>
                </c:pt>
                <c:pt idx="5">
                  <c:v>Modeling Building</c:v>
                </c:pt>
                <c:pt idx="6">
                  <c:v>Communications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14.2</c:v>
                </c:pt>
                <c:pt idx="1">
                  <c:v>14.2</c:v>
                </c:pt>
                <c:pt idx="2">
                  <c:v>14.2</c:v>
                </c:pt>
                <c:pt idx="3">
                  <c:v>14.2</c:v>
                </c:pt>
                <c:pt idx="4">
                  <c:v>14.2</c:v>
                </c:pt>
                <c:pt idx="5">
                  <c:v>14.2</c:v>
                </c:pt>
                <c:pt idx="6">
                  <c:v>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A7-40B5-AEF1-CD8941DAC9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0.57457</cdr:x>
      <cdr:y>0.2809</cdr:y>
    </cdr:from>
    <cdr:to>
      <cdr:x>0.61293</cdr:x>
      <cdr:y>0.35465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4903633" y="1640989"/>
          <a:ext cx="327334" cy="43088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 xmlns:a="http://schemas.openxmlformats.org/drawingml/2006/main"/>
        <a:p xmlns:a="http://schemas.openxmlformats.org/drawingml/2006/main">
          <a:pPr algn="ctr"/>
          <a:r>
            <a:rPr lang="en-US" sz="2200" b="1" cap="none" spc="0" dirty="0">
              <a:ln/>
              <a:solidFill>
                <a:schemeClr val="accent4"/>
              </a:solidFill>
              <a:effectLst/>
            </a:rPr>
            <a:t>1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FB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V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vstc-pp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hotos-ppt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0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bgbuffonephot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60378" y="601090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131942" y="4579023"/>
            <a:ext cx="3469448" cy="1248690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algn="ctr"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885302" y="4579023"/>
            <a:ext cx="3469448" cy="1248690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algn="ctr"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28502" y="4579023"/>
            <a:ext cx="3469448" cy="1248690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algn="ctr"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03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6" y="1"/>
            <a:ext cx="7886700" cy="731520"/>
          </a:xfrm>
        </p:spPr>
        <p:txBody>
          <a:bodyPr>
            <a:normAutofit/>
          </a:bodyPr>
          <a:lstStyle>
            <a:lvl1pPr>
              <a:defRPr sz="2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6" y="1066868"/>
            <a:ext cx="7886700" cy="4351338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 marL="514350" indent="-171450">
              <a:buFont typeface="Wingdings" panose="05000000000000000000" pitchFamily="2" charset="2"/>
              <a:buChar char="v"/>
              <a:defRPr/>
            </a:lvl2pPr>
            <a:lvl3pPr marL="857250" indent="-171450">
              <a:buFont typeface="Wingdings" panose="05000000000000000000" pitchFamily="2" charset="2"/>
              <a:buChar char="Ø"/>
              <a:defRPr/>
            </a:lvl3pPr>
            <a:lvl4pPr marL="1200150" indent="-171450">
              <a:buFont typeface="Wingdings" panose="05000000000000000000" pitchFamily="2" charset="2"/>
              <a:buChar char="v"/>
              <a:defRPr/>
            </a:lvl4pPr>
            <a:lvl5pPr marL="1543050" indent="-1714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0033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5ACD0CF0-90CC-9C41-A77B-2776398A8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132835"/>
            <a:ext cx="7756263" cy="715304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rgbClr val="002060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38969" y="6355833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C8DB460-5AC8-4C2B-B119-CDD21F954625}" type="slidenum">
              <a:rPr lang="en-US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459896"/>
            <a:ext cx="9144000" cy="284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146550" y="2887663"/>
            <a:ext cx="858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5400">
              <a:solidFill>
                <a:srgbClr val="DBA455"/>
              </a:solidFill>
              <a:latin typeface="Wingding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01401"/>
            <a:ext cx="9144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9B7727-4F88-43AA-BB13-AEDC87DDB3EA}"/>
              </a:ext>
            </a:extLst>
          </p:cNvPr>
          <p:cNvSpPr txBox="1"/>
          <p:nvPr userDrawn="1"/>
        </p:nvSpPr>
        <p:spPr>
          <a:xfrm>
            <a:off x="3638969" y="6355833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C8DB460-5AC8-4C2B-B119-CDD21F954625}" type="slidenum">
              <a:rPr lang="en-US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1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48F2E-56D7-4783-BAD3-21D3D207EEC0}"/>
              </a:ext>
            </a:extLst>
          </p:cNvPr>
          <p:cNvSpPr txBox="1"/>
          <p:nvPr userDrawn="1"/>
        </p:nvSpPr>
        <p:spPr>
          <a:xfrm>
            <a:off x="3638969" y="6355833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C8DB460-5AC8-4C2B-B119-CDD21F954625}" type="slidenum">
              <a:rPr lang="en-US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3606E-E78E-4013-979D-EBC44B2578B0}"/>
              </a:ext>
            </a:extLst>
          </p:cNvPr>
          <p:cNvSpPr txBox="1"/>
          <p:nvPr userDrawn="1"/>
        </p:nvSpPr>
        <p:spPr>
          <a:xfrm>
            <a:off x="3638969" y="6355833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C8DB460-5AC8-4C2B-B119-CDD21F954625}" type="slidenum">
              <a:rPr lang="en-US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883EE-BF10-4465-BD1D-99F0789C4C25}"/>
              </a:ext>
            </a:extLst>
          </p:cNvPr>
          <p:cNvSpPr txBox="1"/>
          <p:nvPr userDrawn="1"/>
        </p:nvSpPr>
        <p:spPr>
          <a:xfrm>
            <a:off x="3638969" y="6355833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C8DB460-5AC8-4C2B-B119-CDD21F954625}" type="slidenum">
              <a:rPr lang="en-US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028ED-E0C5-416B-96EC-0B000BC36B18}"/>
              </a:ext>
            </a:extLst>
          </p:cNvPr>
          <p:cNvSpPr txBox="1"/>
          <p:nvPr userDrawn="1"/>
        </p:nvSpPr>
        <p:spPr>
          <a:xfrm>
            <a:off x="3638969" y="6355833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C8DB460-5AC8-4C2B-B119-CDD21F954625}" type="slidenum">
              <a:rPr lang="en-US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PT-General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 descr="genbuffback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4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V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VC-pp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462" y="64112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DA1A4F-3D9D-4EC4-B0B1-93E85D9B25FE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2350" y="63170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95800" y="6400800"/>
            <a:ext cx="485364" cy="312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5384DF-3CC5-CF4E-9FE1-5084770CC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330841-97EE-4E35-81AB-42D57A25F1A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985902" y="6172200"/>
            <a:ext cx="1624698" cy="69214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AF2B8B-9151-41AF-8CF5-FED4E5F14444}"/>
              </a:ext>
            </a:extLst>
          </p:cNvPr>
          <p:cNvCxnSpPr/>
          <p:nvPr userDrawn="1"/>
        </p:nvCxnSpPr>
        <p:spPr>
          <a:xfrm>
            <a:off x="0" y="6164510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3890B-D09F-4CB1-A8D2-9BD28E6AA189}"/>
              </a:ext>
            </a:extLst>
          </p:cNvPr>
          <p:cNvCxnSpPr/>
          <p:nvPr userDrawn="1"/>
        </p:nvCxnSpPr>
        <p:spPr>
          <a:xfrm>
            <a:off x="0" y="609600"/>
            <a:ext cx="9144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5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charset="0"/>
          <a:ea typeface="ＭＳ Ｐゴシック" charset="0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defRPr sz="2400" kern="1200">
          <a:solidFill>
            <a:srgbClr val="262626"/>
          </a:solidFill>
          <a:latin typeface="+mn-lt"/>
          <a:ea typeface="ＭＳ Ｐゴシック" charset="0"/>
          <a:cs typeface="ＭＳ Ｐゴシック" charset="0"/>
        </a:defRPr>
      </a:lvl1pPr>
      <a:lvl2pPr marL="4111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defRPr sz="2200" kern="1200">
          <a:solidFill>
            <a:srgbClr val="262626"/>
          </a:solidFill>
          <a:latin typeface="+mn-lt"/>
          <a:ea typeface="ＭＳ Ｐゴシック" charset="0"/>
          <a:cs typeface="+mn-cs"/>
        </a:defRPr>
      </a:lvl2pPr>
      <a:lvl3pPr marL="776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defRPr sz="2000" kern="1200">
          <a:solidFill>
            <a:srgbClr val="262626"/>
          </a:solidFill>
          <a:latin typeface="+mn-lt"/>
          <a:ea typeface="ＭＳ Ｐゴシック" charset="0"/>
          <a:cs typeface="+mn-cs"/>
        </a:defRPr>
      </a:lvl3pPr>
      <a:lvl4pPr marL="1187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defRPr kern="1200">
          <a:solidFill>
            <a:srgbClr val="262626"/>
          </a:solidFill>
          <a:latin typeface="+mn-lt"/>
          <a:ea typeface="ＭＳ Ｐゴシック" charset="0"/>
          <a:cs typeface="+mn-cs"/>
        </a:defRPr>
      </a:lvl4pPr>
      <a:lvl5pPr marL="1508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defRPr sz="1600" kern="1200">
          <a:solidFill>
            <a:srgbClr val="262626"/>
          </a:solidFill>
          <a:latin typeface="+mn-lt"/>
          <a:ea typeface="ＭＳ Ｐゴシック" charset="0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aVolunteer/Practice_Application_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ningds.com/blog/intro-to-data-scien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udeep.co/data-science/Understanding-the-Data-Science-Lifecycle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RISP-DM-process-model_fig3_26130751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enstirrup.com/2017/07/01/whats-wrong-with-crisp-dm-and-is-there-an-alternativ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0"/>
            <a:ext cx="9067800" cy="22860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and Data Science or Science of Data</a:t>
            </a:r>
            <a:endParaRPr lang="en-US" sz="11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Brian Wright, PhD </a:t>
            </a:r>
          </a:p>
          <a:p>
            <a:pPr algn="ctr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brianwright@virginia.edu</a:t>
            </a:r>
          </a:p>
          <a:p>
            <a:pPr algn="ctr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Institute</a:t>
            </a:r>
          </a:p>
        </p:txBody>
      </p:sp>
      <p:pic>
        <p:nvPicPr>
          <p:cNvPr id="1026" name="Picture 2" descr="Image result for data science institute uva logo">
            <a:extLst>
              <a:ext uri="{FF2B5EF4-FFF2-40B4-BE49-F238E27FC236}">
                <a16:creationId xmlns:a16="http://schemas.microsoft.com/office/drawing/2014/main" id="{0317DA91-F918-48A8-9B37-1275DA1AF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33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87A3-4AA6-4C9B-ADB4-6DC13B2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47800"/>
            <a:ext cx="7886700" cy="1981200"/>
          </a:xfrm>
        </p:spPr>
        <p:txBody>
          <a:bodyPr>
            <a:noAutofit/>
          </a:bodyPr>
          <a:lstStyle/>
          <a:p>
            <a:r>
              <a:rPr lang="en-US" sz="2400" dirty="0"/>
              <a:t>Exercise: What you think? Get in Groups of Five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What about these makes sense, what doesn’t and what would you draw…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BEF60-5C37-4037-8D8C-E918474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7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980281D-ABDB-4A29-B495-31E8444BC24E}"/>
              </a:ext>
            </a:extLst>
          </p:cNvPr>
          <p:cNvSpPr txBox="1"/>
          <p:nvPr/>
        </p:nvSpPr>
        <p:spPr>
          <a:xfrm>
            <a:off x="0" y="5867400"/>
            <a:ext cx="9144000" cy="407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FC907-BA79-4DB5-B57E-5F0A0D41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7886700" cy="731520"/>
          </a:xfrm>
        </p:spPr>
        <p:txBody>
          <a:bodyPr/>
          <a:lstStyle/>
          <a:p>
            <a:r>
              <a:rPr lang="en-US" dirty="0"/>
              <a:t>LIFECYCLE OF THE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7C5CE-FDB6-4F6D-ADE4-61366EAA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3E055-4B11-4698-B0E4-6A28B5ED8B4C}"/>
              </a:ext>
            </a:extLst>
          </p:cNvPr>
          <p:cNvSpPr/>
          <p:nvPr/>
        </p:nvSpPr>
        <p:spPr>
          <a:xfrm>
            <a:off x="457200" y="2667000"/>
            <a:ext cx="1247167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Data Acquisition/Storage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3A96B-8951-45EB-9CEF-2C3B7D8C239A}"/>
              </a:ext>
            </a:extLst>
          </p:cNvPr>
          <p:cNvSpPr/>
          <p:nvPr/>
        </p:nvSpPr>
        <p:spPr>
          <a:xfrm>
            <a:off x="152400" y="838200"/>
            <a:ext cx="37338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Question Development/Business Understanding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CEAA9-AFA4-4C29-9347-035D353047D6}"/>
              </a:ext>
            </a:extLst>
          </p:cNvPr>
          <p:cNvSpPr/>
          <p:nvPr/>
        </p:nvSpPr>
        <p:spPr>
          <a:xfrm>
            <a:off x="461515" y="4114800"/>
            <a:ext cx="1247167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Data Cleaning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7957F-6108-4F1E-8CA2-38D28FCFF7D4}"/>
              </a:ext>
            </a:extLst>
          </p:cNvPr>
          <p:cNvSpPr/>
          <p:nvPr/>
        </p:nvSpPr>
        <p:spPr>
          <a:xfrm>
            <a:off x="2281686" y="3386583"/>
            <a:ext cx="1247167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Data Exploration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934D51-5B37-4B45-9FE0-1933E2AB926E}"/>
              </a:ext>
            </a:extLst>
          </p:cNvPr>
          <p:cNvSpPr/>
          <p:nvPr/>
        </p:nvSpPr>
        <p:spPr>
          <a:xfrm>
            <a:off x="4049333" y="2652511"/>
            <a:ext cx="1247167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Modelling Building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71C0E2-93ED-40E0-B2AC-9E8BC7C76212}"/>
              </a:ext>
            </a:extLst>
          </p:cNvPr>
          <p:cNvSpPr/>
          <p:nvPr/>
        </p:nvSpPr>
        <p:spPr>
          <a:xfrm>
            <a:off x="4049334" y="4114800"/>
            <a:ext cx="1247167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Feature Engineering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7F07BF-7168-46B3-B4E6-A9226DF5B90B}"/>
              </a:ext>
            </a:extLst>
          </p:cNvPr>
          <p:cNvSpPr/>
          <p:nvPr/>
        </p:nvSpPr>
        <p:spPr>
          <a:xfrm>
            <a:off x="5898669" y="3315335"/>
            <a:ext cx="2767038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Communications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4B6AC5-7524-458F-A7B8-461373CEC133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3886200" y="1173480"/>
            <a:ext cx="184404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E63EB-C138-4525-8DB7-30DCAF6C859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86200" y="1388529"/>
            <a:ext cx="1880451" cy="77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93CE9FFA-AB28-4700-A031-CE7410FE68D7}"/>
              </a:ext>
            </a:extLst>
          </p:cNvPr>
          <p:cNvSpPr/>
          <p:nvPr/>
        </p:nvSpPr>
        <p:spPr>
          <a:xfrm>
            <a:off x="5638800" y="807720"/>
            <a:ext cx="1371600" cy="7315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Project Charter</a:t>
            </a: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24361852-3BFC-4382-8BC3-59D31E1D2420}"/>
              </a:ext>
            </a:extLst>
          </p:cNvPr>
          <p:cNvSpPr/>
          <p:nvPr/>
        </p:nvSpPr>
        <p:spPr>
          <a:xfrm>
            <a:off x="5675211" y="1798320"/>
            <a:ext cx="1335189" cy="7315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Project Proposal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924ECD-E73D-4F02-A0BD-94C160721B80}"/>
              </a:ext>
            </a:extLst>
          </p:cNvPr>
          <p:cNvSpPr/>
          <p:nvPr/>
        </p:nvSpPr>
        <p:spPr>
          <a:xfrm rot="5400000">
            <a:off x="711511" y="38100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C4C9243-585B-4D1B-818B-AA11FF048A55}"/>
              </a:ext>
            </a:extLst>
          </p:cNvPr>
          <p:cNvSpPr/>
          <p:nvPr/>
        </p:nvSpPr>
        <p:spPr>
          <a:xfrm>
            <a:off x="1842784" y="3577083"/>
            <a:ext cx="304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C906FF4-D9CD-4290-95DD-88ED5743EC16}"/>
              </a:ext>
            </a:extLst>
          </p:cNvPr>
          <p:cNvSpPr/>
          <p:nvPr/>
        </p:nvSpPr>
        <p:spPr>
          <a:xfrm rot="16200000">
            <a:off x="1104900" y="3805683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ADFE9D-50A4-4281-AE33-E56E1CA32CF8}"/>
              </a:ext>
            </a:extLst>
          </p:cNvPr>
          <p:cNvSpPr/>
          <p:nvPr/>
        </p:nvSpPr>
        <p:spPr>
          <a:xfrm>
            <a:off x="3675147" y="3577083"/>
            <a:ext cx="304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87A57DA-FFF2-4E07-BCB5-A0E758790941}"/>
              </a:ext>
            </a:extLst>
          </p:cNvPr>
          <p:cNvSpPr/>
          <p:nvPr/>
        </p:nvSpPr>
        <p:spPr>
          <a:xfrm rot="5400000">
            <a:off x="4292911" y="3801367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67B4CCB-908A-4A11-AC9D-2A5A5182DD80}"/>
              </a:ext>
            </a:extLst>
          </p:cNvPr>
          <p:cNvSpPr/>
          <p:nvPr/>
        </p:nvSpPr>
        <p:spPr>
          <a:xfrm rot="16200000">
            <a:off x="4686300" y="379705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5B5FC0C-CC40-442F-8A54-85566ABDF611}"/>
              </a:ext>
            </a:extLst>
          </p:cNvPr>
          <p:cNvSpPr/>
          <p:nvPr/>
        </p:nvSpPr>
        <p:spPr>
          <a:xfrm>
            <a:off x="5410200" y="3577083"/>
            <a:ext cx="304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5326A9A9-2D40-4E87-B53B-59FB56B4AE4F}"/>
              </a:ext>
            </a:extLst>
          </p:cNvPr>
          <p:cNvSpPr/>
          <p:nvPr/>
        </p:nvSpPr>
        <p:spPr>
          <a:xfrm>
            <a:off x="311791" y="5524500"/>
            <a:ext cx="1537984" cy="838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Group Presentations</a:t>
            </a: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E98A64A5-C563-4545-8AFF-84A67F0E5EE9}"/>
              </a:ext>
            </a:extLst>
          </p:cNvPr>
          <p:cNvSpPr/>
          <p:nvPr/>
        </p:nvSpPr>
        <p:spPr>
          <a:xfrm>
            <a:off x="2137163" y="5508246"/>
            <a:ext cx="1537984" cy="838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Group Presentations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C5C934-5F10-43C9-A5CA-4C5CCCDAD8B2}"/>
              </a:ext>
            </a:extLst>
          </p:cNvPr>
          <p:cNvCxnSpPr>
            <a:stCxn id="11" idx="2"/>
            <a:endCxn id="35" idx="0"/>
          </p:cNvCxnSpPr>
          <p:nvPr/>
        </p:nvCxnSpPr>
        <p:spPr>
          <a:xfrm flipH="1">
            <a:off x="1080783" y="5181600"/>
            <a:ext cx="4316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5991C-8E74-4612-B01F-FADB20A603CF}"/>
              </a:ext>
            </a:extLst>
          </p:cNvPr>
          <p:cNvCxnSpPr>
            <a:stCxn id="12" idx="2"/>
          </p:cNvCxnSpPr>
          <p:nvPr/>
        </p:nvCxnSpPr>
        <p:spPr>
          <a:xfrm flipH="1">
            <a:off x="2905269" y="4453383"/>
            <a:ext cx="1" cy="103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40BACFCC-DC2D-47D8-8AAE-C6BBC51E56BE}"/>
              </a:ext>
            </a:extLst>
          </p:cNvPr>
          <p:cNvSpPr/>
          <p:nvPr/>
        </p:nvSpPr>
        <p:spPr>
          <a:xfrm>
            <a:off x="7467600" y="4588889"/>
            <a:ext cx="1537984" cy="838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Group Paper SEEDS</a:t>
            </a:r>
          </a:p>
        </p:txBody>
      </p:sp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D01B43DA-A57C-48EE-92EE-1EE51D4C160E}"/>
              </a:ext>
            </a:extLst>
          </p:cNvPr>
          <p:cNvSpPr/>
          <p:nvPr/>
        </p:nvSpPr>
        <p:spPr>
          <a:xfrm>
            <a:off x="5624816" y="4588889"/>
            <a:ext cx="1537984" cy="838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Capstone Poster</a:t>
            </a:r>
          </a:p>
        </p:txBody>
      </p:sp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26D6707B-7F26-4AD9-8FC4-D913F0875BF7}"/>
              </a:ext>
            </a:extLst>
          </p:cNvPr>
          <p:cNvSpPr/>
          <p:nvPr/>
        </p:nvSpPr>
        <p:spPr>
          <a:xfrm>
            <a:off x="6553200" y="5524500"/>
            <a:ext cx="1537984" cy="70866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Final Presentations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FDE0054-7AA1-462D-9603-FDACD9CCBAE7}"/>
              </a:ext>
            </a:extLst>
          </p:cNvPr>
          <p:cNvSpPr/>
          <p:nvPr/>
        </p:nvSpPr>
        <p:spPr>
          <a:xfrm rot="5400000">
            <a:off x="660076" y="2177603"/>
            <a:ext cx="40767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F68761C-8587-4835-A980-E87540535E59}"/>
              </a:ext>
            </a:extLst>
          </p:cNvPr>
          <p:cNvSpPr/>
          <p:nvPr/>
        </p:nvSpPr>
        <p:spPr>
          <a:xfrm rot="16200000">
            <a:off x="1053465" y="2146935"/>
            <a:ext cx="40767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9E8802-92AD-4E69-AC1C-46E30934BD96}"/>
              </a:ext>
            </a:extLst>
          </p:cNvPr>
          <p:cNvCxnSpPr>
            <a:stCxn id="16" idx="2"/>
            <a:endCxn id="46" idx="0"/>
          </p:cNvCxnSpPr>
          <p:nvPr/>
        </p:nvCxnSpPr>
        <p:spPr>
          <a:xfrm flipH="1">
            <a:off x="6393808" y="4382135"/>
            <a:ext cx="888380" cy="2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8BBFB2-0E95-46A2-9F3B-2FA5BFA76131}"/>
              </a:ext>
            </a:extLst>
          </p:cNvPr>
          <p:cNvCxnSpPr>
            <a:stCxn id="16" idx="2"/>
            <a:endCxn id="45" idx="0"/>
          </p:cNvCxnSpPr>
          <p:nvPr/>
        </p:nvCxnSpPr>
        <p:spPr>
          <a:xfrm>
            <a:off x="7282188" y="4382135"/>
            <a:ext cx="954404" cy="2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77FF8C-9548-499B-8A42-3A27B628EC07}"/>
              </a:ext>
            </a:extLst>
          </p:cNvPr>
          <p:cNvCxnSpPr>
            <a:stCxn id="16" idx="2"/>
            <a:endCxn id="47" idx="0"/>
          </p:cNvCxnSpPr>
          <p:nvPr/>
        </p:nvCxnSpPr>
        <p:spPr>
          <a:xfrm>
            <a:off x="7282188" y="4382135"/>
            <a:ext cx="40004" cy="11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1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B59A-3BA4-4496-8204-61F1107E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8" y="76200"/>
            <a:ext cx="7886700" cy="731520"/>
          </a:xfrm>
        </p:spPr>
        <p:txBody>
          <a:bodyPr/>
          <a:lstStyle/>
          <a:p>
            <a:r>
              <a:rPr lang="en-US" dirty="0"/>
              <a:t>Epicycle of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A10-DF57-45E2-BD1C-B1E0829E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" y="914400"/>
            <a:ext cx="8702584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Setting Expectations,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Collecting information (data), comparing the data to your expectations, and if the expectations don’t match,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Revising your expectations or fixing the data so your data and your expectations match.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52A26-FC9C-4EA4-8A2C-17541D1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E7BBB4-8437-4705-A8E6-C2ED356594BD}"/>
              </a:ext>
            </a:extLst>
          </p:cNvPr>
          <p:cNvSpPr/>
          <p:nvPr/>
        </p:nvSpPr>
        <p:spPr>
          <a:xfrm rot="19740593">
            <a:off x="5374146" y="1497938"/>
            <a:ext cx="661939" cy="1830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85EFC8-2F2A-40B0-A342-1FBDB34BA2A6}"/>
              </a:ext>
            </a:extLst>
          </p:cNvPr>
          <p:cNvSpPr/>
          <p:nvPr/>
        </p:nvSpPr>
        <p:spPr>
          <a:xfrm rot="5400000">
            <a:off x="4106487" y="3017737"/>
            <a:ext cx="661939" cy="2047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CB9435-40A2-4E38-BA7A-AE65B3D46C6A}"/>
              </a:ext>
            </a:extLst>
          </p:cNvPr>
          <p:cNvSpPr/>
          <p:nvPr/>
        </p:nvSpPr>
        <p:spPr>
          <a:xfrm rot="12481308">
            <a:off x="2785211" y="1561408"/>
            <a:ext cx="661939" cy="1694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2EB0A2-606F-49D5-9305-10031D8F288F}"/>
              </a:ext>
            </a:extLst>
          </p:cNvPr>
          <p:cNvSpPr/>
          <p:nvPr/>
        </p:nvSpPr>
        <p:spPr>
          <a:xfrm>
            <a:off x="3352800" y="929640"/>
            <a:ext cx="2133600" cy="1905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76550" y="6337301"/>
            <a:ext cx="2057400" cy="365125"/>
          </a:xfrm>
        </p:spPr>
        <p:txBody>
          <a:bodyPr/>
          <a:lstStyle/>
          <a:p>
            <a:fld id="{5ACD0CF0-90CC-9C41-A77B-2776398A8C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317"/>
            <a:ext cx="7886700" cy="548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Overview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6DFC4-E987-4C14-96F8-44534517321E}"/>
              </a:ext>
            </a:extLst>
          </p:cNvPr>
          <p:cNvSpPr/>
          <p:nvPr/>
        </p:nvSpPr>
        <p:spPr>
          <a:xfrm>
            <a:off x="4385072" y="1800222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7DB0B-EBCB-42CC-A835-61E2EE61D20D}"/>
              </a:ext>
            </a:extLst>
          </p:cNvPr>
          <p:cNvSpPr txBox="1"/>
          <p:nvPr/>
        </p:nvSpPr>
        <p:spPr>
          <a:xfrm>
            <a:off x="5134317" y="1559046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4B9F2-3425-416C-8E2A-4319E1FC84BF}"/>
              </a:ext>
            </a:extLst>
          </p:cNvPr>
          <p:cNvSpPr txBox="1"/>
          <p:nvPr/>
        </p:nvSpPr>
        <p:spPr>
          <a:xfrm>
            <a:off x="4266009" y="233964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154A0-7D8C-4D92-91A4-25686CA8BE30}"/>
              </a:ext>
            </a:extLst>
          </p:cNvPr>
          <p:cNvSpPr txBox="1"/>
          <p:nvPr/>
        </p:nvSpPr>
        <p:spPr>
          <a:xfrm>
            <a:off x="3447888" y="158041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75F3E-9226-4B85-B834-001B3EEDEBD4}"/>
              </a:ext>
            </a:extLst>
          </p:cNvPr>
          <p:cNvSpPr txBox="1"/>
          <p:nvPr/>
        </p:nvSpPr>
        <p:spPr>
          <a:xfrm>
            <a:off x="6001173" y="982963"/>
            <a:ext cx="1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 Black" panose="02070A03080606020203" pitchFamily="18" charset="0"/>
              </a:defRPr>
            </a:lvl1pPr>
          </a:lstStyle>
          <a:p>
            <a:r>
              <a:rPr lang="en-US" dirty="0">
                <a:latin typeface="Agency FB" panose="020B0503020202020204" pitchFamily="34" charset="0"/>
              </a:rPr>
              <a:t>Develop Expectations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98E84-F3BC-4981-9897-8099E1AC6C2A}"/>
              </a:ext>
            </a:extLst>
          </p:cNvPr>
          <p:cNvSpPr txBox="1"/>
          <p:nvPr/>
        </p:nvSpPr>
        <p:spPr>
          <a:xfrm>
            <a:off x="3348269" y="3489683"/>
            <a:ext cx="217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 Black" panose="02070A03080606020203" pitchFamily="18" charset="0"/>
              </a:defRPr>
            </a:lvl1pPr>
          </a:lstStyle>
          <a:p>
            <a:pPr algn="ctr"/>
            <a:r>
              <a:rPr lang="en-US" dirty="0">
                <a:latin typeface="Agency FB" panose="020B0503020202020204" pitchFamily="34" charset="0"/>
              </a:rPr>
              <a:t>Collect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A169C-2C5F-4207-8A0B-E988C99D6A93}"/>
              </a:ext>
            </a:extLst>
          </p:cNvPr>
          <p:cNvSpPr txBox="1"/>
          <p:nvPr/>
        </p:nvSpPr>
        <p:spPr>
          <a:xfrm>
            <a:off x="1066800" y="94392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Match Expectations with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4D219-CD83-4EBE-BBCE-7848F053C57C}"/>
              </a:ext>
            </a:extLst>
          </p:cNvPr>
          <p:cNvSpPr/>
          <p:nvPr/>
        </p:nvSpPr>
        <p:spPr>
          <a:xfrm>
            <a:off x="3370656" y="3962400"/>
            <a:ext cx="2133600" cy="1905000"/>
          </a:xfrm>
          <a:prstGeom prst="ellipse">
            <a:avLst/>
          </a:prstGeom>
          <a:solidFill>
            <a:srgbClr val="FF0000">
              <a:alpha val="41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48945-756B-437E-8F02-D9367FF81490}"/>
              </a:ext>
            </a:extLst>
          </p:cNvPr>
          <p:cNvSpPr txBox="1"/>
          <p:nvPr/>
        </p:nvSpPr>
        <p:spPr>
          <a:xfrm>
            <a:off x="3855009" y="4348423"/>
            <a:ext cx="121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Stating the 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D7D0C-79CD-420A-9A36-73613C6CC9A1}"/>
              </a:ext>
            </a:extLst>
          </p:cNvPr>
          <p:cNvSpPr txBox="1"/>
          <p:nvPr/>
        </p:nvSpPr>
        <p:spPr>
          <a:xfrm>
            <a:off x="6324600" y="2554904"/>
            <a:ext cx="188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 Black" panose="02070A03080606020203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Can be the hardest, maybe not the most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5891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75685"/>
            <a:ext cx="7756263" cy="715304"/>
          </a:xfrm>
        </p:spPr>
        <p:txBody>
          <a:bodyPr/>
          <a:lstStyle/>
          <a:p>
            <a:r>
              <a:rPr lang="en-US" sz="2800" dirty="0"/>
              <a:t>Epicycle at Each Stage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4FA798-6324-4471-87EF-22B0CC96E1E5}"/>
              </a:ext>
            </a:extLst>
          </p:cNvPr>
          <p:cNvSpPr/>
          <p:nvPr/>
        </p:nvSpPr>
        <p:spPr>
          <a:xfrm>
            <a:off x="1066800" y="1524000"/>
            <a:ext cx="6934200" cy="533400"/>
          </a:xfrm>
          <a:prstGeom prst="roundRect">
            <a:avLst/>
          </a:prstGeom>
          <a:solidFill>
            <a:schemeClr val="bg2">
              <a:alpha val="25000"/>
            </a:schemeClr>
          </a:solidFill>
          <a:ln>
            <a:solidFill>
              <a:schemeClr val="accent1">
                <a:shade val="50000"/>
                <a:shade val="75000"/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8125-9E25-46F0-BBC4-14302CBC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752600"/>
            <a:ext cx="9448800" cy="7315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Aharoni" panose="02010803020104030203" pitchFamily="2" charset="-79"/>
              </a:rPr>
              <a:t>Research Practices Key to Question Definition/Expectations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4DEBF-CB9E-4B55-933E-03DF6B3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813"/>
            <a:ext cx="8652681" cy="559558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Research Techniques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533" y="685800"/>
            <a:ext cx="8843748" cy="5070171"/>
          </a:xfrm>
          <a:prstGeom prst="rect">
            <a:avLst/>
          </a:prstGeom>
        </p:spPr>
        <p:txBody>
          <a:bodyPr/>
          <a:lstStyle>
            <a:lvl1pPr marL="1714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400">
                <a:solidFill>
                  <a:srgbClr val="262626"/>
                </a:solidFill>
                <a:latin typeface="+mn-lt"/>
              </a:defRPr>
            </a:lvl1pPr>
            <a:lvl2pPr marL="514350" lvl="1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200">
                <a:solidFill>
                  <a:srgbClr val="262626"/>
                </a:solidFill>
                <a:latin typeface="+mn-lt"/>
                <a:cs typeface="+mn-cs"/>
              </a:defRPr>
            </a:lvl2pPr>
            <a:lvl3pPr marL="8572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262626"/>
                </a:solidFill>
                <a:latin typeface="+mn-lt"/>
                <a:cs typeface="+mn-cs"/>
              </a:defRPr>
            </a:lvl3pPr>
            <a:lvl4pPr marL="12001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>
                <a:solidFill>
                  <a:srgbClr val="262626"/>
                </a:solidFill>
                <a:latin typeface="+mn-lt"/>
                <a:cs typeface="+mn-cs"/>
              </a:defRPr>
            </a:lvl4pPr>
            <a:lvl5pPr marL="15430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262626"/>
                </a:solidFill>
                <a:latin typeface="+mn-lt"/>
                <a:cs typeface="+mn-cs"/>
              </a:defRPr>
            </a:lvl5pPr>
            <a:lvl6pPr marL="214884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6pPr>
            <a:lvl7pPr marL="246888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7pPr>
            <a:lvl8pPr marL="278892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8pPr>
            <a:lvl9pPr marL="310896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 Create an informal Literature Review or business case review for the central topic of the issue being addressed</a:t>
            </a:r>
          </a:p>
          <a:p>
            <a:r>
              <a:rPr lang="en-US" dirty="0">
                <a:solidFill>
                  <a:schemeClr val="tx2"/>
                </a:solidFill>
              </a:rPr>
              <a:t> Subscribe to online journals or newsletters</a:t>
            </a:r>
          </a:p>
          <a:p>
            <a:r>
              <a:rPr lang="en-US" dirty="0">
                <a:solidFill>
                  <a:schemeClr val="tx2"/>
                </a:solidFill>
              </a:rPr>
              <a:t> Stay current with policy or regulatory changes in your field </a:t>
            </a:r>
          </a:p>
        </p:txBody>
      </p:sp>
    </p:spTree>
    <p:extLst>
      <p:ext uri="{BB962C8B-B14F-4D97-AF65-F5344CB8AC3E}">
        <p14:creationId xmlns:p14="http://schemas.microsoft.com/office/powerpoint/2010/main" val="190306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813"/>
            <a:ext cx="8652681" cy="559558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Research Techniques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533" y="685800"/>
            <a:ext cx="8843748" cy="5070171"/>
          </a:xfrm>
          <a:prstGeom prst="rect">
            <a:avLst/>
          </a:prstGeom>
        </p:spPr>
        <p:txBody>
          <a:bodyPr/>
          <a:lstStyle>
            <a:lvl1pPr marL="1714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400">
                <a:solidFill>
                  <a:srgbClr val="262626"/>
                </a:solidFill>
                <a:latin typeface="+mn-lt"/>
              </a:defRPr>
            </a:lvl1pPr>
            <a:lvl2pPr marL="514350" lvl="1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200">
                <a:solidFill>
                  <a:srgbClr val="262626"/>
                </a:solidFill>
                <a:latin typeface="+mn-lt"/>
                <a:cs typeface="+mn-cs"/>
              </a:defRPr>
            </a:lvl2pPr>
            <a:lvl3pPr marL="8572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262626"/>
                </a:solidFill>
                <a:latin typeface="+mn-lt"/>
                <a:cs typeface="+mn-cs"/>
              </a:defRPr>
            </a:lvl3pPr>
            <a:lvl4pPr marL="12001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>
                <a:solidFill>
                  <a:srgbClr val="262626"/>
                </a:solidFill>
                <a:latin typeface="+mn-lt"/>
                <a:cs typeface="+mn-cs"/>
              </a:defRPr>
            </a:lvl4pPr>
            <a:lvl5pPr marL="15430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262626"/>
                </a:solidFill>
                <a:latin typeface="+mn-lt"/>
                <a:cs typeface="+mn-cs"/>
              </a:defRPr>
            </a:lvl5pPr>
            <a:lvl6pPr marL="214884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6pPr>
            <a:lvl7pPr marL="246888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7pPr>
            <a:lvl8pPr marL="278892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8pPr>
            <a:lvl9pPr marL="310896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 Have discussions with peers</a:t>
            </a:r>
          </a:p>
          <a:p>
            <a:r>
              <a:rPr lang="en-US" dirty="0">
                <a:solidFill>
                  <a:schemeClr val="tx2"/>
                </a:solidFill>
              </a:rPr>
              <a:t> Pull information from your previous work </a:t>
            </a:r>
          </a:p>
          <a:p>
            <a:r>
              <a:rPr lang="en-US" dirty="0">
                <a:solidFill>
                  <a:schemeClr val="tx2"/>
                </a:solidFill>
              </a:rPr>
              <a:t> Membership in professional groups </a:t>
            </a:r>
          </a:p>
          <a:p>
            <a:r>
              <a:rPr lang="en-US" dirty="0">
                <a:solidFill>
                  <a:schemeClr val="tx2"/>
                </a:solidFill>
              </a:rPr>
              <a:t> Attend conventions or training sessions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2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813"/>
            <a:ext cx="8652681" cy="559558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Research Techniques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533" y="685800"/>
            <a:ext cx="8843748" cy="5070171"/>
          </a:xfrm>
          <a:prstGeom prst="rect">
            <a:avLst/>
          </a:prstGeom>
        </p:spPr>
        <p:txBody>
          <a:bodyPr/>
          <a:lstStyle>
            <a:lvl1pPr marL="1714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400">
                <a:solidFill>
                  <a:srgbClr val="262626"/>
                </a:solidFill>
                <a:latin typeface="+mn-lt"/>
              </a:defRPr>
            </a:lvl1pPr>
            <a:lvl2pPr marL="514350" lvl="1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200">
                <a:solidFill>
                  <a:srgbClr val="262626"/>
                </a:solidFill>
                <a:latin typeface="+mn-lt"/>
                <a:cs typeface="+mn-cs"/>
              </a:defRPr>
            </a:lvl2pPr>
            <a:lvl3pPr marL="8572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262626"/>
                </a:solidFill>
                <a:latin typeface="+mn-lt"/>
                <a:cs typeface="+mn-cs"/>
              </a:defRPr>
            </a:lvl3pPr>
            <a:lvl4pPr marL="12001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>
                <a:solidFill>
                  <a:srgbClr val="262626"/>
                </a:solidFill>
                <a:latin typeface="+mn-lt"/>
                <a:cs typeface="+mn-cs"/>
              </a:defRPr>
            </a:lvl4pPr>
            <a:lvl5pPr marL="15430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262626"/>
                </a:solidFill>
                <a:latin typeface="+mn-lt"/>
                <a:cs typeface="+mn-cs"/>
              </a:defRPr>
            </a:lvl5pPr>
            <a:lvl6pPr marL="214884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6pPr>
            <a:lvl7pPr marL="246888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7pPr>
            <a:lvl8pPr marL="278892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8pPr>
            <a:lvl9pPr marL="310896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 Seek additional educational opportunities (brick and mortar or online)</a:t>
            </a:r>
          </a:p>
          <a:p>
            <a:r>
              <a:rPr lang="en-US" dirty="0">
                <a:solidFill>
                  <a:schemeClr val="tx2"/>
                </a:solidFill>
              </a:rPr>
              <a:t> Subscribe to subject specific listservs </a:t>
            </a:r>
          </a:p>
          <a:p>
            <a:r>
              <a:rPr lang="en-US" dirty="0">
                <a:solidFill>
                  <a:schemeClr val="tx2"/>
                </a:solidFill>
              </a:rPr>
              <a:t> Meet with a Librarian</a:t>
            </a:r>
          </a:p>
        </p:txBody>
      </p:sp>
    </p:spTree>
    <p:extLst>
      <p:ext uri="{BB962C8B-B14F-4D97-AF65-F5344CB8AC3E}">
        <p14:creationId xmlns:p14="http://schemas.microsoft.com/office/powerpoint/2010/main" val="285318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762000"/>
            <a:ext cx="8724900" cy="22344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1714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400">
                <a:solidFill>
                  <a:srgbClr val="262626"/>
                </a:solidFill>
                <a:latin typeface="+mn-lt"/>
              </a:defRPr>
            </a:lvl1pPr>
            <a:lvl2pPr marL="514350" lvl="1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200">
                <a:solidFill>
                  <a:srgbClr val="262626"/>
                </a:solidFill>
                <a:latin typeface="+mn-lt"/>
                <a:cs typeface="+mn-cs"/>
              </a:defRPr>
            </a:lvl2pPr>
            <a:lvl3pPr marL="8572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262626"/>
                </a:solidFill>
                <a:latin typeface="+mn-lt"/>
                <a:cs typeface="+mn-cs"/>
              </a:defRPr>
            </a:lvl3pPr>
            <a:lvl4pPr marL="12001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>
                <a:solidFill>
                  <a:srgbClr val="262626"/>
                </a:solidFill>
                <a:latin typeface="+mn-lt"/>
                <a:cs typeface="+mn-cs"/>
              </a:defRPr>
            </a:lvl4pPr>
            <a:lvl5pPr marL="1543050" indent="-1714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262626"/>
                </a:solidFill>
                <a:latin typeface="+mn-lt"/>
                <a:cs typeface="+mn-cs"/>
              </a:defRPr>
            </a:lvl5pPr>
            <a:lvl6pPr marL="214884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6pPr>
            <a:lvl7pPr marL="246888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7pPr>
            <a:lvl8pPr marL="278892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8pPr>
            <a:lvl9pPr marL="3108960" indent="-274320" defTabSz="914400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 Gathering information on your question in a structured manner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Create an outline of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Reduce resources to key sources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Summarize the themes of these elements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76200"/>
            <a:ext cx="7715250" cy="52322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Literature/Research Review </a:t>
            </a:r>
          </a:p>
        </p:txBody>
      </p:sp>
    </p:spTree>
    <p:extLst>
      <p:ext uri="{BB962C8B-B14F-4D97-AF65-F5344CB8AC3E}">
        <p14:creationId xmlns:p14="http://schemas.microsoft.com/office/powerpoint/2010/main" val="4537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56263" cy="715304"/>
          </a:xfrm>
        </p:spPr>
        <p:txBody>
          <a:bodyPr/>
          <a:lstStyle/>
          <a:p>
            <a:r>
              <a:rPr lang="en-US" sz="2400" dirty="0"/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04800" y="791504"/>
            <a:ext cx="9188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2060"/>
                </a:solidFill>
                <a:latin typeface="Book Antiqua" charset="0"/>
              </a:rPr>
              <a:t>Capstones Q &amp; A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solidFill>
                  <a:srgbClr val="002060"/>
                </a:solidFill>
                <a:latin typeface="Book Antiqua" charset="0"/>
              </a:rPr>
              <a:t>Class Administration and Connection to Capstones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solidFill>
                  <a:srgbClr val="002060"/>
                </a:solidFill>
                <a:latin typeface="Book Antiqua" charset="0"/>
              </a:rPr>
              <a:t>What is Data Science?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 Antiqua" charset="0"/>
              <a:ea typeface="ＭＳ Ｐゴシック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5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2831" y="76200"/>
            <a:ext cx="8652681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ctr" eaLnBrk="1" hangingPunct="1">
              <a:defRPr sz="5400">
                <a:solidFill>
                  <a:schemeClr val="tx2"/>
                </a:solidFill>
                <a:latin typeface="Book Antiqua" charset="0"/>
              </a:defRPr>
            </a:lvl2pPr>
            <a:lvl3pPr algn="ctr" eaLnBrk="1" hangingPunct="1">
              <a:defRPr sz="5400">
                <a:solidFill>
                  <a:schemeClr val="tx2"/>
                </a:solidFill>
                <a:latin typeface="Book Antiqua" charset="0"/>
              </a:defRPr>
            </a:lvl3pPr>
            <a:lvl4pPr algn="ctr" eaLnBrk="1" hangingPunct="1">
              <a:defRPr sz="5400">
                <a:solidFill>
                  <a:schemeClr val="tx2"/>
                </a:solidFill>
                <a:latin typeface="Book Antiqua" charset="0"/>
              </a:defRPr>
            </a:lvl4pPr>
            <a:lvl5pPr algn="ctr" eaLnBrk="1" hangingPunct="1">
              <a:defRPr sz="5400">
                <a:solidFill>
                  <a:schemeClr val="tx2"/>
                </a:solidFill>
                <a:latin typeface="Book Antiqua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Research Outcomes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685800"/>
            <a:ext cx="8843748" cy="320725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j-lt"/>
              </a:rPr>
              <a:t>Gives your recommendations and insight substance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j-lt"/>
              </a:rPr>
              <a:t>Increases your value as a knowledge worker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j-lt"/>
              </a:rPr>
              <a:t>Makes your organization more competitive from an intellectual capital standpoint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j-lt"/>
              </a:rPr>
              <a:t>Allows for you to provide the maximum amount of value in your chosen field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j-lt"/>
              </a:rPr>
              <a:t>Allows to become ever more specialized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j-lt"/>
              </a:rPr>
              <a:t>Stay on top of the latest trends and insights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j-lt"/>
              </a:rPr>
              <a:t>Creates a foundation for intuition and critical thinking in your chosen field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56263" cy="715304"/>
          </a:xfrm>
        </p:spPr>
        <p:txBody>
          <a:bodyPr/>
          <a:lstStyle/>
          <a:p>
            <a:r>
              <a:rPr lang="en-US" sz="2400" dirty="0"/>
              <a:t>Class Administration/Tech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04800" y="791504"/>
            <a:ext cx="91887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Book Antiqua" charset="0"/>
              </a:rPr>
              <a:t>Syllabus and files are on </a:t>
            </a:r>
            <a:r>
              <a:rPr lang="en-US" sz="2400" dirty="0" err="1">
                <a:solidFill>
                  <a:srgbClr val="002060"/>
                </a:solidFill>
                <a:latin typeface="Book Antiqua" charset="0"/>
              </a:rPr>
              <a:t>Github</a:t>
            </a:r>
            <a:endParaRPr lang="en-US" sz="2400" dirty="0">
              <a:solidFill>
                <a:srgbClr val="002060"/>
              </a:solidFill>
              <a:latin typeface="Book Antiqua" charset="0"/>
            </a:endParaRPr>
          </a:p>
          <a:p>
            <a:pPr marL="1371600" lvl="2" indent="-457200"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hlinkClick r:id="rId2"/>
              </a:rPr>
              <a:t>https://github.com/NovaVolunteer/Practice_Application_DS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charset="0"/>
                <a:ea typeface="ＭＳ Ｐゴシック" charset="0"/>
              </a:rPr>
              <a:t>Use Collab for submission of graded material 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Book Antiqua" charset="0"/>
              </a:rPr>
              <a:t>Slack Channel:</a:t>
            </a:r>
          </a:p>
          <a:p>
            <a:pPr marL="1371600" lvl="2" indent="-457200"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Book Antiqua" charset="0"/>
              </a:rPr>
              <a:t>Use for exchanging ideas, sharing interesting content or asking questions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charset="0"/>
                <a:ea typeface="ＭＳ Ｐゴシック" charset="0"/>
              </a:rPr>
              <a:t>Class is </a:t>
            </a:r>
            <a:r>
              <a:rPr lang="en-US" sz="2400" dirty="0">
                <a:solidFill>
                  <a:srgbClr val="002060"/>
                </a:solidFill>
                <a:latin typeface="Book Antiqua" charset="0"/>
              </a:rPr>
              <a:t>directly linked to your Capstone </a:t>
            </a:r>
          </a:p>
          <a:p>
            <a:pPr marL="1371600" lvl="2" indent="-457200"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Book Antiqua" charset="0"/>
              </a:rPr>
              <a:t>Apply the content to development of the capstone project</a:t>
            </a:r>
          </a:p>
          <a:p>
            <a:pPr marL="1371600" lvl="2" indent="-457200"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Book Antiqua" charset="0"/>
              </a:rPr>
              <a:t>Review Schedule and Requirements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Book Antiqua" charset="0"/>
              </a:rPr>
              <a:t>Trello</a:t>
            </a:r>
          </a:p>
          <a:p>
            <a:pPr lvl="1">
              <a:defRPr/>
            </a:pP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 Antiqua" charset="0"/>
              <a:ea typeface="ＭＳ Ｐゴシック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7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67" y="71201"/>
            <a:ext cx="7886700" cy="7315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32920"/>
            <a:ext cx="7886700" cy="13389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Science?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5198" y="6340986"/>
            <a:ext cx="2057400" cy="365125"/>
          </a:xfrm>
        </p:spPr>
        <p:txBody>
          <a:bodyPr/>
          <a:lstStyle/>
          <a:p>
            <a:pPr algn="ctr"/>
            <a:fld id="{5ACD0CF0-90CC-9C41-A77B-2776398A8C8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52" y="1339792"/>
            <a:ext cx="5055227" cy="3807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83" y="4850972"/>
            <a:ext cx="513838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Source: </a:t>
            </a:r>
            <a:r>
              <a:rPr lang="en-US" sz="825" dirty="0">
                <a:hlinkClick r:id="rId3"/>
              </a:rPr>
              <a:t>https://honingds.com/blog/intro-to-data-science/</a:t>
            </a:r>
            <a:endParaRPr lang="en-US" sz="825" dirty="0"/>
          </a:p>
        </p:txBody>
      </p:sp>
      <p:sp>
        <p:nvSpPr>
          <p:cNvPr id="7" name="TextBox 6"/>
          <p:cNvSpPr txBox="1"/>
          <p:nvPr/>
        </p:nvSpPr>
        <p:spPr>
          <a:xfrm>
            <a:off x="4263898" y="1826515"/>
            <a:ext cx="61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lgerian" panose="04020705040A02060702" pitchFamily="82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6592" y="3350396"/>
            <a:ext cx="61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lgerian" panose="04020705040A02060702" pitchFamily="82" charset="0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0042" y="3373328"/>
            <a:ext cx="61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lgerian" panose="04020705040A02060702" pitchFamily="8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936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886700" cy="27829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the surge in Data Science?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in Computing Power - Processor Speed/Cloud Computing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Data – Storage Capacity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Tools – Incredibly dedicated and heavily vested communities supporting technology advancement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548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Overview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4C0B624-1D49-4CB5-8BBB-D8C811CB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5677675" cy="50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315B9-6762-4EBB-9BCA-CB695E303299}"/>
              </a:ext>
            </a:extLst>
          </p:cNvPr>
          <p:cNvSpPr txBox="1"/>
          <p:nvPr/>
        </p:nvSpPr>
        <p:spPr>
          <a:xfrm>
            <a:off x="3581400" y="578018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Roger Ping: Art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6022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9804-178B-4DE2-8426-CF2F8BE5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0D105B-5D26-4448-B906-4B999A19FFB0}"/>
              </a:ext>
            </a:extLst>
          </p:cNvPr>
          <p:cNvGrpSpPr/>
          <p:nvPr/>
        </p:nvGrpSpPr>
        <p:grpSpPr>
          <a:xfrm>
            <a:off x="386370" y="0"/>
            <a:ext cx="8534400" cy="5842000"/>
            <a:chOff x="304800" y="283750"/>
            <a:chExt cx="8534400" cy="584200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8E3ED54-8503-4C5D-B705-F668886C5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8222122"/>
                </p:ext>
              </p:extLst>
            </p:nvPr>
          </p:nvGraphicFramePr>
          <p:xfrm>
            <a:off x="304800" y="283750"/>
            <a:ext cx="8534400" cy="584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FCB50-3E37-47E7-9DF6-C6E04E849877}"/>
                </a:ext>
              </a:extLst>
            </p:cNvPr>
            <p:cNvSpPr/>
            <p:nvPr/>
          </p:nvSpPr>
          <p:spPr>
            <a:xfrm>
              <a:off x="6019800" y="3204750"/>
              <a:ext cx="327334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cap="none" spc="0" dirty="0">
                  <a:ln/>
                  <a:solidFill>
                    <a:schemeClr val="accent4"/>
                  </a:solidFill>
                  <a:effectLst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12F9-7914-444C-83B4-CFADA12E8EE2}"/>
                </a:ext>
              </a:extLst>
            </p:cNvPr>
            <p:cNvSpPr/>
            <p:nvPr/>
          </p:nvSpPr>
          <p:spPr>
            <a:xfrm>
              <a:off x="5692466" y="4652550"/>
              <a:ext cx="327334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cap="none" spc="0" dirty="0">
                  <a:ln/>
                  <a:solidFill>
                    <a:schemeClr val="accent4"/>
                  </a:solidFill>
                  <a:effectLst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D6BF8D-3D7B-4E39-A851-0DAF7222080C}"/>
                </a:ext>
              </a:extLst>
            </p:cNvPr>
            <p:cNvSpPr/>
            <p:nvPr/>
          </p:nvSpPr>
          <p:spPr>
            <a:xfrm>
              <a:off x="4408333" y="5262150"/>
              <a:ext cx="327334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cap="none" spc="0" dirty="0">
                  <a:ln/>
                  <a:solidFill>
                    <a:schemeClr val="accent4"/>
                  </a:solidFill>
                  <a:effectLst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4F6D72-C21D-4B96-AA07-52BF6C2A2265}"/>
                </a:ext>
              </a:extLst>
            </p:cNvPr>
            <p:cNvSpPr/>
            <p:nvPr/>
          </p:nvSpPr>
          <p:spPr>
            <a:xfrm>
              <a:off x="3060272" y="4652549"/>
              <a:ext cx="327334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cap="none" spc="0" dirty="0">
                  <a:ln/>
                  <a:solidFill>
                    <a:schemeClr val="accent4"/>
                  </a:solidFill>
                  <a:effectLst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159D4A-A8B0-4747-8B85-9863EFCDB38D}"/>
                </a:ext>
              </a:extLst>
            </p:cNvPr>
            <p:cNvSpPr/>
            <p:nvPr/>
          </p:nvSpPr>
          <p:spPr>
            <a:xfrm>
              <a:off x="2748224" y="3285067"/>
              <a:ext cx="327334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cap="none" spc="0" dirty="0">
                  <a:ln/>
                  <a:solidFill>
                    <a:schemeClr val="accent4"/>
                  </a:solidFill>
                  <a:effectLst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249D7F-13E8-4931-A95B-D0547B18B4C0}"/>
                </a:ext>
              </a:extLst>
            </p:cNvPr>
            <p:cNvSpPr/>
            <p:nvPr/>
          </p:nvSpPr>
          <p:spPr>
            <a:xfrm>
              <a:off x="3733800" y="1998706"/>
              <a:ext cx="327334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b="1" cap="none" spc="0" dirty="0">
                  <a:ln/>
                  <a:solidFill>
                    <a:schemeClr val="accent4"/>
                  </a:solidFill>
                  <a:effectLst/>
                </a:rPr>
                <a:t>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22CC6A-8C4F-47D9-905E-279C57295AB8}"/>
              </a:ext>
            </a:extLst>
          </p:cNvPr>
          <p:cNvSpPr txBox="1"/>
          <p:nvPr/>
        </p:nvSpPr>
        <p:spPr>
          <a:xfrm>
            <a:off x="76200" y="564197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http://sudeep.co/data-science/Understanding-the-Data-Science-Lifecycle/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81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9804-178B-4DE2-8426-CF2F8BE5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D46B13-9203-4EE0-9542-E454B464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548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Overview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1BF5A9A-187C-49B7-93C8-C64314A31F39}"/>
              </a:ext>
            </a:extLst>
          </p:cNvPr>
          <p:cNvSpPr txBox="1">
            <a:spLocks/>
          </p:cNvSpPr>
          <p:nvPr/>
        </p:nvSpPr>
        <p:spPr>
          <a:xfrm>
            <a:off x="-304800" y="1828800"/>
            <a:ext cx="2743200" cy="548640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100" b="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CRISP-DM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8417C-0F25-48A1-A90D-A142A121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4919662" cy="4919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A9A3A-B194-43D8-ABA9-22DA28868546}"/>
              </a:ext>
            </a:extLst>
          </p:cNvPr>
          <p:cNvSpPr txBox="1"/>
          <p:nvPr/>
        </p:nvSpPr>
        <p:spPr>
          <a:xfrm>
            <a:off x="7172324" y="5382399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https://www.researchgate.net/figure/CRISP-DM-process-model_fig3_261307514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384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7924-5941-4D68-BA97-02DBA10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F26C-6AD8-46B6-B532-7FC9F7E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CF0-90CC-9C41-A77B-2776398A8C8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8277F-F3F1-4E52-AFD2-A18B3531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9"/>
            <a:ext cx="9144000" cy="6821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7F888-41EE-4D6A-AD16-1DA31A0EACB4}"/>
              </a:ext>
            </a:extLst>
          </p:cNvPr>
          <p:cNvSpPr txBox="1"/>
          <p:nvPr/>
        </p:nvSpPr>
        <p:spPr>
          <a:xfrm>
            <a:off x="6477000" y="6750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Microsoft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BDC77-8A00-4735-85B5-A8AF4E01B663}"/>
              </a:ext>
            </a:extLst>
          </p:cNvPr>
          <p:cNvSpPr txBox="1"/>
          <p:nvPr/>
        </p:nvSpPr>
        <p:spPr>
          <a:xfrm>
            <a:off x="5943600" y="6298692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https://jenstirrup.com/2017/07/01/whats-wrong-with-crisp-dm-and-is-there-an-alternative/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7041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_Photography_Campus_0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CBBF65F9F714BA6B7672F506B2B6E" ma:contentTypeVersion="0" ma:contentTypeDescription="Create a new document." ma:contentTypeScope="" ma:versionID="f9a81982263cf5f09a0f3f49044eb6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3c307ddd8356acff2b962ac28706c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1C1B9A-B966-46DC-B2D8-0A69EF161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ED896D-4F34-4924-85C5-31CFF61C77F8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CBAEA3-3540-4410-A42C-164733B5C1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554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Agency FB</vt:lpstr>
      <vt:lpstr>Algerian</vt:lpstr>
      <vt:lpstr>Arial</vt:lpstr>
      <vt:lpstr>Bernard MT Condensed</vt:lpstr>
      <vt:lpstr>Book Antiqua</vt:lpstr>
      <vt:lpstr>Calibri</vt:lpstr>
      <vt:lpstr>Times New Roman</vt:lpstr>
      <vt:lpstr>Wingdings</vt:lpstr>
      <vt:lpstr>GW_Photography_Campus_0</vt:lpstr>
      <vt:lpstr>PowerPoint Presentation</vt:lpstr>
      <vt:lpstr>Outline</vt:lpstr>
      <vt:lpstr>Class Administration/Tech Stack</vt:lpstr>
      <vt:lpstr>Data Science Overview</vt:lpstr>
      <vt:lpstr>Data Science Overview</vt:lpstr>
      <vt:lpstr>Data Science Overview</vt:lpstr>
      <vt:lpstr>PowerPoint Presentation</vt:lpstr>
      <vt:lpstr>Data Science Overview</vt:lpstr>
      <vt:lpstr>PowerPoint Presentation</vt:lpstr>
      <vt:lpstr>Exercise: What you think? Get in Groups of Five   What about these makes sense, what doesn’t and what would you draw…  </vt:lpstr>
      <vt:lpstr>LIFECYCLE OF THE CLASS</vt:lpstr>
      <vt:lpstr>Epicycle of Data Science </vt:lpstr>
      <vt:lpstr>Data Science Overview</vt:lpstr>
      <vt:lpstr>Epicycle at Each Stage </vt:lpstr>
      <vt:lpstr>Research Practices Key to Question Definition/Expectations</vt:lpstr>
      <vt:lpstr>Research Techniques</vt:lpstr>
      <vt:lpstr>Research Techniques</vt:lpstr>
      <vt:lpstr>Research Techniques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2019-08-27T18:37:41Z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0x010100845CBBF65F9F714BA6B7672F506B2B6E</vt:lpwstr>
  </property>
</Properties>
</file>