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89" r:id="rId2"/>
    <p:sldId id="374" r:id="rId3"/>
    <p:sldId id="358" r:id="rId4"/>
    <p:sldId id="357" r:id="rId5"/>
    <p:sldId id="376" r:id="rId6"/>
    <p:sldId id="377" r:id="rId7"/>
    <p:sldId id="359" r:id="rId8"/>
    <p:sldId id="360" r:id="rId9"/>
    <p:sldId id="369" r:id="rId10"/>
    <p:sldId id="378" r:id="rId11"/>
    <p:sldId id="361" r:id="rId12"/>
    <p:sldId id="372" r:id="rId13"/>
    <p:sldId id="371" r:id="rId14"/>
    <p:sldId id="373" r:id="rId15"/>
    <p:sldId id="375" r:id="rId16"/>
    <p:sldId id="398" r:id="rId17"/>
    <p:sldId id="388" r:id="rId18"/>
    <p:sldId id="380" r:id="rId19"/>
    <p:sldId id="385" r:id="rId20"/>
    <p:sldId id="383" r:id="rId21"/>
    <p:sldId id="384" r:id="rId22"/>
    <p:sldId id="391" r:id="rId23"/>
    <p:sldId id="397" r:id="rId24"/>
    <p:sldId id="390" r:id="rId25"/>
    <p:sldId id="379" r:id="rId26"/>
    <p:sldId id="394" r:id="rId27"/>
    <p:sldId id="393" r:id="rId28"/>
    <p:sldId id="381" r:id="rId29"/>
    <p:sldId id="365" r:id="rId30"/>
    <p:sldId id="3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705"/>
  </p:normalViewPr>
  <p:slideViewPr>
    <p:cSldViewPr snapToGrid="0" snapToObjects="1">
      <p:cViewPr>
        <p:scale>
          <a:sx n="105" d="100"/>
          <a:sy n="105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543E0-0F35-4761-84A2-E436DAD8B50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65E65-DC1F-482D-9EC6-EFA06A34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E458A-CC06-48BE-991B-B3ACDD14B59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59E79-B3EA-453E-BDBA-60E25D71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894422"/>
      </p:ext>
    </p:extLst>
  </p:cSld>
  <p:clrMapOvr>
    <a:masterClrMapping/>
  </p:clrMapOvr>
  <p:transition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9AB-7BFD-44AF-B1FE-05602162B8C3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CD0CF0-90CC-9C41-A77B-2776398A8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6586-FB24-4278-9591-82C4BBCDCA89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CD0CF0-90CC-9C41-A77B-2776398A8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80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CA0D-3537-42D6-B0CE-3FBC0D012150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CD0CF0-90CC-9C41-A77B-2776398A8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3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7987" y="132835"/>
            <a:ext cx="10341684" cy="715304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rgbClr val="002060"/>
                </a:solidFill>
                <a:latin typeface="+mj-lt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758068"/>
            <a:ext cx="12192000" cy="0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770783" y="5910470"/>
            <a:ext cx="247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C8DB460-5AC8-4C2B-B119-CDD21F954625}" type="slidenum">
              <a:rPr lang="en-US" sz="180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pPr algn="ctr"/>
              <a:t>‹#›</a:t>
            </a:fld>
            <a:endParaRPr lang="en-US" sz="18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459897"/>
            <a:ext cx="12192000" cy="284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30429"/>
            <a:ext cx="1219200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5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96394" y="6356349"/>
            <a:ext cx="2743200" cy="365125"/>
          </a:xfrm>
        </p:spPr>
        <p:txBody>
          <a:bodyPr/>
          <a:lstStyle/>
          <a:p>
            <a:fld id="{04C01D68-98F0-4413-A543-950947CC53F4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CD0CF0-90CC-9C41-A77B-2776398A8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" y="1"/>
            <a:ext cx="10515600" cy="73152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" y="1066868"/>
            <a:ext cx="10515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v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6711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5ACD0CF0-90CC-9C41-A77B-2776398A8C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631095"/>
            <a:ext cx="12192000" cy="26126"/>
          </a:xfrm>
          <a:prstGeom prst="line">
            <a:avLst/>
          </a:prstGeom>
          <a:ln w="349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96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EDF1-F613-4DA2-A80A-754A6940B2FC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CD0CF0-90CC-9C41-A77B-2776398A8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0033-72B4-4535-88FF-3AD028C99723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CD0CF0-90CC-9C41-A77B-2776398A8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EC89-E834-484E-B15B-8A782CBE7E42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CD0CF0-90CC-9C41-A77B-2776398A8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B64-FBD6-4851-B5A5-2376FDD55407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CD0CF0-90CC-9C41-A77B-2776398A8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0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91A-4010-4E41-AAA5-8BA8423BEAFA}" type="datetime1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CD0CF0-90CC-9C41-A77B-2776398A8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6292-8CED-46F0-BBB1-1BA0D2A33D09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CD0CF0-90CC-9C41-A77B-2776398A8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87686" y="63554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70EF-A0EC-4C7C-9082-FFE56C4913AF}" type="datetime1">
              <a:rPr lang="en-US" smtClean="0"/>
              <a:t>12/3/2019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tutorial/" TargetMode="External"/><Relationship Id="rId2" Type="http://schemas.openxmlformats.org/officeDocument/2006/relationships/hyperlink" Target="https://shiny.rstudio.com/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reference/shiny/0.14/htmlOutput.html" TargetMode="External"/><Relationship Id="rId7" Type="http://schemas.openxmlformats.org/officeDocument/2006/relationships/hyperlink" Target="https://shiny.rstudio.com/reference/shiny/1.0.1/verbatimTextOutput.html" TargetMode="External"/><Relationship Id="rId2" Type="http://schemas.openxmlformats.org/officeDocument/2006/relationships/hyperlink" Target="https://gallery.shinyapps.io/012-datatable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hiny.rstudio.com/reference/shiny/0.11/textOutput.html" TargetMode="External"/><Relationship Id="rId5" Type="http://schemas.openxmlformats.org/officeDocument/2006/relationships/hyperlink" Target="https://shiny.rstudio.com/reference/shiny/1.0.1/tableOutput.html" TargetMode="External"/><Relationship Id="rId4" Type="http://schemas.openxmlformats.org/officeDocument/2006/relationships/hyperlink" Target="https://shiny.rstudio.com/gallery/image-outpu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movie-explorer.html" TargetMode="External"/><Relationship Id="rId2" Type="http://schemas.openxmlformats.org/officeDocument/2006/relationships/hyperlink" Target="https://datasociety.com/kitamba-the-opportunity-project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evolutionanalytics.com/2016/05/feather-package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images/shiny-cheatsheet.pdf" TargetMode="External"/><Relationship Id="rId2" Type="http://schemas.openxmlformats.org/officeDocument/2006/relationships/hyperlink" Target="https://shiny.rstudio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shiny.rstudio.com/tutorial/" TargetMode="External"/><Relationship Id="rId4" Type="http://schemas.openxmlformats.org/officeDocument/2006/relationships/hyperlink" Target="https://github.com/dreamRs/shinyWidge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time_continue=32&amp;v=eB29ZVDOFfU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Resources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" y="989145"/>
            <a:ext cx="11223008" cy="279037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 Website: </a:t>
            </a:r>
            <a:r>
              <a:rPr lang="en-US" sz="24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https://shiny.rstudio.com/</a:t>
            </a:r>
            <a:endParaRPr lang="en-US" sz="24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Books: 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4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Beeley</a:t>
            </a:r>
            <a:r>
              <a:rPr lang="en-US" sz="24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&amp; </a:t>
            </a:r>
            <a:r>
              <a:rPr lang="en-US" sz="24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Sukhdeve</a:t>
            </a:r>
            <a:r>
              <a:rPr lang="en-US" sz="24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(2018). </a:t>
            </a:r>
            <a:r>
              <a:rPr lang="en-US" sz="2400" b="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Development with R Using Shiny, Third Edition. </a:t>
            </a:r>
            <a:r>
              <a:rPr lang="en-US" sz="24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Birmingham, UK: </a:t>
            </a:r>
            <a:r>
              <a:rPr lang="en-US" sz="24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Ltd.</a:t>
            </a:r>
            <a:r>
              <a:rPr lang="en-US" sz="2400" b="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l"/>
            <a:endParaRPr lang="en-US" sz="16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Tutorials: </a:t>
            </a:r>
            <a:r>
              <a:rPr lang="en-US" sz="24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http://shiny.rstudio.com/tutorial/</a:t>
            </a:r>
            <a:r>
              <a:rPr lang="en-US" sz="24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(2 and half hours of content)</a:t>
            </a:r>
          </a:p>
          <a:p>
            <a:pPr algn="l"/>
            <a:endParaRPr lang="en-US" sz="16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6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53504"/>
            <a:ext cx="8652681" cy="535531"/>
          </a:xfr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410200"/>
            <a:ext cx="12192000" cy="816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7345" y="915847"/>
            <a:ext cx="11223008" cy="149933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Single_File_Example</a:t>
            </a: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40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53504"/>
            <a:ext cx="8652681" cy="535531"/>
          </a:xfr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Architecture, Single File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" y="821503"/>
            <a:ext cx="11223008" cy="462135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 for Building a Shiny Apps, 3 steps (library(shiny) called):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fluidPage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# Creates the user interface components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function(input, output) {} # Use the brackets to run as one script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shinyApp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server = server) # Knits together the user interface and the server </a:t>
            </a:r>
          </a:p>
          <a:p>
            <a:pPr lvl="1"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pasting these three lines into the console, what happens?</a:t>
            </a:r>
          </a:p>
          <a:p>
            <a:pPr lvl="1" algn="l"/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" y="4537165"/>
            <a:ext cx="11112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Ok now inside the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fluidPage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() add “UVA Data Science Rules!” and rerun.</a:t>
            </a:r>
          </a:p>
          <a:p>
            <a:pPr marL="971550" lvl="1" indent="-5143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1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53504"/>
            <a:ext cx="8652681" cy="535531"/>
          </a:xfr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Architecture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" y="821504"/>
            <a:ext cx="11223008" cy="315178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functions all have the same general syntax, from our previous example: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371600" lvl="2" indent="-457200" algn="l"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sliderInput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(“bins”, “number of bins”, min =1, max =50, value = 30)</a:t>
            </a: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40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Up Arrow Callout 1"/>
          <p:cNvSpPr/>
          <p:nvPr/>
        </p:nvSpPr>
        <p:spPr>
          <a:xfrm>
            <a:off x="2590803" y="2155371"/>
            <a:ext cx="1948541" cy="2166258"/>
          </a:xfrm>
          <a:prstGeom prst="upArrowCallout">
            <a:avLst>
              <a:gd name="adj1" fmla="val 16781"/>
              <a:gd name="adj2" fmla="val 23630"/>
              <a:gd name="adj3" fmla="val 13356"/>
              <a:gd name="adj4" fmla="val 80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name, to be used in the server function</a:t>
            </a:r>
          </a:p>
        </p:txBody>
      </p:sp>
      <p:sp>
        <p:nvSpPr>
          <p:cNvPr id="7" name="Up Arrow Callout 6"/>
          <p:cNvSpPr/>
          <p:nvPr/>
        </p:nvSpPr>
        <p:spPr>
          <a:xfrm>
            <a:off x="4747765" y="2155371"/>
            <a:ext cx="1948541" cy="1817915"/>
          </a:xfrm>
          <a:prstGeom prst="upArrowCallout">
            <a:avLst>
              <a:gd name="adj1" fmla="val 16781"/>
              <a:gd name="adj2" fmla="val 23630"/>
              <a:gd name="adj3" fmla="val 13356"/>
              <a:gd name="adj4" fmla="val 801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for the input itself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8530549" y="433151"/>
            <a:ext cx="859972" cy="4111616"/>
          </a:xfrm>
          <a:prstGeom prst="rightBrace">
            <a:avLst>
              <a:gd name="adj1" fmla="val 117630"/>
              <a:gd name="adj2" fmla="val 492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896917" y="3069772"/>
            <a:ext cx="2198914" cy="148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406051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10200"/>
            <a:ext cx="12192000" cy="816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53504"/>
            <a:ext cx="8652681" cy="535531"/>
          </a:xfr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Architecture: Input Options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237647"/>
              </p:ext>
            </p:extLst>
          </p:nvPr>
        </p:nvGraphicFramePr>
        <p:xfrm>
          <a:off x="805543" y="729343"/>
          <a:ext cx="10722429" cy="5845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Acrobat Document" r:id="rId3" imgW="14630400" imgH="8229600" progId="Acrobat.Document.DC">
                  <p:embed/>
                </p:oleObj>
              </mc:Choice>
              <mc:Fallback>
                <p:oleObj name="Acrobat Document" r:id="rId3" imgW="14630400" imgH="8229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543" y="729343"/>
                        <a:ext cx="10722429" cy="5845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69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53504"/>
            <a:ext cx="8652681" cy="535531"/>
          </a:xfr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Architecture: Output Functions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71575"/>
              </p:ext>
            </p:extLst>
          </p:nvPr>
        </p:nvGraphicFramePr>
        <p:xfrm>
          <a:off x="801188" y="838200"/>
          <a:ext cx="93588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772">
                  <a:extLst>
                    <a:ext uri="{9D8B030D-6E8A-4147-A177-3AD203B41FA5}">
                      <a16:colId xmlns:a16="http://schemas.microsoft.com/office/drawing/2014/main" val="2529738993"/>
                    </a:ext>
                  </a:extLst>
                </a:gridCol>
                <a:gridCol w="3187337">
                  <a:extLst>
                    <a:ext uri="{9D8B030D-6E8A-4147-A177-3AD203B41FA5}">
                      <a16:colId xmlns:a16="http://schemas.microsoft.com/office/drawing/2014/main" val="1426751159"/>
                    </a:ext>
                  </a:extLst>
                </a:gridCol>
                <a:gridCol w="2339703">
                  <a:extLst>
                    <a:ext uri="{9D8B030D-6E8A-4147-A177-3AD203B41FA5}">
                      <a16:colId xmlns:a16="http://schemas.microsoft.com/office/drawing/2014/main" val="4202310900"/>
                    </a:ext>
                  </a:extLst>
                </a:gridCol>
              </a:tblGrid>
              <a:tr h="338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</a:p>
                  </a:txBody>
                  <a:tcPr>
                    <a:solidFill>
                      <a:schemeClr val="tx2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</a:t>
                      </a:r>
                    </a:p>
                  </a:txBody>
                  <a:tcPr>
                    <a:solidFill>
                      <a:schemeClr val="tx2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</a:p>
                  </a:txBody>
                  <a:tcPr>
                    <a:solidFill>
                      <a:schemeClr val="tx2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0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dataTableOutput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</a:t>
                      </a:r>
                      <a:r>
                        <a:rPr lang="en-US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table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dataTable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#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05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htmlOutput()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Raw HTML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Html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6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imageOutput()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image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#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plotOutput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9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tableOutput()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table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3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textOutput()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text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9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verbatimTextOutput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verbatimText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5527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5410200"/>
            <a:ext cx="12192000" cy="816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6903" y="5341135"/>
            <a:ext cx="11223008" cy="149933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 functions have just one argument: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371600" lvl="2" indent="-457200" algn="l"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plotOutput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distPlot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# name of the output being created</a:t>
            </a: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40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0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0978"/>
            <a:ext cx="12192000" cy="64270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-49471"/>
            <a:ext cx="8652681" cy="535531"/>
          </a:xfr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Architecture: Rmarkdown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59" y="430978"/>
            <a:ext cx="12000411" cy="642702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	```{r eruptions, echo = FALSE}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	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inputPanel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                                   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#Establishes the layout of the UI, note 2 components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 	     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selectInput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n_breaks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label = "Number of bins:",	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	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choices = c(10, 20, 35, 50), selected = 20),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	      </a:t>
            </a:r>
          </a:p>
          <a:p>
            <a:pPr marL="914400" lvl="1" indent="-457200" algn="l">
              <a:buAutoNum type="arabicPlain" startAt="24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sliderInput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bw_adjust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label = "Bandwidth adjustment:",</a:t>
            </a:r>
          </a:p>
          <a:p>
            <a:pPr marL="914400" lvl="1" indent="-457200" algn="l">
              <a:buAutoNum type="arabicPlain" startAt="24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min = 0.2, max = 2, value = 1, step = 0.2)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26   ) 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	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  	  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renderPlot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                                                       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#Drives the type of graphical output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 	        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faithful$eruptions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probability = TRUE, breaks =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as.numeric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input$n_breaks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	               </a:t>
            </a:r>
            <a:r>
              <a:rPr lang="fr-F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"Duration (minutes)", main = "Geyser </a:t>
            </a:r>
            <a:r>
              <a:rPr lang="fr-F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eruption</a:t>
            </a: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duration")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</a:p>
          <a:p>
            <a:pPr marL="914400" lvl="1" indent="-457200" algn="l">
              <a:buAutoNum type="arabicPlain" startAt="32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dens &lt;- density(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faithful$eruptions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adjust =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input$bw_adjust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 algn="l">
              <a:buAutoNum type="arabicPlain" startAt="32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lines(dens, col = "blue")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  })</a:t>
            </a:r>
          </a:p>
        </p:txBody>
      </p:sp>
      <p:sp>
        <p:nvSpPr>
          <p:cNvPr id="8" name="Oval 7"/>
          <p:cNvSpPr/>
          <p:nvPr/>
        </p:nvSpPr>
        <p:spPr>
          <a:xfrm>
            <a:off x="7456715" y="4687750"/>
            <a:ext cx="4604655" cy="1774010"/>
          </a:xfrm>
          <a:prstGeom prst="ellipse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Two Main Components for this Rmarkdown: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Output/Input Syntax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Defining the Graphical Output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648132" y="1025434"/>
            <a:ext cx="1212668" cy="424543"/>
          </a:xfrm>
          <a:prstGeom prst="ellipse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876212" y="3459758"/>
            <a:ext cx="1212668" cy="424543"/>
          </a:xfrm>
          <a:prstGeom prst="ellipse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78612" y="1954081"/>
            <a:ext cx="1314268" cy="424543"/>
          </a:xfrm>
          <a:prstGeom prst="ellipse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68951" y="4366912"/>
            <a:ext cx="1314268" cy="424543"/>
          </a:xfrm>
          <a:prstGeom prst="ellipse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855" y="1429211"/>
            <a:ext cx="10341684" cy="715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Options with Shiny</a:t>
            </a:r>
          </a:p>
        </p:txBody>
      </p:sp>
    </p:spTree>
    <p:extLst>
      <p:ext uri="{BB962C8B-B14F-4D97-AF65-F5344CB8AC3E}">
        <p14:creationId xmlns:p14="http://schemas.microsoft.com/office/powerpoint/2010/main" val="401150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and ‘Big Data’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" y="653500"/>
            <a:ext cx="12131040" cy="50749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other approaches to address this problem:</a:t>
            </a:r>
          </a:p>
          <a:p>
            <a:pPr marL="1028700" lvl="1" indent="-57150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tilize the two file format architecture – for larger datasets this architecture will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erform better </a:t>
            </a:r>
          </a:p>
          <a:p>
            <a:pPr marL="1028700" lvl="1" indent="-57150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the apps to a hosted cloud based server, some our free others… </a:t>
            </a:r>
          </a:p>
          <a:p>
            <a:pPr marL="1485900" lvl="2" indent="-57150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Shiny Server Pro</a:t>
            </a:r>
          </a:p>
          <a:p>
            <a:pPr marL="1485900" lvl="2" indent="-57150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 Server Pro</a:t>
            </a:r>
          </a:p>
          <a:p>
            <a:pPr marL="1028700" lvl="1" indent="-57150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Pre-load the data outside of the initial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fluidpage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call at the top of our app script and reformat to optimize extraction </a:t>
            </a:r>
          </a:p>
          <a:p>
            <a:pPr marL="1028700" lvl="1" indent="-571500" algn="l">
              <a:spcAft>
                <a:spcPts val="600"/>
              </a:spcAft>
              <a:buFont typeface="+mj-lt"/>
              <a:buAutoNum type="arabicPeriod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the dataset to a database format (cloud) that can increase the retrieval speed</a:t>
            </a:r>
          </a:p>
          <a:p>
            <a:pPr marL="1028700" lvl="1" indent="-571500" algn="l">
              <a:spcAft>
                <a:spcPts val="600"/>
              </a:spcAft>
              <a:buFont typeface="+mj-lt"/>
              <a:buAutoNum type="arabicPeriod"/>
            </a:pP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1" y="1595861"/>
            <a:ext cx="452845" cy="4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9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Your Apps via Shinyapps.io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" y="797555"/>
            <a:ext cx="12131040" cy="50749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Shinyapps.io – Free platform sponsored by Shiny to host your apps.</a:t>
            </a:r>
          </a:p>
          <a:p>
            <a:pPr marL="1028700" lvl="1" indent="-571500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– as traffic increases to the app the server will expand</a:t>
            </a:r>
          </a:p>
          <a:p>
            <a:pPr marL="1485900" lvl="2" indent="-57150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account at shinyapps.io</a:t>
            </a:r>
          </a:p>
          <a:p>
            <a:pPr marL="1485900" lvl="2" indent="-57150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to your computer via the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rsconnect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(in the console)</a:t>
            </a: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0" lvl="3" indent="-571500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rsconnect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setAccountInfo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(name='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brianmwright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token='3C88157BB4E1603A2447CB359DF1FEF3', secret='7BTZUKlXwaf/2vlCvFObauNa0b8+z3ZJYiGkvEvH')</a:t>
            </a:r>
          </a:p>
          <a:p>
            <a:pPr marL="1943100" lvl="3" indent="-571500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your app via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rsconnect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deployApp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your_app_directory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0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and ‘Big Data’: Server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266852"/>
              </p:ext>
            </p:extLst>
          </p:nvPr>
        </p:nvGraphicFramePr>
        <p:xfrm>
          <a:off x="0" y="653144"/>
          <a:ext cx="12192000" cy="620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Acrobat Document" r:id="rId3" imgW="14630400" imgH="8229600" progId="Acrobat.Document.DC">
                  <p:embed/>
                </p:oleObj>
              </mc:Choice>
              <mc:Fallback>
                <p:oleObj name="Acrobat Document" r:id="rId3" imgW="14630400" imgH="8229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53144"/>
                        <a:ext cx="12192000" cy="6204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99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Examples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" y="919475"/>
            <a:ext cx="12131040" cy="50749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Philadelphia school district: </a:t>
            </a: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https://datasociety.com/kitamba-the-opportunity-project/</a:t>
            </a: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 Ratings: </a:t>
            </a: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https://shiny.rstudio.com/gallery/movie-explorer.html</a:t>
            </a: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3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and ‘Big Data’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" y="714457"/>
            <a:ext cx="12131040" cy="490841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issues can occur due to how Shiny uses data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Essentially shiny loads the entire dataset every time a reactive value is change in the UI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is a scripting language but not really designed to store large amounts of data, holds the data in your computers RAM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could sample the data but that is not always the best approach </a:t>
            </a:r>
          </a:p>
          <a:p>
            <a:pPr algn="l"/>
            <a:endParaRPr lang="en-US" sz="16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use the cache option (cache = TRUE) inside individual R chunks, but with reactive functions this again might not be the best approach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5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and ‘Big Data’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36595"/>
            <a:ext cx="12131040" cy="3565439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28700" lvl="1" indent="-571500" algn="l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Pre-load the data outside of the initial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fluidpage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call at the top of our app script and change the format for quicker loading speeds </a:t>
            </a:r>
          </a:p>
          <a:p>
            <a:pPr marL="1028700" lvl="1" indent="-571500" algn="l">
              <a:buFont typeface="+mj-lt"/>
              <a:buAutoNum type="arabicPeriod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l">
              <a:buFont typeface="+mj-lt"/>
              <a:buAutoNum type="arabicPeriod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in R, “Loading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Speed_Census.rmd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app in “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Loading_Speed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File</a:t>
            </a:r>
          </a:p>
          <a:p>
            <a:pPr lvl="2"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8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and ‘Big Data’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6754" y="675635"/>
            <a:ext cx="12131040" cy="50749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28700" lvl="1" indent="-57150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Feather</a:t>
            </a:r>
          </a:p>
          <a:p>
            <a:pPr marL="1485900" lvl="2" indent="-571500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format can be used in either Python or R, collaboration between Hadley Wickham and Wes McKinney to make a data format that’s efficient for data exchange</a:t>
            </a:r>
          </a:p>
          <a:p>
            <a:pPr marL="1485900" lvl="2" indent="-571500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 a binary format, which makes the files smaller</a:t>
            </a:r>
          </a:p>
          <a:p>
            <a:pPr marL="1485900" lvl="2" indent="-571500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oriented storage which aligns with R’s internal format</a:t>
            </a:r>
          </a:p>
          <a:p>
            <a:pPr marL="1485900" lvl="2" indent="-571500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https://blog.revolutionanalytics.com/2016/05/feather-package.html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l"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l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spcAft>
                <a:spcPts val="600"/>
              </a:spcAft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45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33" y="1447229"/>
            <a:ext cx="10341684" cy="715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versus Cloud?</a:t>
            </a:r>
          </a:p>
        </p:txBody>
      </p:sp>
    </p:spTree>
    <p:extLst>
      <p:ext uri="{BB962C8B-B14F-4D97-AF65-F5344CB8AC3E}">
        <p14:creationId xmlns:p14="http://schemas.microsoft.com/office/powerpoint/2010/main" val="3162039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and ‘Big Data’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43839" y="692393"/>
            <a:ext cx="11432480" cy="528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28700" lvl="1" indent="-5715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 with easy R interface, a few examples: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32132"/>
              </p:ext>
            </p:extLst>
          </p:nvPr>
        </p:nvGraphicFramePr>
        <p:xfrm>
          <a:off x="174169" y="1362463"/>
          <a:ext cx="1173915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789">
                  <a:extLst>
                    <a:ext uri="{9D8B030D-6E8A-4147-A177-3AD203B41FA5}">
                      <a16:colId xmlns:a16="http://schemas.microsoft.com/office/drawing/2014/main" val="2529738993"/>
                    </a:ext>
                  </a:extLst>
                </a:gridCol>
                <a:gridCol w="2934789">
                  <a:extLst>
                    <a:ext uri="{9D8B030D-6E8A-4147-A177-3AD203B41FA5}">
                      <a16:colId xmlns:a16="http://schemas.microsoft.com/office/drawing/2014/main" val="840270112"/>
                    </a:ext>
                  </a:extLst>
                </a:gridCol>
                <a:gridCol w="2934789">
                  <a:extLst>
                    <a:ext uri="{9D8B030D-6E8A-4147-A177-3AD203B41FA5}">
                      <a16:colId xmlns:a16="http://schemas.microsoft.com/office/drawing/2014/main" val="1426751159"/>
                    </a:ext>
                  </a:extLst>
                </a:gridCol>
                <a:gridCol w="2934789">
                  <a:extLst>
                    <a:ext uri="{9D8B030D-6E8A-4147-A177-3AD203B41FA5}">
                      <a16:colId xmlns:a16="http://schemas.microsoft.com/office/drawing/2014/main" val="617969284"/>
                    </a:ext>
                  </a:extLst>
                </a:gridCol>
              </a:tblGrid>
              <a:tr h="3386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</a:t>
                      </a:r>
                    </a:p>
                  </a:txBody>
                  <a:tcPr>
                    <a:solidFill>
                      <a:schemeClr val="tx2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Storage</a:t>
                      </a:r>
                    </a:p>
                  </a:txBody>
                  <a:tcPr>
                    <a:solidFill>
                      <a:schemeClr val="tx2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Storage</a:t>
                      </a:r>
                    </a:p>
                  </a:txBody>
                  <a:tcPr>
                    <a:solidFill>
                      <a:schemeClr val="tx2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Package</a:t>
                      </a:r>
                    </a:p>
                  </a:txBody>
                  <a:tcPr>
                    <a:solidFill>
                      <a:schemeClr val="tx2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0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Dropbox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rdrop2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05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S3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aws.s3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6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RSQLite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RMySQL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9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Sheets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googlesheets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3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mongolite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93108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-243839" y="4790130"/>
            <a:ext cx="11432480" cy="528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28700" lvl="1" indent="-5715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https://shiny.rstudio.com/articles/persistent-data-storage.html</a:t>
            </a:r>
          </a:p>
        </p:txBody>
      </p:sp>
    </p:spTree>
    <p:extLst>
      <p:ext uri="{BB962C8B-B14F-4D97-AF65-F5344CB8AC3E}">
        <p14:creationId xmlns:p14="http://schemas.microsoft.com/office/powerpoint/2010/main" val="101026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59" y="814971"/>
            <a:ext cx="11453201" cy="438404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the single </a:t>
            </a:r>
            <a:r>
              <a:rPr lang="en-US" sz="2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that uses eruptions data change the graphical output from a slider to selecting a number. (Hint review the input options)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push the app to the free Shinyapps.io server</a:t>
            </a:r>
          </a:p>
          <a:p>
            <a:pPr marL="971550" lvl="1" indent="-51435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an account on shinyapps.io</a:t>
            </a:r>
          </a:p>
          <a:p>
            <a:pPr marL="971550" lvl="1" indent="-51435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your account to your machine</a:t>
            </a:r>
          </a:p>
          <a:p>
            <a:pPr marL="971550" lvl="1" indent="-51435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push it over with &gt;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rsconnect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deployApp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your_app_directory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971550" lvl="1" indent="-514350" algn="l">
              <a:buFont typeface="Wingdings" panose="05000000000000000000" pitchFamily="2" charset="2"/>
              <a:buChar char="v"/>
            </a:pP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Over to R Eruptions Example in “Single File Example”</a:t>
            </a: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Font typeface="+mj-lt"/>
              <a:buAutoNum type="arabicPeriod"/>
            </a:pPr>
            <a:endParaRPr lang="en-US" sz="32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 1</a:t>
            </a:r>
          </a:p>
        </p:txBody>
      </p:sp>
    </p:spTree>
    <p:extLst>
      <p:ext uri="{BB962C8B-B14F-4D97-AF65-F5344CB8AC3E}">
        <p14:creationId xmlns:p14="http://schemas.microsoft.com/office/powerpoint/2010/main" val="4084971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21515" y="2066758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Rider Regression Example </a:t>
            </a:r>
          </a:p>
        </p:txBody>
      </p:sp>
    </p:spTree>
    <p:extLst>
      <p:ext uri="{BB962C8B-B14F-4D97-AF65-F5344CB8AC3E}">
        <p14:creationId xmlns:p14="http://schemas.microsoft.com/office/powerpoint/2010/main" val="1860028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" y="814972"/>
            <a:ext cx="11223008" cy="372219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the single </a:t>
            </a:r>
            <a:r>
              <a:rPr lang="en-US" sz="2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that uses the Bike data add a few more features to both the dependent and </a:t>
            </a:r>
            <a:r>
              <a:rPr lang="en-US" sz="2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indepvar</a:t>
            </a: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0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“dependent” and “</a:t>
            </a:r>
            <a:r>
              <a:rPr lang="en-US" sz="2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indepvar</a:t>
            </a: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to “outcome” and “predictor” </a:t>
            </a:r>
          </a:p>
          <a:p>
            <a:pPr marL="514350" indent="-514350" algn="l">
              <a:buFont typeface="+mj-lt"/>
              <a:buAutoNum type="arabicPeriod"/>
            </a:pPr>
            <a:endParaRPr lang="en-US" sz="20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push the app to the free Shinyapps.io server</a:t>
            </a:r>
          </a:p>
          <a:p>
            <a:pPr marL="971550" lvl="1" indent="-51435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rsconnect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deployApp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your_app_directory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Font typeface="+mj-lt"/>
              <a:buAutoNum type="arabicPeriod"/>
            </a:pPr>
            <a:endParaRPr lang="en-US" sz="32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 2</a:t>
            </a:r>
          </a:p>
        </p:txBody>
      </p:sp>
    </p:spTree>
    <p:extLst>
      <p:ext uri="{BB962C8B-B14F-4D97-AF65-F5344CB8AC3E}">
        <p14:creationId xmlns:p14="http://schemas.microsoft.com/office/powerpoint/2010/main" val="204930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" y="666926"/>
            <a:ext cx="11223008" cy="457563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provided regression output build a shiny app where the equation changes based on the predictor values. </a:t>
            </a:r>
          </a:p>
          <a:p>
            <a:pPr algn="l"/>
            <a:endParaRPr lang="en-US" sz="16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dataset of your choice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three tabs with different outputs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Plot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Output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 </a:t>
            </a:r>
            <a:endParaRPr lang="en-US" sz="43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2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2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Assignment</a:t>
            </a:r>
          </a:p>
        </p:txBody>
      </p:sp>
    </p:spTree>
    <p:extLst>
      <p:ext uri="{BB962C8B-B14F-4D97-AF65-F5344CB8AC3E}">
        <p14:creationId xmlns:p14="http://schemas.microsoft.com/office/powerpoint/2010/main" val="655697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and References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" y="675635"/>
            <a:ext cx="11223008" cy="508508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 Website: 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https://shiny.rstudio.com/</a:t>
            </a:r>
            <a:endParaRPr lang="en-US" sz="20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 Cheat sheet: 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https://shiny.rstudio.com/images/shiny-cheatsheet.pdf</a:t>
            </a:r>
            <a:endParaRPr lang="en-US" sz="20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Books: 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0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Beeley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&amp; </a:t>
            </a:r>
            <a:r>
              <a:rPr lang="en-US" sz="20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Sukhdeve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(2018). </a:t>
            </a:r>
            <a:r>
              <a:rPr lang="en-US" sz="2000" b="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Development with R Using Shiny, Third Edition. 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Birmingham, UK: </a:t>
            </a:r>
            <a:r>
              <a:rPr lang="en-US" sz="20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Ltd.</a:t>
            </a:r>
            <a:r>
              <a:rPr lang="en-US" sz="2000" b="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000" b="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GitHub: Lots of nice examples and shiny extension tools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https://github.com/dreamRs/shinyWidgets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4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Tutorials: 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http://shiny.rstudio.com/tutorial/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(2 and half hours of content)</a:t>
            </a:r>
          </a:p>
          <a:p>
            <a:pPr algn="l"/>
            <a:endParaRPr lang="en-US" sz="20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Data Visualization. Bauer, P. &amp; </a:t>
            </a:r>
            <a:r>
              <a:rPr lang="en-US" sz="20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Traunmuller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 https://bookdown.org/paulcbauer/idv2/</a:t>
            </a:r>
          </a:p>
          <a:p>
            <a:pPr algn="l"/>
            <a:endParaRPr lang="en-US" sz="14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Brian! bwright6@gwu.edu</a:t>
            </a:r>
          </a:p>
        </p:txBody>
      </p:sp>
    </p:spTree>
    <p:extLst>
      <p:ext uri="{BB962C8B-B14F-4D97-AF65-F5344CB8AC3E}">
        <p14:creationId xmlns:p14="http://schemas.microsoft.com/office/powerpoint/2010/main" val="23843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Example and Advantages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" y="681350"/>
            <a:ext cx="11223008" cy="49098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Really simple architecture – more or less build off of a few key components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really nicely with other languages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Uses html to render the website but it’s not necessary to understand html to use Shiny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user community is pretty robust with lots of examples and help sites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with </a:t>
            </a:r>
            <a:r>
              <a:rPr lang="en-US" sz="2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markdown documents is excellent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endParaRPr lang="en-US" sz="40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66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Bonus: AI News Anchor!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4171" y="1076229"/>
            <a:ext cx="11223008" cy="508508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https://www.youtube.com/watch?time_continue=32&amp;v=eB29ZVDOFfU</a:t>
            </a:r>
            <a:endParaRPr lang="en-US" sz="24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7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Example and Advantages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" y="919475"/>
            <a:ext cx="11912676" cy="258883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Switch Over to </a:t>
            </a:r>
            <a:r>
              <a:rPr lang="en-US" sz="2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run the code below in the console in </a:t>
            </a:r>
            <a:r>
              <a:rPr lang="en-US" sz="2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import  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library(shiny)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runExample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(“01_hello”)</a:t>
            </a:r>
          </a:p>
          <a:p>
            <a:pPr lvl="1"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we notice as we change the bin size to the two extremes?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endParaRPr lang="en-US" sz="36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53504"/>
            <a:ext cx="8652681" cy="535531"/>
          </a:xfr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Get Started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" y="675635"/>
            <a:ext cx="11223008" cy="30429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Three ways to use Shiny: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file (with UI and Server in one place)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Rmarkdown (Inside a code chunk)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files – (one for UI and one for the Server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endParaRPr lang="en-US" sz="32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7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Get Started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" y="694886"/>
            <a:ext cx="11223008" cy="532090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Files:  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&gt; New Project &gt; New Directory &gt; Shiny Web Application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files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ui.R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server.R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created and include the code we’ve been reviewing, in Collab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Single File </a:t>
            </a:r>
            <a:r>
              <a:rPr lang="en-US" sz="32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32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&gt; New File &gt; Shiny Web App…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 single app file in a new subdirectory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Rmarkdown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&gt; New File &gt; R Markdown…&gt; shiny (either document or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IOSlides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Creates a Rmarkdown file in the current directory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endParaRPr lang="en-US" sz="36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9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81204"/>
            <a:ext cx="8652681" cy="480131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Architecture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635" y="641975"/>
            <a:ext cx="11597640" cy="481394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Shiny consists of two production components: 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UI, and 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Drive the UI</a:t>
            </a:r>
          </a:p>
          <a:p>
            <a:pPr lvl="1"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</a:t>
            </a:r>
            <a:endParaRPr lang="en-US" sz="28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superstructure via </a:t>
            </a:r>
            <a:r>
              <a:rPr lang="en-US" sz="28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1" indent="-457200" algn="l">
              <a:buFont typeface="+mj-lt"/>
              <a:buAutoNum type="alphaL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Essentially this is the webpage for your shiny app that the users will see converted to HTML from R code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Supported via code in the </a:t>
            </a:r>
            <a:r>
              <a:rPr lang="en-US" sz="28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Server()</a:t>
            </a:r>
            <a:r>
              <a:rPr lang="en-US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</a:p>
          <a:p>
            <a:pPr marL="1200150" lvl="1" indent="-457200" algn="l">
              <a:buFont typeface="+mj-lt"/>
              <a:buAutoNum type="alphaL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Hosted on a personal computer – like we are doing today</a:t>
            </a:r>
          </a:p>
          <a:p>
            <a:pPr marL="1200150" lvl="1" indent="-457200" algn="l">
              <a:buFont typeface="+mj-lt"/>
              <a:buAutoNum type="alphaL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 centralized server likely via a cloud based platform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12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l">
              <a:buFont typeface="Wingdings" panose="05000000000000000000" pitchFamily="2" charset="2"/>
              <a:buChar char="v"/>
            </a:pPr>
            <a:endParaRPr lang="en-US" sz="24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endParaRPr lang="en-US" sz="4000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0978"/>
            <a:ext cx="12192000" cy="64270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-76854"/>
            <a:ext cx="8652681" cy="535531"/>
          </a:xfr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Architecture: Single File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59" y="430978"/>
            <a:ext cx="12000411" cy="642702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  # Define UI for application that draws a histogram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fluidPage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  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   # Application title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titlePanel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("Old Faithful Geyser Data"),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    # Sidebar with a slider input for number of bins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	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sidebarLayout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 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#Establishes the layout of the UI, let’s check out the documentation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  		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.sidebarPanel(   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#Creates the actual slider layout, check documentation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        		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sliderInput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("bins",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               			    "Number of bins:",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                			      min = 1,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                			      max = 50,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                        		      value = 30) 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#Starting value, add a second value to change the unit of change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  ),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    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         # Show a plot of the generated distribution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   	             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mainPanel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#Creates output from the sidebar,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     	     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plotOutput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distPlot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31          )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32       )</a:t>
            </a:r>
          </a:p>
        </p:txBody>
      </p:sp>
      <p:sp>
        <p:nvSpPr>
          <p:cNvPr id="3" name="Oval 2"/>
          <p:cNvSpPr/>
          <p:nvPr/>
        </p:nvSpPr>
        <p:spPr>
          <a:xfrm>
            <a:off x="892629" y="827314"/>
            <a:ext cx="402771" cy="315685"/>
          </a:xfrm>
          <a:prstGeom prst="ellipse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8686" y="794654"/>
            <a:ext cx="1153886" cy="413658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08371" y="560613"/>
            <a:ext cx="4419600" cy="1834244"/>
          </a:xfrm>
          <a:prstGeom prst="ellipse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Two Main Components in this </a:t>
            </a:r>
            <a:r>
              <a:rPr lang="en-US" dirty="0" err="1"/>
              <a:t>sidebarLayout</a:t>
            </a:r>
            <a:r>
              <a:rPr lang="en-US" dirty="0"/>
              <a:t>: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err="1"/>
              <a:t>sidePanel</a:t>
            </a:r>
            <a:endParaRPr lang="en-US" dirty="0"/>
          </a:p>
          <a:p>
            <a:pPr marL="342900" indent="-342900" algn="ctr">
              <a:buFont typeface="+mj-lt"/>
              <a:buAutoNum type="arabicPeriod"/>
            </a:pPr>
            <a:r>
              <a:rPr lang="en-US" dirty="0" err="1"/>
              <a:t>mainPanel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0978"/>
            <a:ext cx="12192000" cy="64270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509" y="-49471"/>
            <a:ext cx="8652681" cy="535531"/>
          </a:xfr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Architecture: Single File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59" y="430978"/>
            <a:ext cx="12000411" cy="642702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	# Define server logic required to draw a histogram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	server &lt;- function(input, output) { 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 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	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output$distPlot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renderPlot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           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This “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output$distPlot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must match our UI name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	      # generate bins based on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input$bins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ui.R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  	      x    &lt;- faithful[, 2]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         bins &lt;-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(min(x), max(x),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length.out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input$bins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+ 1)      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the + 1?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     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 	     # draw the histogram with the specified number of bins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   	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breaks = bins, col = '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darkgray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border = 'white')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#Drives the type of graphical output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 	  })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	}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	 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# Run the application (knits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server together)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	       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shinyApp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server = server) </a:t>
            </a:r>
          </a:p>
        </p:txBody>
      </p:sp>
      <p:sp>
        <p:nvSpPr>
          <p:cNvPr id="8" name="Oval 7"/>
          <p:cNvSpPr/>
          <p:nvPr/>
        </p:nvSpPr>
        <p:spPr>
          <a:xfrm>
            <a:off x="7053944" y="4250870"/>
            <a:ext cx="4909455" cy="2389416"/>
          </a:xfrm>
          <a:prstGeom prst="ellipse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Three Main Components for this Server: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Output/Input Syntax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Defining the Graphical Output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Code to Launch the App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12372" y="751114"/>
            <a:ext cx="732795" cy="424543"/>
          </a:xfrm>
          <a:prstGeom prst="ellipse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2943" y="751113"/>
            <a:ext cx="1502228" cy="424543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82486" y="1446638"/>
            <a:ext cx="1705154" cy="273305"/>
          </a:xfrm>
          <a:prstGeom prst="ellipse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88355" y="2243434"/>
            <a:ext cx="1117246" cy="424543"/>
          </a:xfrm>
          <a:prstGeom prst="ellipse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4617" y="2271625"/>
            <a:ext cx="525967" cy="424543"/>
          </a:xfrm>
          <a:prstGeom prst="ellipse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61673" y="2309725"/>
            <a:ext cx="525967" cy="424543"/>
          </a:xfrm>
          <a:prstGeom prst="ellipse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51675</TotalTime>
  <Words>2074</Words>
  <Application>Microsoft Office PowerPoint</Application>
  <PresentationFormat>Widescreen</PresentationFormat>
  <Paragraphs>276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Acrobat Document</vt:lpstr>
      <vt:lpstr>References and Resources</vt:lpstr>
      <vt:lpstr>Production Examples</vt:lpstr>
      <vt:lpstr>Quick Example and Advantages</vt:lpstr>
      <vt:lpstr>Quick Example and Advantages</vt:lpstr>
      <vt:lpstr>How to Get Started</vt:lpstr>
      <vt:lpstr>How to Get Started</vt:lpstr>
      <vt:lpstr>Shiny Architecture</vt:lpstr>
      <vt:lpstr>Shiny Architecture: Single File</vt:lpstr>
      <vt:lpstr>Shiny Architecture: Single File</vt:lpstr>
      <vt:lpstr>Shiny Architecture</vt:lpstr>
      <vt:lpstr>Shiny Architecture, Single File</vt:lpstr>
      <vt:lpstr>Shiny Architecture</vt:lpstr>
      <vt:lpstr>Shiny Architecture: Input Options</vt:lpstr>
      <vt:lpstr>Shiny Architecture: Output Functions</vt:lpstr>
      <vt:lpstr>Shiny Architecture: Rmarkdown</vt:lpstr>
      <vt:lpstr>Big Data Options with Shiny</vt:lpstr>
      <vt:lpstr>Shiny and ‘Big Data’</vt:lpstr>
      <vt:lpstr>Sharing Your Apps via Shinyapps.io</vt:lpstr>
      <vt:lpstr>Sharing and ‘Big Data’: Server</vt:lpstr>
      <vt:lpstr>Shiny and ‘Big Data’</vt:lpstr>
      <vt:lpstr>Shiny and ‘Big Data’</vt:lpstr>
      <vt:lpstr>Shiny and ‘Big Data’</vt:lpstr>
      <vt:lpstr>Local versus Cloud?</vt:lpstr>
      <vt:lpstr>Shiny and ‘Big Data’</vt:lpstr>
      <vt:lpstr>Quick Exercise 1</vt:lpstr>
      <vt:lpstr>Bike Rider Regression Example </vt:lpstr>
      <vt:lpstr>Quick Exercise 2</vt:lpstr>
      <vt:lpstr>Longer Assignment</vt:lpstr>
      <vt:lpstr>Resources and References</vt:lpstr>
      <vt:lpstr>Bonus: AI News Anchor!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Medsker</dc:creator>
  <cp:lastModifiedBy>Wright, Brian (bw2zd)</cp:lastModifiedBy>
  <cp:revision>217</cp:revision>
  <dcterms:created xsi:type="dcterms:W3CDTF">2017-12-21T15:47:29Z</dcterms:created>
  <dcterms:modified xsi:type="dcterms:W3CDTF">2019-12-04T18:22:16Z</dcterms:modified>
</cp:coreProperties>
</file>