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handoutMasterIdLst>
    <p:handoutMasterId r:id="rId64"/>
  </p:handoutMasterIdLst>
  <p:sldIdLst>
    <p:sldId id="256" r:id="rId2"/>
    <p:sldId id="341" r:id="rId3"/>
    <p:sldId id="257" r:id="rId4"/>
    <p:sldId id="275" r:id="rId5"/>
    <p:sldId id="276" r:id="rId6"/>
    <p:sldId id="354" r:id="rId7"/>
    <p:sldId id="355" r:id="rId8"/>
    <p:sldId id="356" r:id="rId9"/>
    <p:sldId id="357" r:id="rId10"/>
    <p:sldId id="258" r:id="rId11"/>
    <p:sldId id="362" r:id="rId12"/>
    <p:sldId id="358" r:id="rId13"/>
    <p:sldId id="277" r:id="rId14"/>
    <p:sldId id="286" r:id="rId15"/>
    <p:sldId id="359" r:id="rId16"/>
    <p:sldId id="260" r:id="rId17"/>
    <p:sldId id="261" r:id="rId18"/>
    <p:sldId id="281" r:id="rId19"/>
    <p:sldId id="353" r:id="rId20"/>
    <p:sldId id="360" r:id="rId21"/>
    <p:sldId id="294" r:id="rId22"/>
    <p:sldId id="283" r:id="rId23"/>
    <p:sldId id="284" r:id="rId24"/>
    <p:sldId id="285" r:id="rId25"/>
    <p:sldId id="346" r:id="rId26"/>
    <p:sldId id="347" r:id="rId27"/>
    <p:sldId id="348" r:id="rId28"/>
    <p:sldId id="349" r:id="rId29"/>
    <p:sldId id="350" r:id="rId30"/>
    <p:sldId id="363" r:id="rId31"/>
    <p:sldId id="273" r:id="rId32"/>
    <p:sldId id="262" r:id="rId33"/>
    <p:sldId id="351" r:id="rId34"/>
    <p:sldId id="263" r:id="rId35"/>
    <p:sldId id="264" r:id="rId36"/>
    <p:sldId id="265" r:id="rId37"/>
    <p:sldId id="338" r:id="rId38"/>
    <p:sldId id="299" r:id="rId39"/>
    <p:sldId id="312" r:id="rId40"/>
    <p:sldId id="309" r:id="rId41"/>
    <p:sldId id="310" r:id="rId42"/>
    <p:sldId id="313" r:id="rId43"/>
    <p:sldId id="331" r:id="rId44"/>
    <p:sldId id="323" r:id="rId45"/>
    <p:sldId id="305" r:id="rId46"/>
    <p:sldId id="306" r:id="rId47"/>
    <p:sldId id="307" r:id="rId48"/>
    <p:sldId id="308" r:id="rId49"/>
    <p:sldId id="315" r:id="rId50"/>
    <p:sldId id="336" r:id="rId51"/>
    <p:sldId id="337" r:id="rId52"/>
    <p:sldId id="316" r:id="rId53"/>
    <p:sldId id="318" r:id="rId54"/>
    <p:sldId id="287" r:id="rId55"/>
    <p:sldId id="288" r:id="rId56"/>
    <p:sldId id="289" r:id="rId57"/>
    <p:sldId id="317" r:id="rId58"/>
    <p:sldId id="320" r:id="rId59"/>
    <p:sldId id="267" r:id="rId60"/>
    <p:sldId id="259" r:id="rId61"/>
    <p:sldId id="352"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87044" autoAdjust="0"/>
  </p:normalViewPr>
  <p:slideViewPr>
    <p:cSldViewPr snapToGrid="0" snapToObjects="1">
      <p:cViewPr varScale="1">
        <p:scale>
          <a:sx n="64" d="100"/>
          <a:sy n="64"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6/11/2019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6/11/2019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ea typeface="ＭＳ Ｐゴシック" charset="0"/>
                <a:cs typeface="ＭＳ Ｐゴシック" charset="0"/>
              </a:rPr>
              <a:t>Imagine a real-life situation where you go on a date with someone you met from the internet. What would be the most important question to ask? For example, what do you do for a living? Where did you grow up? These are questions that drive a conversation and provide information about the person you are talking to. </a:t>
            </a:r>
            <a:endParaRPr lang="en-US" altLang="en-US" dirty="0">
              <a:ea typeface="ＭＳ Ｐゴシック" charset="-128"/>
            </a:endParaRPr>
          </a:p>
        </p:txBody>
      </p:sp>
      <p:sp>
        <p:nvSpPr>
          <p:cNvPr id="1300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7069A17-3D82-5649-83DD-E067B106B308}" type="slidenum">
              <a:rPr lang="en-US" altLang="en-US" sz="1200"/>
              <a:pPr eaLnBrk="1" hangingPunct="1"/>
              <a:t>6</a:t>
            </a:fld>
            <a:endParaRPr lang="en-US" altLang="en-US" sz="1200" dirty="0"/>
          </a:p>
        </p:txBody>
      </p:sp>
    </p:spTree>
    <p:extLst>
      <p:ext uri="{BB962C8B-B14F-4D97-AF65-F5344CB8AC3E}">
        <p14:creationId xmlns:p14="http://schemas.microsoft.com/office/powerpoint/2010/main" val="105938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24</a:t>
            </a:fld>
            <a:endParaRPr lang="en-US" altLang="en-US" dirty="0"/>
          </a:p>
        </p:txBody>
      </p:sp>
    </p:spTree>
    <p:extLst>
      <p:ext uri="{BB962C8B-B14F-4D97-AF65-F5344CB8AC3E}">
        <p14:creationId xmlns:p14="http://schemas.microsoft.com/office/powerpoint/2010/main" val="55347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25</a:t>
            </a:fld>
            <a:endParaRPr lang="en-US" altLang="en-US" sz="1200" dirty="0"/>
          </a:p>
        </p:txBody>
      </p:sp>
    </p:spTree>
    <p:extLst>
      <p:ext uri="{BB962C8B-B14F-4D97-AF65-F5344CB8AC3E}">
        <p14:creationId xmlns:p14="http://schemas.microsoft.com/office/powerpoint/2010/main" val="28747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ea typeface="ＭＳ Ｐゴシック" charset="-128"/>
              </a:rPr>
              <a:t>As</a:t>
            </a:r>
            <a:r>
              <a:rPr lang="en-US" altLang="en-US" baseline="0" dirty="0" smtClean="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26</a:t>
            </a:fld>
            <a:endParaRPr lang="en-US" altLang="en-US" sz="1200" dirty="0"/>
          </a:p>
        </p:txBody>
      </p:sp>
    </p:spTree>
    <p:extLst>
      <p:ext uri="{BB962C8B-B14F-4D97-AF65-F5344CB8AC3E}">
        <p14:creationId xmlns:p14="http://schemas.microsoft.com/office/powerpoint/2010/main" val="3454263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smtClean="0">
                <a:ea typeface="ＭＳ Ｐゴシック" charset="0"/>
                <a:cs typeface="ＭＳ Ｐゴシック" charset="0"/>
              </a:rPr>
              <a:t>Want the children nodes to be zero</a:t>
            </a:r>
            <a:r>
              <a:rPr lang="en-US" baseline="0" dirty="0" smtClean="0">
                <a:ea typeface="ＭＳ Ｐゴシック" charset="0"/>
                <a:cs typeface="ＭＳ Ｐゴシック" charset="0"/>
              </a:rPr>
              <a:t> so when subtracted from the parent the result is 1</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27</a:t>
            </a:fld>
            <a:endParaRPr lang="en-US" altLang="en-US" sz="1200" dirty="0"/>
          </a:p>
        </p:txBody>
      </p:sp>
    </p:spTree>
    <p:extLst>
      <p:ext uri="{BB962C8B-B14F-4D97-AF65-F5344CB8AC3E}">
        <p14:creationId xmlns:p14="http://schemas.microsoft.com/office/powerpoint/2010/main" val="233763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28</a:t>
            </a:fld>
            <a:endParaRPr lang="en-US" altLang="en-US" sz="1200" dirty="0"/>
          </a:p>
        </p:txBody>
      </p:sp>
    </p:spTree>
    <p:extLst>
      <p:ext uri="{BB962C8B-B14F-4D97-AF65-F5344CB8AC3E}">
        <p14:creationId xmlns:p14="http://schemas.microsoft.com/office/powerpoint/2010/main" val="378936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Let’s look at the toy data set where we need to create a decision trees model to determine, based on outlook, temperature, humidity and wind level, whether to play outside. </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29</a:t>
            </a:fld>
            <a:endParaRPr lang="en-US" altLang="en-US" sz="1200" dirty="0"/>
          </a:p>
        </p:txBody>
      </p:sp>
    </p:spTree>
    <p:extLst>
      <p:ext uri="{BB962C8B-B14F-4D97-AF65-F5344CB8AC3E}">
        <p14:creationId xmlns:p14="http://schemas.microsoft.com/office/powerpoint/2010/main" val="145452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a:t>
            </a:r>
            <a:r>
              <a:rPr lang="en-US" baseline="0" dirty="0" smtClean="0"/>
              <a:t> split for </a:t>
            </a:r>
            <a:r>
              <a:rPr lang="en-US" baseline="0" dirty="0" err="1" smtClean="0"/>
              <a:t>gini</a:t>
            </a:r>
            <a:r>
              <a:rPr lang="en-US" baseline="0" dirty="0" smtClean="0"/>
              <a:t> is .05 whereas for entropy it’s 1, still want closer to zero.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31</a:t>
            </a:fld>
            <a:endParaRPr lang="en-US"/>
          </a:p>
        </p:txBody>
      </p:sp>
    </p:spTree>
    <p:extLst>
      <p:ext uri="{BB962C8B-B14F-4D97-AF65-F5344CB8AC3E}">
        <p14:creationId xmlns:p14="http://schemas.microsoft.com/office/powerpoint/2010/main" val="411382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Unlike restaurant reviews submitted by different individual, how can we ensure the randomness of decision trees model from an existing training set? Bagging, short for “Bootstrap aggregation”, is a resampling method. It generates a new training set from existing training set by sampling with replacement.</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54</a:t>
            </a:fld>
            <a:endParaRPr lang="en-US" altLang="en-US" dirty="0"/>
          </a:p>
        </p:txBody>
      </p:sp>
    </p:spTree>
    <p:extLst>
      <p:ext uri="{BB962C8B-B14F-4D97-AF65-F5344CB8AC3E}">
        <p14:creationId xmlns:p14="http://schemas.microsoft.com/office/powerpoint/2010/main" val="2403128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170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Bagging is used to generate multiple training sets from existing training set to which decision trees model is fitted. Each resulting decision trees would not necessary be different because even sampling with replacement would generate identical sample, however, it does add randomness to the outcome.</a:t>
            </a:r>
          </a:p>
          <a:p>
            <a:pPr eaLnBrk="1" hangingPunct="1">
              <a:spcBef>
                <a:spcPct val="0"/>
              </a:spcBef>
            </a:pPr>
            <a:endParaRPr lang="en-US" altLang="en-US" dirty="0">
              <a:ea typeface="ＭＳ Ｐゴシック" charset="-128"/>
            </a:endParaRPr>
          </a:p>
        </p:txBody>
      </p:sp>
      <p:sp>
        <p:nvSpPr>
          <p:cNvPr id="2170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99AF7981-F699-1341-B5DA-FFD863F8BB42}" type="slidenum">
              <a:rPr lang="en-US" altLang="en-US" sz="1200"/>
              <a:pPr eaLnBrk="1" hangingPunct="1"/>
              <a:t>55</a:t>
            </a:fld>
            <a:endParaRPr lang="en-US" altLang="en-US" sz="1200" dirty="0"/>
          </a:p>
        </p:txBody>
      </p:sp>
    </p:spTree>
    <p:extLst>
      <p:ext uri="{BB962C8B-B14F-4D97-AF65-F5344CB8AC3E}">
        <p14:creationId xmlns:p14="http://schemas.microsoft.com/office/powerpoint/2010/main" val="207588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In addition to “Bagging”, random forest algorithm only uses a subset of attributes as compared to the full set of attributes in decision trees. Given two randomly selected attributes and training set, each decision trees model will produce different results which ensures the randomness of random forest model.</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56</a:t>
            </a:fld>
            <a:endParaRPr lang="en-US" altLang="en-US" dirty="0"/>
          </a:p>
        </p:txBody>
      </p:sp>
    </p:spTree>
    <p:extLst>
      <p:ext uri="{BB962C8B-B14F-4D97-AF65-F5344CB8AC3E}">
        <p14:creationId xmlns:p14="http://schemas.microsoft.com/office/powerpoint/2010/main" val="2369100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To get as much information as possible, people usually ask a series of relevant questions, and conditional on the answers to previous questions, come up with new questions on the fly. A question is relevant when it provides more information; let’s take dating for example, what music do you like is more relevant in terms of relationship than what color is the sky. </a:t>
            </a:r>
          </a:p>
          <a:p>
            <a:pPr eaLnBrk="1" hangingPunct="1">
              <a:spcBef>
                <a:spcPct val="0"/>
              </a:spcBef>
            </a:pPr>
            <a:endParaRPr lang="en-US" altLang="en-US" dirty="0">
              <a:ea typeface="ＭＳ Ｐゴシック" charset="-128"/>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2E2616A-F0A0-8D4C-A5E4-454FB94B56F4}" type="slidenum">
              <a:rPr lang="en-US" altLang="en-US" sz="1200"/>
              <a:pPr eaLnBrk="1" hangingPunct="1"/>
              <a:t>7</a:t>
            </a:fld>
            <a:endParaRPr lang="en-US" altLang="en-US" sz="1200" dirty="0"/>
          </a:p>
        </p:txBody>
      </p:sp>
    </p:spTree>
    <p:extLst>
      <p:ext uri="{BB962C8B-B14F-4D97-AF65-F5344CB8AC3E}">
        <p14:creationId xmlns:p14="http://schemas.microsoft.com/office/powerpoint/2010/main" val="29812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Eventually you will reach the stopping point where you have had enough information about the person you are meeting with, and asking more questions do not necessarily add valuable addition to the amount of information previously acquired. </a:t>
            </a:r>
          </a:p>
          <a:p>
            <a:pPr eaLnBrk="1" hangingPunct="1">
              <a:spcBef>
                <a:spcPct val="0"/>
              </a:spcBef>
            </a:pPr>
            <a:endParaRPr lang="en-US" altLang="en-US" dirty="0">
              <a:ea typeface="ＭＳ Ｐゴシック" charset="-128"/>
            </a:endParaRPr>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3CADD8E0-3CE5-FF46-A36C-D74992A5EC4C}" type="slidenum">
              <a:rPr lang="en-US" altLang="en-US" sz="1200"/>
              <a:pPr eaLnBrk="1" hangingPunct="1"/>
              <a:t>8</a:t>
            </a:fld>
            <a:endParaRPr lang="en-US" altLang="en-US" sz="1200" dirty="0"/>
          </a:p>
        </p:txBody>
      </p:sp>
    </p:spTree>
    <p:extLst>
      <p:ext uri="{BB962C8B-B14F-4D97-AF65-F5344CB8AC3E}">
        <p14:creationId xmlns:p14="http://schemas.microsoft.com/office/powerpoint/2010/main" val="13302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4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Repeat step 2 and 3 for each question branch</a:t>
            </a:r>
            <a:r>
              <a:rPr lang="en-US" dirty="0" smtClean="0">
                <a:ea typeface="ＭＳ Ｐゴシック" charset="0"/>
                <a:cs typeface="ＭＳ Ｐゴシック" charset="0"/>
              </a:rPr>
              <a:t>.</a:t>
            </a:r>
            <a:endParaRPr lang="en-US" dirty="0">
              <a:ea typeface="ＭＳ Ｐゴシック" charset="0"/>
              <a:cs typeface="ＭＳ Ｐゴシック" charset="0"/>
            </a:endParaRPr>
          </a:p>
          <a:p>
            <a:pPr eaLnBrk="1" hangingPunct="1">
              <a:spcBef>
                <a:spcPct val="0"/>
              </a:spcBef>
            </a:pPr>
            <a:endParaRPr lang="en-US" altLang="en-US" dirty="0">
              <a:ea typeface="ＭＳ Ｐゴシック" charset="-128"/>
            </a:endParaRPr>
          </a:p>
        </p:txBody>
      </p:sp>
      <p:sp>
        <p:nvSpPr>
          <p:cNvPr id="144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FDE86DE5-6AA7-2844-91B8-8815FAB8F578}" type="slidenum">
              <a:rPr lang="en-US" altLang="en-US" sz="1200"/>
              <a:pPr eaLnBrk="1" hangingPunct="1"/>
              <a:t>9</a:t>
            </a:fld>
            <a:endParaRPr lang="en-US" altLang="en-US" sz="1200" dirty="0"/>
          </a:p>
        </p:txBody>
      </p:sp>
    </p:spTree>
    <p:extLst>
      <p:ext uri="{BB962C8B-B14F-4D97-AF65-F5344CB8AC3E}">
        <p14:creationId xmlns:p14="http://schemas.microsoft.com/office/powerpoint/2010/main" val="161100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10</a:t>
            </a:fld>
            <a:endParaRPr lang="en-US"/>
          </a:p>
        </p:txBody>
      </p:sp>
    </p:spTree>
    <p:extLst>
      <p:ext uri="{BB962C8B-B14F-4D97-AF65-F5344CB8AC3E}">
        <p14:creationId xmlns:p14="http://schemas.microsoft.com/office/powerpoint/2010/main" val="35602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19</a:t>
            </a:fld>
            <a:endParaRPr lang="en-US"/>
          </a:p>
        </p:txBody>
      </p:sp>
    </p:spTree>
    <p:extLst>
      <p:ext uri="{BB962C8B-B14F-4D97-AF65-F5344CB8AC3E}">
        <p14:creationId xmlns:p14="http://schemas.microsoft.com/office/powerpoint/2010/main" val="2231178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20</a:t>
            </a:fld>
            <a:endParaRPr lang="en-US"/>
          </a:p>
        </p:txBody>
      </p:sp>
    </p:spTree>
    <p:extLst>
      <p:ext uri="{BB962C8B-B14F-4D97-AF65-F5344CB8AC3E}">
        <p14:creationId xmlns:p14="http://schemas.microsoft.com/office/powerpoint/2010/main" val="65507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22</a:t>
            </a:fld>
            <a:endParaRPr lang="en-US" altLang="en-US" dirty="0"/>
          </a:p>
        </p:txBody>
      </p:sp>
    </p:spTree>
    <p:extLst>
      <p:ext uri="{BB962C8B-B14F-4D97-AF65-F5344CB8AC3E}">
        <p14:creationId xmlns:p14="http://schemas.microsoft.com/office/powerpoint/2010/main" val="278621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23</a:t>
            </a:fld>
            <a:endParaRPr lang="en-US" altLang="en-US" dirty="0"/>
          </a:p>
        </p:txBody>
      </p:sp>
    </p:spTree>
    <p:extLst>
      <p:ext uri="{BB962C8B-B14F-4D97-AF65-F5344CB8AC3E}">
        <p14:creationId xmlns:p14="http://schemas.microsoft.com/office/powerpoint/2010/main" val="170055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6/11/2019</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66586-FB24-4278-9591-82C4BBCDCA89}" type="datetime1">
              <a:rPr lang="en-US" smtClean="0"/>
              <a:t>6/11/2019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5CA0D-3537-42D6-B0CE-3FBC0D012150}" type="datetime1">
              <a:rPr lang="en-US" smtClean="0"/>
              <a:t>6/11/2019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6/11/2019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3B0033-72B4-4535-88FF-3AD028C99723}" type="datetime1">
              <a:rPr lang="en-US" smtClean="0"/>
              <a:t>6/11/2019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B2EC89-E834-484E-B15B-8A782CBE7E42}" type="datetime1">
              <a:rPr lang="en-US" smtClean="0"/>
              <a:t>6/11/2019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BFDB64-FBD6-4851-B5A5-2376FDD55407}" type="datetime1">
              <a:rPr lang="en-US" smtClean="0"/>
              <a:t>6/11/2019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6/11/2019</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6/11/2019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6/11/2019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6/11/2019</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app.sli.do/event/deprxouk"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thehindu.com/features/friday-review/where-sanskrit-meets-computer-science/article7061379.ece"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ocialmediamanager.tweetinggoddess.com/2018/04/20/advantages-and-disadvantages-of-twitter/"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sclance.com/clipart/student-thinking-clipart-black-and-white/view-page-2.htm" TargetMode="External"/><Relationship Id="rId5" Type="http://schemas.openxmlformats.org/officeDocument/2006/relationships/image" Target="../media/image12.png"/><Relationship Id="rId4" Type="http://schemas.openxmlformats.org/officeDocument/2006/relationships/hyperlink" Target="https://app.sli.do/event/deprxouk"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hyperlink" Target="https://github.com/NovaVolunteer/UVA_Sample_Teach" TargetMode="External"/><Relationship Id="rId1" Type="http://schemas.openxmlformats.org/officeDocument/2006/relationships/slideLayout" Target="../slideLayouts/slideLayout2.xml"/><Relationship Id="rId4" Type="http://schemas.openxmlformats.org/officeDocument/2006/relationships/hyperlink" Target="https://app.sli.do/event/deprxou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ikit-learn.org/stable/modules/generated/sklearn.tree.DecisionTreeClassifier.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ife.solventuregroup.com/2017/09/25/improve-forecast-accuracy/"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svds.com/learning-imbalanced-classes/#fn1"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smtClean="0"/>
              <a:t>Introduction to Decision Trees, Background and Application</a:t>
            </a:r>
            <a:br>
              <a:rPr lang="en-US" sz="4400" dirty="0" smtClean="0"/>
            </a:br>
            <a:r>
              <a:rPr lang="en-US" sz="4400" dirty="0" smtClean="0"/>
              <a:t/>
            </a:r>
            <a:br>
              <a:rPr lang="en-US" sz="4400" dirty="0" smtClean="0"/>
            </a:br>
            <a:r>
              <a:rPr lang="en-US" sz="4400" dirty="0" smtClean="0"/>
              <a:t>Brian Wright</a:t>
            </a:r>
            <a:r>
              <a:rPr lang="en-US" sz="4400" dirty="0"/>
              <a:t/>
            </a:r>
            <a:br>
              <a:rPr lang="en-US" sz="4400" dirty="0"/>
            </a:br>
            <a:r>
              <a:rPr lang="en-US" sz="4400" dirty="0" smtClean="0"/>
              <a:t/>
            </a:r>
            <a:br>
              <a:rPr lang="en-US" sz="4400" dirty="0" smtClean="0"/>
            </a:br>
            <a:endParaRPr lang="en-US" sz="4400" dirty="0"/>
          </a:p>
        </p:txBody>
      </p:sp>
      <p:pic>
        <p:nvPicPr>
          <p:cNvPr id="4" name="Picture 3"/>
          <p:cNvPicPr>
            <a:picLocks noChangeAspect="1"/>
          </p:cNvPicPr>
          <p:nvPr/>
        </p:nvPicPr>
        <p:blipFill>
          <a:blip r:embed="rId2"/>
          <a:stretch>
            <a:fillRect/>
          </a:stretch>
        </p:blipFill>
        <p:spPr>
          <a:xfrm>
            <a:off x="4440427" y="3589806"/>
            <a:ext cx="3296879" cy="2637503"/>
          </a:xfrm>
          <a:prstGeom prst="rect">
            <a:avLst/>
          </a:prstGeom>
        </p:spPr>
      </p:pic>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521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a:xfrm>
            <a:off x="290286" y="731521"/>
            <a:ext cx="10515600" cy="5624830"/>
          </a:xfrm>
        </p:spPr>
        <p:txBody>
          <a:bodyPr>
            <a:normAutofit fontScale="92500"/>
          </a:bodyPr>
          <a:lstStyle/>
          <a:p>
            <a:r>
              <a:rPr lang="en-US" dirty="0" smtClean="0"/>
              <a:t> Decision trees are a hierarchical technique </a:t>
            </a:r>
          </a:p>
          <a:p>
            <a:pPr lvl="1"/>
            <a:r>
              <a:rPr lang="en-US" dirty="0"/>
              <a:t> </a:t>
            </a:r>
            <a:r>
              <a:rPr lang="en-US" dirty="0" smtClean="0"/>
              <a:t>Meaning that a series of decisions are made until a predetermined metric is met</a:t>
            </a:r>
          </a:p>
          <a:p>
            <a:pPr lvl="2"/>
            <a:r>
              <a:rPr lang="en-US" dirty="0"/>
              <a:t> </a:t>
            </a:r>
            <a:r>
              <a:rPr lang="en-US" dirty="0" smtClean="0"/>
              <a:t>Model is built such that a sequence of ordered decisions concerning values of data features results in assigning class </a:t>
            </a:r>
            <a:r>
              <a:rPr lang="en-US" dirty="0" smtClean="0"/>
              <a:t>labels</a:t>
            </a:r>
          </a:p>
          <a:p>
            <a:pPr marL="914400" lvl="2" indent="0">
              <a:buNone/>
            </a:pPr>
            <a:endParaRPr lang="en-US" dirty="0" smtClean="0"/>
          </a:p>
          <a:p>
            <a:r>
              <a:rPr lang="en-US" dirty="0"/>
              <a:t> </a:t>
            </a:r>
            <a:r>
              <a:rPr lang="en-US" dirty="0" smtClean="0"/>
              <a:t>Nonparametric</a:t>
            </a:r>
          </a:p>
          <a:p>
            <a:pPr lvl="1"/>
            <a:r>
              <a:rPr lang="en-US" dirty="0" smtClean="0"/>
              <a:t> Number </a:t>
            </a:r>
            <a:r>
              <a:rPr lang="en-US" dirty="0" smtClean="0"/>
              <a:t>of parameters is not pre-determined as is the case with linear models that have pre-determine parameters thus limiting their </a:t>
            </a:r>
            <a:r>
              <a:rPr lang="en-US" b="1" dirty="0" smtClean="0"/>
              <a:t>degrees of freedom</a:t>
            </a:r>
          </a:p>
          <a:p>
            <a:pPr lvl="1"/>
            <a:r>
              <a:rPr lang="en-US" dirty="0"/>
              <a:t> </a:t>
            </a:r>
            <a:r>
              <a:rPr lang="en-US" dirty="0" smtClean="0"/>
              <a:t>No assumptions need to be met concerning parameters or </a:t>
            </a:r>
            <a:r>
              <a:rPr lang="en-US" dirty="0" smtClean="0"/>
              <a:t>distributions</a:t>
            </a:r>
          </a:p>
          <a:p>
            <a:pPr marL="457200" lvl="1" indent="0">
              <a:buNone/>
            </a:pPr>
            <a:endParaRPr lang="en-US" dirty="0" smtClean="0"/>
          </a:p>
          <a:p>
            <a:r>
              <a:rPr lang="en-US" dirty="0"/>
              <a:t> </a:t>
            </a:r>
            <a:r>
              <a:rPr lang="en-US" dirty="0" smtClean="0"/>
              <a:t>Best recognized through graphs produced</a:t>
            </a:r>
          </a:p>
          <a:p>
            <a:pPr lvl="1"/>
            <a:r>
              <a:rPr lang="en-US" dirty="0"/>
              <a:t> </a:t>
            </a:r>
            <a:r>
              <a:rPr lang="en-US" dirty="0" smtClean="0"/>
              <a:t>Type of Acyclic graph - are </a:t>
            </a:r>
            <a:r>
              <a:rPr lang="en-US" dirty="0"/>
              <a:t>used to model probabilities, connectivity, and causality. A “graph” in this sense means a structure made from nodes and </a:t>
            </a:r>
            <a:r>
              <a:rPr lang="en-US" dirty="0" smtClean="0"/>
              <a:t>edges</a:t>
            </a:r>
          </a:p>
          <a:p>
            <a:pPr lvl="1"/>
            <a:r>
              <a:rPr lang="en-US" dirty="0"/>
              <a:t> </a:t>
            </a:r>
            <a:r>
              <a:rPr lang="en-US" dirty="0" smtClean="0"/>
              <a:t>Trees consist of nodes and edges defined by decisions rules applied to the data features</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spTree>
    <p:extLst>
      <p:ext uri="{BB962C8B-B14F-4D97-AF65-F5344CB8AC3E}">
        <p14:creationId xmlns:p14="http://schemas.microsoft.com/office/powerpoint/2010/main" val="1775049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57" y="731521"/>
            <a:ext cx="10888480" cy="6126479"/>
          </a:xfrm>
          <a:prstGeom prst="rect">
            <a:avLst/>
          </a:prstGeom>
        </p:spPr>
      </p:pic>
      <p:sp>
        <p:nvSpPr>
          <p:cNvPr id="2" name="Title 1"/>
          <p:cNvSpPr>
            <a:spLocks noGrp="1"/>
          </p:cNvSpPr>
          <p:nvPr>
            <p:ph type="title"/>
          </p:nvPr>
        </p:nvSpPr>
        <p:spPr/>
        <p:txBody>
          <a:bodyPr/>
          <a:lstStyle/>
          <a:p>
            <a:r>
              <a:rPr lang="en-US" dirty="0" smtClean="0"/>
              <a:t>Practice…Poll  </a:t>
            </a: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11</a:t>
            </a:fld>
            <a:endParaRPr lang="en-US"/>
          </a:p>
        </p:txBody>
      </p:sp>
      <p:sp>
        <p:nvSpPr>
          <p:cNvPr id="6" name="Right Arrow 5"/>
          <p:cNvSpPr/>
          <p:nvPr/>
        </p:nvSpPr>
        <p:spPr>
          <a:xfrm rot="2346291">
            <a:off x="6745540" y="3399328"/>
            <a:ext cx="1254822" cy="56353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24587" y="827634"/>
            <a:ext cx="4886528" cy="27163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300" dirty="0" smtClean="0">
                <a:hlinkClick r:id="rId3"/>
              </a:rPr>
              <a:t>https://www.sli.do/</a:t>
            </a:r>
            <a:endParaRPr lang="en-US" sz="2300" dirty="0" smtClean="0"/>
          </a:p>
          <a:p>
            <a:pPr marL="0" indent="0" algn="ctr">
              <a:buFont typeface="Wingdings" panose="05000000000000000000" pitchFamily="2" charset="2"/>
              <a:buNone/>
            </a:pPr>
            <a:r>
              <a:rPr lang="en-US" sz="2300" dirty="0" smtClean="0"/>
              <a:t>Use #</a:t>
            </a:r>
            <a:r>
              <a:rPr lang="en-US" sz="2300" dirty="0" err="1" smtClean="0"/>
              <a:t>SampleTeach</a:t>
            </a:r>
            <a:endParaRPr lang="en-US" sz="2300" dirty="0" smtClean="0"/>
          </a:p>
          <a:p>
            <a:pPr marL="0" indent="0" algn="ctr">
              <a:buFont typeface="Wingdings" panose="05000000000000000000" pitchFamily="2" charset="2"/>
              <a:buNone/>
            </a:pPr>
            <a:r>
              <a:rPr lang="en-US" sz="2300" dirty="0"/>
              <a:t>o</a:t>
            </a:r>
            <a:r>
              <a:rPr lang="en-US" sz="2300" dirty="0" smtClean="0"/>
              <a:t>r</a:t>
            </a:r>
          </a:p>
          <a:p>
            <a:pPr marL="0" indent="0" algn="ctr">
              <a:buNone/>
            </a:pPr>
            <a:r>
              <a:rPr lang="en-US" sz="2300" dirty="0">
                <a:hlinkClick r:id="rId4"/>
              </a:rPr>
              <a:t>https://app.sli.do/event/deprxouk</a:t>
            </a:r>
            <a:endParaRPr lang="en-US" sz="2300" dirty="0"/>
          </a:p>
          <a:p>
            <a:pPr marL="0" indent="0" algn="ctr">
              <a:buFont typeface="Wingdings" panose="05000000000000000000" pitchFamily="2" charset="2"/>
              <a:buNone/>
            </a:pPr>
            <a:endParaRPr lang="en-US" sz="2300" dirty="0" smtClean="0"/>
          </a:p>
          <a:p>
            <a:pPr marL="0" indent="0" algn="ctr">
              <a:buFont typeface="Wingdings" panose="05000000000000000000" pitchFamily="2" charset="2"/>
              <a:buNone/>
            </a:pPr>
            <a:endParaRPr lang="en-US" sz="2300" dirty="0"/>
          </a:p>
        </p:txBody>
      </p:sp>
      <p:sp>
        <p:nvSpPr>
          <p:cNvPr id="8" name="Rectangle 7"/>
          <p:cNvSpPr/>
          <p:nvPr/>
        </p:nvSpPr>
        <p:spPr>
          <a:xfrm>
            <a:off x="80554" y="5733143"/>
            <a:ext cx="9209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898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5" y="1918742"/>
            <a:ext cx="4182255" cy="731520"/>
          </a:xfrm>
        </p:spPr>
        <p:txBody>
          <a:bodyPr>
            <a:normAutofit/>
          </a:bodyPr>
          <a:lstStyle/>
          <a:p>
            <a:pPr algn="ctr"/>
            <a:r>
              <a:rPr lang="en-US" sz="4000" dirty="0" smtClean="0"/>
              <a:t>Background</a:t>
            </a:r>
            <a:endParaRPr lang="en-US" sz="4000" dirty="0"/>
          </a:p>
        </p:txBody>
      </p:sp>
      <p:sp>
        <p:nvSpPr>
          <p:cNvPr id="3" name="Content Placeholder 2"/>
          <p:cNvSpPr>
            <a:spLocks noGrp="1"/>
          </p:cNvSpPr>
          <p:nvPr>
            <p:ph idx="1"/>
          </p:nvPr>
        </p:nvSpPr>
        <p:spPr>
          <a:xfrm>
            <a:off x="0" y="731520"/>
            <a:ext cx="10515600" cy="5624829"/>
          </a:xfrm>
        </p:spPr>
        <p:txBody>
          <a:bodyPr>
            <a:normAutofit/>
          </a:bodyPr>
          <a:lstStyle/>
          <a:p>
            <a:endParaRPr lang="en-US" dirty="0" smtClean="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pic>
        <p:nvPicPr>
          <p:cNvPr id="7" name="Picture 6"/>
          <p:cNvPicPr>
            <a:picLocks noChangeAspect="1"/>
          </p:cNvPicPr>
          <p:nvPr/>
        </p:nvPicPr>
        <p:blipFill>
          <a:blip r:embed="rId2"/>
          <a:stretch>
            <a:fillRect/>
          </a:stretch>
        </p:blipFill>
        <p:spPr>
          <a:xfrm>
            <a:off x="4751884" y="2650262"/>
            <a:ext cx="2690618" cy="2089186"/>
          </a:xfrm>
          <a:prstGeom prst="rect">
            <a:avLst/>
          </a:prstGeom>
        </p:spPr>
      </p:pic>
      <p:sp>
        <p:nvSpPr>
          <p:cNvPr id="8" name="TextBox 7"/>
          <p:cNvSpPr txBox="1"/>
          <p:nvPr/>
        </p:nvSpPr>
        <p:spPr>
          <a:xfrm>
            <a:off x="2968052" y="6473779"/>
            <a:ext cx="8649325" cy="261610"/>
          </a:xfrm>
          <a:prstGeom prst="rect">
            <a:avLst/>
          </a:prstGeom>
          <a:noFill/>
        </p:spPr>
        <p:txBody>
          <a:bodyPr wrap="square" rtlCol="0">
            <a:spAutoFit/>
          </a:bodyPr>
          <a:lstStyle/>
          <a:p>
            <a:r>
              <a:rPr lang="en-US" sz="1100" dirty="0" smtClean="0"/>
              <a:t>Source: </a:t>
            </a:r>
            <a:r>
              <a:rPr lang="en-US" sz="1100" dirty="0">
                <a:hlinkClick r:id="rId3"/>
              </a:rPr>
              <a:t>https://www.thehindu.com/features/friday-review/where-sanskrit-meets-computer-science/article7061379.ece</a:t>
            </a:r>
            <a:endParaRPr lang="en-US" sz="1100" dirty="0"/>
          </a:p>
        </p:txBody>
      </p:sp>
    </p:spTree>
    <p:extLst>
      <p:ext uri="{BB962C8B-B14F-4D97-AF65-F5344CB8AC3E}">
        <p14:creationId xmlns:p14="http://schemas.microsoft.com/office/powerpoint/2010/main" val="2881115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endParaRPr lang="en-US" dirty="0"/>
          </a:p>
        </p:txBody>
      </p:sp>
      <p:sp>
        <p:nvSpPr>
          <p:cNvPr id="3" name="Content Placeholder 2"/>
          <p:cNvSpPr>
            <a:spLocks noGrp="1"/>
          </p:cNvSpPr>
          <p:nvPr>
            <p:ph idx="1"/>
          </p:nvPr>
        </p:nvSpPr>
        <p:spPr>
          <a:xfrm>
            <a:off x="356326" y="731521"/>
            <a:ext cx="11008360" cy="5624829"/>
          </a:xfrm>
        </p:spPr>
        <p:txBody>
          <a:bodyPr>
            <a:normAutofit/>
          </a:bodyPr>
          <a:lstStyle/>
          <a:p>
            <a:r>
              <a:rPr lang="en-US" sz="2400" dirty="0" smtClean="0"/>
              <a:t> Uses </a:t>
            </a:r>
            <a:r>
              <a:rPr lang="en-US" sz="2400" b="1" dirty="0"/>
              <a:t>r</a:t>
            </a:r>
            <a:r>
              <a:rPr lang="en-US" sz="2400" b="1" dirty="0" smtClean="0"/>
              <a:t>ecursive binary splitting </a:t>
            </a:r>
            <a:r>
              <a:rPr lang="en-US" sz="2400" dirty="0"/>
              <a:t>- C</a:t>
            </a:r>
            <a:r>
              <a:rPr lang="en-US" sz="2400" dirty="0" smtClean="0"/>
              <a:t>onsidering </a:t>
            </a:r>
            <a:r>
              <a:rPr lang="en-US" sz="2400" dirty="0"/>
              <a:t>every </a:t>
            </a:r>
            <a:r>
              <a:rPr lang="en-US" sz="2400" dirty="0" smtClean="0"/>
              <a:t>possible </a:t>
            </a:r>
            <a:r>
              <a:rPr lang="en-US" sz="2400" dirty="0"/>
              <a:t>partition of space is computationally infeasible, a </a:t>
            </a:r>
            <a:r>
              <a:rPr lang="en-US" sz="2400" b="1" dirty="0"/>
              <a:t>greedy</a:t>
            </a:r>
            <a:r>
              <a:rPr lang="en-US" sz="2400" dirty="0"/>
              <a:t> approach is used to divide the </a:t>
            </a:r>
            <a:r>
              <a:rPr lang="en-US" sz="2400" dirty="0" smtClean="0"/>
              <a:t>space. </a:t>
            </a:r>
            <a:endParaRPr lang="en-US" sz="2400" dirty="0" smtClean="0"/>
          </a:p>
          <a:p>
            <a:pPr marL="0" indent="0">
              <a:buNone/>
            </a:pPr>
            <a:endParaRPr lang="en-US" sz="1200" dirty="0" smtClean="0"/>
          </a:p>
          <a:p>
            <a:r>
              <a:rPr lang="en-US" sz="2400" dirty="0"/>
              <a:t> </a:t>
            </a:r>
            <a:r>
              <a:rPr lang="en-US" sz="2400" b="1" dirty="0" smtClean="0"/>
              <a:t>Greedy algorithm</a:t>
            </a:r>
            <a:r>
              <a:rPr lang="en-US" sz="2400" dirty="0" smtClean="0"/>
              <a:t> </a:t>
            </a:r>
            <a:r>
              <a:rPr lang="en-US" sz="2400" dirty="0"/>
              <a:t>because at each step of the tree building process, the best split is made at that particular step, rather than looking ahead and picking a split that will lead to a better tree in </a:t>
            </a:r>
            <a:r>
              <a:rPr lang="en-US" sz="2400" dirty="0" smtClean="0"/>
              <a:t>the future.</a:t>
            </a:r>
          </a:p>
          <a:p>
            <a:pPr marL="0" indent="0">
              <a:buNone/>
            </a:pPr>
            <a:endParaRPr lang="en-US" sz="1200" dirty="0" smtClean="0"/>
          </a:p>
          <a:p>
            <a:r>
              <a:rPr lang="en-US" sz="2400" dirty="0"/>
              <a:t> </a:t>
            </a:r>
            <a:r>
              <a:rPr lang="en-US" sz="2400" dirty="0" smtClean="0"/>
              <a:t>Trees can be regression or classification based, but in both instances will use </a:t>
            </a:r>
            <a:r>
              <a:rPr lang="en-US" sz="2400" b="1" dirty="0" smtClean="0"/>
              <a:t>recursive binary splitting</a:t>
            </a:r>
          </a:p>
          <a:p>
            <a:pPr lvl="1"/>
            <a:r>
              <a:rPr lang="en-US" b="1" dirty="0"/>
              <a:t> </a:t>
            </a:r>
            <a:r>
              <a:rPr lang="en-US" dirty="0" smtClean="0"/>
              <a:t>The difference is that in regression based trees we are predicting the actual class whereas in classification we are generating the probability of class inclusion as the determinate of the splitting</a:t>
            </a:r>
          </a:p>
          <a:p>
            <a:pPr lvl="1"/>
            <a:r>
              <a:rPr lang="en-US" b="1" dirty="0" smtClean="0"/>
              <a:t> </a:t>
            </a:r>
            <a:r>
              <a:rPr lang="en-US" dirty="0" smtClean="0"/>
              <a:t>This probability measure </a:t>
            </a:r>
            <a:r>
              <a:rPr lang="en-US" dirty="0" smtClean="0"/>
              <a:t>that drives </a:t>
            </a:r>
            <a:r>
              <a:rPr lang="en-US" dirty="0" smtClean="0"/>
              <a:t>the splitting for classification comes in two </a:t>
            </a:r>
            <a:r>
              <a:rPr lang="en-US" dirty="0" smtClean="0"/>
              <a:t>forms: </a:t>
            </a:r>
            <a:r>
              <a:rPr lang="en-US" dirty="0" smtClean="0"/>
              <a:t>Gini Index or Entropy </a:t>
            </a:r>
            <a:endParaRPr lang="en-US" b="1" dirty="0" smtClean="0"/>
          </a:p>
          <a:p>
            <a:pPr lvl="1"/>
            <a:endParaRPr lang="en-US" sz="2000" dirty="0"/>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spTree>
    <p:extLst>
      <p:ext uri="{BB962C8B-B14F-4D97-AF65-F5344CB8AC3E}">
        <p14:creationId xmlns:p14="http://schemas.microsoft.com/office/powerpoint/2010/main" val="105428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r>
              <a:rPr lang="en-US" dirty="0" smtClean="0"/>
              <a:t>: CART </a:t>
            </a:r>
            <a:r>
              <a:rPr lang="en-US" dirty="0" smtClean="0"/>
              <a:t>Algorithm (and C4.5)</a:t>
            </a:r>
            <a:endParaRPr lang="en-US" dirty="0"/>
          </a:p>
        </p:txBody>
      </p:sp>
      <p:sp>
        <p:nvSpPr>
          <p:cNvPr id="3" name="Content Placeholder 2"/>
          <p:cNvSpPr>
            <a:spLocks noGrp="1"/>
          </p:cNvSpPr>
          <p:nvPr>
            <p:ph idx="1"/>
          </p:nvPr>
        </p:nvSpPr>
        <p:spPr>
          <a:xfrm>
            <a:off x="0" y="731520"/>
            <a:ext cx="10515600" cy="5624829"/>
          </a:xfrm>
        </p:spPr>
        <p:txBody>
          <a:bodyPr>
            <a:normAutofit/>
          </a:bodyPr>
          <a:lstStyle/>
          <a:p>
            <a:endParaRPr lang="en-US" dirty="0" smtClean="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14</a:t>
            </a:fld>
            <a:endParaRPr lang="en-US" dirty="0"/>
          </a:p>
        </p:txBody>
      </p:sp>
      <p:sp>
        <p:nvSpPr>
          <p:cNvPr id="6" name="Content Placeholder 2"/>
          <p:cNvSpPr txBox="1">
            <a:spLocks/>
          </p:cNvSpPr>
          <p:nvPr/>
        </p:nvSpPr>
        <p:spPr>
          <a:xfrm>
            <a:off x="152400" y="735875"/>
            <a:ext cx="10515600"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 Classification </a:t>
            </a:r>
            <a:r>
              <a:rPr lang="en-US" dirty="0" smtClean="0"/>
              <a:t>and Regression Tree (CART) </a:t>
            </a:r>
            <a:r>
              <a:rPr lang="en-US" dirty="0"/>
              <a:t>– 1984 </a:t>
            </a:r>
            <a:r>
              <a:rPr lang="en-US" dirty="0" err="1"/>
              <a:t>Breiman</a:t>
            </a:r>
            <a:r>
              <a:rPr lang="en-US" dirty="0"/>
              <a:t>, Friedman, </a:t>
            </a:r>
            <a:r>
              <a:rPr lang="en-US" dirty="0" err="1"/>
              <a:t>Olshen</a:t>
            </a:r>
            <a:r>
              <a:rPr lang="en-US" dirty="0"/>
              <a:t> and </a:t>
            </a:r>
            <a:r>
              <a:rPr lang="en-US" dirty="0" smtClean="0"/>
              <a:t>Stone</a:t>
            </a:r>
            <a:r>
              <a:rPr lang="en-US" dirty="0" smtClean="0"/>
              <a:t> </a:t>
            </a:r>
          </a:p>
          <a:p>
            <a:pPr lvl="1"/>
            <a:r>
              <a:rPr lang="en-US" dirty="0"/>
              <a:t> </a:t>
            </a:r>
            <a:r>
              <a:rPr lang="en-US" dirty="0" smtClean="0"/>
              <a:t>Can </a:t>
            </a:r>
            <a:r>
              <a:rPr lang="en-US" dirty="0"/>
              <a:t>be used on numerical or categorical data</a:t>
            </a:r>
            <a:endParaRPr lang="en-US" dirty="0" smtClean="0"/>
          </a:p>
          <a:p>
            <a:pPr lvl="1"/>
            <a:r>
              <a:rPr lang="en-US" dirty="0" smtClean="0"/>
              <a:t> First </a:t>
            </a:r>
            <a:r>
              <a:rPr lang="en-US" dirty="0" smtClean="0"/>
              <a:t>splits the training data in two subsets using a single feature k and a threshold </a:t>
            </a:r>
            <a:r>
              <a:rPr lang="en-US" dirty="0" err="1" smtClean="0"/>
              <a:t>t</a:t>
            </a:r>
            <a:r>
              <a:rPr lang="en-US" baseline="-25000" dirty="0" err="1" smtClean="0"/>
              <a:t>k</a:t>
            </a:r>
            <a:r>
              <a:rPr lang="en-US" baseline="-25000" dirty="0" smtClean="0"/>
              <a:t> </a:t>
            </a:r>
          </a:p>
          <a:p>
            <a:pPr lvl="1"/>
            <a:r>
              <a:rPr lang="en-US" dirty="0"/>
              <a:t> </a:t>
            </a:r>
            <a:r>
              <a:rPr lang="en-US" dirty="0" smtClean="0"/>
              <a:t>Searches through all possible pairs (k, </a:t>
            </a:r>
            <a:r>
              <a:rPr lang="en-US" dirty="0" err="1" smtClean="0"/>
              <a:t>t</a:t>
            </a:r>
            <a:r>
              <a:rPr lang="en-US" baseline="-25000" dirty="0" err="1" smtClean="0"/>
              <a:t>k</a:t>
            </a:r>
            <a:r>
              <a:rPr lang="en-US" dirty="0" smtClean="0"/>
              <a:t>) to identify the split that produces the purest subsets, based on weighted average of information gain. </a:t>
            </a:r>
          </a:p>
          <a:p>
            <a:pPr lvl="1"/>
            <a:r>
              <a:rPr lang="en-US" dirty="0"/>
              <a:t> </a:t>
            </a:r>
            <a:r>
              <a:rPr lang="en-US" dirty="0" smtClean="0"/>
              <a:t>Stops once it cannot find a split that reduces impurity or by a pre-determine </a:t>
            </a:r>
            <a:r>
              <a:rPr lang="en-US" dirty="0" smtClean="0"/>
              <a:t>node size (</a:t>
            </a:r>
            <a:r>
              <a:rPr lang="en-US" dirty="0" err="1" smtClean="0"/>
              <a:t>hyperparameter</a:t>
            </a:r>
            <a:r>
              <a:rPr lang="en-US" dirty="0" smtClean="0"/>
              <a:t>). </a:t>
            </a:r>
            <a:endParaRPr lang="en-US" sz="1600" dirty="0" smtClean="0"/>
          </a:p>
          <a:p>
            <a:r>
              <a:rPr lang="en-US" dirty="0" smtClean="0"/>
              <a:t> C4.5 – Grew out of a earlier version ID3 in the late 1980s early 90s both from J. Ross Quinlan, uses entropy and information gain. </a:t>
            </a:r>
            <a:endParaRPr lang="en-US" dirty="0"/>
          </a:p>
        </p:txBody>
      </p:sp>
    </p:spTree>
    <p:extLst>
      <p:ext uri="{BB962C8B-B14F-4D97-AF65-F5344CB8AC3E}">
        <p14:creationId xmlns:p14="http://schemas.microsoft.com/office/powerpoint/2010/main" val="952269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091" y="2608290"/>
            <a:ext cx="10515600" cy="731520"/>
          </a:xfrm>
        </p:spPr>
        <p:txBody>
          <a:bodyPr>
            <a:normAutofit/>
          </a:bodyPr>
          <a:lstStyle/>
          <a:p>
            <a:pPr algn="ctr"/>
            <a:r>
              <a:rPr lang="en-US" sz="3600" dirty="0" smtClean="0"/>
              <a:t>Advantages and Limitations</a:t>
            </a:r>
            <a:endParaRPr lang="en-US" sz="3600" dirty="0"/>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pic>
        <p:nvPicPr>
          <p:cNvPr id="7" name="Picture 6"/>
          <p:cNvPicPr>
            <a:picLocks noChangeAspect="1"/>
          </p:cNvPicPr>
          <p:nvPr/>
        </p:nvPicPr>
        <p:blipFill>
          <a:blip r:embed="rId2"/>
          <a:stretch>
            <a:fillRect/>
          </a:stretch>
        </p:blipFill>
        <p:spPr>
          <a:xfrm>
            <a:off x="4491037" y="3733955"/>
            <a:ext cx="3209925" cy="1428750"/>
          </a:xfrm>
          <a:prstGeom prst="rect">
            <a:avLst/>
          </a:prstGeom>
        </p:spPr>
      </p:pic>
      <p:sp>
        <p:nvSpPr>
          <p:cNvPr id="8" name="TextBox 7"/>
          <p:cNvSpPr txBox="1"/>
          <p:nvPr/>
        </p:nvSpPr>
        <p:spPr>
          <a:xfrm>
            <a:off x="2773180" y="6400952"/>
            <a:ext cx="8724276" cy="276999"/>
          </a:xfrm>
          <a:prstGeom prst="rect">
            <a:avLst/>
          </a:prstGeom>
          <a:noFill/>
        </p:spPr>
        <p:txBody>
          <a:bodyPr wrap="square" rtlCol="0">
            <a:spAutoFit/>
          </a:bodyPr>
          <a:lstStyle/>
          <a:p>
            <a:r>
              <a:rPr lang="en-US" sz="1200" dirty="0" smtClean="0"/>
              <a:t>Source: </a:t>
            </a:r>
            <a:r>
              <a:rPr lang="en-US" sz="1200" dirty="0">
                <a:hlinkClick r:id="rId3"/>
              </a:rPr>
              <a:t>https://socialmediamanager.tweetinggoddess.com/2018/04/20/advantages-and-disadvantages-of-twitter/</a:t>
            </a:r>
            <a:endParaRPr lang="en-US" sz="1200" dirty="0"/>
          </a:p>
        </p:txBody>
      </p:sp>
    </p:spTree>
    <p:extLst>
      <p:ext uri="{BB962C8B-B14F-4D97-AF65-F5344CB8AC3E}">
        <p14:creationId xmlns:p14="http://schemas.microsoft.com/office/powerpoint/2010/main" val="3745649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a:xfrm>
            <a:off x="226979" y="731520"/>
            <a:ext cx="11965021" cy="4798424"/>
          </a:xfrm>
        </p:spPr>
        <p:txBody>
          <a:bodyPr>
            <a:normAutofit fontScale="92500"/>
          </a:bodyPr>
          <a:lstStyle/>
          <a:p>
            <a:r>
              <a:rPr lang="en-US" dirty="0" smtClean="0"/>
              <a:t> Simple </a:t>
            </a:r>
            <a:r>
              <a:rPr lang="en-US" dirty="0"/>
              <a:t>to understand and to </a:t>
            </a:r>
            <a:r>
              <a:rPr lang="en-US" dirty="0" smtClean="0"/>
              <a:t>interpret through visualization.</a:t>
            </a:r>
          </a:p>
          <a:p>
            <a:pPr marL="0" indent="0">
              <a:buNone/>
            </a:pPr>
            <a:endParaRPr lang="en-US" sz="300" dirty="0" smtClean="0"/>
          </a:p>
          <a:p>
            <a:r>
              <a:rPr lang="en-US" dirty="0" smtClean="0"/>
              <a:t> </a:t>
            </a:r>
            <a:r>
              <a:rPr lang="en-US" dirty="0" smtClean="0"/>
              <a:t>Requires </a:t>
            </a:r>
            <a:r>
              <a:rPr lang="en-US" dirty="0"/>
              <a:t>little data preparation. Other techniques often require data </a:t>
            </a:r>
            <a:r>
              <a:rPr lang="en-US" dirty="0" smtClean="0"/>
              <a:t>normalization, </a:t>
            </a:r>
            <a:r>
              <a:rPr lang="en-US" dirty="0"/>
              <a:t>dummy variables need to be created and blank values to be removed. </a:t>
            </a:r>
            <a:endParaRPr lang="en-US" dirty="0" smtClean="0"/>
          </a:p>
          <a:p>
            <a:pPr marL="0" indent="0">
              <a:buNone/>
            </a:pPr>
            <a:endParaRPr lang="en-US" sz="700" dirty="0" smtClean="0"/>
          </a:p>
          <a:p>
            <a:r>
              <a:rPr lang="en-US" dirty="0"/>
              <a:t> Able to handle both numerical and categorical data. </a:t>
            </a:r>
          </a:p>
          <a:p>
            <a:pPr marL="0" indent="0">
              <a:buNone/>
            </a:pPr>
            <a:endParaRPr lang="en-US" sz="1000" dirty="0"/>
          </a:p>
          <a:p>
            <a:r>
              <a:rPr lang="en-US" dirty="0"/>
              <a:t> Uses a white box model. If a given situation is observable in a model, the explanation for the condition is easily explained by </a:t>
            </a:r>
            <a:r>
              <a:rPr lang="en-US" dirty="0" err="1"/>
              <a:t>boolean</a:t>
            </a:r>
            <a:r>
              <a:rPr lang="en-US" dirty="0"/>
              <a:t> logic. By contrast, in a black box model (some neural network approaches), results may be more difficult to interpret</a:t>
            </a:r>
            <a:r>
              <a:rPr lang="en-US" dirty="0" smtClean="0"/>
              <a:t>.</a:t>
            </a:r>
          </a:p>
          <a:p>
            <a:endParaRPr lang="en-US" sz="100" dirty="0" smtClean="0"/>
          </a:p>
          <a:p>
            <a:r>
              <a:rPr lang="en-US" dirty="0" smtClean="0"/>
              <a:t> Fairly straight forward to evaluate and understand reliability </a:t>
            </a:r>
            <a:r>
              <a:rPr lang="en-US" dirty="0"/>
              <a:t>of the model. ROC/Hit Rate/Error </a:t>
            </a:r>
            <a:r>
              <a:rPr lang="en-US" dirty="0" smtClean="0"/>
              <a:t>Rate/</a:t>
            </a:r>
            <a:endParaRPr lang="en-US" dirty="0"/>
          </a:p>
          <a:p>
            <a:endParaRPr lang="en-US" dirty="0" smtClean="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Tree>
    <p:extLst>
      <p:ext uri="{BB962C8B-B14F-4D97-AF65-F5344CB8AC3E}">
        <p14:creationId xmlns:p14="http://schemas.microsoft.com/office/powerpoint/2010/main" val="3386597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1" y="744583"/>
            <a:ext cx="11234057" cy="5976892"/>
          </a:xfrm>
        </p:spPr>
        <p:txBody>
          <a:bodyPr>
            <a:noAutofit/>
          </a:bodyPr>
          <a:lstStyle/>
          <a:p>
            <a:r>
              <a:rPr lang="en-US" dirty="0" smtClean="0"/>
              <a:t> Decision-tree </a:t>
            </a:r>
            <a:r>
              <a:rPr lang="en-US" dirty="0"/>
              <a:t>learners can create over-complex trees that do not </a:t>
            </a:r>
            <a:r>
              <a:rPr lang="en-US" dirty="0" smtClean="0"/>
              <a:t>generalize </a:t>
            </a:r>
            <a:r>
              <a:rPr lang="en-US" dirty="0"/>
              <a:t>the data well. This is called </a:t>
            </a:r>
            <a:r>
              <a:rPr lang="en-US" b="1" dirty="0"/>
              <a:t>o</a:t>
            </a:r>
            <a:r>
              <a:rPr lang="en-US" b="1" dirty="0" smtClean="0"/>
              <a:t>verfitting</a:t>
            </a:r>
            <a:r>
              <a:rPr lang="en-US" dirty="0"/>
              <a:t>. </a:t>
            </a:r>
            <a:endParaRPr lang="en-US" dirty="0" smtClean="0"/>
          </a:p>
          <a:p>
            <a:pPr lvl="1"/>
            <a:r>
              <a:rPr lang="en-US" dirty="0"/>
              <a:t> </a:t>
            </a:r>
            <a:r>
              <a:rPr lang="en-US" dirty="0" smtClean="0"/>
              <a:t>Compare terminal </a:t>
            </a:r>
            <a:r>
              <a:rPr lang="en-US" dirty="0" smtClean="0"/>
              <a:t>nodes </a:t>
            </a:r>
            <a:r>
              <a:rPr lang="en-US" dirty="0" smtClean="0"/>
              <a:t>to data points, use the depth </a:t>
            </a:r>
            <a:r>
              <a:rPr lang="en-US" dirty="0" smtClean="0"/>
              <a:t>of the tree to calculate terminal nodes, for example 6 levels =</a:t>
            </a:r>
            <a:r>
              <a:rPr lang="en-US" dirty="0" smtClean="0"/>
              <a:t> 2</a:t>
            </a:r>
            <a:r>
              <a:rPr lang="en-US" baseline="30000" dirty="0" smtClean="0"/>
              <a:t>6 </a:t>
            </a:r>
            <a:r>
              <a:rPr lang="en-US" dirty="0" smtClean="0"/>
              <a:t> or </a:t>
            </a:r>
            <a:r>
              <a:rPr lang="en-US" dirty="0" smtClean="0"/>
              <a:t>64 terminal nodes, if you have 100 data points that’s a lot of single data terminal </a:t>
            </a:r>
            <a:r>
              <a:rPr lang="en-US" dirty="0" smtClean="0"/>
              <a:t>nodes. Leaf </a:t>
            </a:r>
            <a:r>
              <a:rPr lang="en-US" dirty="0"/>
              <a:t>n</a:t>
            </a:r>
            <a:r>
              <a:rPr lang="en-US" dirty="0" smtClean="0"/>
              <a:t>odes roughly double with every </a:t>
            </a:r>
            <a:r>
              <a:rPr lang="en-US" dirty="0" smtClean="0"/>
              <a:t>additional level of the tree. </a:t>
            </a:r>
            <a:endParaRPr lang="en-US" baseline="30000" dirty="0"/>
          </a:p>
          <a:p>
            <a:pPr marL="457200" lvl="1" indent="0">
              <a:buNone/>
            </a:pPr>
            <a:endParaRPr lang="en-US" sz="1400" dirty="0" smtClean="0"/>
          </a:p>
          <a:p>
            <a:pPr lvl="1"/>
            <a:r>
              <a:rPr lang="en-US" dirty="0" smtClean="0"/>
              <a:t> Mechanisms </a:t>
            </a:r>
            <a:r>
              <a:rPr lang="en-US" dirty="0" smtClean="0"/>
              <a:t>such </a:t>
            </a:r>
            <a:r>
              <a:rPr lang="en-US" dirty="0" smtClean="0"/>
              <a:t>setting </a:t>
            </a:r>
            <a:r>
              <a:rPr lang="en-US" dirty="0"/>
              <a:t>the minimum number of samples required at a leaf node or setting the maximum depth of the tree </a:t>
            </a:r>
            <a:r>
              <a:rPr lang="en-US" dirty="0" smtClean="0"/>
              <a:t>can be</a:t>
            </a:r>
            <a:r>
              <a:rPr lang="en-US" dirty="0"/>
              <a:t> </a:t>
            </a:r>
            <a:r>
              <a:rPr lang="en-US" dirty="0" smtClean="0"/>
              <a:t>used to avoid this </a:t>
            </a:r>
            <a:r>
              <a:rPr lang="en-US" dirty="0" smtClean="0"/>
              <a:t>problem</a:t>
            </a:r>
            <a:r>
              <a:rPr lang="en-US" dirty="0" smtClean="0"/>
              <a:t>.</a:t>
            </a:r>
          </a:p>
          <a:p>
            <a:pPr marL="0" indent="0">
              <a:buNone/>
            </a:pPr>
            <a:endParaRPr lang="en-US" sz="1600" dirty="0" smtClean="0"/>
          </a:p>
          <a:p>
            <a:r>
              <a:rPr lang="en-US" dirty="0" smtClean="0"/>
              <a:t> Decision </a:t>
            </a:r>
            <a:r>
              <a:rPr lang="en-US" dirty="0"/>
              <a:t>trees can be unstable </a:t>
            </a:r>
            <a:r>
              <a:rPr lang="en-US" dirty="0" smtClean="0"/>
              <a:t>as </a:t>
            </a:r>
            <a:r>
              <a:rPr lang="en-US" dirty="0"/>
              <a:t>small variations in the data might result in a completely different tree being generated. This problem is mitigated by using decision trees within an </a:t>
            </a:r>
            <a:r>
              <a:rPr lang="en-US" b="1" dirty="0"/>
              <a:t>ensemble</a:t>
            </a:r>
            <a:r>
              <a:rPr lang="en-US" dirty="0"/>
              <a:t> </a:t>
            </a:r>
            <a:r>
              <a:rPr lang="en-US" dirty="0" smtClean="0"/>
              <a:t>like </a:t>
            </a:r>
            <a:r>
              <a:rPr lang="en-US" dirty="0"/>
              <a:t>Random </a:t>
            </a:r>
            <a:r>
              <a:rPr lang="en-US" dirty="0" smtClean="0"/>
              <a:t>Forest</a:t>
            </a:r>
            <a:r>
              <a:rPr lang="en-US" dirty="0"/>
              <a:t>.</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Tree>
    <p:extLst>
      <p:ext uri="{BB962C8B-B14F-4D97-AF65-F5344CB8AC3E}">
        <p14:creationId xmlns:p14="http://schemas.microsoft.com/office/powerpoint/2010/main" val="4213165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0" y="731520"/>
            <a:ext cx="10515600" cy="5016137"/>
          </a:xfrm>
        </p:spPr>
        <p:txBody>
          <a:bodyPr>
            <a:noAutofit/>
          </a:bodyPr>
          <a:lstStyle/>
          <a:p>
            <a:pPr marL="228600" lvl="1">
              <a:spcBef>
                <a:spcPts val="1000"/>
              </a:spcBef>
              <a:buFont typeface="Wingdings" panose="05000000000000000000" pitchFamily="2" charset="2"/>
              <a:buChar char="Ø"/>
            </a:pPr>
            <a:r>
              <a:rPr lang="en-US" sz="2800" dirty="0" smtClean="0"/>
              <a:t> Practical </a:t>
            </a:r>
            <a:r>
              <a:rPr lang="en-US" sz="2800" dirty="0"/>
              <a:t>decision-tree learning algorithms are based on heuristic algorithms such as the greedy algorithm where locally optimal decisions are made at each node. </a:t>
            </a:r>
            <a:endParaRPr lang="en-US" sz="2800" dirty="0" smtClean="0"/>
          </a:p>
          <a:p>
            <a:pPr marL="800100" lvl="2" indent="-342900">
              <a:spcBef>
                <a:spcPts val="1000"/>
              </a:spcBef>
              <a:buFont typeface="Wingdings" panose="05000000000000000000" pitchFamily="2" charset="2"/>
              <a:buChar char="v"/>
            </a:pPr>
            <a:r>
              <a:rPr lang="en-US" sz="2400" dirty="0" smtClean="0"/>
              <a:t>Such </a:t>
            </a:r>
            <a:r>
              <a:rPr lang="en-US" sz="2400" dirty="0"/>
              <a:t>algorithms cannot guarantee to return the globally optimal decision tree. This can be mitigated by training multiple trees in an ensemble learner, where the features and samples are randomly sampled with replacement.</a:t>
            </a:r>
          </a:p>
          <a:p>
            <a:pPr marL="457200" lvl="1" indent="0">
              <a:buNone/>
            </a:pPr>
            <a:endParaRPr lang="en-US" sz="2000" dirty="0"/>
          </a:p>
          <a:p>
            <a:r>
              <a:rPr lang="en-US" dirty="0" smtClean="0"/>
              <a:t>Decision </a:t>
            </a:r>
            <a:r>
              <a:rPr lang="en-US" dirty="0"/>
              <a:t>tree learners create biased trees if some classes dominate. It is therefore recommended to </a:t>
            </a:r>
            <a:r>
              <a:rPr lang="en-US" b="1" dirty="0"/>
              <a:t>balance</a:t>
            </a:r>
            <a:r>
              <a:rPr lang="en-US" dirty="0"/>
              <a:t> the dataset prior to </a:t>
            </a:r>
            <a:r>
              <a:rPr lang="en-US" dirty="0" smtClean="0"/>
              <a:t>fitting if necessary </a:t>
            </a:r>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18</a:t>
            </a:fld>
            <a:endParaRPr lang="en-US" dirty="0"/>
          </a:p>
        </p:txBody>
      </p:sp>
    </p:spTree>
    <p:extLst>
      <p:ext uri="{BB962C8B-B14F-4D97-AF65-F5344CB8AC3E}">
        <p14:creationId xmlns:p14="http://schemas.microsoft.com/office/powerpoint/2010/main" val="1168983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US" dirty="0"/>
          </a:p>
        </p:txBody>
      </p:sp>
      <p:sp>
        <p:nvSpPr>
          <p:cNvPr id="3" name="Content Placeholder 2"/>
          <p:cNvSpPr>
            <a:spLocks noGrp="1"/>
          </p:cNvSpPr>
          <p:nvPr>
            <p:ph idx="1"/>
          </p:nvPr>
        </p:nvSpPr>
        <p:spPr>
          <a:xfrm>
            <a:off x="0" y="861498"/>
            <a:ext cx="10515600" cy="887828"/>
          </a:xfrm>
        </p:spPr>
        <p:txBody>
          <a:bodyPr>
            <a:noAutofit/>
          </a:bodyPr>
          <a:lstStyle/>
          <a:p>
            <a:pPr marL="228600" lvl="1">
              <a:spcBef>
                <a:spcPts val="1000"/>
              </a:spcBef>
              <a:buFont typeface="Wingdings" panose="05000000000000000000" pitchFamily="2" charset="2"/>
              <a:buChar char="Ø"/>
            </a:pPr>
            <a:r>
              <a:rPr lang="en-US" sz="2800" dirty="0" smtClean="0"/>
              <a:t> Which one of the following is a limitation of DTs?......Use same link below: </a:t>
            </a:r>
          </a:p>
          <a:p>
            <a:pPr marL="0" lvl="1" indent="0">
              <a:spcBef>
                <a:spcPts val="1000"/>
              </a:spcBef>
              <a:buNone/>
            </a:pPr>
            <a:r>
              <a:rPr lang="en-US" sz="2800" dirty="0"/>
              <a:t> </a:t>
            </a:r>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19</a:t>
            </a:fld>
            <a:endParaRPr lang="en-US" dirty="0"/>
          </a:p>
        </p:txBody>
      </p:sp>
      <p:sp>
        <p:nvSpPr>
          <p:cNvPr id="6" name="Content Placeholder 2"/>
          <p:cNvSpPr txBox="1">
            <a:spLocks/>
          </p:cNvSpPr>
          <p:nvPr/>
        </p:nvSpPr>
        <p:spPr>
          <a:xfrm>
            <a:off x="2653258" y="1915278"/>
            <a:ext cx="6145967" cy="22369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dirty="0" smtClean="0">
                <a:hlinkClick r:id="rId3"/>
              </a:rPr>
              <a:t>https://www.sli.do/</a:t>
            </a:r>
            <a:endParaRPr lang="en-US" dirty="0" smtClean="0"/>
          </a:p>
          <a:p>
            <a:pPr marL="0" indent="0" algn="ctr">
              <a:buFont typeface="Wingdings" panose="05000000000000000000" pitchFamily="2" charset="2"/>
              <a:buNone/>
            </a:pPr>
            <a:r>
              <a:rPr lang="en-US" dirty="0" smtClean="0"/>
              <a:t>Use #</a:t>
            </a:r>
            <a:r>
              <a:rPr lang="en-US" dirty="0" err="1" smtClean="0"/>
              <a:t>SampleTeach</a:t>
            </a:r>
            <a:endParaRPr lang="en-US" dirty="0" smtClean="0"/>
          </a:p>
          <a:p>
            <a:pPr marL="0" indent="0" algn="ctr">
              <a:buFont typeface="Wingdings" panose="05000000000000000000" pitchFamily="2" charset="2"/>
              <a:buNone/>
            </a:pPr>
            <a:r>
              <a:rPr lang="en-US" dirty="0"/>
              <a:t>o</a:t>
            </a:r>
            <a:r>
              <a:rPr lang="en-US" dirty="0" smtClean="0"/>
              <a:t>r</a:t>
            </a:r>
          </a:p>
          <a:p>
            <a:pPr marL="0" indent="0" algn="ctr">
              <a:buNone/>
            </a:pPr>
            <a:r>
              <a:rPr lang="en-US" dirty="0">
                <a:hlinkClick r:id="rId4"/>
              </a:rPr>
              <a:t>https://app.sli.do/event/deprxouk</a:t>
            </a:r>
            <a:endParaRPr lang="en-US" dirty="0"/>
          </a:p>
          <a:p>
            <a:pPr marL="0" indent="0" algn="ctr">
              <a:buFont typeface="Wingdings" panose="05000000000000000000" pitchFamily="2" charset="2"/>
              <a:buNone/>
            </a:pPr>
            <a:endParaRPr lang="en-US" dirty="0" smtClean="0"/>
          </a:p>
          <a:p>
            <a:pPr marL="0" indent="0" algn="ctr">
              <a:buFont typeface="Wingdings" panose="05000000000000000000" pitchFamily="2" charset="2"/>
              <a:buNone/>
            </a:pPr>
            <a:endParaRPr lang="en-US" dirty="0"/>
          </a:p>
        </p:txBody>
      </p:sp>
      <p:pic>
        <p:nvPicPr>
          <p:cNvPr id="4" name="Picture 3"/>
          <p:cNvPicPr>
            <a:picLocks noChangeAspect="1"/>
          </p:cNvPicPr>
          <p:nvPr/>
        </p:nvPicPr>
        <p:blipFill>
          <a:blip r:embed="rId5"/>
          <a:stretch>
            <a:fillRect/>
          </a:stretch>
        </p:blipFill>
        <p:spPr>
          <a:xfrm>
            <a:off x="9106711" y="2761626"/>
            <a:ext cx="1962150" cy="2324100"/>
          </a:xfrm>
          <a:prstGeom prst="rect">
            <a:avLst/>
          </a:prstGeom>
        </p:spPr>
      </p:pic>
      <p:sp>
        <p:nvSpPr>
          <p:cNvPr id="7" name="TextBox 6"/>
          <p:cNvSpPr txBox="1"/>
          <p:nvPr/>
        </p:nvSpPr>
        <p:spPr>
          <a:xfrm>
            <a:off x="6094446" y="6444475"/>
            <a:ext cx="5409557" cy="246221"/>
          </a:xfrm>
          <a:prstGeom prst="rect">
            <a:avLst/>
          </a:prstGeom>
          <a:noFill/>
        </p:spPr>
        <p:txBody>
          <a:bodyPr wrap="square" rtlCol="0">
            <a:spAutoFit/>
          </a:bodyPr>
          <a:lstStyle/>
          <a:p>
            <a:r>
              <a:rPr lang="en-US" sz="1000" dirty="0" smtClean="0"/>
              <a:t>Source : </a:t>
            </a:r>
            <a:r>
              <a:rPr lang="en-US" sz="1000" dirty="0">
                <a:hlinkClick r:id="rId6"/>
              </a:rPr>
              <a:t>http://www.sclance.com/clipart/student-thinking-clipart-black-and-white/view-page-2.htm</a:t>
            </a:r>
            <a:endParaRPr lang="en-US" sz="1000" dirty="0"/>
          </a:p>
        </p:txBody>
      </p:sp>
    </p:spTree>
    <p:extLst>
      <p:ext uri="{BB962C8B-B14F-4D97-AF65-F5344CB8AC3E}">
        <p14:creationId xmlns:p14="http://schemas.microsoft.com/office/powerpoint/2010/main" val="2016422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Poll </a:t>
            </a: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2</a:t>
            </a:fld>
            <a:endParaRPr lang="en-US" dirty="0"/>
          </a:p>
        </p:txBody>
      </p:sp>
      <p:sp>
        <p:nvSpPr>
          <p:cNvPr id="9" name="Title 1"/>
          <p:cNvSpPr txBox="1">
            <a:spLocks/>
          </p:cNvSpPr>
          <p:nvPr/>
        </p:nvSpPr>
        <p:spPr>
          <a:xfrm>
            <a:off x="1073332" y="649013"/>
            <a:ext cx="10515600" cy="73152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2800" b="1" kern="1200">
                <a:solidFill>
                  <a:schemeClr val="accent1"/>
                </a:solidFill>
                <a:latin typeface="+mj-lt"/>
                <a:ea typeface="+mj-ea"/>
                <a:cs typeface="+mj-cs"/>
              </a:defRPr>
            </a:lvl1pPr>
          </a:lstStyle>
          <a:p>
            <a:r>
              <a:rPr lang="en-US" dirty="0" smtClean="0"/>
              <a:t>Use the information below, I’m just trying to get a sense of your experience</a:t>
            </a:r>
            <a:endParaRPr lang="en-US" dirty="0"/>
          </a:p>
        </p:txBody>
      </p:sp>
      <p:sp>
        <p:nvSpPr>
          <p:cNvPr id="6" name="Title 1"/>
          <p:cNvSpPr txBox="1">
            <a:spLocks/>
          </p:cNvSpPr>
          <p:nvPr/>
        </p:nvSpPr>
        <p:spPr>
          <a:xfrm>
            <a:off x="1073332" y="3764490"/>
            <a:ext cx="10515600" cy="2292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accent1"/>
                </a:solidFill>
                <a:latin typeface="+mj-lt"/>
                <a:ea typeface="+mj-ea"/>
                <a:cs typeface="+mj-cs"/>
              </a:defRPr>
            </a:lvl1pPr>
          </a:lstStyle>
          <a:p>
            <a:pPr algn="ctr"/>
            <a:r>
              <a:rPr lang="en-US" dirty="0" err="1" smtClean="0"/>
              <a:t>Git</a:t>
            </a:r>
            <a:r>
              <a:rPr lang="en-US" dirty="0" smtClean="0"/>
              <a:t> repository: </a:t>
            </a:r>
          </a:p>
          <a:p>
            <a:pPr algn="ctr"/>
            <a:endParaRPr lang="en-US" sz="1600" dirty="0" smtClean="0"/>
          </a:p>
          <a:p>
            <a:pPr algn="ctr"/>
            <a:r>
              <a:rPr lang="en-US" dirty="0" smtClean="0">
                <a:hlinkClick r:id="rId2"/>
              </a:rPr>
              <a:t>https</a:t>
            </a:r>
            <a:r>
              <a:rPr lang="en-US" dirty="0">
                <a:hlinkClick r:id="rId2"/>
              </a:rPr>
              <a:t>://github.com/NovaVolunteer/UVA_Sample_Teach</a:t>
            </a:r>
            <a:endParaRPr lang="en-US" dirty="0"/>
          </a:p>
        </p:txBody>
      </p:sp>
      <p:sp>
        <p:nvSpPr>
          <p:cNvPr id="10" name="Content Placeholder 2"/>
          <p:cNvSpPr txBox="1">
            <a:spLocks/>
          </p:cNvSpPr>
          <p:nvPr/>
        </p:nvSpPr>
        <p:spPr>
          <a:xfrm>
            <a:off x="2960744" y="1540906"/>
            <a:ext cx="6145967" cy="22369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dirty="0" smtClean="0">
                <a:hlinkClick r:id="rId3"/>
              </a:rPr>
              <a:t>https://www.sli.do/</a:t>
            </a:r>
            <a:endParaRPr lang="en-US" dirty="0" smtClean="0"/>
          </a:p>
          <a:p>
            <a:pPr marL="0" indent="0" algn="ctr">
              <a:buFont typeface="Wingdings" panose="05000000000000000000" pitchFamily="2" charset="2"/>
              <a:buNone/>
            </a:pPr>
            <a:r>
              <a:rPr lang="en-US" dirty="0" smtClean="0"/>
              <a:t>Use #</a:t>
            </a:r>
            <a:r>
              <a:rPr lang="en-US" dirty="0" err="1" smtClean="0"/>
              <a:t>SampleTeach</a:t>
            </a:r>
            <a:endParaRPr lang="en-US" dirty="0" smtClean="0"/>
          </a:p>
          <a:p>
            <a:pPr marL="0" indent="0" algn="ctr">
              <a:buFont typeface="Wingdings" panose="05000000000000000000" pitchFamily="2" charset="2"/>
              <a:buNone/>
            </a:pPr>
            <a:r>
              <a:rPr lang="en-US" dirty="0"/>
              <a:t>o</a:t>
            </a:r>
            <a:r>
              <a:rPr lang="en-US" dirty="0" smtClean="0"/>
              <a:t>r</a:t>
            </a:r>
          </a:p>
          <a:p>
            <a:pPr marL="0" indent="0" algn="ctr">
              <a:buNone/>
            </a:pPr>
            <a:r>
              <a:rPr lang="en-US" dirty="0">
                <a:hlinkClick r:id="rId4"/>
              </a:rPr>
              <a:t>https://app.sli.do/event/deprxouk</a:t>
            </a:r>
            <a:endParaRPr lang="en-US" dirty="0"/>
          </a:p>
          <a:p>
            <a:pPr marL="0" indent="0" algn="ctr">
              <a:buFont typeface="Wingdings" panose="05000000000000000000" pitchFamily="2" charset="2"/>
              <a:buNone/>
            </a:pPr>
            <a:endParaRPr lang="en-US" dirty="0" smtClean="0"/>
          </a:p>
        </p:txBody>
      </p:sp>
    </p:spTree>
    <p:extLst>
      <p:ext uri="{BB962C8B-B14F-4D97-AF65-F5344CB8AC3E}">
        <p14:creationId xmlns:p14="http://schemas.microsoft.com/office/powerpoint/2010/main" val="3305849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875" y="2068643"/>
            <a:ext cx="10515600" cy="731520"/>
          </a:xfrm>
        </p:spPr>
        <p:txBody>
          <a:bodyPr/>
          <a:lstStyle/>
          <a:p>
            <a:pPr algn="ctr"/>
            <a:r>
              <a:rPr lang="en-US" dirty="0" smtClean="0"/>
              <a:t>Mathematical Approaches and Example</a:t>
            </a: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20</a:t>
            </a:fld>
            <a:endParaRPr lang="en-US" dirty="0"/>
          </a:p>
        </p:txBody>
      </p:sp>
    </p:spTree>
    <p:extLst>
      <p:ext uri="{BB962C8B-B14F-4D97-AF65-F5344CB8AC3E}">
        <p14:creationId xmlns:p14="http://schemas.microsoft.com/office/powerpoint/2010/main" val="1312580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Node </a:t>
            </a:r>
            <a:r>
              <a:rPr lang="en-US" dirty="0" smtClean="0"/>
              <a:t>split </a:t>
            </a:r>
            <a:r>
              <a:rPr lang="en-US" dirty="0" smtClean="0"/>
              <a:t>criterion </a:t>
            </a: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21</a:t>
            </a:fld>
            <a:endParaRPr lang="en-US"/>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 Decision Trees can use several different types of node split criteria depending on the data or data scientist’s preference </a:t>
            </a:r>
          </a:p>
          <a:p>
            <a:pPr lvl="1"/>
            <a:r>
              <a:rPr lang="en-US" dirty="0"/>
              <a:t> </a:t>
            </a:r>
            <a:r>
              <a:rPr lang="en-US" dirty="0" smtClean="0"/>
              <a:t>Regression/MSE – Continuous data</a:t>
            </a:r>
          </a:p>
          <a:p>
            <a:pPr lvl="1"/>
            <a:r>
              <a:rPr lang="en-US" dirty="0"/>
              <a:t> </a:t>
            </a:r>
            <a:r>
              <a:rPr lang="en-US" dirty="0" smtClean="0"/>
              <a:t>Entropy – Binary data </a:t>
            </a:r>
            <a:r>
              <a:rPr lang="en-US" dirty="0"/>
              <a:t>s</a:t>
            </a:r>
            <a:r>
              <a:rPr lang="en-US" dirty="0" smtClean="0"/>
              <a:t>plits </a:t>
            </a:r>
          </a:p>
          <a:p>
            <a:pPr lvl="1"/>
            <a:r>
              <a:rPr lang="en-US" dirty="0"/>
              <a:t> </a:t>
            </a:r>
            <a:r>
              <a:rPr lang="en-US" dirty="0" smtClean="0"/>
              <a:t>Gini Coefficient – Most common approach</a:t>
            </a:r>
          </a:p>
          <a:p>
            <a:r>
              <a:rPr lang="en-US" dirty="0"/>
              <a:t> </a:t>
            </a:r>
            <a:r>
              <a:rPr lang="en-US" dirty="0" smtClean="0"/>
              <a:t>Let’s take a look at each approach</a:t>
            </a:r>
          </a:p>
        </p:txBody>
      </p:sp>
      <p:sp>
        <p:nvSpPr>
          <p:cNvPr id="3" name="Rectangle 2"/>
          <p:cNvSpPr/>
          <p:nvPr/>
        </p:nvSpPr>
        <p:spPr>
          <a:xfrm>
            <a:off x="7317099" y="1540963"/>
            <a:ext cx="3579223"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Both Entropy and Gini Coefficient use Information Gain to determine variable split criteria </a:t>
            </a:r>
            <a:endParaRPr lang="en-US" sz="2400" dirty="0"/>
          </a:p>
        </p:txBody>
      </p:sp>
      <p:sp>
        <p:nvSpPr>
          <p:cNvPr id="7" name="Right Arrow 6"/>
          <p:cNvSpPr/>
          <p:nvPr/>
        </p:nvSpPr>
        <p:spPr>
          <a:xfrm>
            <a:off x="5666281" y="2103046"/>
            <a:ext cx="1425941" cy="27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227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816" y="751882"/>
            <a:ext cx="10515600" cy="891117"/>
          </a:xfrm>
        </p:spPr>
        <p:txBody>
          <a:bodyPr>
            <a:normAutofit/>
          </a:bodyPr>
          <a:lstStyle/>
          <a:p>
            <a:pPr>
              <a:defRPr/>
            </a:pPr>
            <a:r>
              <a:rPr lang="en-US" dirty="0" smtClean="0"/>
              <a:t> The formula for entropy is below, where </a:t>
            </a:r>
            <a:r>
              <a:rPr lang="en-US" b="1" dirty="0">
                <a:latin typeface="+mj-lt"/>
                <a:ea typeface="+mj-ea"/>
                <a:cs typeface="+mj-cs"/>
              </a:rPr>
              <a:t>Pi is the probability that a random selection would have a state i</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944228" y="3034124"/>
            <a:ext cx="1440160" cy="1440160"/>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4" name="Oval 13"/>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5" name="Oval 14"/>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2" name="Group 41"/>
          <p:cNvGrpSpPr/>
          <p:nvPr/>
        </p:nvGrpSpPr>
        <p:grpSpPr>
          <a:xfrm>
            <a:off x="5012680" y="3034124"/>
            <a:ext cx="1440160" cy="1440160"/>
            <a:chOff x="9743728" y="5993904"/>
            <a:chExt cx="5328592" cy="5328592"/>
          </a:xfrm>
        </p:grpSpPr>
        <p:sp>
          <p:nvSpPr>
            <p:cNvPr id="24" name="Oval 23"/>
            <p:cNvSpPr/>
            <p:nvPr/>
          </p:nvSpPr>
          <p:spPr>
            <a:xfrm>
              <a:off x="9743728"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5" name="Plus 24"/>
            <p:cNvSpPr/>
            <p:nvPr/>
          </p:nvSpPr>
          <p:spPr>
            <a:xfrm>
              <a:off x="10391800"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6" name="Plus 25"/>
            <p:cNvSpPr/>
            <p:nvPr/>
          </p:nvSpPr>
          <p:spPr>
            <a:xfrm>
              <a:off x="11975976"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8" name="Oval 27"/>
            <p:cNvSpPr/>
            <p:nvPr/>
          </p:nvSpPr>
          <p:spPr>
            <a:xfrm>
              <a:off x="11975976"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9" name="Oval 28"/>
            <p:cNvSpPr/>
            <p:nvPr/>
          </p:nvSpPr>
          <p:spPr>
            <a:xfrm>
              <a:off x="13272120"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0" name="Oval 29"/>
            <p:cNvSpPr/>
            <p:nvPr/>
          </p:nvSpPr>
          <p:spPr>
            <a:xfrm>
              <a:off x="10823848"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1" name="Oval 30"/>
            <p:cNvSpPr/>
            <p:nvPr/>
          </p:nvSpPr>
          <p:spPr>
            <a:xfrm>
              <a:off x="13632160"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1" name="Group 40"/>
          <p:cNvGrpSpPr/>
          <p:nvPr/>
        </p:nvGrpSpPr>
        <p:grpSpPr>
          <a:xfrm>
            <a:off x="9189144" y="3034124"/>
            <a:ext cx="1440160" cy="1440160"/>
            <a:chOff x="16872520" y="5993904"/>
            <a:chExt cx="5328592" cy="5328592"/>
          </a:xfrm>
        </p:grpSpPr>
        <p:sp>
          <p:nvSpPr>
            <p:cNvPr id="32" name="Oval 31"/>
            <p:cNvSpPr/>
            <p:nvPr/>
          </p:nvSpPr>
          <p:spPr>
            <a:xfrm>
              <a:off x="168725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5" name="Oval 34"/>
            <p:cNvSpPr/>
            <p:nvPr/>
          </p:nvSpPr>
          <p:spPr>
            <a:xfrm>
              <a:off x="191047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6" name="Oval 35"/>
            <p:cNvSpPr/>
            <p:nvPr/>
          </p:nvSpPr>
          <p:spPr>
            <a:xfrm>
              <a:off x="204009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7" name="Oval 36"/>
            <p:cNvSpPr/>
            <p:nvPr/>
          </p:nvSpPr>
          <p:spPr>
            <a:xfrm>
              <a:off x="179526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Oval 37"/>
            <p:cNvSpPr/>
            <p:nvPr/>
          </p:nvSpPr>
          <p:spPr>
            <a:xfrm>
              <a:off x="20760952"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Oval 38"/>
            <p:cNvSpPr/>
            <p:nvPr/>
          </p:nvSpPr>
          <p:spPr>
            <a:xfrm>
              <a:off x="19392800" y="6713984"/>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Oval 39"/>
            <p:cNvSpPr/>
            <p:nvPr/>
          </p:nvSpPr>
          <p:spPr>
            <a:xfrm>
              <a:off x="17808624" y="7938120"/>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47" name="TextBox 46"/>
          <p:cNvSpPr txBox="1"/>
          <p:nvPr/>
        </p:nvSpPr>
        <p:spPr>
          <a:xfrm>
            <a:off x="8943927" y="4625901"/>
            <a:ext cx="2592288" cy="1219886"/>
          </a:xfrm>
          <a:prstGeom prst="rect">
            <a:avLst/>
          </a:prstGeom>
          <a:noFill/>
        </p:spPr>
        <p:txBody>
          <a:bodyPr wrap="square" rtlCol="0">
            <a:spAutoFit/>
          </a:bodyPr>
          <a:lstStyle/>
          <a:p>
            <a:pPr>
              <a:lnSpc>
                <a:spcPct val="120000"/>
              </a:lnSpc>
            </a:pPr>
            <a:r>
              <a:rPr lang="en-US" sz="2800" dirty="0" smtClean="0">
                <a:latin typeface="Lato Regular"/>
                <a:cs typeface="Lato Regular"/>
              </a:rPr>
              <a:t>(</a:t>
            </a:r>
            <a:r>
              <a:rPr lang="en-US" sz="2800" dirty="0">
                <a:solidFill>
                  <a:srgbClr val="008000"/>
                </a:solidFill>
                <a:latin typeface="Lato Regular"/>
                <a:cs typeface="Lato Regular"/>
              </a:rPr>
              <a:t>6/6</a:t>
            </a:r>
            <a:r>
              <a:rPr lang="en-US" sz="2800" dirty="0">
                <a:latin typeface="Lato Regular"/>
                <a:cs typeface="Lato Regular"/>
              </a:rPr>
              <a:t> log</a:t>
            </a:r>
            <a:r>
              <a:rPr lang="en-US" sz="2800" baseline="-25000" dirty="0">
                <a:latin typeface="Lato Regular"/>
                <a:cs typeface="Lato Regular"/>
              </a:rPr>
              <a:t>2 </a:t>
            </a:r>
            <a:r>
              <a:rPr lang="en-US" sz="2800" dirty="0">
                <a:solidFill>
                  <a:srgbClr val="008000"/>
                </a:solidFill>
                <a:latin typeface="Lato Regular"/>
                <a:cs typeface="Lato Regular"/>
              </a:rPr>
              <a:t>6/6</a:t>
            </a:r>
            <a:r>
              <a:rPr lang="en-US" sz="2800" dirty="0" smtClean="0">
                <a:latin typeface="Lato Regular"/>
                <a:cs typeface="Lato Regular"/>
              </a:rPr>
              <a:t>) </a:t>
            </a:r>
            <a:r>
              <a:rPr lang="en-US" sz="2800" dirty="0" smtClean="0">
                <a:latin typeface="Lato Regular"/>
                <a:cs typeface="Lato Regular"/>
              </a:rPr>
              <a:t> </a:t>
            </a:r>
            <a:r>
              <a:rPr lang="en-US" sz="3200" dirty="0" smtClean="0">
                <a:latin typeface="Lato Regular"/>
                <a:cs typeface="Lato Regular"/>
              </a:rPr>
              <a:t>= </a:t>
            </a:r>
            <a:r>
              <a:rPr lang="en-US" sz="3200" dirty="0">
                <a:latin typeface="Lato Regular"/>
                <a:cs typeface="Lato Regular"/>
              </a:rPr>
              <a:t>0 </a:t>
            </a:r>
          </a:p>
        </p:txBody>
      </p:sp>
      <p:sp>
        <p:nvSpPr>
          <p:cNvPr id="33" name="Rectangle 32"/>
          <p:cNvSpPr/>
          <p:nvPr/>
        </p:nvSpPr>
        <p:spPr>
          <a:xfrm>
            <a:off x="3487315" y="1987645"/>
            <a:ext cx="5541818" cy="584775"/>
          </a:xfrm>
          <a:prstGeom prst="rect">
            <a:avLst/>
          </a:prstGeom>
        </p:spPr>
        <p:txBody>
          <a:bodyPr>
            <a:spAutoFit/>
          </a:bodyPr>
          <a:lstStyle/>
          <a:p>
            <a:pPr>
              <a:defRPr/>
            </a:pPr>
            <a:r>
              <a:rPr lang="en-US" sz="3200" dirty="0">
                <a:latin typeface="Lato Regular"/>
                <a:cs typeface="Lato Regular"/>
              </a:rPr>
              <a:t>Entropy = sum(-</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 * log</a:t>
            </a:r>
            <a:r>
              <a:rPr lang="en-US" sz="3200" baseline="-25000" dirty="0">
                <a:latin typeface="Lato Regular"/>
                <a:cs typeface="Lato Regular"/>
              </a:rPr>
              <a:t>2</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a:t>
            </a:r>
          </a:p>
        </p:txBody>
      </p:sp>
      <p:sp>
        <p:nvSpPr>
          <p:cNvPr id="51" name="Plus 50"/>
          <p:cNvSpPr/>
          <p:nvPr/>
        </p:nvSpPr>
        <p:spPr>
          <a:xfrm>
            <a:off x="2636416"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2" name="TextBox 51"/>
          <p:cNvSpPr txBox="1"/>
          <p:nvPr/>
        </p:nvSpPr>
        <p:spPr>
          <a:xfrm>
            <a:off x="3032460" y="3194325"/>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3" name="Oval 52"/>
          <p:cNvSpPr/>
          <p:nvPr/>
        </p:nvSpPr>
        <p:spPr>
          <a:xfrm>
            <a:off x="2729950"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4" name="TextBox 53"/>
          <p:cNvSpPr txBox="1"/>
          <p:nvPr/>
        </p:nvSpPr>
        <p:spPr>
          <a:xfrm>
            <a:off x="3032460" y="3610188"/>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5" name="Plus 54"/>
          <p:cNvSpPr/>
          <p:nvPr/>
        </p:nvSpPr>
        <p:spPr>
          <a:xfrm>
            <a:off x="6740872"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6" name="TextBox 55"/>
          <p:cNvSpPr txBox="1"/>
          <p:nvPr/>
        </p:nvSpPr>
        <p:spPr>
          <a:xfrm>
            <a:off x="7136916" y="3194325"/>
            <a:ext cx="758541" cy="400110"/>
          </a:xfrm>
          <a:prstGeom prst="rect">
            <a:avLst/>
          </a:prstGeom>
          <a:noFill/>
        </p:spPr>
        <p:txBody>
          <a:bodyPr wrap="none" rtlCol="0">
            <a:spAutoFit/>
          </a:bodyPr>
          <a:lstStyle/>
          <a:p>
            <a:r>
              <a:rPr lang="en-US" sz="2000" dirty="0">
                <a:latin typeface="Lato Regular"/>
                <a:cs typeface="Lato Regular"/>
              </a:rPr>
              <a:t> = 2  </a:t>
            </a:r>
          </a:p>
        </p:txBody>
      </p:sp>
      <p:sp>
        <p:nvSpPr>
          <p:cNvPr id="57" name="Oval 56"/>
          <p:cNvSpPr/>
          <p:nvPr/>
        </p:nvSpPr>
        <p:spPr>
          <a:xfrm>
            <a:off x="6834406"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8" name="TextBox 57"/>
          <p:cNvSpPr txBox="1"/>
          <p:nvPr/>
        </p:nvSpPr>
        <p:spPr>
          <a:xfrm>
            <a:off x="7136916" y="3610188"/>
            <a:ext cx="758541" cy="400110"/>
          </a:xfrm>
          <a:prstGeom prst="rect">
            <a:avLst/>
          </a:prstGeom>
          <a:noFill/>
        </p:spPr>
        <p:txBody>
          <a:bodyPr wrap="none" rtlCol="0">
            <a:spAutoFit/>
          </a:bodyPr>
          <a:lstStyle/>
          <a:p>
            <a:r>
              <a:rPr lang="en-US" sz="2000" dirty="0">
                <a:latin typeface="Lato Regular"/>
                <a:cs typeface="Lato Regular"/>
              </a:rPr>
              <a:t> = 4  </a:t>
            </a:r>
          </a:p>
        </p:txBody>
      </p:sp>
      <p:sp>
        <p:nvSpPr>
          <p:cNvPr id="59" name="Plus 58"/>
          <p:cNvSpPr/>
          <p:nvPr/>
        </p:nvSpPr>
        <p:spPr>
          <a:xfrm>
            <a:off x="10864228"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0" name="TextBox 59"/>
          <p:cNvSpPr txBox="1"/>
          <p:nvPr/>
        </p:nvSpPr>
        <p:spPr>
          <a:xfrm>
            <a:off x="11260272" y="3194325"/>
            <a:ext cx="617477" cy="400110"/>
          </a:xfrm>
          <a:prstGeom prst="rect">
            <a:avLst/>
          </a:prstGeom>
          <a:noFill/>
        </p:spPr>
        <p:txBody>
          <a:bodyPr wrap="none" rtlCol="0">
            <a:spAutoFit/>
          </a:bodyPr>
          <a:lstStyle/>
          <a:p>
            <a:r>
              <a:rPr lang="en-US" sz="2000" dirty="0">
                <a:latin typeface="Lato Regular"/>
                <a:cs typeface="Lato Regular"/>
              </a:rPr>
              <a:t> = 0</a:t>
            </a:r>
          </a:p>
        </p:txBody>
      </p:sp>
      <p:sp>
        <p:nvSpPr>
          <p:cNvPr id="61" name="Oval 60"/>
          <p:cNvSpPr/>
          <p:nvPr/>
        </p:nvSpPr>
        <p:spPr>
          <a:xfrm>
            <a:off x="10957762"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2" name="TextBox 61"/>
          <p:cNvSpPr txBox="1"/>
          <p:nvPr/>
        </p:nvSpPr>
        <p:spPr>
          <a:xfrm>
            <a:off x="11260272" y="3610188"/>
            <a:ext cx="758541" cy="400110"/>
          </a:xfrm>
          <a:prstGeom prst="rect">
            <a:avLst/>
          </a:prstGeom>
          <a:noFill/>
        </p:spPr>
        <p:txBody>
          <a:bodyPr wrap="none" rtlCol="0">
            <a:spAutoFit/>
          </a:bodyPr>
          <a:lstStyle/>
          <a:p>
            <a:r>
              <a:rPr lang="en-US" sz="2000" dirty="0">
                <a:latin typeface="Lato Regular"/>
                <a:cs typeface="Lato Regular"/>
              </a:rPr>
              <a:t> = 6  </a:t>
            </a:r>
          </a:p>
        </p:txBody>
      </p:sp>
      <p:sp>
        <p:nvSpPr>
          <p:cNvPr id="63" name="TextBox 62"/>
          <p:cNvSpPr txBox="1"/>
          <p:nvPr/>
        </p:nvSpPr>
        <p:spPr>
          <a:xfrm>
            <a:off x="4113199" y="4684472"/>
            <a:ext cx="4395566" cy="1005083"/>
          </a:xfrm>
          <a:prstGeom prst="rect">
            <a:avLst/>
          </a:prstGeom>
          <a:noFill/>
        </p:spPr>
        <p:txBody>
          <a:bodyPr wrap="square" rtlCol="0">
            <a:spAutoFit/>
          </a:bodyPr>
          <a:lstStyle/>
          <a:p>
            <a:pPr>
              <a:lnSpc>
                <a:spcPct val="120000"/>
              </a:lnSpc>
            </a:pPr>
            <a:r>
              <a:rPr lang="en-US" sz="2400" dirty="0" smtClean="0">
                <a:latin typeface="Lato Regular"/>
                <a:cs typeface="Lato Regular"/>
              </a:rPr>
              <a:t>(</a:t>
            </a:r>
            <a:r>
              <a:rPr lang="en-US" sz="2400" dirty="0">
                <a:solidFill>
                  <a:srgbClr val="72CFDF"/>
                </a:solidFill>
                <a:latin typeface="Lato Regular"/>
                <a:cs typeface="Lato Regular"/>
              </a:rPr>
              <a:t>2/6</a:t>
            </a:r>
            <a:r>
              <a:rPr lang="en-US" sz="2400" dirty="0">
                <a:latin typeface="Lato Regular"/>
                <a:cs typeface="Lato Regular"/>
              </a:rPr>
              <a:t> log</a:t>
            </a:r>
            <a:r>
              <a:rPr lang="en-US" sz="2400" baseline="-25000" dirty="0">
                <a:latin typeface="Lato Regular"/>
                <a:cs typeface="Lato Regular"/>
              </a:rPr>
              <a:t>2 </a:t>
            </a:r>
            <a:r>
              <a:rPr lang="en-US" sz="2400" dirty="0">
                <a:solidFill>
                  <a:srgbClr val="72CFDF"/>
                </a:solidFill>
                <a:latin typeface="Lato Regular"/>
                <a:cs typeface="Lato Regular"/>
              </a:rPr>
              <a:t>2/6</a:t>
            </a:r>
            <a:r>
              <a:rPr lang="en-US" sz="2400" dirty="0">
                <a:latin typeface="Lato Regular"/>
                <a:cs typeface="Lato Regular"/>
              </a:rPr>
              <a:t>)  - (</a:t>
            </a:r>
            <a:r>
              <a:rPr lang="en-US" sz="2400" dirty="0">
                <a:solidFill>
                  <a:srgbClr val="008000"/>
                </a:solidFill>
                <a:latin typeface="Lato Regular"/>
                <a:cs typeface="Lato Regular"/>
              </a:rPr>
              <a:t>4/6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4/6</a:t>
            </a:r>
            <a:r>
              <a:rPr lang="en-US" sz="2400" dirty="0">
                <a:latin typeface="Lato Regular"/>
                <a:cs typeface="Lato Regular"/>
              </a:rPr>
              <a:t>)  </a:t>
            </a:r>
            <a:endParaRPr lang="en-US" sz="2400" dirty="0" smtClean="0">
              <a:latin typeface="Lato Regular"/>
              <a:cs typeface="Lato Regular"/>
            </a:endParaRPr>
          </a:p>
          <a:p>
            <a:pPr>
              <a:lnSpc>
                <a:spcPct val="120000"/>
              </a:lnSpc>
            </a:pPr>
            <a:r>
              <a:rPr lang="en-US" sz="2800" dirty="0" smtClean="0">
                <a:latin typeface="Lato Regular"/>
                <a:cs typeface="Lato Regular"/>
              </a:rPr>
              <a:t>= </a:t>
            </a:r>
            <a:r>
              <a:rPr lang="en-US" sz="2800" dirty="0" smtClean="0">
                <a:latin typeface="Lato Regular"/>
                <a:cs typeface="Lato Regular"/>
              </a:rPr>
              <a:t>0.92 </a:t>
            </a:r>
            <a:endParaRPr lang="en-US" sz="2800" dirty="0">
              <a:latin typeface="Lato Regular"/>
              <a:cs typeface="Lato Regular"/>
            </a:endParaRPr>
          </a:p>
        </p:txBody>
      </p:sp>
      <p:sp>
        <p:nvSpPr>
          <p:cNvPr id="64" name="TextBox 63"/>
          <p:cNvSpPr txBox="1"/>
          <p:nvPr/>
        </p:nvSpPr>
        <p:spPr>
          <a:xfrm>
            <a:off x="249778" y="4740910"/>
            <a:ext cx="3931046" cy="1052596"/>
          </a:xfrm>
          <a:prstGeom prst="rect">
            <a:avLst/>
          </a:prstGeom>
          <a:noFill/>
        </p:spPr>
        <p:txBody>
          <a:bodyPr wrap="square" rtlCol="0">
            <a:spAutoFit/>
          </a:bodyPr>
          <a:lstStyle/>
          <a:p>
            <a:pPr>
              <a:lnSpc>
                <a:spcPct val="120000"/>
              </a:lnSpc>
            </a:pPr>
            <a:r>
              <a:rPr lang="en-US" sz="2400" dirty="0" smtClean="0">
                <a:latin typeface="Lato Regular"/>
                <a:cs typeface="Lato Regular"/>
              </a:rPr>
              <a:t>(</a:t>
            </a:r>
            <a:r>
              <a:rPr lang="en-US" sz="2400" dirty="0">
                <a:solidFill>
                  <a:srgbClr val="72CFDF"/>
                </a:solidFill>
                <a:latin typeface="Lato Regular"/>
                <a:cs typeface="Lato Regular"/>
              </a:rPr>
              <a:t>3/6 </a:t>
            </a:r>
            <a:r>
              <a:rPr lang="en-US" sz="2400" dirty="0">
                <a:latin typeface="Lato Regular"/>
                <a:cs typeface="Lato Regular"/>
              </a:rPr>
              <a:t>log</a:t>
            </a:r>
            <a:r>
              <a:rPr lang="en-US" sz="2400" baseline="-25000" dirty="0">
                <a:latin typeface="Lato Regular"/>
                <a:cs typeface="Lato Regular"/>
              </a:rPr>
              <a:t>2 </a:t>
            </a:r>
            <a:r>
              <a:rPr lang="en-US" sz="2400" dirty="0">
                <a:solidFill>
                  <a:srgbClr val="72CFDF"/>
                </a:solidFill>
                <a:latin typeface="Lato Regular"/>
                <a:cs typeface="Lato Regular"/>
              </a:rPr>
              <a:t>3/6</a:t>
            </a:r>
            <a:r>
              <a:rPr lang="en-US" sz="2400" dirty="0">
                <a:latin typeface="Lato Regular"/>
                <a:cs typeface="Lato Regular"/>
              </a:rPr>
              <a:t>) </a:t>
            </a:r>
            <a:r>
              <a:rPr lang="mr-IN" sz="2400" dirty="0">
                <a:latin typeface="Lato Regular"/>
                <a:cs typeface="Lato Regular"/>
              </a:rPr>
              <a:t>–</a:t>
            </a:r>
            <a:r>
              <a:rPr lang="en-US" sz="2400" dirty="0">
                <a:latin typeface="Lato Regular"/>
                <a:cs typeface="Lato Regular"/>
              </a:rPr>
              <a:t> (</a:t>
            </a:r>
            <a:r>
              <a:rPr lang="en-US" sz="2400" dirty="0">
                <a:solidFill>
                  <a:srgbClr val="008000"/>
                </a:solidFill>
                <a:latin typeface="Lato Regular"/>
                <a:cs typeface="Lato Regular"/>
              </a:rPr>
              <a:t>3/6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3/6</a:t>
            </a:r>
            <a:r>
              <a:rPr lang="en-US" sz="2400" dirty="0">
                <a:latin typeface="Lato Regular"/>
                <a:cs typeface="Lato Regular"/>
              </a:rPr>
              <a:t>) </a:t>
            </a:r>
            <a:r>
              <a:rPr lang="en-US" sz="2800" dirty="0" smtClean="0">
                <a:latin typeface="Lato Regular"/>
                <a:cs typeface="Lato Regular"/>
              </a:rPr>
              <a:t>= </a:t>
            </a:r>
            <a:r>
              <a:rPr lang="en-US" sz="2800" dirty="0">
                <a:latin typeface="Lato Regular"/>
                <a:cs typeface="Lato Regular"/>
              </a:rPr>
              <a:t>1 </a:t>
            </a:r>
          </a:p>
        </p:txBody>
      </p:sp>
      <p:sp>
        <p:nvSpPr>
          <p:cNvPr id="48" name="Title 1"/>
          <p:cNvSpPr>
            <a:spLocks noGrp="1"/>
          </p:cNvSpPr>
          <p:nvPr>
            <p:ph type="title"/>
          </p:nvPr>
        </p:nvSpPr>
        <p:spPr>
          <a:xfrm>
            <a:off x="80554" y="1"/>
            <a:ext cx="10515600" cy="731520"/>
          </a:xfrm>
        </p:spPr>
        <p:txBody>
          <a:bodyPr/>
          <a:lstStyle/>
          <a:p>
            <a:r>
              <a:rPr lang="en-US" dirty="0" smtClean="0"/>
              <a:t>Mathematical </a:t>
            </a:r>
            <a:r>
              <a:rPr lang="en-US" dirty="0" smtClean="0"/>
              <a:t>Approaches: Classification, </a:t>
            </a:r>
            <a:r>
              <a:rPr lang="en-US" dirty="0" smtClean="0"/>
              <a:t>Entropy (C4.5)</a:t>
            </a:r>
            <a:endParaRPr lang="en-US" dirty="0"/>
          </a:p>
        </p:txBody>
      </p:sp>
    </p:spTree>
    <p:extLst>
      <p:ext uri="{BB962C8B-B14F-4D97-AF65-F5344CB8AC3E}">
        <p14:creationId xmlns:p14="http://schemas.microsoft.com/office/powerpoint/2010/main" val="1765607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US" dirty="0" smtClean="0"/>
              <a:t> Information gain helps us understand </a:t>
            </a:r>
            <a:r>
              <a:rPr lang="en-US" dirty="0"/>
              <a:t>how important an attribute is in the data</a:t>
            </a:r>
          </a:p>
          <a:p>
            <a:pPr>
              <a:defRPr/>
            </a:pPr>
            <a:r>
              <a:rPr lang="en-US" dirty="0" smtClean="0"/>
              <a:t> We </a:t>
            </a:r>
            <a:r>
              <a:rPr lang="en-US" dirty="0"/>
              <a:t>can use it to decide how to order the nodes of the decision tree</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6930141" y="4005064"/>
            <a:ext cx="972108" cy="972108"/>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33" name="Rectangle 32"/>
          <p:cNvSpPr/>
          <p:nvPr/>
        </p:nvSpPr>
        <p:spPr>
          <a:xfrm>
            <a:off x="625157" y="2490212"/>
            <a:ext cx="11697472" cy="553998"/>
          </a:xfrm>
          <a:prstGeom prst="rect">
            <a:avLst/>
          </a:prstGeom>
        </p:spPr>
        <p:txBody>
          <a:bodyPr wrap="square">
            <a:spAutoFit/>
          </a:bodyPr>
          <a:lstStyle/>
          <a:p>
            <a:pPr>
              <a:defRPr/>
            </a:pPr>
            <a:r>
              <a:rPr lang="en-US" sz="3000" dirty="0">
                <a:latin typeface="Lato Regular"/>
                <a:cs typeface="Lato Regular"/>
              </a:rPr>
              <a:t>Information gain = </a:t>
            </a:r>
            <a:r>
              <a:rPr lang="en-US" sz="3000" dirty="0">
                <a:solidFill>
                  <a:srgbClr val="FF6600"/>
                </a:solidFill>
                <a:latin typeface="Lato Regular"/>
                <a:cs typeface="Lato Regular"/>
              </a:rPr>
              <a:t>entropy (parent) </a:t>
            </a:r>
            <a:r>
              <a:rPr lang="mr-IN" sz="3000" dirty="0">
                <a:latin typeface="Lato Regular"/>
                <a:cs typeface="Lato Regular"/>
              </a:rPr>
              <a:t>–</a:t>
            </a:r>
            <a:r>
              <a:rPr lang="en-US" sz="3000" dirty="0">
                <a:latin typeface="Lato Regular"/>
                <a:cs typeface="Lato Regular"/>
              </a:rPr>
              <a:t> </a:t>
            </a:r>
            <a:r>
              <a:rPr lang="en-US" sz="3000" dirty="0">
                <a:solidFill>
                  <a:srgbClr val="660066"/>
                </a:solidFill>
                <a:latin typeface="Lato Regular"/>
                <a:cs typeface="Lato Regular"/>
              </a:rPr>
              <a:t>average entropy (children)</a:t>
            </a:r>
          </a:p>
        </p:txBody>
      </p:sp>
      <p:sp>
        <p:nvSpPr>
          <p:cNvPr id="64" name="TextBox 63"/>
          <p:cNvSpPr txBox="1"/>
          <p:nvPr/>
        </p:nvSpPr>
        <p:spPr>
          <a:xfrm>
            <a:off x="736481" y="3695516"/>
            <a:ext cx="3846588"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3/6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3/6</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3/6</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3/6</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grpSp>
        <p:nvGrpSpPr>
          <p:cNvPr id="48" name="Group 47"/>
          <p:cNvGrpSpPr/>
          <p:nvPr/>
        </p:nvGrpSpPr>
        <p:grpSpPr>
          <a:xfrm>
            <a:off x="4193837" y="4401108"/>
            <a:ext cx="1440160" cy="1440160"/>
            <a:chOff x="2470920" y="5993904"/>
            <a:chExt cx="5328592" cy="5328592"/>
          </a:xfrm>
        </p:grpSpPr>
        <p:sp>
          <p:nvSpPr>
            <p:cNvPr id="65" name="Oval 64"/>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6" name="Plus 65"/>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7" name="Plus 66"/>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8" name="Plus 67"/>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9" name="Oval 68"/>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0" name="Oval 69"/>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1" name="Oval 70"/>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72" name="Group 71"/>
          <p:cNvGrpSpPr/>
          <p:nvPr/>
        </p:nvGrpSpPr>
        <p:grpSpPr>
          <a:xfrm>
            <a:off x="6930141" y="5337212"/>
            <a:ext cx="972108" cy="972108"/>
            <a:chOff x="2470920" y="5993904"/>
            <a:chExt cx="5328592" cy="5328592"/>
          </a:xfrm>
        </p:grpSpPr>
        <p:sp>
          <p:nvSpPr>
            <p:cNvPr id="73" name="Oval 72"/>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7" name="Oval 76"/>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8" name="Oval 77"/>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80" name="Down Arrow 6"/>
          <p:cNvSpPr>
            <a:spLocks noChangeArrowheads="1"/>
          </p:cNvSpPr>
          <p:nvPr/>
        </p:nvSpPr>
        <p:spPr bwMode="auto">
          <a:xfrm rot="14793877">
            <a:off x="6108358" y="4231688"/>
            <a:ext cx="362728" cy="1115164"/>
          </a:xfrm>
          <a:prstGeom prst="downArrow">
            <a:avLst>
              <a:gd name="adj1" fmla="val 50000"/>
              <a:gd name="adj2" fmla="val 50001"/>
            </a:avLst>
          </a:prstGeom>
          <a:solidFill>
            <a:srgbClr val="F9840C"/>
          </a:solidFill>
          <a:ln>
            <a:noFill/>
          </a:ln>
          <a:extLst/>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1" name="Down Arrow 6"/>
          <p:cNvSpPr>
            <a:spLocks noChangeArrowheads="1"/>
          </p:cNvSpPr>
          <p:nvPr/>
        </p:nvSpPr>
        <p:spPr bwMode="auto">
          <a:xfrm rot="6806123" flipV="1">
            <a:off x="6108358" y="4915764"/>
            <a:ext cx="362728" cy="1115164"/>
          </a:xfrm>
          <a:prstGeom prst="downArrow">
            <a:avLst>
              <a:gd name="adj1" fmla="val 50000"/>
              <a:gd name="adj2" fmla="val 50001"/>
            </a:avLst>
          </a:prstGeom>
          <a:solidFill>
            <a:srgbClr val="F9840C"/>
          </a:solidFill>
          <a:ln>
            <a:noFill/>
          </a:ln>
          <a:extLst/>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2" name="TextBox 81"/>
          <p:cNvSpPr txBox="1"/>
          <p:nvPr/>
        </p:nvSpPr>
        <p:spPr>
          <a:xfrm>
            <a:off x="7974257" y="5409220"/>
            <a:ext cx="1770568"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008000"/>
                </a:solidFill>
                <a:latin typeface="Lato Regular"/>
                <a:cs typeface="Lato Regular"/>
              </a:rPr>
              <a:t>2/2</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2/2</a:t>
            </a:r>
            <a:r>
              <a:rPr lang="en-US" sz="1900" dirty="0">
                <a:latin typeface="Lato Regular"/>
                <a:cs typeface="Lato Regular"/>
              </a:rPr>
              <a:t>)</a:t>
            </a:r>
          </a:p>
          <a:p>
            <a:pPr>
              <a:lnSpc>
                <a:spcPct val="120000"/>
              </a:lnSpc>
            </a:pP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83" name="TextBox 82"/>
          <p:cNvSpPr txBox="1"/>
          <p:nvPr/>
        </p:nvSpPr>
        <p:spPr>
          <a:xfrm>
            <a:off x="7974257" y="4077245"/>
            <a:ext cx="3450336"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1/4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1/4</a:t>
            </a:r>
            <a:r>
              <a:rPr lang="en-US" sz="1900" dirty="0">
                <a:latin typeface="Lato Regular"/>
                <a:cs typeface="Lato Regular"/>
              </a:rPr>
              <a:t>)</a:t>
            </a:r>
            <a:endParaRPr lang="en-US" sz="2000" dirty="0">
              <a:latin typeface="Lato Regular"/>
              <a:cs typeface="Lato Regular"/>
            </a:endParaRP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0.81</a:t>
            </a:r>
            <a:r>
              <a:rPr lang="en-US" sz="2400" dirty="0">
                <a:latin typeface="Lato Regular"/>
                <a:cs typeface="Lato Regular"/>
              </a:rPr>
              <a:t> </a:t>
            </a:r>
          </a:p>
        </p:txBody>
      </p:sp>
      <p:sp>
        <p:nvSpPr>
          <p:cNvPr id="5" name="Rectangle 4"/>
          <p:cNvSpPr/>
          <p:nvPr/>
        </p:nvSpPr>
        <p:spPr>
          <a:xfrm>
            <a:off x="1343472" y="3301534"/>
            <a:ext cx="2460930" cy="461665"/>
          </a:xfrm>
          <a:prstGeom prst="rect">
            <a:avLst/>
          </a:prstGeom>
        </p:spPr>
        <p:txBody>
          <a:bodyPr wrap="none">
            <a:spAutoFit/>
          </a:bodyPr>
          <a:lstStyle/>
          <a:p>
            <a:r>
              <a:rPr lang="en-US" sz="2400" dirty="0">
                <a:solidFill>
                  <a:srgbClr val="FF6600"/>
                </a:solidFill>
                <a:latin typeface="Lato Regular"/>
                <a:cs typeface="Lato Regular"/>
              </a:rPr>
              <a:t>entropy (parent) </a:t>
            </a:r>
            <a:endParaRPr lang="en-US" sz="2400" dirty="0">
              <a:solidFill>
                <a:srgbClr val="FF6600"/>
              </a:solidFill>
            </a:endParaRPr>
          </a:p>
        </p:txBody>
      </p:sp>
      <p:sp>
        <p:nvSpPr>
          <p:cNvPr id="6" name="Rectangle 5"/>
          <p:cNvSpPr/>
          <p:nvPr/>
        </p:nvSpPr>
        <p:spPr>
          <a:xfrm>
            <a:off x="7042744" y="3284984"/>
            <a:ext cx="3781805" cy="461665"/>
          </a:xfrm>
          <a:prstGeom prst="rect">
            <a:avLst/>
          </a:prstGeom>
        </p:spPr>
        <p:txBody>
          <a:bodyPr wrap="none">
            <a:spAutoFit/>
          </a:bodyPr>
          <a:lstStyle/>
          <a:p>
            <a:pPr>
              <a:defRPr/>
            </a:pPr>
            <a:r>
              <a:rPr lang="en-US" sz="2400" dirty="0">
                <a:solidFill>
                  <a:srgbClr val="660066"/>
                </a:solidFill>
                <a:latin typeface="Lato Regular"/>
                <a:cs typeface="Lato Regular"/>
              </a:rPr>
              <a:t>average entropy (children)</a:t>
            </a:r>
          </a:p>
        </p:txBody>
      </p:sp>
      <p:sp>
        <p:nvSpPr>
          <p:cNvPr id="32" name="Title 1"/>
          <p:cNvSpPr>
            <a:spLocks noGrp="1"/>
          </p:cNvSpPr>
          <p:nvPr>
            <p:ph type="title"/>
          </p:nvPr>
        </p:nvSpPr>
        <p:spPr>
          <a:xfrm>
            <a:off x="80554" y="1"/>
            <a:ext cx="10515600" cy="731520"/>
          </a:xfrm>
        </p:spPr>
        <p:txBody>
          <a:bodyPr/>
          <a:lstStyle/>
          <a:p>
            <a:r>
              <a:rPr lang="en-US" dirty="0" smtClean="0"/>
              <a:t>Mathematical </a:t>
            </a:r>
            <a:r>
              <a:rPr lang="en-US" dirty="0" smtClean="0"/>
              <a:t>Approaches: Classification, Entropy</a:t>
            </a:r>
            <a:endParaRPr lang="en-US" dirty="0"/>
          </a:p>
        </p:txBody>
      </p:sp>
    </p:spTree>
    <p:extLst>
      <p:ext uri="{BB962C8B-B14F-4D97-AF65-F5344CB8AC3E}">
        <p14:creationId xmlns:p14="http://schemas.microsoft.com/office/powerpoint/2010/main" val="938048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60" y="821929"/>
            <a:ext cx="10515600" cy="1287843"/>
          </a:xfrm>
        </p:spPr>
        <p:txBody>
          <a:bodyPr>
            <a:normAutofit/>
          </a:bodyPr>
          <a:lstStyle/>
          <a:p>
            <a:pPr>
              <a:defRPr/>
            </a:pPr>
            <a:r>
              <a:rPr lang="en-US" dirty="0" smtClean="0"/>
              <a:t> In </a:t>
            </a:r>
            <a:r>
              <a:rPr lang="en-US" dirty="0"/>
              <a:t>order to calculate the average entropy for the split, we need </a:t>
            </a:r>
            <a:r>
              <a:rPr lang="en-US" dirty="0" smtClean="0"/>
              <a:t>to weigh </a:t>
            </a:r>
            <a:r>
              <a:rPr lang="en-US" dirty="0"/>
              <a:t>the split by the number of data points in each </a:t>
            </a:r>
            <a:r>
              <a:rPr lang="en-US" dirty="0" smtClean="0"/>
              <a:t>node. So we create a weighted average of the entropy of the children nodes. </a:t>
            </a:r>
            <a:endParaRPr lang="en-US" dirty="0"/>
          </a:p>
          <a:p>
            <a:pPr lvl="1">
              <a:buClr>
                <a:schemeClr val="bg1"/>
              </a:buClr>
            </a:pPr>
            <a:endParaRPr lang="fi-FI" dirty="0">
              <a:solidFill>
                <a:srgbClr val="72CFDF"/>
              </a:solidFill>
            </a:endParaRPr>
          </a:p>
          <a:p>
            <a:pPr marL="228600" lvl="1" indent="0">
              <a:buNone/>
            </a:pPr>
            <a:endParaRPr lang="en-US" dirty="0"/>
          </a:p>
        </p:txBody>
      </p:sp>
      <p:sp>
        <p:nvSpPr>
          <p:cNvPr id="33" name="Rectangle 32"/>
          <p:cNvSpPr/>
          <p:nvPr/>
        </p:nvSpPr>
        <p:spPr>
          <a:xfrm>
            <a:off x="536013" y="2445092"/>
            <a:ext cx="11495718" cy="553998"/>
          </a:xfrm>
          <a:prstGeom prst="rect">
            <a:avLst/>
          </a:prstGeom>
        </p:spPr>
        <p:txBody>
          <a:bodyPr wrap="square">
            <a:spAutoFit/>
          </a:bodyPr>
          <a:lstStyle/>
          <a:p>
            <a:pPr>
              <a:defRPr/>
            </a:pPr>
            <a:r>
              <a:rPr lang="en-US" sz="3000" dirty="0">
                <a:cs typeface="Lato Regular"/>
              </a:rPr>
              <a:t>Information gain = </a:t>
            </a:r>
            <a:r>
              <a:rPr lang="en-US" sz="3000" dirty="0">
                <a:solidFill>
                  <a:srgbClr val="FF6600"/>
                </a:solidFill>
                <a:cs typeface="Lato Regular"/>
              </a:rPr>
              <a:t>entropy (parent) </a:t>
            </a:r>
            <a:r>
              <a:rPr lang="mr-IN" sz="3000" dirty="0">
                <a:cs typeface="Lato Regular"/>
              </a:rPr>
              <a:t>–</a:t>
            </a:r>
            <a:r>
              <a:rPr lang="en-US" sz="3000" dirty="0">
                <a:cs typeface="Lato Regular"/>
              </a:rPr>
              <a:t> </a:t>
            </a:r>
            <a:r>
              <a:rPr lang="en-US" sz="3000" dirty="0">
                <a:solidFill>
                  <a:srgbClr val="660066"/>
                </a:solidFill>
                <a:cs typeface="Lato Regular"/>
              </a:rPr>
              <a:t>average entropy (children)</a:t>
            </a:r>
          </a:p>
        </p:txBody>
      </p:sp>
      <p:sp>
        <p:nvSpPr>
          <p:cNvPr id="83" name="TextBox 82"/>
          <p:cNvSpPr txBox="1"/>
          <p:nvPr/>
        </p:nvSpPr>
        <p:spPr>
          <a:xfrm>
            <a:off x="7140116" y="3612012"/>
            <a:ext cx="3450336" cy="978729"/>
          </a:xfrm>
          <a:prstGeom prst="rect">
            <a:avLst/>
          </a:prstGeom>
          <a:noFill/>
        </p:spPr>
        <p:txBody>
          <a:bodyPr wrap="square" rtlCol="0">
            <a:spAutoFit/>
          </a:bodyPr>
          <a:lstStyle/>
          <a:p>
            <a:pPr>
              <a:lnSpc>
                <a:spcPct val="120000"/>
              </a:lnSpc>
            </a:pPr>
            <a:r>
              <a:rPr lang="en-US" sz="2400" dirty="0">
                <a:cs typeface="Lato Regular"/>
              </a:rPr>
              <a:t>= (2/6 * 0) + (4/6 * 0.81)</a:t>
            </a:r>
          </a:p>
          <a:p>
            <a:pPr>
              <a:lnSpc>
                <a:spcPct val="120000"/>
              </a:lnSpc>
            </a:pPr>
            <a:r>
              <a:rPr lang="en-US" sz="2400" dirty="0">
                <a:cs typeface="Lato Regular"/>
              </a:rPr>
              <a:t>= </a:t>
            </a:r>
            <a:r>
              <a:rPr lang="en-US" sz="2400" dirty="0">
                <a:solidFill>
                  <a:srgbClr val="660066"/>
                </a:solidFill>
                <a:cs typeface="Lato Regular"/>
              </a:rPr>
              <a:t>0.54</a:t>
            </a:r>
            <a:r>
              <a:rPr lang="en-US" sz="2400" dirty="0">
                <a:cs typeface="Lato Regular"/>
              </a:rPr>
              <a:t>  </a:t>
            </a:r>
          </a:p>
        </p:txBody>
      </p:sp>
      <p:sp>
        <p:nvSpPr>
          <p:cNvPr id="5" name="Rectangle 4"/>
          <p:cNvSpPr/>
          <p:nvPr/>
        </p:nvSpPr>
        <p:spPr>
          <a:xfrm>
            <a:off x="1343472" y="3301534"/>
            <a:ext cx="2316468" cy="461665"/>
          </a:xfrm>
          <a:prstGeom prst="rect">
            <a:avLst/>
          </a:prstGeom>
        </p:spPr>
        <p:txBody>
          <a:bodyPr wrap="none">
            <a:spAutoFit/>
          </a:bodyPr>
          <a:lstStyle/>
          <a:p>
            <a:r>
              <a:rPr lang="en-US" sz="2400" dirty="0">
                <a:solidFill>
                  <a:srgbClr val="FF6600"/>
                </a:solidFill>
                <a:cs typeface="Lato Regular"/>
              </a:rPr>
              <a:t>entropy (parent) </a:t>
            </a:r>
            <a:endParaRPr lang="en-US" sz="2400" dirty="0">
              <a:solidFill>
                <a:srgbClr val="FF6600"/>
              </a:solidFill>
            </a:endParaRPr>
          </a:p>
        </p:txBody>
      </p:sp>
      <p:sp>
        <p:nvSpPr>
          <p:cNvPr id="6" name="Rectangle 5"/>
          <p:cNvSpPr/>
          <p:nvPr/>
        </p:nvSpPr>
        <p:spPr>
          <a:xfrm>
            <a:off x="6283872" y="3256980"/>
            <a:ext cx="4753481" cy="461665"/>
          </a:xfrm>
          <a:prstGeom prst="rect">
            <a:avLst/>
          </a:prstGeom>
        </p:spPr>
        <p:txBody>
          <a:bodyPr wrap="none">
            <a:spAutoFit/>
          </a:bodyPr>
          <a:lstStyle/>
          <a:p>
            <a:pPr>
              <a:defRPr/>
            </a:pPr>
            <a:r>
              <a:rPr lang="en-US" sz="2400" dirty="0" smtClean="0">
                <a:solidFill>
                  <a:srgbClr val="660066"/>
                </a:solidFill>
                <a:cs typeface="Lato Regular"/>
              </a:rPr>
              <a:t>Weighted average </a:t>
            </a:r>
            <a:r>
              <a:rPr lang="en-US" sz="2400" dirty="0">
                <a:solidFill>
                  <a:srgbClr val="660066"/>
                </a:solidFill>
                <a:cs typeface="Lato Regular"/>
              </a:rPr>
              <a:t>entropy (children)</a:t>
            </a:r>
          </a:p>
        </p:txBody>
      </p:sp>
      <p:pic>
        <p:nvPicPr>
          <p:cNvPr id="7" name="Picture 6"/>
          <p:cNvPicPr>
            <a:picLocks noChangeAspect="1"/>
          </p:cNvPicPr>
          <p:nvPr/>
        </p:nvPicPr>
        <p:blipFill>
          <a:blip r:embed="rId3">
            <a:alphaModFix amt="73000"/>
          </a:blip>
          <a:stretch>
            <a:fillRect/>
          </a:stretch>
        </p:blipFill>
        <p:spPr>
          <a:xfrm>
            <a:off x="8040204" y="4835056"/>
            <a:ext cx="2011371" cy="1256680"/>
          </a:xfrm>
          <a:prstGeom prst="rect">
            <a:avLst/>
          </a:prstGeom>
        </p:spPr>
      </p:pic>
      <p:sp>
        <p:nvSpPr>
          <p:cNvPr id="32" name="TextBox 31"/>
          <p:cNvSpPr txBox="1"/>
          <p:nvPr/>
        </p:nvSpPr>
        <p:spPr>
          <a:xfrm>
            <a:off x="1925669" y="3726875"/>
            <a:ext cx="1099383" cy="535531"/>
          </a:xfrm>
          <a:prstGeom prst="rect">
            <a:avLst/>
          </a:prstGeom>
          <a:noFill/>
        </p:spPr>
        <p:txBody>
          <a:bodyPr wrap="square" rtlCol="0">
            <a:spAutoFit/>
          </a:bodyPr>
          <a:lstStyle/>
          <a:p>
            <a:pPr>
              <a:lnSpc>
                <a:spcPct val="120000"/>
              </a:lnSpc>
            </a:pP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35" name="Title 1"/>
          <p:cNvSpPr>
            <a:spLocks noGrp="1"/>
          </p:cNvSpPr>
          <p:nvPr>
            <p:ph type="title"/>
          </p:nvPr>
        </p:nvSpPr>
        <p:spPr>
          <a:xfrm>
            <a:off x="80554" y="1"/>
            <a:ext cx="10515600" cy="731520"/>
          </a:xfrm>
        </p:spPr>
        <p:txBody>
          <a:bodyPr/>
          <a:lstStyle/>
          <a:p>
            <a:r>
              <a:rPr lang="en-US" dirty="0" smtClean="0"/>
              <a:t>Mathematical </a:t>
            </a:r>
            <a:r>
              <a:rPr lang="en-US" dirty="0" smtClean="0"/>
              <a:t>Approaches: Classification, Entropy</a:t>
            </a:r>
            <a:endParaRPr lang="en-US" dirty="0"/>
          </a:p>
        </p:txBody>
      </p:sp>
      <p:grpSp>
        <p:nvGrpSpPr>
          <p:cNvPr id="36" name="Group 35"/>
          <p:cNvGrpSpPr/>
          <p:nvPr/>
        </p:nvGrpSpPr>
        <p:grpSpPr>
          <a:xfrm>
            <a:off x="1686748" y="4745144"/>
            <a:ext cx="1148236" cy="1197550"/>
            <a:chOff x="2470920" y="5993904"/>
            <a:chExt cx="5328592" cy="5328592"/>
          </a:xfrm>
        </p:grpSpPr>
        <p:sp>
          <p:nvSpPr>
            <p:cNvPr id="37" name="Oval 36"/>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Plus 37"/>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Plus 38"/>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Plus 39"/>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1" name="Oval 40"/>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2" name="Oval 41"/>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4" name="Oval 43"/>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Tree>
    <p:extLst>
      <p:ext uri="{BB962C8B-B14F-4D97-AF65-F5344CB8AC3E}">
        <p14:creationId xmlns:p14="http://schemas.microsoft.com/office/powerpoint/2010/main" val="3087747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54" y="834656"/>
            <a:ext cx="9115697" cy="3113246"/>
          </a:xfrm>
        </p:spPr>
        <p:txBody>
          <a:bodyPr>
            <a:normAutofit lnSpcReduction="10000"/>
          </a:bodyPr>
          <a:lstStyle/>
          <a:p>
            <a:r>
              <a:rPr lang="en-US" dirty="0" smtClean="0"/>
              <a:t> In </a:t>
            </a:r>
            <a:r>
              <a:rPr lang="en-US" dirty="0" smtClean="0"/>
              <a:t>order to construct the tree, we need to follow three steps</a:t>
            </a:r>
            <a:r>
              <a:rPr lang="en-US" dirty="0" smtClean="0"/>
              <a:t>:</a:t>
            </a:r>
            <a:endParaRPr lang="en-US" dirty="0"/>
          </a:p>
          <a:p>
            <a:pPr marL="457200" indent="-457200">
              <a:buAutoNum type="arabicPeriod"/>
            </a:pPr>
            <a:r>
              <a:rPr lang="en-US" dirty="0" smtClean="0"/>
              <a:t>Choose the attribute with the highest </a:t>
            </a:r>
            <a:r>
              <a:rPr lang="en-US" dirty="0" smtClean="0"/>
              <a:t>information gain</a:t>
            </a:r>
          </a:p>
          <a:p>
            <a:pPr marL="457200" indent="-457200">
              <a:buAutoNum type="arabicPeriod"/>
            </a:pPr>
            <a:r>
              <a:rPr lang="en-US" dirty="0" smtClean="0"/>
              <a:t>Construct </a:t>
            </a:r>
            <a:r>
              <a:rPr lang="en-US" dirty="0" smtClean="0"/>
              <a:t>the child </a:t>
            </a:r>
            <a:r>
              <a:rPr lang="en-US" dirty="0" smtClean="0"/>
              <a:t>nodes</a:t>
            </a:r>
          </a:p>
          <a:p>
            <a:pPr marL="457200" indent="-457200">
              <a:buAutoNum type="arabicPeriod"/>
            </a:pPr>
            <a:r>
              <a:rPr lang="en-US" dirty="0" smtClean="0"/>
              <a:t>Repeat </a:t>
            </a:r>
            <a:r>
              <a:rPr lang="en-US" dirty="0" smtClean="0"/>
              <a:t>steps 1 and 2 recursively until </a:t>
            </a:r>
            <a:endParaRPr lang="en-US" dirty="0"/>
          </a:p>
          <a:p>
            <a:pPr marL="0" indent="0">
              <a:buNone/>
            </a:pPr>
            <a:r>
              <a:rPr lang="en-US" dirty="0" smtClean="0"/>
              <a:t> </a:t>
            </a:r>
            <a:r>
              <a:rPr lang="en-US" dirty="0" smtClean="0"/>
              <a:t>      no more information can be gained</a:t>
            </a:r>
            <a:r>
              <a:rPr lang="en-US" dirty="0" smtClean="0"/>
              <a:t>							</a:t>
            </a:r>
          </a:p>
          <a:p>
            <a:pPr marL="457200" indent="-457200">
              <a:buAutoNum type="arabicPeriod"/>
            </a:pPr>
            <a:endParaRPr lang="en-US" dirty="0"/>
          </a:p>
          <a:p>
            <a:pPr marL="457200" indent="-457200">
              <a:buAutoNum type="arabicPeriod"/>
            </a:pPr>
            <a:endParaRPr lang="en-US" dirty="0" smtClean="0"/>
          </a:p>
        </p:txBody>
      </p:sp>
      <p:sp>
        <p:nvSpPr>
          <p:cNvPr id="47" name="Title 46"/>
          <p:cNvSpPr>
            <a:spLocks noGrp="1"/>
          </p:cNvSpPr>
          <p:nvPr>
            <p:ph type="title"/>
          </p:nvPr>
        </p:nvSpPr>
        <p:spPr/>
        <p:txBody>
          <a:bodyPr/>
          <a:lstStyle/>
          <a:p>
            <a:pPr>
              <a:defRPr/>
            </a:pPr>
            <a:r>
              <a:rPr lang="en-US" dirty="0"/>
              <a:t>Mathematical </a:t>
            </a:r>
            <a:r>
              <a:rPr lang="en-US" dirty="0" smtClean="0"/>
              <a:t>Approaches: Information </a:t>
            </a:r>
            <a:r>
              <a:rPr lang="en-US" dirty="0" smtClean="0"/>
              <a:t>gain + entropy: example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705376124"/>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a:t>
                      </a:r>
                      <a:r>
                        <a:rPr lang="en-US" sz="2200" b="1" i="0" u="none" strike="noStrike" kern="1200" dirty="0" smtClean="0">
                          <a:solidFill>
                            <a:schemeClr val="bg1"/>
                          </a:solidFill>
                          <a:effectLst/>
                          <a:latin typeface="Lato Regular"/>
                          <a:ea typeface="+mn-ea"/>
                          <a:cs typeface="Lato Regular"/>
                        </a:rPr>
                        <a:t>utlook</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smtClean="0">
                          <a:solidFill>
                            <a:schemeClr val="bg1"/>
                          </a:solidFill>
                          <a:effectLst/>
                          <a:latin typeface="Lato Regular"/>
                          <a:ea typeface="+mn-ea"/>
                          <a:cs typeface="Lato Regular"/>
                        </a:rPr>
                        <a:t>Temp</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a:t>
                      </a:r>
                      <a:r>
                        <a:rPr lang="en-US" sz="2200" b="1" i="0" u="none" strike="noStrike" kern="1200" dirty="0" smtClean="0">
                          <a:solidFill>
                            <a:schemeClr val="bg1"/>
                          </a:solidFill>
                          <a:effectLst/>
                          <a:latin typeface="Lato Regular"/>
                          <a:ea typeface="+mn-ea"/>
                          <a:cs typeface="Lato Regular"/>
                        </a:rPr>
                        <a:t>umidity</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a:t>
                      </a:r>
                      <a:r>
                        <a:rPr lang="en-US" sz="2200" b="1" i="0" u="none" strike="noStrike" kern="1200" dirty="0" smtClean="0">
                          <a:solidFill>
                            <a:schemeClr val="bg1"/>
                          </a:solidFill>
                          <a:effectLst/>
                          <a:latin typeface="Lato Regular"/>
                          <a:ea typeface="+mn-ea"/>
                          <a:cs typeface="Lato Regular"/>
                        </a:rPr>
                        <a:t>lay</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Sunny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Hot</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High</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No</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a:t>
                      </a:r>
                      <a:r>
                        <a:rPr lang="en-US" sz="2000" b="0" i="0" u="none" strike="noStrike" kern="1200" dirty="0" smtClean="0">
                          <a:solidFill>
                            <a:srgbClr val="000000"/>
                          </a:solidFill>
                          <a:effectLst/>
                          <a:latin typeface="Lato Light"/>
                          <a:ea typeface="+mn-ea"/>
                          <a:cs typeface="Lato Light"/>
                        </a:rPr>
                        <a:t>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Hot</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Low</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No</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Cloudy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Cool</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High</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Yes</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Sunny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Cool</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Low</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Yes</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Rectangle 9"/>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25</a:t>
            </a:fld>
            <a:endParaRPr lang="en-US" dirty="0">
              <a:latin typeface="Lato Light"/>
              <a:cs typeface="Lato Light"/>
            </a:endParaRPr>
          </a:p>
        </p:txBody>
      </p:sp>
    </p:spTree>
    <p:extLst>
      <p:ext uri="{BB962C8B-B14F-4D97-AF65-F5344CB8AC3E}">
        <p14:creationId xmlns:p14="http://schemas.microsoft.com/office/powerpoint/2010/main" val="927095849"/>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80554" y="573314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p:txBody>
          <a:bodyPr/>
          <a:lstStyle/>
          <a:p>
            <a:pPr marL="457200" indent="-457200">
              <a:buAutoNum type="arabicPeriod"/>
            </a:pPr>
            <a:r>
              <a:rPr lang="en-US" dirty="0" smtClean="0"/>
              <a:t>Choose </a:t>
            </a:r>
            <a:r>
              <a:rPr lang="en-US" dirty="0"/>
              <a:t>the attribute with the highest </a:t>
            </a:r>
            <a:r>
              <a:rPr lang="en-US" dirty="0" smtClean="0"/>
              <a:t>information gain</a:t>
            </a:r>
          </a:p>
        </p:txBody>
      </p:sp>
      <p:sp>
        <p:nvSpPr>
          <p:cNvPr id="47" name="Title 46"/>
          <p:cNvSpPr>
            <a:spLocks noGrp="1"/>
          </p:cNvSpPr>
          <p:nvPr>
            <p:ph type="title"/>
          </p:nvPr>
        </p:nvSpPr>
        <p:spPr/>
        <p:txBody>
          <a:bodyPr/>
          <a:lstStyle/>
          <a:p>
            <a:pPr>
              <a:defRPr/>
            </a:pPr>
            <a:r>
              <a:rPr lang="en-US" dirty="0"/>
              <a:t>Mathematical </a:t>
            </a:r>
            <a:r>
              <a:rPr lang="en-US" dirty="0" smtClean="0"/>
              <a:t>Approaches: Information </a:t>
            </a:r>
            <a:r>
              <a:rPr lang="en-US" dirty="0" smtClean="0"/>
              <a:t>gain + entropy: example</a:t>
            </a:r>
            <a:endParaRPr lang="en-US" dirty="0"/>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a:t>
            </a:r>
            <a:r>
              <a:rPr lang="en-US" sz="2200" dirty="0">
                <a:solidFill>
                  <a:srgbClr val="FFFFFF"/>
                </a:solidFill>
                <a:ea typeface="Lato Light" panose="020F0502020204030203" pitchFamily="34" charset="0"/>
                <a:cs typeface="Lato Light" panose="020F0502020204030203" pitchFamily="34" charset="0"/>
                <a:sym typeface="Roboto Condensed"/>
              </a:rPr>
              <a:t> </a:t>
            </a:r>
            <a:r>
              <a:rPr lang="en-US" sz="2200" dirty="0">
                <a:solidFill>
                  <a:srgbClr val="FFFFFF"/>
                </a:solidFill>
                <a:ea typeface="Lato Light" panose="020F0502020204030203" pitchFamily="34" charset="0"/>
                <a:cs typeface="Lato Light" panose="020F0502020204030203" pitchFamily="34" charset="0"/>
                <a:sym typeface="Roboto Condensed"/>
              </a:rPr>
              <a:t>yes </a:t>
            </a:r>
            <a:r>
              <a:rPr lang="en-US" sz="2200" dirty="0">
                <a:solidFill>
                  <a:srgbClr val="FFFFFF"/>
                </a:solidFill>
                <a:ea typeface="Lato Light" panose="020F0502020204030203" pitchFamily="34" charset="0"/>
                <a:cs typeface="Lato Light" panose="020F0502020204030203" pitchFamily="34" charset="0"/>
                <a:sym typeface="Roboto Condensed"/>
              </a:rPr>
              <a:t>2 </a:t>
            </a:r>
            <a:r>
              <a:rPr lang="en-US" sz="2200" dirty="0">
                <a:solidFill>
                  <a:srgbClr val="FFFFFF"/>
                </a:solidFill>
                <a:ea typeface="Lato Light" panose="020F0502020204030203" pitchFamily="34" charset="0"/>
                <a:cs typeface="Lato Light" panose="020F0502020204030203" pitchFamily="34" charset="0"/>
                <a:sym typeface="Roboto Condensed"/>
              </a:rPr>
              <a:t>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464552" y="278199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endParaRPr lang="en-US" altLang="en-US" sz="2200" dirty="0">
              <a:latin typeface="+mn-lt"/>
              <a:ea typeface="Lato Light" panose="020F0502020204030203" pitchFamily="34" charset="0"/>
              <a:cs typeface="Lato Light" panose="020F0502020204030203" pitchFamily="34" charset="0"/>
            </a:endParaRPr>
          </a:p>
        </p:txBody>
      </p:sp>
      <p:sp>
        <p:nvSpPr>
          <p:cNvPr id="14" name="Rectangle 83"/>
          <p:cNvSpPr>
            <a:spLocks noChangeArrowheads="1"/>
          </p:cNvSpPr>
          <p:nvPr/>
        </p:nvSpPr>
        <p:spPr bwMode="auto">
          <a:xfrm>
            <a:off x="1771459" y="276544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a:t>
            </a:r>
            <a:r>
              <a:rPr lang="en-US" sz="2200" dirty="0">
                <a:solidFill>
                  <a:srgbClr val="FFFFFF"/>
                </a:solidFill>
                <a:ea typeface="Lato Light" panose="020F0502020204030203" pitchFamily="34" charset="0"/>
                <a:cs typeface="Lato Light" panose="020F0502020204030203" pitchFamily="34" charset="0"/>
                <a:sym typeface="Roboto Condensed"/>
              </a:rPr>
              <a:t> yes, </a:t>
            </a: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a:t>
            </a:r>
            <a:r>
              <a:rPr lang="en-US" sz="2200" dirty="0">
                <a:solidFill>
                  <a:srgbClr val="FFFFFF"/>
                </a:solidFill>
                <a:ea typeface="Lato Light" panose="020F0502020204030203" pitchFamily="34" charset="0"/>
                <a:cs typeface="Lato Light" panose="020F0502020204030203" pitchFamily="34" charset="0"/>
                <a:sym typeface="Roboto Condensed"/>
              </a:rPr>
              <a:t> </a:t>
            </a:r>
            <a:r>
              <a:rPr lang="en-US" sz="2200" dirty="0">
                <a:solidFill>
                  <a:srgbClr val="FFFFFF"/>
                </a:solidFill>
                <a:ea typeface="Lato Light" panose="020F0502020204030203" pitchFamily="34" charset="0"/>
                <a:cs typeface="Lato Light" panose="020F0502020204030203" pitchFamily="34" charset="0"/>
                <a:sym typeface="Roboto Condensed"/>
              </a:rPr>
              <a:t>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263352" y="3897052"/>
            <a:ext cx="3450336" cy="978729"/>
          </a:xfrm>
          <a:prstGeom prst="rect">
            <a:avLst/>
          </a:prstGeom>
          <a:noFill/>
        </p:spPr>
        <p:txBody>
          <a:bodyPr wrap="square" rtlCol="0">
            <a:spAutoFit/>
          </a:bodyPr>
          <a:lstStyle/>
          <a:p>
            <a:pPr>
              <a:lnSpc>
                <a:spcPct val="120000"/>
              </a:lnSpc>
            </a:pPr>
            <a:r>
              <a:rPr lang="en-US" sz="2000" dirty="0" smtClean="0">
                <a:cs typeface="Lato Regular"/>
              </a:rPr>
              <a:t>-(</a:t>
            </a:r>
            <a:r>
              <a:rPr lang="en-US" sz="2000" dirty="0">
                <a:solidFill>
                  <a:srgbClr val="72CFDF"/>
                </a:solidFill>
                <a:cs typeface="Lato Regular"/>
              </a:rPr>
              <a:t>1</a:t>
            </a:r>
            <a:r>
              <a:rPr lang="en-US" sz="2000" dirty="0">
                <a:solidFill>
                  <a:srgbClr val="72CFDF"/>
                </a:solidFill>
                <a:cs typeface="Lato Regular"/>
              </a:rPr>
              <a:t>/</a:t>
            </a:r>
            <a:r>
              <a:rPr lang="en-US" sz="2000" dirty="0">
                <a:solidFill>
                  <a:srgbClr val="72CFDF"/>
                </a:solidFill>
                <a:cs typeface="Lato Regular"/>
              </a:rPr>
              <a:t>3</a:t>
            </a:r>
            <a:r>
              <a:rPr lang="en-US" sz="2000" dirty="0">
                <a:solidFill>
                  <a:srgbClr val="72CFDF"/>
                </a:solidFill>
                <a:cs typeface="Lato Regular"/>
              </a:rPr>
              <a:t> </a:t>
            </a:r>
            <a:r>
              <a:rPr lang="en-US" sz="2000" dirty="0">
                <a:cs typeface="Lato Regular"/>
              </a:rPr>
              <a:t>log</a:t>
            </a:r>
            <a:r>
              <a:rPr lang="en-US" sz="2000" baseline="-25000" dirty="0">
                <a:cs typeface="Lato Regular"/>
              </a:rPr>
              <a:t>2 </a:t>
            </a:r>
            <a:r>
              <a:rPr lang="en-US" sz="2000" dirty="0">
                <a:solidFill>
                  <a:srgbClr val="72CFDF"/>
                </a:solidFill>
                <a:cs typeface="Lato Regular"/>
              </a:rPr>
              <a:t>1</a:t>
            </a:r>
            <a:r>
              <a:rPr lang="en-US" sz="2000" dirty="0">
                <a:solidFill>
                  <a:srgbClr val="72CFDF"/>
                </a:solidFill>
                <a:cs typeface="Lato Regular"/>
              </a:rPr>
              <a:t>/</a:t>
            </a:r>
            <a:r>
              <a:rPr lang="en-US" sz="2000" dirty="0">
                <a:solidFill>
                  <a:srgbClr val="72CFDF"/>
                </a:solidFill>
                <a:cs typeface="Lato Regular"/>
              </a:rPr>
              <a:t>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a:t>
            </a:r>
            <a:r>
              <a:rPr lang="en-US" sz="2000" dirty="0">
                <a:solidFill>
                  <a:srgbClr val="008000"/>
                </a:solidFill>
                <a:cs typeface="Lato Regular"/>
              </a:rPr>
              <a:t>/</a:t>
            </a:r>
            <a:r>
              <a:rPr lang="en-US" sz="2000" dirty="0">
                <a:solidFill>
                  <a:srgbClr val="008000"/>
                </a:solidFill>
                <a:cs typeface="Lato Regular"/>
              </a:rPr>
              <a:t>3</a:t>
            </a:r>
            <a:r>
              <a:rPr lang="en-US" sz="2000" dirty="0">
                <a:cs typeface="Lato Regular"/>
              </a:rPr>
              <a:t> </a:t>
            </a:r>
            <a:r>
              <a:rPr lang="en-US" sz="2000" dirty="0">
                <a:cs typeface="Lato Regular"/>
              </a:rPr>
              <a:t>log</a:t>
            </a:r>
            <a:r>
              <a:rPr lang="en-US" sz="2000" baseline="-25000" dirty="0">
                <a:cs typeface="Lato Regular"/>
              </a:rPr>
              <a:t>2 </a:t>
            </a:r>
            <a:r>
              <a:rPr lang="en-US" sz="2000" dirty="0">
                <a:solidFill>
                  <a:srgbClr val="008000"/>
                </a:solidFill>
                <a:cs typeface="Lato Regular"/>
              </a:rPr>
              <a:t>2</a:t>
            </a:r>
            <a:r>
              <a:rPr lang="en-US" sz="2000" dirty="0">
                <a:solidFill>
                  <a:srgbClr val="008000"/>
                </a:solidFill>
                <a:cs typeface="Lato Regular"/>
              </a:rPr>
              <a:t>/</a:t>
            </a:r>
            <a:r>
              <a:rPr lang="en-US" sz="2000" dirty="0">
                <a:solidFill>
                  <a:srgbClr val="008000"/>
                </a:solidFill>
                <a:cs typeface="Lato Regular"/>
              </a:rPr>
              <a:t>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endParaRPr lang="en-US" sz="2800" dirty="0">
              <a:cs typeface="Lato Regular"/>
            </a:endParaRPr>
          </a:p>
        </p:txBody>
      </p:sp>
      <p:sp>
        <p:nvSpPr>
          <p:cNvPr id="27" name="TextBox 26"/>
          <p:cNvSpPr txBox="1"/>
          <p:nvPr/>
        </p:nvSpPr>
        <p:spPr>
          <a:xfrm>
            <a:off x="4187788" y="389705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smtClean="0">
                <a:cs typeface="Lato Regular"/>
              </a:rPr>
              <a:t>) </a:t>
            </a:r>
            <a:r>
              <a:rPr lang="en-US" sz="2800" dirty="0" smtClean="0">
                <a:cs typeface="Lato Regular"/>
              </a:rPr>
              <a:t>= </a:t>
            </a:r>
            <a:r>
              <a:rPr lang="en-US" sz="2800" dirty="0">
                <a:solidFill>
                  <a:srgbClr val="660066"/>
                </a:solidFill>
                <a:cs typeface="Lato Regular"/>
              </a:rPr>
              <a:t>0</a:t>
            </a:r>
            <a:r>
              <a:rPr lang="en-US" sz="2800" dirty="0">
                <a:cs typeface="Lato Regular"/>
              </a:rPr>
              <a:t> </a:t>
            </a:r>
            <a:endParaRPr lang="en-US" sz="2800" dirty="0">
              <a:cs typeface="Lato Regular"/>
            </a:endParaRPr>
          </a:p>
        </p:txBody>
      </p:sp>
      <p:sp>
        <p:nvSpPr>
          <p:cNvPr id="28" name="TextBox 27"/>
          <p:cNvSpPr txBox="1"/>
          <p:nvPr/>
        </p:nvSpPr>
        <p:spPr>
          <a:xfrm>
            <a:off x="4475820" y="206102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a:t>
            </a:r>
            <a:r>
              <a:rPr lang="en-US" sz="2000" dirty="0">
                <a:cs typeface="Lato Regular"/>
              </a:rPr>
              <a:t>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endParaRPr lang="en-US" sz="2800" dirty="0">
              <a:cs typeface="Lato Regular"/>
            </a:endParaRPr>
          </a:p>
        </p:txBody>
      </p:sp>
      <p:sp>
        <p:nvSpPr>
          <p:cNvPr id="29" name="Rectangle 28"/>
          <p:cNvSpPr/>
          <p:nvPr/>
        </p:nvSpPr>
        <p:spPr>
          <a:xfrm>
            <a:off x="119476" y="594592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a:t>
            </a:r>
            <a:r>
              <a:rPr lang="en-US" sz="3000" dirty="0">
                <a:cs typeface="Lato Regular"/>
              </a:rPr>
              <a:t>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smtClean="0">
                <a:cs typeface="Lato Regular"/>
              </a:rPr>
              <a:t>))</a:t>
            </a:r>
            <a:r>
              <a:rPr lang="en-US" sz="3000" dirty="0">
                <a:cs typeface="Lato Regular"/>
              </a:rPr>
              <a:t> </a:t>
            </a:r>
            <a:r>
              <a:rPr lang="en-US" sz="3000" dirty="0" smtClean="0">
                <a:cs typeface="Lato Regular"/>
              </a:rPr>
              <a:t>= </a:t>
            </a:r>
            <a:r>
              <a:rPr lang="en-US" sz="3000" dirty="0">
                <a:cs typeface="Lato Regular"/>
              </a:rPr>
              <a:t>0.31</a:t>
            </a:r>
            <a:endParaRPr lang="en-US" sz="3000" dirty="0">
              <a:cs typeface="Lato Regular"/>
            </a:endParaRPr>
          </a:p>
        </p:txBody>
      </p:sp>
      <p:sp>
        <p:nvSpPr>
          <p:cNvPr id="24" name="TextBox 23"/>
          <p:cNvSpPr txBox="1"/>
          <p:nvPr/>
        </p:nvSpPr>
        <p:spPr>
          <a:xfrm>
            <a:off x="2476013" y="4946812"/>
            <a:ext cx="2103653" cy="400110"/>
          </a:xfrm>
          <a:prstGeom prst="rect">
            <a:avLst/>
          </a:prstGeom>
          <a:noFill/>
        </p:spPr>
        <p:txBody>
          <a:bodyPr wrap="none" rtlCol="0">
            <a:spAutoFit/>
          </a:bodyPr>
          <a:lstStyle/>
          <a:p>
            <a:r>
              <a:rPr lang="en-US" sz="2000" b="1" i="1" dirty="0">
                <a:solidFill>
                  <a:srgbClr val="FF6600"/>
                </a:solidFill>
                <a:cs typeface="Lato Light"/>
              </a:rPr>
              <a:t>weighted average</a:t>
            </a:r>
            <a:endParaRPr lang="en-US" sz="2000" b="1" i="1" dirty="0">
              <a:solidFill>
                <a:srgbClr val="FF6600"/>
              </a:solidFill>
              <a:cs typeface="Lato Light"/>
            </a:endParaRPr>
          </a:p>
        </p:txBody>
      </p:sp>
      <p:sp>
        <p:nvSpPr>
          <p:cNvPr id="25" name="Left Brace 24"/>
          <p:cNvSpPr/>
          <p:nvPr/>
        </p:nvSpPr>
        <p:spPr>
          <a:xfrm rot="5400000">
            <a:off x="3246217" y="403770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18318697"/>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a:t>
                      </a:r>
                      <a:r>
                        <a:rPr lang="en-US" sz="2200" b="1" i="0" u="none" strike="noStrike" kern="1200" dirty="0" smtClean="0">
                          <a:solidFill>
                            <a:schemeClr val="bg1"/>
                          </a:solidFill>
                          <a:effectLst/>
                          <a:latin typeface="Lato Regular"/>
                          <a:ea typeface="+mn-ea"/>
                          <a:cs typeface="Lato Regular"/>
                        </a:rPr>
                        <a:t>utlook</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smtClean="0">
                          <a:solidFill>
                            <a:schemeClr val="bg1"/>
                          </a:solidFill>
                          <a:effectLst/>
                          <a:latin typeface="Lato Regular"/>
                          <a:ea typeface="+mn-ea"/>
                          <a:cs typeface="Lato Regular"/>
                        </a:rPr>
                        <a:t>Temp</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a:t>
                      </a:r>
                      <a:r>
                        <a:rPr lang="en-US" sz="2200" b="1" i="0" u="none" strike="noStrike" kern="1200" dirty="0" smtClean="0">
                          <a:solidFill>
                            <a:schemeClr val="bg1"/>
                          </a:solidFill>
                          <a:effectLst/>
                          <a:latin typeface="Lato Regular"/>
                          <a:ea typeface="+mn-ea"/>
                          <a:cs typeface="Lato Regular"/>
                        </a:rPr>
                        <a:t>umidity</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a:t>
                      </a:r>
                      <a:r>
                        <a:rPr lang="en-US" sz="2200" b="1" i="0" u="none" strike="noStrike" kern="1200" dirty="0" smtClean="0">
                          <a:solidFill>
                            <a:schemeClr val="bg1"/>
                          </a:solidFill>
                          <a:effectLst/>
                          <a:latin typeface="Lato Regular"/>
                          <a:ea typeface="+mn-ea"/>
                          <a:cs typeface="Lato Regular"/>
                        </a:rPr>
                        <a:t>lay</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Sunny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Hot</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High</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No</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a:t>
                      </a:r>
                      <a:r>
                        <a:rPr lang="en-US" sz="2000" b="0" i="0" u="none" strike="noStrike" kern="1200" dirty="0" smtClean="0">
                          <a:solidFill>
                            <a:srgbClr val="000000"/>
                          </a:solidFill>
                          <a:effectLst/>
                          <a:latin typeface="Lato Light"/>
                          <a:ea typeface="+mn-ea"/>
                          <a:cs typeface="Lato Light"/>
                        </a:rPr>
                        <a:t>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Hot</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Low</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No</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Cloudy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Cool</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High</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Yes</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Sunny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Cool</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Low</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Yes</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6744072" y="3861048"/>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26</a:t>
            </a:fld>
            <a:endParaRPr lang="en-US" dirty="0">
              <a:latin typeface="Lato Light"/>
              <a:cs typeface="Lato Light"/>
            </a:endParaRPr>
          </a:p>
        </p:txBody>
      </p:sp>
    </p:spTree>
    <p:extLst>
      <p:ext uri="{BB962C8B-B14F-4D97-AF65-F5344CB8AC3E}">
        <p14:creationId xmlns:p14="http://schemas.microsoft.com/office/powerpoint/2010/main" val="3871714676"/>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smtClean="0"/>
              <a:t>Choose </a:t>
            </a:r>
            <a:r>
              <a:rPr lang="en-US" dirty="0"/>
              <a:t>the attribute with the highest </a:t>
            </a:r>
            <a:r>
              <a:rPr lang="en-US" dirty="0" smtClean="0"/>
              <a:t>information gain</a:t>
            </a:r>
          </a:p>
        </p:txBody>
      </p:sp>
      <p:sp>
        <p:nvSpPr>
          <p:cNvPr id="47" name="Title 46"/>
          <p:cNvSpPr>
            <a:spLocks noGrp="1"/>
          </p:cNvSpPr>
          <p:nvPr>
            <p:ph type="title"/>
          </p:nvPr>
        </p:nvSpPr>
        <p:spPr/>
        <p:txBody>
          <a:bodyPr/>
          <a:lstStyle/>
          <a:p>
            <a:pPr>
              <a:defRPr/>
            </a:pPr>
            <a:r>
              <a:rPr lang="en-US" dirty="0"/>
              <a:t>Mathematical </a:t>
            </a:r>
            <a:r>
              <a:rPr lang="en-US" dirty="0" smtClean="0"/>
              <a:t>Approaches: Information </a:t>
            </a:r>
            <a:r>
              <a:rPr lang="en-US" dirty="0" smtClean="0"/>
              <a:t>gain + entropy: example</a:t>
            </a:r>
            <a:endParaRPr lang="en-US" dirty="0"/>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a:t>
            </a:r>
            <a:r>
              <a:rPr lang="en-US" sz="2200" dirty="0">
                <a:solidFill>
                  <a:srgbClr val="FFFFFF"/>
                </a:solidFill>
                <a:ea typeface="Lato Light" panose="020F0502020204030203" pitchFamily="34" charset="0"/>
                <a:cs typeface="Lato Light" panose="020F0502020204030203" pitchFamily="34" charset="0"/>
                <a:sym typeface="Roboto Condensed"/>
              </a:rPr>
              <a:t> </a:t>
            </a:r>
            <a:r>
              <a:rPr lang="en-US" sz="2200" dirty="0">
                <a:solidFill>
                  <a:srgbClr val="FFFFFF"/>
                </a:solidFill>
                <a:ea typeface="Lato Light" panose="020F0502020204030203" pitchFamily="34" charset="0"/>
                <a:cs typeface="Lato Light" panose="020F0502020204030203" pitchFamily="34" charset="0"/>
                <a:sym typeface="Roboto Condensed"/>
              </a:rPr>
              <a:t>yes </a:t>
            </a:r>
            <a:r>
              <a:rPr lang="en-US" sz="2200" dirty="0">
                <a:solidFill>
                  <a:srgbClr val="FFFFFF"/>
                </a:solidFill>
                <a:ea typeface="Lato Light" panose="020F0502020204030203" pitchFamily="34" charset="0"/>
                <a:cs typeface="Lato Light" panose="020F0502020204030203" pitchFamily="34" charset="0"/>
                <a:sym typeface="Roboto Condensed"/>
              </a:rPr>
              <a:t>2 </a:t>
            </a:r>
            <a:r>
              <a:rPr lang="en-US" sz="2200" dirty="0">
                <a:solidFill>
                  <a:srgbClr val="FFFFFF"/>
                </a:solidFill>
                <a:ea typeface="Lato Light" panose="020F0502020204030203" pitchFamily="34" charset="0"/>
                <a:cs typeface="Lato Light" panose="020F0502020204030203" pitchFamily="34" charset="0"/>
                <a:sym typeface="Roboto Condensed"/>
              </a:rPr>
              <a:t>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601609" y="278199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endParaRPr lang="en-US" altLang="en-US" sz="2200" dirty="0">
              <a:latin typeface="+mn-lt"/>
              <a:ea typeface="Lato Light" panose="020F0502020204030203" pitchFamily="34" charset="0"/>
              <a:cs typeface="Lato Light" panose="020F0502020204030203" pitchFamily="34" charset="0"/>
            </a:endParaRPr>
          </a:p>
        </p:txBody>
      </p:sp>
      <p:sp>
        <p:nvSpPr>
          <p:cNvPr id="14" name="Rectangle 83"/>
          <p:cNvSpPr>
            <a:spLocks noChangeArrowheads="1"/>
          </p:cNvSpPr>
          <p:nvPr/>
        </p:nvSpPr>
        <p:spPr bwMode="auto">
          <a:xfrm>
            <a:off x="1899475" y="276544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endParaRPr lang="en-US" altLang="en-US" sz="2200" dirty="0">
              <a:latin typeface="+mn-lt"/>
              <a:ea typeface="Lato Light" panose="020F0502020204030203" pitchFamily="34" charset="0"/>
              <a:cs typeface="Lato Light" panose="020F0502020204030203" pitchFamily="34" charset="0"/>
            </a:endParaRP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a:t>
            </a:r>
            <a:r>
              <a:rPr lang="en-US" sz="2200" dirty="0">
                <a:solidFill>
                  <a:srgbClr val="FFFFFF"/>
                </a:solidFill>
                <a:ea typeface="Lato Light" panose="020F0502020204030203" pitchFamily="34" charset="0"/>
                <a:cs typeface="Lato Light" panose="020F0502020204030203" pitchFamily="34" charset="0"/>
                <a:sym typeface="Roboto Condensed"/>
              </a:rPr>
              <a:t>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a:t>
            </a:r>
            <a:r>
              <a:rPr lang="en-US" sz="2200" dirty="0">
                <a:solidFill>
                  <a:srgbClr val="FFFFFF"/>
                </a:solidFill>
                <a:ea typeface="Lato Light" panose="020F0502020204030203" pitchFamily="34" charset="0"/>
                <a:cs typeface="Lato Light" panose="020F0502020204030203" pitchFamily="34" charset="0"/>
                <a:sym typeface="Roboto Condensed"/>
              </a:rPr>
              <a:t> </a:t>
            </a:r>
            <a:r>
              <a:rPr lang="en-US" sz="2200" dirty="0">
                <a:solidFill>
                  <a:srgbClr val="FFFFFF"/>
                </a:solidFill>
                <a:ea typeface="Lato Light" panose="020F0502020204030203" pitchFamily="34" charset="0"/>
                <a:cs typeface="Lato Light" panose="020F0502020204030203" pitchFamily="34" charset="0"/>
                <a:sym typeface="Roboto Condensed"/>
              </a:rPr>
              <a:t>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060319" y="3831876"/>
            <a:ext cx="2461394"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008000"/>
                </a:solidFill>
                <a:cs typeface="Lato Regular"/>
              </a:rPr>
              <a:t>2</a:t>
            </a:r>
            <a:r>
              <a:rPr lang="en-US" sz="1900" dirty="0">
                <a:solidFill>
                  <a:srgbClr val="008000"/>
                </a:solidFill>
                <a:cs typeface="Lato Regular"/>
              </a:rPr>
              <a:t>/2</a:t>
            </a:r>
            <a:r>
              <a:rPr lang="en-US" sz="1900" dirty="0">
                <a:cs typeface="Lato Regular"/>
              </a:rPr>
              <a:t> </a:t>
            </a:r>
            <a:r>
              <a:rPr lang="en-US" sz="1900" dirty="0">
                <a:cs typeface="Lato Regular"/>
              </a:rPr>
              <a:t>log</a:t>
            </a:r>
            <a:r>
              <a:rPr lang="en-US" sz="1900" baseline="-25000" dirty="0">
                <a:cs typeface="Lato Regular"/>
              </a:rPr>
              <a:t>2 </a:t>
            </a:r>
            <a:r>
              <a:rPr lang="en-US" sz="1900" dirty="0">
                <a:solidFill>
                  <a:srgbClr val="008000"/>
                </a:solidFill>
                <a:cs typeface="Lato Regular"/>
              </a:rPr>
              <a:t>2</a:t>
            </a:r>
            <a:r>
              <a:rPr lang="en-US" sz="1900" dirty="0">
                <a:solidFill>
                  <a:srgbClr val="008000"/>
                </a:solidFill>
                <a:cs typeface="Lato Regular"/>
              </a:rPr>
              <a:t>/2</a:t>
            </a:r>
            <a:r>
              <a:rPr lang="en-US" sz="1900" dirty="0" smtClean="0">
                <a:cs typeface="Lato Regular"/>
              </a:rPr>
              <a:t>)</a:t>
            </a:r>
            <a:r>
              <a:rPr lang="en-US" sz="2000" dirty="0" smtClean="0">
                <a:cs typeface="Lato Regular"/>
              </a:rPr>
              <a:t> </a:t>
            </a:r>
            <a:r>
              <a:rPr lang="en-US" sz="2400" dirty="0" smtClean="0">
                <a:cs typeface="Lato Regular"/>
              </a:rPr>
              <a:t>= </a:t>
            </a:r>
            <a:r>
              <a:rPr lang="en-US" sz="2400" dirty="0" smtClean="0">
                <a:solidFill>
                  <a:srgbClr val="660066"/>
                </a:solidFill>
                <a:cs typeface="Lato Regular"/>
              </a:rPr>
              <a:t>0</a:t>
            </a:r>
            <a:endParaRPr lang="en-US" sz="2400" dirty="0">
              <a:cs typeface="Lato Regular"/>
            </a:endParaRPr>
          </a:p>
        </p:txBody>
      </p:sp>
      <p:sp>
        <p:nvSpPr>
          <p:cNvPr id="27" name="TextBox 26"/>
          <p:cNvSpPr txBox="1"/>
          <p:nvPr/>
        </p:nvSpPr>
        <p:spPr>
          <a:xfrm>
            <a:off x="4061938" y="3737886"/>
            <a:ext cx="2300501"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a:t>
            </a:r>
            <a:r>
              <a:rPr lang="en-US" sz="1900" dirty="0">
                <a:solidFill>
                  <a:srgbClr val="72CFDF"/>
                </a:solidFill>
                <a:cs typeface="Lato Regular"/>
              </a:rPr>
              <a:t>/</a:t>
            </a:r>
            <a:r>
              <a:rPr lang="en-US" sz="1900" dirty="0">
                <a:solidFill>
                  <a:srgbClr val="72CFDF"/>
                </a:solidFill>
                <a:cs typeface="Lato Regular"/>
              </a:rPr>
              <a:t>2</a:t>
            </a:r>
            <a:r>
              <a:rPr lang="en-US" sz="1900" dirty="0">
                <a:solidFill>
                  <a:srgbClr val="72CFDF"/>
                </a:solidFill>
                <a:cs typeface="Lato Regular"/>
              </a:rPr>
              <a:t> </a:t>
            </a:r>
            <a:r>
              <a:rPr lang="en-US" sz="1900" dirty="0">
                <a:cs typeface="Lato Regular"/>
              </a:rPr>
              <a:t>log</a:t>
            </a:r>
            <a:r>
              <a:rPr lang="en-US" sz="1900" baseline="-25000" dirty="0">
                <a:cs typeface="Lato Regular"/>
              </a:rPr>
              <a:t>2 </a:t>
            </a:r>
            <a:r>
              <a:rPr lang="en-US" sz="1900" dirty="0">
                <a:solidFill>
                  <a:srgbClr val="72CFDF"/>
                </a:solidFill>
                <a:cs typeface="Lato Regular"/>
              </a:rPr>
              <a:t>2</a:t>
            </a:r>
            <a:r>
              <a:rPr lang="en-US" sz="1900" dirty="0">
                <a:solidFill>
                  <a:srgbClr val="72CFDF"/>
                </a:solidFill>
                <a:cs typeface="Lato Regular"/>
              </a:rPr>
              <a:t>/</a:t>
            </a:r>
            <a:r>
              <a:rPr lang="en-US" sz="1900" dirty="0">
                <a:solidFill>
                  <a:srgbClr val="72CFDF"/>
                </a:solidFill>
                <a:cs typeface="Lato Regular"/>
              </a:rPr>
              <a:t>2</a:t>
            </a:r>
            <a:r>
              <a:rPr lang="en-US" sz="1900" dirty="0" smtClean="0">
                <a:cs typeface="Lato Regular"/>
              </a:rPr>
              <a:t>) </a:t>
            </a:r>
            <a:r>
              <a:rPr lang="en-US" sz="2400" dirty="0" smtClean="0">
                <a:cs typeface="Lato Regular"/>
              </a:rPr>
              <a:t>= </a:t>
            </a:r>
            <a:r>
              <a:rPr lang="en-US" sz="2400" dirty="0">
                <a:solidFill>
                  <a:srgbClr val="660066"/>
                </a:solidFill>
                <a:cs typeface="Lato Regular"/>
              </a:rPr>
              <a:t>0</a:t>
            </a:r>
            <a:r>
              <a:rPr lang="en-US" sz="2400" dirty="0">
                <a:cs typeface="Lato Regular"/>
              </a:rPr>
              <a:t> </a:t>
            </a:r>
            <a:endParaRPr lang="en-US" sz="2400" dirty="0">
              <a:cs typeface="Lato Regular"/>
            </a:endParaRPr>
          </a:p>
        </p:txBody>
      </p:sp>
      <p:sp>
        <p:nvSpPr>
          <p:cNvPr id="28" name="TextBox 27"/>
          <p:cNvSpPr txBox="1"/>
          <p:nvPr/>
        </p:nvSpPr>
        <p:spPr>
          <a:xfrm>
            <a:off x="4475819" y="2061021"/>
            <a:ext cx="4707369"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2/4 </a:t>
            </a:r>
            <a:r>
              <a:rPr lang="en-US" sz="1900" dirty="0">
                <a:cs typeface="Lato Regular"/>
              </a:rPr>
              <a:t>log</a:t>
            </a:r>
            <a:r>
              <a:rPr lang="en-US" sz="1900" baseline="-25000" dirty="0">
                <a:cs typeface="Lato Regular"/>
              </a:rPr>
              <a:t>2 </a:t>
            </a:r>
            <a:r>
              <a:rPr lang="en-US" sz="1900" dirty="0">
                <a:solidFill>
                  <a:srgbClr val="72CFDF"/>
                </a:solidFill>
                <a:cs typeface="Lato Regular"/>
              </a:rPr>
              <a:t>2/4</a:t>
            </a:r>
            <a:r>
              <a:rPr lang="en-US" sz="1900" dirty="0">
                <a:cs typeface="Lato Regular"/>
              </a:rPr>
              <a:t>) </a:t>
            </a:r>
            <a:r>
              <a:rPr lang="mr-IN" sz="1900" dirty="0">
                <a:cs typeface="Lato Regular"/>
              </a:rPr>
              <a:t>–</a:t>
            </a:r>
            <a:r>
              <a:rPr lang="en-US" sz="1900" dirty="0">
                <a:cs typeface="Lato Regular"/>
              </a:rPr>
              <a:t> (</a:t>
            </a:r>
            <a:r>
              <a:rPr lang="en-US" sz="1900" dirty="0">
                <a:solidFill>
                  <a:srgbClr val="008000"/>
                </a:solidFill>
                <a:cs typeface="Lato Regular"/>
              </a:rPr>
              <a:t>2/4</a:t>
            </a:r>
            <a:r>
              <a:rPr lang="en-US" sz="1900" dirty="0">
                <a:cs typeface="Lato Regular"/>
              </a:rPr>
              <a:t> </a:t>
            </a:r>
            <a:r>
              <a:rPr lang="en-US" sz="1900" dirty="0">
                <a:cs typeface="Lato Regular"/>
              </a:rPr>
              <a:t>log</a:t>
            </a:r>
            <a:r>
              <a:rPr lang="en-US" sz="1900" baseline="-25000" dirty="0">
                <a:cs typeface="Lato Regular"/>
              </a:rPr>
              <a:t>2 </a:t>
            </a:r>
            <a:r>
              <a:rPr lang="en-US" sz="1900" dirty="0">
                <a:solidFill>
                  <a:srgbClr val="008000"/>
                </a:solidFill>
                <a:cs typeface="Lato Regular"/>
              </a:rPr>
              <a:t>2/4</a:t>
            </a:r>
            <a:r>
              <a:rPr lang="en-US" sz="1900" dirty="0">
                <a:cs typeface="Lato Regular"/>
              </a:rPr>
              <a:t>) </a:t>
            </a:r>
            <a:r>
              <a:rPr lang="en-US" sz="2400" dirty="0">
                <a:cs typeface="Lato Regular"/>
              </a:rPr>
              <a:t>= </a:t>
            </a:r>
            <a:r>
              <a:rPr lang="en-US" sz="2400" dirty="0">
                <a:solidFill>
                  <a:srgbClr val="FF6600"/>
                </a:solidFill>
                <a:cs typeface="Lato Regular"/>
              </a:rPr>
              <a:t>1</a:t>
            </a:r>
            <a:r>
              <a:rPr lang="en-US" sz="2400" dirty="0">
                <a:cs typeface="Lato Regular"/>
              </a:rPr>
              <a:t> </a:t>
            </a:r>
            <a:endParaRPr lang="en-US" sz="2400" dirty="0">
              <a:cs typeface="Lato Regular"/>
            </a:endParaRPr>
          </a:p>
        </p:txBody>
      </p:sp>
      <p:sp>
        <p:nvSpPr>
          <p:cNvPr id="29" name="Rectangle 28"/>
          <p:cNvSpPr/>
          <p:nvPr/>
        </p:nvSpPr>
        <p:spPr>
          <a:xfrm>
            <a:off x="688009" y="5234067"/>
            <a:ext cx="7132219"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a:t>
            </a:r>
            <a:r>
              <a:rPr lang="en-US" sz="2800" dirty="0">
                <a:cs typeface="Lato Regular"/>
              </a:rPr>
              <a:t>4 * </a:t>
            </a:r>
            <a:r>
              <a:rPr lang="en-US" sz="2800" dirty="0">
                <a:solidFill>
                  <a:srgbClr val="660066"/>
                </a:solidFill>
                <a:cs typeface="Lato Regular"/>
              </a:rPr>
              <a:t>0</a:t>
            </a:r>
            <a:r>
              <a:rPr lang="en-US" sz="2800" dirty="0">
                <a:cs typeface="Lato Regular"/>
              </a:rPr>
              <a:t>) </a:t>
            </a:r>
            <a:r>
              <a:rPr lang="en-US" sz="2800" dirty="0">
                <a:cs typeface="Lato Regular"/>
              </a:rPr>
              <a:t>+ </a:t>
            </a:r>
            <a:r>
              <a:rPr lang="en-US" sz="2800" dirty="0">
                <a:cs typeface="Lato Regular"/>
              </a:rPr>
              <a:t>(2/</a:t>
            </a:r>
            <a:r>
              <a:rPr lang="en-US" sz="2800" dirty="0">
                <a:cs typeface="Lato Regular"/>
              </a:rPr>
              <a:t>4 * </a:t>
            </a:r>
            <a:r>
              <a:rPr lang="en-US" sz="2800" dirty="0">
                <a:solidFill>
                  <a:srgbClr val="660066"/>
                </a:solidFill>
                <a:cs typeface="Lato Regular"/>
              </a:rPr>
              <a:t>0</a:t>
            </a:r>
            <a:r>
              <a:rPr lang="en-US" sz="2800" dirty="0" smtClean="0">
                <a:cs typeface="Lato Regular"/>
              </a:rPr>
              <a:t>))</a:t>
            </a:r>
            <a:r>
              <a:rPr lang="en-US" sz="2800" dirty="0">
                <a:cs typeface="Lato Regular"/>
              </a:rPr>
              <a:t> </a:t>
            </a:r>
            <a:r>
              <a:rPr lang="en-US" sz="2800" dirty="0" smtClean="0">
                <a:cs typeface="Lato Regular"/>
              </a:rPr>
              <a:t>= </a:t>
            </a:r>
            <a:r>
              <a:rPr lang="en-US" sz="2800" dirty="0">
                <a:cs typeface="Lato Regular"/>
              </a:rPr>
              <a:t>1</a:t>
            </a:r>
            <a:endParaRPr lang="en-US" sz="2800" dirty="0">
              <a:cs typeface="Lato Regular"/>
            </a:endParaRPr>
          </a:p>
        </p:txBody>
      </p:sp>
      <p:sp>
        <p:nvSpPr>
          <p:cNvPr id="24" name="TextBox 23"/>
          <p:cNvSpPr txBox="1"/>
          <p:nvPr/>
        </p:nvSpPr>
        <p:spPr>
          <a:xfrm>
            <a:off x="2724746" y="4245365"/>
            <a:ext cx="2228544" cy="400110"/>
          </a:xfrm>
          <a:prstGeom prst="rect">
            <a:avLst/>
          </a:prstGeom>
          <a:noFill/>
        </p:spPr>
        <p:txBody>
          <a:bodyPr wrap="square" rtlCol="0">
            <a:spAutoFit/>
          </a:bodyPr>
          <a:lstStyle/>
          <a:p>
            <a:r>
              <a:rPr lang="en-US" sz="2000" b="1" i="1" dirty="0">
                <a:solidFill>
                  <a:srgbClr val="FF6600"/>
                </a:solidFill>
                <a:cs typeface="Lato Light"/>
              </a:rPr>
              <a:t>weighted average</a:t>
            </a:r>
            <a:endParaRPr lang="en-US" sz="2000" b="1" i="1" dirty="0">
              <a:solidFill>
                <a:srgbClr val="FF6600"/>
              </a:solidFill>
              <a:cs typeface="Lato Light"/>
            </a:endParaRPr>
          </a:p>
        </p:txBody>
      </p:sp>
      <p:graphicFrame>
        <p:nvGraphicFramePr>
          <p:cNvPr id="36" name="Table 35"/>
          <p:cNvGraphicFramePr>
            <a:graphicFrameLocks noGrp="1"/>
          </p:cNvGraphicFramePr>
          <p:nvPr>
            <p:extLst>
              <p:ext uri="{D42A27DB-BD31-4B8C-83A1-F6EECF244321}">
                <p14:modId xmlns:p14="http://schemas.microsoft.com/office/powerpoint/2010/main" val="3425199023"/>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36559">
                  <a:extLst>
                    <a:ext uri="{9D8B030D-6E8A-4147-A177-3AD203B41FA5}">
                      <a16:colId xmlns:a16="http://schemas.microsoft.com/office/drawing/2014/main" val="20002"/>
                    </a:ext>
                  </a:extLst>
                </a:gridCol>
                <a:gridCol w="1010961">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a:t>
                      </a:r>
                      <a:r>
                        <a:rPr lang="en-US" sz="2200" b="1" i="0" u="none" strike="noStrike" kern="1200" dirty="0" smtClean="0">
                          <a:solidFill>
                            <a:schemeClr val="bg1"/>
                          </a:solidFill>
                          <a:effectLst/>
                          <a:latin typeface="Lato Regular"/>
                          <a:ea typeface="+mn-ea"/>
                          <a:cs typeface="Lato Regular"/>
                        </a:rPr>
                        <a:t>utlook</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smtClean="0">
                          <a:solidFill>
                            <a:schemeClr val="bg1"/>
                          </a:solidFill>
                          <a:effectLst/>
                          <a:latin typeface="Lato Regular"/>
                          <a:ea typeface="+mn-ea"/>
                          <a:cs typeface="Lato Regular"/>
                        </a:rPr>
                        <a:t>Temp</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a:t>
                      </a:r>
                      <a:r>
                        <a:rPr lang="en-US" sz="2200" b="1" i="0" u="none" strike="noStrike" kern="1200" dirty="0" smtClean="0">
                          <a:solidFill>
                            <a:schemeClr val="bg1"/>
                          </a:solidFill>
                          <a:effectLst/>
                          <a:latin typeface="Lato Regular"/>
                          <a:ea typeface="+mn-ea"/>
                          <a:cs typeface="Lato Regular"/>
                        </a:rPr>
                        <a:t>umidity</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a:t>
                      </a:r>
                      <a:r>
                        <a:rPr lang="en-US" sz="2200" b="1" i="0" u="none" strike="noStrike" kern="1200" dirty="0" smtClean="0">
                          <a:solidFill>
                            <a:schemeClr val="bg1"/>
                          </a:solidFill>
                          <a:effectLst/>
                          <a:latin typeface="Lato Regular"/>
                          <a:ea typeface="+mn-ea"/>
                          <a:cs typeface="Lato Regular"/>
                        </a:rPr>
                        <a:t>lay</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Sunny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Hot</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High</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No</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a:t>
                      </a:r>
                      <a:r>
                        <a:rPr lang="en-US" sz="2000" b="0" i="0" u="none" strike="noStrike" kern="1200" dirty="0" smtClean="0">
                          <a:solidFill>
                            <a:srgbClr val="000000"/>
                          </a:solidFill>
                          <a:effectLst/>
                          <a:latin typeface="Lato Light"/>
                          <a:ea typeface="+mn-ea"/>
                          <a:cs typeface="Lato Light"/>
                        </a:rPr>
                        <a:t>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Hot</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Low</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No</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Cloudy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Cool</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High</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Yes</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Sunny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Cool</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Low</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Yes</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8076220" y="3861048"/>
            <a:ext cx="1224136"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58483"/>
            <a:ext cx="797013" cy="507831"/>
          </a:xfrm>
          <a:prstGeom prst="rect">
            <a:avLst/>
          </a:prstGeom>
        </p:spPr>
        <p:txBody>
          <a:bodyPr wrap="none">
            <a:spAutoFit/>
          </a:bodyPr>
          <a:lstStyle/>
          <a:p>
            <a:pPr>
              <a:defRPr/>
            </a:pPr>
            <a:r>
              <a:rPr lang="en-US" sz="2700" dirty="0">
                <a:cs typeface="Lato Regular"/>
              </a:rPr>
              <a:t>0.31</a:t>
            </a:r>
          </a:p>
        </p:txBody>
      </p:sp>
      <p:cxnSp>
        <p:nvCxnSpPr>
          <p:cNvPr id="23" name="Straight Connector 22"/>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30" name="Straight Connector 29"/>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1" name="Left Brace 30"/>
          <p:cNvSpPr/>
          <p:nvPr/>
        </p:nvSpPr>
        <p:spPr>
          <a:xfrm rot="5400000">
            <a:off x="3421995" y="3557555"/>
            <a:ext cx="468052" cy="3028987"/>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27</a:t>
            </a:fld>
            <a:endParaRPr lang="en-US" dirty="0">
              <a:latin typeface="Lato Light"/>
              <a:cs typeface="Lato Light"/>
            </a:endParaRPr>
          </a:p>
        </p:txBody>
      </p:sp>
      <p:cxnSp>
        <p:nvCxnSpPr>
          <p:cNvPr id="5" name="Straight Connector 4"/>
          <p:cNvCxnSpPr/>
          <p:nvPr/>
        </p:nvCxnSpPr>
        <p:spPr>
          <a:xfrm flipV="1">
            <a:off x="6744072" y="585848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37142" y="5846394"/>
            <a:ext cx="676532" cy="523220"/>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33" name="Straight Connector 32"/>
          <p:cNvCxnSpPr/>
          <p:nvPr/>
        </p:nvCxnSpPr>
        <p:spPr>
          <a:xfrm flipV="1">
            <a:off x="6794395" y="631383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05108"/>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smtClean="0"/>
              <a:t>Choose </a:t>
            </a:r>
            <a:r>
              <a:rPr lang="en-US" dirty="0"/>
              <a:t>the attribute with the highest </a:t>
            </a:r>
            <a:r>
              <a:rPr lang="en-US" dirty="0" smtClean="0"/>
              <a:t>information gain</a:t>
            </a:r>
          </a:p>
        </p:txBody>
      </p:sp>
      <p:sp>
        <p:nvSpPr>
          <p:cNvPr id="47" name="Title 46"/>
          <p:cNvSpPr>
            <a:spLocks noGrp="1"/>
          </p:cNvSpPr>
          <p:nvPr>
            <p:ph type="title"/>
          </p:nvPr>
        </p:nvSpPr>
        <p:spPr/>
        <p:txBody>
          <a:bodyPr/>
          <a:lstStyle/>
          <a:p>
            <a:pPr>
              <a:defRPr/>
            </a:pPr>
            <a:r>
              <a:rPr lang="en-US" dirty="0"/>
              <a:t>Mathematical </a:t>
            </a:r>
            <a:r>
              <a:rPr lang="en-US" dirty="0" smtClean="0"/>
              <a:t>Approaches: Information </a:t>
            </a:r>
            <a:r>
              <a:rPr lang="en-US" dirty="0" smtClean="0"/>
              <a:t>gain + entropy: example</a:t>
            </a:r>
            <a:endParaRPr lang="en-US" dirty="0"/>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a:t>
            </a: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 </a:t>
            </a: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yes </a:t>
            </a: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a:t>
            </a: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599204" y="2781999"/>
            <a:ext cx="70243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Low</a:t>
            </a:r>
            <a:endParaRPr lang="en-US" altLang="en-US" sz="22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Rectangle 83"/>
          <p:cNvSpPr>
            <a:spLocks noChangeArrowheads="1"/>
          </p:cNvSpPr>
          <p:nvPr/>
        </p:nvSpPr>
        <p:spPr bwMode="auto">
          <a:xfrm>
            <a:off x="1828943" y="2765442"/>
            <a:ext cx="76495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High</a:t>
            </a:r>
            <a:endParaRPr lang="en-US" altLang="en-US" sz="22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a:t>
            </a: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a:t>
            </a: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TextBox 27"/>
          <p:cNvSpPr txBox="1"/>
          <p:nvPr/>
        </p:nvSpPr>
        <p:spPr>
          <a:xfrm>
            <a:off x="4475819" y="2061021"/>
            <a:ext cx="5672521"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2/4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2/4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2/4</a:t>
            </a:r>
            <a:r>
              <a:rPr lang="en-US" sz="1900" dirty="0">
                <a:latin typeface="Lato Regular"/>
                <a:cs typeface="Lato Regular"/>
              </a:rPr>
              <a:t> </a:t>
            </a:r>
            <a:r>
              <a:rPr lang="en-US" sz="1900" dirty="0">
                <a:latin typeface="Lato Regular"/>
                <a:cs typeface="Lato Regular"/>
              </a:rPr>
              <a:t>log</a:t>
            </a:r>
            <a:r>
              <a:rPr lang="en-US" sz="1900" baseline="-25000" dirty="0">
                <a:latin typeface="Lato Regular"/>
                <a:cs typeface="Lato Regular"/>
              </a:rPr>
              <a:t>2 </a:t>
            </a:r>
            <a:r>
              <a:rPr lang="en-US" sz="1900" dirty="0">
                <a:solidFill>
                  <a:srgbClr val="008000"/>
                </a:solidFill>
                <a:latin typeface="Lato Regular"/>
                <a:cs typeface="Lato Regular"/>
              </a:rPr>
              <a:t>2/4</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endParaRPr lang="en-US" sz="2400" dirty="0">
              <a:latin typeface="Lato Regular"/>
              <a:cs typeface="Lato Regular"/>
            </a:endParaRPr>
          </a:p>
        </p:txBody>
      </p:sp>
      <p:sp>
        <p:nvSpPr>
          <p:cNvPr id="29" name="Rectangle 28"/>
          <p:cNvSpPr/>
          <p:nvPr/>
        </p:nvSpPr>
        <p:spPr>
          <a:xfrm>
            <a:off x="575126" y="5365114"/>
            <a:ext cx="7780343"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a:t>
            </a:r>
            <a:r>
              <a:rPr lang="en-US" sz="2800" dirty="0">
                <a:cs typeface="Lato Regular"/>
              </a:rPr>
              <a:t>4 * </a:t>
            </a:r>
            <a:r>
              <a:rPr lang="en-US" sz="2800" dirty="0">
                <a:solidFill>
                  <a:srgbClr val="660066"/>
                </a:solidFill>
                <a:cs typeface="Lato Regular"/>
              </a:rPr>
              <a:t>1</a:t>
            </a:r>
            <a:r>
              <a:rPr lang="en-US" sz="2800" dirty="0">
                <a:cs typeface="Lato Regular"/>
              </a:rPr>
              <a:t>) </a:t>
            </a:r>
            <a:r>
              <a:rPr lang="en-US" sz="2800" dirty="0">
                <a:cs typeface="Lato Regular"/>
              </a:rPr>
              <a:t>+ </a:t>
            </a:r>
            <a:r>
              <a:rPr lang="en-US" sz="2800" dirty="0">
                <a:cs typeface="Lato Regular"/>
              </a:rPr>
              <a:t>(2/</a:t>
            </a:r>
            <a:r>
              <a:rPr lang="en-US" sz="2800" dirty="0">
                <a:cs typeface="Lato Regular"/>
              </a:rPr>
              <a:t>4 * </a:t>
            </a:r>
            <a:r>
              <a:rPr lang="en-US" sz="2800" dirty="0">
                <a:solidFill>
                  <a:srgbClr val="660066"/>
                </a:solidFill>
                <a:cs typeface="Lato Regular"/>
              </a:rPr>
              <a:t>1</a:t>
            </a:r>
            <a:r>
              <a:rPr lang="en-US" sz="2800" dirty="0" smtClean="0">
                <a:cs typeface="Lato Regular"/>
              </a:rPr>
              <a:t>))</a:t>
            </a:r>
            <a:r>
              <a:rPr lang="en-US" sz="2800" dirty="0">
                <a:cs typeface="Lato Regular"/>
              </a:rPr>
              <a:t> </a:t>
            </a:r>
            <a:r>
              <a:rPr lang="en-US" sz="2800" dirty="0" smtClean="0">
                <a:cs typeface="Lato Regular"/>
              </a:rPr>
              <a:t>= </a:t>
            </a:r>
            <a:r>
              <a:rPr lang="en-US" sz="2800" dirty="0">
                <a:cs typeface="Lato Regular"/>
              </a:rPr>
              <a:t>0</a:t>
            </a:r>
            <a:endParaRPr lang="en-US" sz="2800" dirty="0">
              <a:cs typeface="Lato Regular"/>
            </a:endParaRPr>
          </a:p>
        </p:txBody>
      </p:sp>
      <p:sp>
        <p:nvSpPr>
          <p:cNvPr id="24" name="TextBox 23"/>
          <p:cNvSpPr txBox="1"/>
          <p:nvPr/>
        </p:nvSpPr>
        <p:spPr>
          <a:xfrm>
            <a:off x="2487190" y="4362219"/>
            <a:ext cx="2103653" cy="400110"/>
          </a:xfrm>
          <a:prstGeom prst="rect">
            <a:avLst/>
          </a:prstGeom>
          <a:noFill/>
        </p:spPr>
        <p:txBody>
          <a:bodyPr wrap="none" rtlCol="0">
            <a:spAutoFit/>
          </a:bodyPr>
          <a:lstStyle/>
          <a:p>
            <a:r>
              <a:rPr lang="en-US" sz="2000" b="1" i="1" dirty="0">
                <a:solidFill>
                  <a:srgbClr val="FF6600"/>
                </a:solidFill>
                <a:latin typeface="Lato Light"/>
                <a:cs typeface="Lato Light"/>
              </a:rPr>
              <a:t>weighted </a:t>
            </a:r>
            <a:r>
              <a:rPr lang="en-US" sz="2000" b="1" i="1" dirty="0" smtClean="0">
                <a:solidFill>
                  <a:srgbClr val="FF6600"/>
                </a:solidFill>
                <a:latin typeface="Lato Light"/>
                <a:cs typeface="Lato Light"/>
              </a:rPr>
              <a:t>average</a:t>
            </a:r>
            <a:endParaRPr lang="en-US" sz="2000" b="1" i="1" dirty="0">
              <a:solidFill>
                <a:srgbClr val="FF6600"/>
              </a:solidFill>
              <a:latin typeface="Lato Light"/>
              <a:cs typeface="Lato Light"/>
            </a:endParaRPr>
          </a:p>
        </p:txBody>
      </p:sp>
      <p:graphicFrame>
        <p:nvGraphicFramePr>
          <p:cNvPr id="36" name="Table 35"/>
          <p:cNvGraphicFramePr>
            <a:graphicFrameLocks noGrp="1"/>
          </p:cNvGraphicFramePr>
          <p:nvPr>
            <p:extLst>
              <p:ext uri="{D42A27DB-BD31-4B8C-83A1-F6EECF244321}">
                <p14:modId xmlns:p14="http://schemas.microsoft.com/office/powerpoint/2010/main" val="2097430126"/>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a:t>
                      </a:r>
                      <a:r>
                        <a:rPr lang="en-US" sz="2200" b="1" i="0" u="none" strike="noStrike" kern="1200" dirty="0" smtClean="0">
                          <a:solidFill>
                            <a:schemeClr val="bg1"/>
                          </a:solidFill>
                          <a:effectLst/>
                          <a:latin typeface="Lato Regular"/>
                          <a:ea typeface="+mn-ea"/>
                          <a:cs typeface="Lato Regular"/>
                        </a:rPr>
                        <a:t>utlook</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smtClean="0">
                          <a:solidFill>
                            <a:schemeClr val="bg1"/>
                          </a:solidFill>
                          <a:effectLst/>
                          <a:latin typeface="Lato Regular"/>
                          <a:ea typeface="+mn-ea"/>
                          <a:cs typeface="Lato Regular"/>
                        </a:rPr>
                        <a:t>Temp</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a:t>
                      </a:r>
                      <a:r>
                        <a:rPr lang="en-US" sz="2200" b="1" i="0" u="none" strike="noStrike" kern="1200" dirty="0" smtClean="0">
                          <a:solidFill>
                            <a:schemeClr val="bg1"/>
                          </a:solidFill>
                          <a:effectLst/>
                          <a:latin typeface="Lato Regular"/>
                          <a:ea typeface="+mn-ea"/>
                          <a:cs typeface="Lato Regular"/>
                        </a:rPr>
                        <a:t>umidity</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a:t>
                      </a:r>
                      <a:r>
                        <a:rPr lang="en-US" sz="2200" b="1" i="0" u="none" strike="noStrike" kern="1200" dirty="0" smtClean="0">
                          <a:solidFill>
                            <a:schemeClr val="bg1"/>
                          </a:solidFill>
                          <a:effectLst/>
                          <a:latin typeface="Lato Regular"/>
                          <a:ea typeface="+mn-ea"/>
                          <a:cs typeface="Lato Regular"/>
                        </a:rPr>
                        <a:t>lay</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Sunny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Hot</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High</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No</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a:t>
                      </a:r>
                      <a:r>
                        <a:rPr lang="en-US" sz="2000" b="0" i="0" u="none" strike="noStrike" kern="1200" dirty="0" smtClean="0">
                          <a:solidFill>
                            <a:srgbClr val="000000"/>
                          </a:solidFill>
                          <a:effectLst/>
                          <a:latin typeface="Lato Light"/>
                          <a:ea typeface="+mn-ea"/>
                          <a:cs typeface="Lato Light"/>
                        </a:rPr>
                        <a:t>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Hot</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Low</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No</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Cloudy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Cool</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High</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Yes</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Sunny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Cool</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Low</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Yes</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9397922" y="3863763"/>
            <a:ext cx="1296144"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11148"/>
            <a:ext cx="797013" cy="507831"/>
          </a:xfrm>
          <a:prstGeom prst="rect">
            <a:avLst/>
          </a:prstGeom>
        </p:spPr>
        <p:txBody>
          <a:bodyPr wrap="none">
            <a:spAutoFit/>
          </a:bodyPr>
          <a:lstStyle/>
          <a:p>
            <a:pPr>
              <a:defRPr/>
            </a:pPr>
            <a:r>
              <a:rPr lang="en-US" sz="2700" dirty="0">
                <a:cs typeface="Lato Regular"/>
              </a:rPr>
              <a:t>0.31</a:t>
            </a:r>
          </a:p>
        </p:txBody>
      </p:sp>
      <p:sp>
        <p:nvSpPr>
          <p:cNvPr id="3" name="Rectangle 2"/>
          <p:cNvSpPr/>
          <p:nvPr/>
        </p:nvSpPr>
        <p:spPr>
          <a:xfrm>
            <a:off x="8544985" y="5811148"/>
            <a:ext cx="359394" cy="507831"/>
          </a:xfrm>
          <a:prstGeom prst="rect">
            <a:avLst/>
          </a:prstGeom>
        </p:spPr>
        <p:txBody>
          <a:bodyPr wrap="none">
            <a:spAutoFit/>
          </a:bodyPr>
          <a:lstStyle/>
          <a:p>
            <a:pPr>
              <a:defRPr/>
            </a:pPr>
            <a:r>
              <a:rPr lang="en-US" sz="2700" dirty="0">
                <a:cs typeface="Lato Regular"/>
              </a:rPr>
              <a:t>1</a:t>
            </a:r>
            <a:endParaRPr lang="en-US" sz="2700" dirty="0">
              <a:cs typeface="Lato Regular"/>
            </a:endParaRPr>
          </a:p>
        </p:txBody>
      </p:sp>
      <p:sp>
        <p:nvSpPr>
          <p:cNvPr id="30" name="TextBox 29"/>
          <p:cNvSpPr txBox="1"/>
          <p:nvPr/>
        </p:nvSpPr>
        <p:spPr>
          <a:xfrm>
            <a:off x="83332" y="3897052"/>
            <a:ext cx="3450336" cy="867930"/>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a:t>
            </a:r>
            <a:r>
              <a:rPr lang="en-US" dirty="0">
                <a:solidFill>
                  <a:srgbClr val="72CFDF"/>
                </a:solidFill>
                <a:latin typeface="Lato Regular"/>
                <a:cs typeface="Lato Regular"/>
              </a:rPr>
              <a:t>/2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a:t>
            </a:r>
            <a:r>
              <a:rPr lang="en-US" dirty="0">
                <a:solidFill>
                  <a:srgbClr val="72CFDF"/>
                </a:solidFill>
                <a:latin typeface="Lato Regular"/>
                <a:cs typeface="Lato Regular"/>
              </a:rPr>
              <a:t>/2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a:t>
            </a:r>
            <a:r>
              <a:rPr lang="en-US" dirty="0">
                <a:latin typeface="Lato Regular"/>
                <a:cs typeface="Lato Regular"/>
              </a:rPr>
              <a:t>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a:t>
            </a: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endParaRPr lang="en-US" sz="2400" dirty="0">
              <a:latin typeface="Lato Regular"/>
              <a:cs typeface="Lato Regular"/>
            </a:endParaRPr>
          </a:p>
        </p:txBody>
      </p:sp>
      <p:sp>
        <p:nvSpPr>
          <p:cNvPr id="31" name="TextBox 30"/>
          <p:cNvSpPr txBox="1"/>
          <p:nvPr/>
        </p:nvSpPr>
        <p:spPr>
          <a:xfrm>
            <a:off x="3195824" y="3807527"/>
            <a:ext cx="4089396" cy="535531"/>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a:t>
            </a:r>
            <a:r>
              <a:rPr lang="en-US" dirty="0">
                <a:solidFill>
                  <a:srgbClr val="72CFDF"/>
                </a:solidFill>
                <a:latin typeface="Lato Regular"/>
                <a:cs typeface="Lato Regular"/>
              </a:rPr>
              <a:t>/2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a:t>
            </a:r>
            <a:r>
              <a:rPr lang="en-US" dirty="0">
                <a:solidFill>
                  <a:srgbClr val="72CFDF"/>
                </a:solidFill>
                <a:latin typeface="Lato Regular"/>
                <a:cs typeface="Lato Regular"/>
              </a:rPr>
              <a:t>/2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a:t>
            </a:r>
            <a:r>
              <a:rPr lang="en-US" dirty="0">
                <a:latin typeface="Lato Regular"/>
                <a:cs typeface="Lato Regular"/>
              </a:rPr>
              <a:t>log</a:t>
            </a:r>
            <a:r>
              <a:rPr lang="en-US" baseline="-25000" dirty="0">
                <a:latin typeface="Lato Regular"/>
                <a:cs typeface="Lato Regular"/>
              </a:rPr>
              <a:t>2 </a:t>
            </a:r>
            <a:r>
              <a:rPr lang="en-US" dirty="0">
                <a:solidFill>
                  <a:srgbClr val="008000"/>
                </a:solidFill>
                <a:latin typeface="Lato Regular"/>
                <a:cs typeface="Lato Regular"/>
              </a:rPr>
              <a:t>1/2</a:t>
            </a:r>
            <a:r>
              <a:rPr lang="en-US" dirty="0" smtClean="0">
                <a:latin typeface="Lato Regular"/>
                <a:cs typeface="Lato Regular"/>
              </a:rPr>
              <a:t>) </a:t>
            </a:r>
            <a:r>
              <a:rPr lang="en-US" sz="2400" dirty="0" smtClean="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endParaRPr lang="en-US" sz="2400" dirty="0">
              <a:latin typeface="Lato Regular"/>
              <a:cs typeface="Lato Regular"/>
            </a:endParaRPr>
          </a:p>
        </p:txBody>
      </p:sp>
      <p:cxnSp>
        <p:nvCxnSpPr>
          <p:cNvPr id="26" name="Straight Connector 25"/>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27" name="Straight Connector 26"/>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2" name="Left Brace 31"/>
          <p:cNvSpPr/>
          <p:nvPr/>
        </p:nvSpPr>
        <p:spPr>
          <a:xfrm rot="5400000">
            <a:off x="3310695" y="3785733"/>
            <a:ext cx="468052" cy="2864983"/>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28</a:t>
            </a:fld>
            <a:endParaRPr lang="en-US" dirty="0">
              <a:latin typeface="Lato Light"/>
              <a:cs typeface="Lato Light"/>
            </a:endParaRPr>
          </a:p>
        </p:txBody>
      </p:sp>
      <p:cxnSp>
        <p:nvCxnSpPr>
          <p:cNvPr id="33" name="Straight Connector 32"/>
          <p:cNvCxnSpPr/>
          <p:nvPr/>
        </p:nvCxnSpPr>
        <p:spPr>
          <a:xfrm flipV="1">
            <a:off x="6744072" y="584349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37142" y="5816414"/>
            <a:ext cx="678391" cy="461665"/>
          </a:xfrm>
          <a:prstGeom prst="rect">
            <a:avLst/>
          </a:prstGeom>
        </p:spPr>
        <p:txBody>
          <a:bodyPr wrap="none">
            <a:spAutoFit/>
          </a:bodyPr>
          <a:lstStyle>
            <a:defPPr>
              <a:defRPr lang="en-US"/>
            </a:defPPr>
            <a:lvl1pPr>
              <a:defRPr sz="2700">
                <a:latin typeface="Lato Regular"/>
                <a:cs typeface="Lato Regular"/>
              </a:defRPr>
            </a:lvl1pPr>
          </a:lstStyle>
          <a:p>
            <a:r>
              <a:rPr lang="en-US" sz="2400" dirty="0"/>
              <a:t>I.G.</a:t>
            </a:r>
          </a:p>
        </p:txBody>
      </p:sp>
      <p:cxnSp>
        <p:nvCxnSpPr>
          <p:cNvPr id="34" name="Straight Connector 33"/>
          <p:cNvCxnSpPr/>
          <p:nvPr/>
        </p:nvCxnSpPr>
        <p:spPr>
          <a:xfrm flipV="1">
            <a:off x="6794651" y="626236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228159"/>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48253" y="1019203"/>
            <a:ext cx="10837204" cy="793394"/>
          </a:xfrm>
        </p:spPr>
        <p:txBody>
          <a:bodyPr>
            <a:normAutofit lnSpcReduction="10000"/>
          </a:bodyPr>
          <a:lstStyle/>
          <a:p>
            <a:r>
              <a:rPr lang="en-US" dirty="0" smtClean="0"/>
              <a:t> Temp </a:t>
            </a:r>
            <a:r>
              <a:rPr lang="en-US" dirty="0" smtClean="0"/>
              <a:t>has the highest information </a:t>
            </a:r>
            <a:r>
              <a:rPr lang="en-US" dirty="0" smtClean="0"/>
              <a:t>gain resulting in </a:t>
            </a:r>
            <a:r>
              <a:rPr lang="en-US" dirty="0" smtClean="0"/>
              <a:t>an entropy of </a:t>
            </a:r>
            <a:r>
              <a:rPr lang="en-US" dirty="0" smtClean="0"/>
              <a:t>1, </a:t>
            </a:r>
            <a:r>
              <a:rPr lang="en-US" dirty="0" smtClean="0"/>
              <a:t>meaning that this attribute perfectly matches class prediction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7" name="Title 46"/>
          <p:cNvSpPr>
            <a:spLocks noGrp="1"/>
          </p:cNvSpPr>
          <p:nvPr>
            <p:ph type="title"/>
          </p:nvPr>
        </p:nvSpPr>
        <p:spPr/>
        <p:txBody>
          <a:bodyPr/>
          <a:lstStyle/>
          <a:p>
            <a:pPr>
              <a:defRPr/>
            </a:pPr>
            <a:r>
              <a:rPr lang="en-US" dirty="0"/>
              <a:t>Mathematical </a:t>
            </a:r>
            <a:r>
              <a:rPr lang="en-US" dirty="0" smtClean="0"/>
              <a:t>Approaches: Information </a:t>
            </a:r>
            <a:r>
              <a:rPr lang="en-US" dirty="0" smtClean="0"/>
              <a:t>gain + entropy: example</a:t>
            </a:r>
            <a:endParaRPr lang="en-US" dirty="0"/>
          </a:p>
        </p:txBody>
      </p:sp>
      <p:sp>
        <p:nvSpPr>
          <p:cNvPr id="10" name="Shape 422"/>
          <p:cNvSpPr txBox="1"/>
          <p:nvPr/>
        </p:nvSpPr>
        <p:spPr>
          <a:xfrm>
            <a:off x="2724746" y="280248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a:t>
            </a:r>
            <a:r>
              <a:rPr lang="en-US" sz="2200" dirty="0">
                <a:solidFill>
                  <a:srgbClr val="FFFFFF"/>
                </a:solidFill>
                <a:ea typeface="Lato Light" panose="020F0502020204030203" pitchFamily="34" charset="0"/>
                <a:cs typeface="Lato Light" panose="020F0502020204030203" pitchFamily="34" charset="0"/>
                <a:sym typeface="Roboto Condensed"/>
              </a:rPr>
              <a:t> </a:t>
            </a:r>
            <a:r>
              <a:rPr lang="en-US" sz="2200" dirty="0">
                <a:solidFill>
                  <a:srgbClr val="FFFFFF"/>
                </a:solidFill>
                <a:ea typeface="Lato Light" panose="020F0502020204030203" pitchFamily="34" charset="0"/>
                <a:cs typeface="Lato Light" panose="020F0502020204030203" pitchFamily="34" charset="0"/>
                <a:sym typeface="Roboto Condensed"/>
              </a:rPr>
              <a:t>yes </a:t>
            </a:r>
            <a:r>
              <a:rPr lang="en-US" sz="2200" dirty="0">
                <a:solidFill>
                  <a:srgbClr val="FFFFFF"/>
                </a:solidFill>
                <a:ea typeface="Lato Light" panose="020F0502020204030203" pitchFamily="34" charset="0"/>
                <a:cs typeface="Lato Light" panose="020F0502020204030203" pitchFamily="34" charset="0"/>
                <a:sym typeface="Roboto Condensed"/>
              </a:rPr>
              <a:t>2 </a:t>
            </a:r>
            <a:r>
              <a:rPr lang="en-US" sz="2200" dirty="0">
                <a:solidFill>
                  <a:srgbClr val="FFFFFF"/>
                </a:solidFill>
                <a:ea typeface="Lato Light" panose="020F0502020204030203" pitchFamily="34" charset="0"/>
                <a:cs typeface="Lato Light" panose="020F0502020204030203" pitchFamily="34" charset="0"/>
                <a:sym typeface="Roboto Condensed"/>
              </a:rPr>
              <a:t>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323335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323335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601609" y="335923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endParaRPr lang="en-US" altLang="en-US" sz="2200" dirty="0">
              <a:latin typeface="+mn-lt"/>
              <a:ea typeface="Lato Light" panose="020F0502020204030203" pitchFamily="34" charset="0"/>
              <a:cs typeface="Lato Light" panose="020F0502020204030203" pitchFamily="34" charset="0"/>
            </a:endParaRPr>
          </a:p>
        </p:txBody>
      </p:sp>
      <p:sp>
        <p:nvSpPr>
          <p:cNvPr id="14" name="Rectangle 83"/>
          <p:cNvSpPr>
            <a:spLocks noChangeArrowheads="1"/>
          </p:cNvSpPr>
          <p:nvPr/>
        </p:nvSpPr>
        <p:spPr bwMode="auto">
          <a:xfrm>
            <a:off x="1899475" y="334268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endParaRPr lang="en-US" altLang="en-US" sz="2200" dirty="0">
              <a:latin typeface="+mn-lt"/>
              <a:ea typeface="Lato Light" panose="020F0502020204030203" pitchFamily="34" charset="0"/>
              <a:cs typeface="Lato Light" panose="020F0502020204030203" pitchFamily="34" charset="0"/>
            </a:endParaRPr>
          </a:p>
        </p:txBody>
      </p:sp>
      <p:sp>
        <p:nvSpPr>
          <p:cNvPr id="18" name="Shape 422"/>
          <p:cNvSpPr txBox="1"/>
          <p:nvPr/>
        </p:nvSpPr>
        <p:spPr>
          <a:xfrm>
            <a:off x="1199456"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a:t>
            </a:r>
            <a:r>
              <a:rPr lang="en-US" sz="2200" dirty="0">
                <a:solidFill>
                  <a:srgbClr val="FFFFFF"/>
                </a:solidFill>
                <a:ea typeface="Lato Light" panose="020F0502020204030203" pitchFamily="34" charset="0"/>
                <a:cs typeface="Lato Light" panose="020F0502020204030203" pitchFamily="34" charset="0"/>
                <a:sym typeface="Roboto Condensed"/>
              </a:rPr>
              <a:t>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a:t>
            </a:r>
            <a:r>
              <a:rPr lang="en-US" sz="2200" dirty="0">
                <a:solidFill>
                  <a:srgbClr val="FFFFFF"/>
                </a:solidFill>
                <a:ea typeface="Lato Light" panose="020F0502020204030203" pitchFamily="34" charset="0"/>
                <a:cs typeface="Lato Light" panose="020F0502020204030203" pitchFamily="34" charset="0"/>
                <a:sym typeface="Roboto Condensed"/>
              </a:rPr>
              <a:t> </a:t>
            </a:r>
            <a:r>
              <a:rPr lang="en-US" sz="2200" dirty="0">
                <a:solidFill>
                  <a:srgbClr val="FFFFFF"/>
                </a:solidFill>
                <a:ea typeface="Lato Light" panose="020F0502020204030203" pitchFamily="34" charset="0"/>
                <a:cs typeface="Lato Light" panose="020F0502020204030203" pitchFamily="34" charset="0"/>
                <a:sym typeface="Roboto Condensed"/>
              </a:rPr>
              <a:t>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graphicFrame>
        <p:nvGraphicFramePr>
          <p:cNvPr id="36" name="Table 35"/>
          <p:cNvGraphicFramePr>
            <a:graphicFrameLocks noGrp="1"/>
          </p:cNvGraphicFramePr>
          <p:nvPr>
            <p:extLst>
              <p:ext uri="{D42A27DB-BD31-4B8C-83A1-F6EECF244321}">
                <p14:modId xmlns:p14="http://schemas.microsoft.com/office/powerpoint/2010/main" val="1918559779"/>
              </p:ext>
            </p:extLst>
          </p:nvPr>
        </p:nvGraphicFramePr>
        <p:xfrm>
          <a:off x="6740646" y="2802484"/>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26922">
                  <a:extLst>
                    <a:ext uri="{9D8B030D-6E8A-4147-A177-3AD203B41FA5}">
                      <a16:colId xmlns:a16="http://schemas.microsoft.com/office/drawing/2014/main" val="20002"/>
                    </a:ext>
                  </a:extLst>
                </a:gridCol>
                <a:gridCol w="1020598">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a:t>
                      </a:r>
                      <a:r>
                        <a:rPr lang="en-US" sz="2200" b="1" i="0" u="none" strike="noStrike" kern="1200" dirty="0" smtClean="0">
                          <a:solidFill>
                            <a:schemeClr val="bg1"/>
                          </a:solidFill>
                          <a:effectLst/>
                          <a:latin typeface="Lato Regular"/>
                          <a:ea typeface="+mn-ea"/>
                          <a:cs typeface="Lato Regular"/>
                        </a:rPr>
                        <a:t>utlook</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smtClean="0">
                          <a:solidFill>
                            <a:schemeClr val="bg1"/>
                          </a:solidFill>
                          <a:effectLst/>
                          <a:latin typeface="Lato Regular"/>
                          <a:ea typeface="+mn-ea"/>
                          <a:cs typeface="Lato Regular"/>
                        </a:rPr>
                        <a:t>Temp</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a:t>
                      </a:r>
                      <a:r>
                        <a:rPr lang="en-US" sz="2200" b="1" i="0" u="none" strike="noStrike" kern="1200" dirty="0" smtClean="0">
                          <a:solidFill>
                            <a:schemeClr val="bg1"/>
                          </a:solidFill>
                          <a:effectLst/>
                          <a:latin typeface="Lato Regular"/>
                          <a:ea typeface="+mn-ea"/>
                          <a:cs typeface="Lato Regular"/>
                        </a:rPr>
                        <a:t>umidity</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a:t>
                      </a:r>
                      <a:r>
                        <a:rPr lang="en-US" sz="2200" b="1" i="0" u="none" strike="noStrike" kern="1200" dirty="0" smtClean="0">
                          <a:solidFill>
                            <a:schemeClr val="bg1"/>
                          </a:solidFill>
                          <a:effectLst/>
                          <a:latin typeface="Lato Regular"/>
                          <a:ea typeface="+mn-ea"/>
                          <a:cs typeface="Lato Regular"/>
                        </a:rPr>
                        <a:t>lay</a:t>
                      </a:r>
                      <a:endParaRPr lang="en-US" sz="2200" b="1" i="0" u="none" strike="noStrike" kern="1200" dirty="0">
                        <a:solidFill>
                          <a:schemeClr val="bg1"/>
                        </a:solidFill>
                        <a:effectLst/>
                        <a:latin typeface="Lato Regular"/>
                        <a:ea typeface="+mn-ea"/>
                        <a:cs typeface="Lato Regular"/>
                      </a:endParaRP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Sunny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Hot</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High</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No</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a:t>
                      </a:r>
                      <a:r>
                        <a:rPr lang="en-US" sz="2000" b="0" i="0" u="none" strike="noStrike" kern="1200" dirty="0" smtClean="0">
                          <a:solidFill>
                            <a:srgbClr val="000000"/>
                          </a:solidFill>
                          <a:effectLst/>
                          <a:latin typeface="Lato Light"/>
                          <a:ea typeface="+mn-ea"/>
                          <a:cs typeface="Lato Light"/>
                        </a:rPr>
                        <a:t>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Hot</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Low</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No</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Cloudy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Cool</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High</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Yes</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Sunny</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Cool</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Low</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smtClean="0">
                          <a:solidFill>
                            <a:srgbClr val="000000"/>
                          </a:solidFill>
                          <a:effectLst/>
                          <a:latin typeface="Lato Light"/>
                          <a:ea typeface="+mn-ea"/>
                          <a:cs typeface="Lato Light"/>
                        </a:rPr>
                        <a:t>Yes</a:t>
                      </a:r>
                      <a:endParaRPr lang="en-US" sz="2000" b="0" i="0" u="none" strike="noStrike" kern="1200" dirty="0">
                        <a:solidFill>
                          <a:srgbClr val="000000"/>
                        </a:solidFill>
                        <a:effectLst/>
                        <a:latin typeface="Lato Light"/>
                        <a:ea typeface="+mn-ea"/>
                        <a:cs typeface="Lato Light"/>
                      </a:endParaRP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28148" y="2276872"/>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 name="Rectangle 1"/>
          <p:cNvSpPr/>
          <p:nvPr/>
        </p:nvSpPr>
        <p:spPr>
          <a:xfrm>
            <a:off x="6956670" y="5000856"/>
            <a:ext cx="797013" cy="507831"/>
          </a:xfrm>
          <a:prstGeom prst="rect">
            <a:avLst/>
          </a:prstGeom>
        </p:spPr>
        <p:txBody>
          <a:bodyPr wrap="none">
            <a:spAutoFit/>
          </a:bodyPr>
          <a:lstStyle/>
          <a:p>
            <a:pPr>
              <a:defRPr/>
            </a:pPr>
            <a:r>
              <a:rPr lang="en-US" sz="2700" dirty="0">
                <a:cs typeface="Lato Regular"/>
              </a:rPr>
              <a:t>0.31</a:t>
            </a:r>
          </a:p>
        </p:txBody>
      </p:sp>
      <p:sp>
        <p:nvSpPr>
          <p:cNvPr id="23" name="Rectangle 22"/>
          <p:cNvSpPr/>
          <p:nvPr/>
        </p:nvSpPr>
        <p:spPr>
          <a:xfrm>
            <a:off x="8541558" y="5000856"/>
            <a:ext cx="359394" cy="507831"/>
          </a:xfrm>
          <a:prstGeom prst="rect">
            <a:avLst/>
          </a:prstGeom>
        </p:spPr>
        <p:txBody>
          <a:bodyPr wrap="none">
            <a:spAutoFit/>
          </a:bodyPr>
          <a:lstStyle/>
          <a:p>
            <a:pPr>
              <a:defRPr/>
            </a:pPr>
            <a:r>
              <a:rPr lang="en-US" sz="2700" dirty="0">
                <a:cs typeface="Lato Regular"/>
              </a:rPr>
              <a:t>1</a:t>
            </a:r>
            <a:endParaRPr lang="en-US" sz="2700" dirty="0">
              <a:cs typeface="Lato Regular"/>
            </a:endParaRPr>
          </a:p>
        </p:txBody>
      </p:sp>
      <p:sp>
        <p:nvSpPr>
          <p:cNvPr id="30" name="Rectangle 29"/>
          <p:cNvSpPr/>
          <p:nvPr/>
        </p:nvSpPr>
        <p:spPr>
          <a:xfrm>
            <a:off x="9872994" y="5000856"/>
            <a:ext cx="359394" cy="507831"/>
          </a:xfrm>
          <a:prstGeom prst="rect">
            <a:avLst/>
          </a:prstGeom>
        </p:spPr>
        <p:txBody>
          <a:bodyPr wrap="none">
            <a:spAutoFit/>
          </a:bodyPr>
          <a:lstStyle/>
          <a:p>
            <a:pPr>
              <a:defRPr/>
            </a:pPr>
            <a:r>
              <a:rPr lang="en-US" sz="2700" dirty="0">
                <a:cs typeface="Lato Regular"/>
              </a:rPr>
              <a:t>0</a:t>
            </a:r>
          </a:p>
        </p:txBody>
      </p:sp>
      <p:sp>
        <p:nvSpPr>
          <p:cNvPr id="31" name="Rectangle 30"/>
          <p:cNvSpPr/>
          <p:nvPr/>
        </p:nvSpPr>
        <p:spPr>
          <a:xfrm>
            <a:off x="8072794" y="2804232"/>
            <a:ext cx="1224136" cy="2037591"/>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2" name="Rectangle 83"/>
          <p:cNvSpPr>
            <a:spLocks noChangeArrowheads="1"/>
          </p:cNvSpPr>
          <p:nvPr/>
        </p:nvSpPr>
        <p:spPr bwMode="auto">
          <a:xfrm>
            <a:off x="3241747" y="2348880"/>
            <a:ext cx="65229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Play</a:t>
            </a:r>
            <a:endParaRPr lang="en-US" altLang="en-US" sz="2200" dirty="0">
              <a:latin typeface="+mn-lt"/>
              <a:ea typeface="Lato Light" panose="020F0502020204030203" pitchFamily="34" charset="0"/>
              <a:cs typeface="Lato Light" panose="020F0502020204030203" pitchFamily="34" charset="0"/>
            </a:endParaRPr>
          </a:p>
        </p:txBody>
      </p:sp>
      <p:sp>
        <p:nvSpPr>
          <p:cNvPr id="21"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29</a:t>
            </a:fld>
            <a:endParaRPr lang="en-US" dirty="0">
              <a:latin typeface="Lato Light"/>
              <a:cs typeface="Lato Light"/>
            </a:endParaRPr>
          </a:p>
        </p:txBody>
      </p:sp>
      <p:cxnSp>
        <p:nvCxnSpPr>
          <p:cNvPr id="22" name="Straight Connector 21"/>
          <p:cNvCxnSpPr/>
          <p:nvPr/>
        </p:nvCxnSpPr>
        <p:spPr>
          <a:xfrm flipV="1">
            <a:off x="6740646" y="4960755"/>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4239" y="5024652"/>
            <a:ext cx="659155" cy="507831"/>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25" name="Straight Connector 24"/>
          <p:cNvCxnSpPr/>
          <p:nvPr/>
        </p:nvCxnSpPr>
        <p:spPr>
          <a:xfrm flipV="1">
            <a:off x="6794651" y="5488402"/>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9707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0" y="731520"/>
            <a:ext cx="10515600" cy="5406633"/>
          </a:xfrm>
        </p:spPr>
        <p:txBody>
          <a:bodyPr>
            <a:normAutofit/>
          </a:bodyPr>
          <a:lstStyle/>
          <a:p>
            <a:r>
              <a:rPr lang="en-US" sz="3200" dirty="0" smtClean="0"/>
              <a:t> Decision Trees</a:t>
            </a:r>
          </a:p>
          <a:p>
            <a:pPr lvl="1"/>
            <a:r>
              <a:rPr lang="en-US" sz="2800" dirty="0" smtClean="0"/>
              <a:t> Basics</a:t>
            </a:r>
          </a:p>
          <a:p>
            <a:pPr lvl="1"/>
            <a:r>
              <a:rPr lang="en-US" sz="2800" dirty="0" smtClean="0"/>
              <a:t> Background </a:t>
            </a:r>
            <a:endParaRPr lang="en-US" sz="2800" dirty="0" smtClean="0"/>
          </a:p>
          <a:p>
            <a:pPr lvl="1"/>
            <a:r>
              <a:rPr lang="en-US" sz="2800" dirty="0" smtClean="0"/>
              <a:t> Advantages </a:t>
            </a:r>
            <a:r>
              <a:rPr lang="en-US" sz="2800" dirty="0" smtClean="0"/>
              <a:t>and Limitations</a:t>
            </a:r>
            <a:endParaRPr lang="en-US" sz="2800" dirty="0" smtClean="0"/>
          </a:p>
          <a:p>
            <a:pPr lvl="1"/>
            <a:r>
              <a:rPr lang="en-US" sz="2800" dirty="0" smtClean="0"/>
              <a:t> Mathematical Approaches and Example</a:t>
            </a:r>
          </a:p>
          <a:p>
            <a:pPr lvl="1"/>
            <a:r>
              <a:rPr lang="en-US" sz="2800" dirty="0"/>
              <a:t> </a:t>
            </a:r>
            <a:r>
              <a:rPr lang="en-US" sz="2800" dirty="0" smtClean="0"/>
              <a:t>Example in R</a:t>
            </a:r>
            <a:endParaRPr lang="en-US" sz="2800" dirty="0" smtClean="0"/>
          </a:p>
          <a:p>
            <a:pPr lvl="1"/>
            <a:r>
              <a:rPr lang="en-US" sz="2800" dirty="0" smtClean="0"/>
              <a:t> Evaluation</a:t>
            </a:r>
            <a:endParaRPr lang="en-US" sz="2800" dirty="0" smtClean="0"/>
          </a:p>
          <a:p>
            <a:r>
              <a:rPr lang="en-US" sz="3200" dirty="0"/>
              <a:t> </a:t>
            </a:r>
            <a:r>
              <a:rPr lang="en-US" sz="3200" dirty="0" smtClean="0">
                <a:solidFill>
                  <a:schemeClr val="accent1">
                    <a:lumMod val="20000"/>
                    <a:lumOff val="80000"/>
                  </a:schemeClr>
                </a:solidFill>
              </a:rPr>
              <a:t>Ensemble </a:t>
            </a:r>
          </a:p>
          <a:p>
            <a:pPr lvl="1"/>
            <a:r>
              <a:rPr lang="en-US" sz="2800" dirty="0">
                <a:solidFill>
                  <a:schemeClr val="accent1">
                    <a:lumMod val="20000"/>
                    <a:lumOff val="80000"/>
                  </a:schemeClr>
                </a:solidFill>
              </a:rPr>
              <a:t> </a:t>
            </a:r>
            <a:r>
              <a:rPr lang="en-US" sz="2800" dirty="0" smtClean="0">
                <a:solidFill>
                  <a:schemeClr val="accent1">
                    <a:lumMod val="20000"/>
                    <a:lumOff val="80000"/>
                  </a:schemeClr>
                </a:solidFill>
              </a:rPr>
              <a:t>Random Forest</a:t>
            </a:r>
          </a:p>
          <a:p>
            <a:pPr lvl="1"/>
            <a:r>
              <a:rPr lang="en-US" sz="2800" dirty="0" smtClean="0">
                <a:solidFill>
                  <a:schemeClr val="accent1">
                    <a:lumMod val="20000"/>
                    <a:lumOff val="80000"/>
                  </a:schemeClr>
                </a:solidFill>
              </a:rPr>
              <a:t> </a:t>
            </a:r>
            <a:r>
              <a:rPr lang="en-US" sz="2800" dirty="0" smtClean="0">
                <a:solidFill>
                  <a:schemeClr val="accent1">
                    <a:lumMod val="20000"/>
                    <a:lumOff val="80000"/>
                  </a:schemeClr>
                </a:solidFill>
              </a:rPr>
              <a:t>Example</a:t>
            </a:r>
            <a:endParaRPr lang="en-US" sz="2800" dirty="0" smtClean="0">
              <a:solidFill>
                <a:schemeClr val="accent1">
                  <a:lumMod val="20000"/>
                  <a:lumOff val="80000"/>
                </a:schemeClr>
              </a:solidFill>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t>3</a:t>
            </a:fld>
            <a:endParaRPr lang="en-US" dirty="0"/>
          </a:p>
        </p:txBody>
      </p:sp>
    </p:spTree>
    <p:extLst>
      <p:ext uri="{BB962C8B-B14F-4D97-AF65-F5344CB8AC3E}">
        <p14:creationId xmlns:p14="http://schemas.microsoft.com/office/powerpoint/2010/main" val="110120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555" y="726857"/>
            <a:ext cx="12002902" cy="5994618"/>
          </a:xfrm>
          <a:prstGeom prst="rect">
            <a:avLst/>
          </a:prstGeom>
        </p:spPr>
      </p:pic>
      <p:sp>
        <p:nvSpPr>
          <p:cNvPr id="2" name="Title 1"/>
          <p:cNvSpPr>
            <a:spLocks noGrp="1"/>
          </p:cNvSpPr>
          <p:nvPr>
            <p:ph type="title"/>
          </p:nvPr>
        </p:nvSpPr>
        <p:spPr/>
        <p:txBody>
          <a:bodyPr/>
          <a:lstStyle/>
          <a:p>
            <a:r>
              <a:rPr lang="en-US" dirty="0"/>
              <a:t>Mathematical </a:t>
            </a:r>
            <a:r>
              <a:rPr lang="en-US" dirty="0" smtClean="0"/>
              <a:t>Approaches: Returning Customer Example</a:t>
            </a: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30</a:t>
            </a:fld>
            <a:endParaRPr lang="en-US"/>
          </a:p>
        </p:txBody>
      </p:sp>
    </p:spTree>
    <p:extLst>
      <p:ext uri="{BB962C8B-B14F-4D97-AF65-F5344CB8AC3E}">
        <p14:creationId xmlns:p14="http://schemas.microsoft.com/office/powerpoint/2010/main" val="3018496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Mathematical </a:t>
            </a:r>
            <a:r>
              <a:rPr lang="en-US" dirty="0" smtClean="0"/>
              <a:t>Approaches: Classification, Gini </a:t>
            </a:r>
            <a:r>
              <a:rPr lang="en-US" dirty="0" smtClean="0"/>
              <a:t>Coefficient (CART)</a:t>
            </a:r>
            <a:endParaRPr lang="en-US" dirty="0"/>
          </a:p>
        </p:txBody>
      </p:sp>
      <p:sp>
        <p:nvSpPr>
          <p:cNvPr id="3" name="Content Placeholder 2"/>
          <p:cNvSpPr>
            <a:spLocks noGrp="1"/>
          </p:cNvSpPr>
          <p:nvPr>
            <p:ph idx="1"/>
          </p:nvPr>
        </p:nvSpPr>
        <p:spPr>
          <a:xfrm>
            <a:off x="-1" y="731520"/>
            <a:ext cx="11956869" cy="5016137"/>
          </a:xfrm>
        </p:spPr>
        <p:txBody>
          <a:bodyPr>
            <a:normAutofit/>
          </a:bodyPr>
          <a:lstStyle/>
          <a:p>
            <a:r>
              <a:rPr lang="en-US" dirty="0"/>
              <a:t> </a:t>
            </a:r>
            <a:r>
              <a:rPr lang="en-US" dirty="0" smtClean="0"/>
              <a:t>Gini</a:t>
            </a:r>
          </a:p>
          <a:p>
            <a:pPr lvl="1"/>
            <a:r>
              <a:rPr lang="en-US" dirty="0"/>
              <a:t> </a:t>
            </a:r>
            <a:r>
              <a:rPr lang="en-US" dirty="0" smtClean="0"/>
              <a:t>Gini Impurity = 1 – sum[(Pi)</a:t>
            </a:r>
            <a:r>
              <a:rPr lang="en-US" baseline="30000" dirty="0" smtClean="0"/>
              <a:t>2</a:t>
            </a:r>
            <a:r>
              <a:rPr lang="en-US" dirty="0" smtClean="0"/>
              <a:t>]</a:t>
            </a:r>
          </a:p>
          <a:p>
            <a:pPr lvl="1"/>
            <a:r>
              <a:rPr lang="en-US" baseline="30000" dirty="0"/>
              <a:t> </a:t>
            </a:r>
            <a:r>
              <a:rPr lang="en-US" dirty="0" smtClean="0"/>
              <a:t>Pi – Represents the probability that a random selection would have state </a:t>
            </a:r>
            <a:r>
              <a:rPr lang="en-US" dirty="0" err="1"/>
              <a:t>i</a:t>
            </a:r>
            <a:r>
              <a:rPr lang="en-US" dirty="0" smtClean="0"/>
              <a:t> (</a:t>
            </a:r>
            <a:r>
              <a:rPr lang="en-US" dirty="0" err="1" smtClean="0"/>
              <a:t>kinda</a:t>
            </a:r>
            <a:r>
              <a:rPr lang="en-US" dirty="0" smtClean="0"/>
              <a:t> like a target)</a:t>
            </a:r>
          </a:p>
          <a:p>
            <a:pPr lvl="1"/>
            <a:r>
              <a:rPr lang="en-US" dirty="0"/>
              <a:t> </a:t>
            </a:r>
            <a:r>
              <a:rPr lang="en-US" dirty="0" smtClean="0"/>
              <a:t>Same mathematical process as entropy </a:t>
            </a:r>
          </a:p>
          <a:p>
            <a:r>
              <a:rPr lang="en-US" dirty="0"/>
              <a:t> </a:t>
            </a:r>
            <a:r>
              <a:rPr lang="en-US" dirty="0" smtClean="0"/>
              <a:t>Example:</a:t>
            </a:r>
          </a:p>
          <a:p>
            <a:pPr marL="457200" lvl="1" indent="0">
              <a:buNone/>
            </a:pPr>
            <a:endParaRPr lang="en-US" baseline="30000" dirty="0" smtClean="0"/>
          </a:p>
          <a:p>
            <a:pPr marL="457200" lvl="1" indent="0">
              <a:buNone/>
            </a:pPr>
            <a:endParaRPr lang="en-US" baseline="30000" dirty="0" smtClean="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31</a:t>
            </a:fld>
            <a:endParaRPr lang="en-US" dirty="0"/>
          </a:p>
        </p:txBody>
      </p:sp>
      <p:sp>
        <p:nvSpPr>
          <p:cNvPr id="24" name="Shape 422"/>
          <p:cNvSpPr txBox="1"/>
          <p:nvPr/>
        </p:nvSpPr>
        <p:spPr>
          <a:xfrm>
            <a:off x="2843828" y="2743830"/>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Shape 422"/>
          <p:cNvSpPr txBox="1"/>
          <p:nvPr/>
        </p:nvSpPr>
        <p:spPr>
          <a:xfrm>
            <a:off x="1318538"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 2 no</a:t>
            </a:r>
            <a:endParaRPr lang="en" dirty="0">
              <a:sym typeface="Roboto Condensed"/>
            </a:endParaRPr>
          </a:p>
        </p:txBody>
      </p:sp>
      <p:sp>
        <p:nvSpPr>
          <p:cNvPr id="29" name="Shape 422"/>
          <p:cNvSpPr txBox="1"/>
          <p:nvPr/>
        </p:nvSpPr>
        <p:spPr>
          <a:xfrm>
            <a:off x="4342874"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a:t>
            </a:r>
            <a:endParaRPr lang="en" dirty="0">
              <a:sym typeface="Roboto Condensed"/>
            </a:endParaRPr>
          </a:p>
        </p:txBody>
      </p:sp>
      <p:sp>
        <p:nvSpPr>
          <p:cNvPr id="30" name="TextBox 29"/>
          <p:cNvSpPr txBox="1"/>
          <p:nvPr/>
        </p:nvSpPr>
        <p:spPr>
          <a:xfrm>
            <a:off x="414901" y="4364108"/>
            <a:ext cx="345033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1900" dirty="0">
                <a:solidFill>
                  <a:srgbClr val="008000"/>
                </a:solidFill>
                <a:latin typeface="Lato Regular"/>
                <a:cs typeface="Lato Regular"/>
              </a:rPr>
              <a:t>2/3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a:t>
            </a:r>
            <a:r>
              <a:rPr lang="en-US" sz="1900" dirty="0" smtClean="0">
                <a:latin typeface="Lato Regular"/>
                <a:cs typeface="Lato Regular"/>
              </a:rPr>
              <a:t>] </a:t>
            </a:r>
            <a:r>
              <a:rPr lang="en-US" sz="2400" dirty="0" smtClean="0">
                <a:latin typeface="Lato Regular"/>
                <a:cs typeface="Lato Regular"/>
              </a:rPr>
              <a:t>= </a:t>
            </a:r>
            <a:r>
              <a:rPr lang="en-US" sz="2400" dirty="0">
                <a:solidFill>
                  <a:srgbClr val="660066"/>
                </a:solidFill>
                <a:latin typeface="Lato Regular"/>
                <a:cs typeface="Lato Regular"/>
              </a:rPr>
              <a:t>0.44</a:t>
            </a:r>
            <a:r>
              <a:rPr lang="en-US" sz="2400" dirty="0">
                <a:latin typeface="Lato Regular"/>
                <a:cs typeface="Lato Regular"/>
              </a:rPr>
              <a:t> </a:t>
            </a:r>
          </a:p>
        </p:txBody>
      </p:sp>
      <p:sp>
        <p:nvSpPr>
          <p:cNvPr id="31" name="TextBox 30"/>
          <p:cNvSpPr txBox="1"/>
          <p:nvPr/>
        </p:nvSpPr>
        <p:spPr>
          <a:xfrm>
            <a:off x="4342874" y="4364108"/>
            <a:ext cx="197209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1/1</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a:t>
            </a:r>
            <a:r>
              <a:rPr lang="en-US" sz="2000" dirty="0">
                <a:latin typeface="Lato Regular"/>
                <a:cs typeface="Lato Regular"/>
              </a:rPr>
              <a:t> </a:t>
            </a:r>
            <a:r>
              <a:rPr lang="en-US" sz="2400" dirty="0" smtClean="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32" name="TextBox 31"/>
          <p:cNvSpPr txBox="1"/>
          <p:nvPr/>
        </p:nvSpPr>
        <p:spPr>
          <a:xfrm>
            <a:off x="4644028" y="2607310"/>
            <a:ext cx="4305258" cy="561885"/>
          </a:xfrm>
          <a:prstGeom prst="rect">
            <a:avLst/>
          </a:prstGeom>
          <a:noFill/>
        </p:spPr>
        <p:txBody>
          <a:bodyPr wrap="square" rtlCol="0">
            <a:spAutoFit/>
          </a:bodyPr>
          <a:lstStyle/>
          <a:p>
            <a:pPr>
              <a:lnSpc>
                <a:spcPct val="120000"/>
              </a:lnSpc>
            </a:pPr>
            <a:r>
              <a:rPr lang="en-US" sz="2000" dirty="0">
                <a:latin typeface="Lato Regular"/>
                <a:cs typeface="Lato Regular"/>
              </a:rPr>
              <a:t>1 </a:t>
            </a:r>
            <a:r>
              <a:rPr lang="mr-IN" sz="2000" dirty="0">
                <a:latin typeface="Lato Regular"/>
                <a:cs typeface="Lato Regular"/>
              </a:rPr>
              <a:t>–</a:t>
            </a:r>
            <a:r>
              <a:rPr lang="en-US" sz="2000" dirty="0">
                <a:latin typeface="Lato Regular"/>
                <a:cs typeface="Lato Regular"/>
              </a:rPr>
              <a:t> [ (</a:t>
            </a:r>
            <a:r>
              <a:rPr lang="en-US" sz="2000" dirty="0">
                <a:solidFill>
                  <a:srgbClr val="72CFDF"/>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a:t>
            </a:r>
            <a:r>
              <a:rPr lang="mr-IN" sz="2000" dirty="0">
                <a:latin typeface="Lato Regular"/>
                <a:cs typeface="Lato Regular"/>
              </a:rPr>
              <a:t>–</a:t>
            </a:r>
            <a:r>
              <a:rPr lang="en-US" sz="2000" dirty="0">
                <a:latin typeface="Lato Regular"/>
                <a:cs typeface="Lato Regular"/>
              </a:rPr>
              <a:t> (</a:t>
            </a:r>
            <a:r>
              <a:rPr lang="en-US" sz="2000" dirty="0">
                <a:solidFill>
                  <a:srgbClr val="008000"/>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 </a:t>
            </a:r>
            <a:r>
              <a:rPr lang="en-US" sz="2800" dirty="0" smtClean="0">
                <a:latin typeface="Lato Regular"/>
                <a:cs typeface="Lato Regular"/>
              </a:rPr>
              <a:t>= </a:t>
            </a:r>
            <a:r>
              <a:rPr lang="en-US" sz="2800" dirty="0">
                <a:solidFill>
                  <a:srgbClr val="FF6600"/>
                </a:solidFill>
                <a:latin typeface="Lato Regular"/>
                <a:cs typeface="Lato Regular"/>
              </a:rPr>
              <a:t>0.5</a:t>
            </a:r>
            <a:r>
              <a:rPr lang="en-US" sz="2800" dirty="0">
                <a:latin typeface="Lato Regular"/>
                <a:cs typeface="Lato Regular"/>
              </a:rPr>
              <a:t> </a:t>
            </a:r>
          </a:p>
        </p:txBody>
      </p:sp>
      <p:cxnSp>
        <p:nvCxnSpPr>
          <p:cNvPr id="33" name="Straight Connector 32"/>
          <p:cNvCxnSpPr>
            <a:cxnSpLocks noChangeShapeType="1"/>
          </p:cNvCxnSpPr>
          <p:nvPr/>
        </p:nvCxnSpPr>
        <p:spPr bwMode="auto">
          <a:xfrm flipH="1">
            <a:off x="2686690" y="3174702"/>
            <a:ext cx="978669"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cxnSp>
        <p:nvCxnSpPr>
          <p:cNvPr id="34" name="Straight Connector 33"/>
          <p:cNvCxnSpPr>
            <a:cxnSpLocks noChangeShapeType="1"/>
          </p:cNvCxnSpPr>
          <p:nvPr/>
        </p:nvCxnSpPr>
        <p:spPr bwMode="auto">
          <a:xfrm>
            <a:off x="3665359" y="3174702"/>
            <a:ext cx="821531"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sp>
        <p:nvSpPr>
          <p:cNvPr id="35" name="Rectangle 34"/>
          <p:cNvSpPr/>
          <p:nvPr/>
        </p:nvSpPr>
        <p:spPr>
          <a:xfrm>
            <a:off x="4501852" y="5513036"/>
            <a:ext cx="7832271" cy="553998"/>
          </a:xfrm>
          <a:prstGeom prst="rect">
            <a:avLst/>
          </a:prstGeom>
        </p:spPr>
        <p:txBody>
          <a:bodyPr wrap="square">
            <a:spAutoFit/>
          </a:bodyPr>
          <a:lstStyle/>
          <a:p>
            <a:pPr>
              <a:defRPr/>
            </a:pPr>
            <a:r>
              <a:rPr lang="en-US" sz="3000" dirty="0">
                <a:latin typeface="Lato Regular"/>
                <a:cs typeface="Lato Regular"/>
              </a:rPr>
              <a:t>Gain = </a:t>
            </a:r>
            <a:r>
              <a:rPr lang="en-US" sz="3000" dirty="0">
                <a:solidFill>
                  <a:srgbClr val="FF6600"/>
                </a:solidFill>
                <a:latin typeface="Lato Regular"/>
                <a:cs typeface="Lato Regular"/>
              </a:rPr>
              <a:t>0.5 </a:t>
            </a:r>
            <a:r>
              <a:rPr lang="mr-IN" sz="3000" dirty="0">
                <a:latin typeface="Lato Regular"/>
                <a:cs typeface="Lato Regular"/>
              </a:rPr>
              <a:t>–</a:t>
            </a:r>
            <a:r>
              <a:rPr lang="en-US" sz="3000" dirty="0">
                <a:latin typeface="Lato Regular"/>
                <a:cs typeface="Lato Regular"/>
              </a:rPr>
              <a:t> ((3/4 * </a:t>
            </a:r>
            <a:r>
              <a:rPr lang="en-US" sz="3000" dirty="0">
                <a:solidFill>
                  <a:srgbClr val="660066"/>
                </a:solidFill>
                <a:latin typeface="Lato Regular"/>
                <a:cs typeface="Lato Regular"/>
              </a:rPr>
              <a:t>0.44</a:t>
            </a:r>
            <a:r>
              <a:rPr lang="en-US" sz="3000" dirty="0">
                <a:latin typeface="Lato Regular"/>
                <a:cs typeface="Lato Regular"/>
              </a:rPr>
              <a:t>) + (1/4 * </a:t>
            </a:r>
            <a:r>
              <a:rPr lang="en-US" sz="3000" dirty="0">
                <a:solidFill>
                  <a:srgbClr val="660066"/>
                </a:solidFill>
                <a:latin typeface="Lato Regular"/>
                <a:cs typeface="Lato Regular"/>
              </a:rPr>
              <a:t>0</a:t>
            </a:r>
            <a:r>
              <a:rPr lang="en-US" sz="3000" dirty="0" smtClean="0">
                <a:latin typeface="Lato Regular"/>
                <a:cs typeface="Lato Regular"/>
              </a:rPr>
              <a:t>))</a:t>
            </a:r>
            <a:r>
              <a:rPr lang="en-US" sz="3000" dirty="0">
                <a:latin typeface="Lato Regular"/>
                <a:cs typeface="Lato Regular"/>
              </a:rPr>
              <a:t> </a:t>
            </a:r>
            <a:r>
              <a:rPr lang="en-US" sz="3000" dirty="0" smtClean="0">
                <a:latin typeface="Lato Regular"/>
                <a:cs typeface="Lato Regular"/>
              </a:rPr>
              <a:t>= </a:t>
            </a:r>
            <a:r>
              <a:rPr lang="en-US" sz="3000" dirty="0">
                <a:latin typeface="Lato Regular"/>
                <a:cs typeface="Lato Regular"/>
              </a:rPr>
              <a:t>0.19</a:t>
            </a:r>
          </a:p>
        </p:txBody>
      </p:sp>
      <p:sp>
        <p:nvSpPr>
          <p:cNvPr id="36" name="TextBox 35"/>
          <p:cNvSpPr txBox="1"/>
          <p:nvPr/>
        </p:nvSpPr>
        <p:spPr>
          <a:xfrm>
            <a:off x="7482721" y="4368659"/>
            <a:ext cx="2384692" cy="461665"/>
          </a:xfrm>
          <a:prstGeom prst="rect">
            <a:avLst/>
          </a:prstGeom>
          <a:noFill/>
        </p:spPr>
        <p:txBody>
          <a:bodyPr wrap="none" rtlCol="0">
            <a:spAutoFit/>
          </a:bodyPr>
          <a:lstStyle/>
          <a:p>
            <a:r>
              <a:rPr lang="en-US" sz="2400" dirty="0">
                <a:solidFill>
                  <a:schemeClr val="accent1"/>
                </a:solidFill>
                <a:latin typeface="Calibri" panose="020F0502020204030204" pitchFamily="34" charset="0"/>
                <a:cs typeface="Calibri" panose="020F0502020204030204" pitchFamily="34" charset="0"/>
              </a:rPr>
              <a:t>weighted</a:t>
            </a:r>
            <a:r>
              <a:rPr lang="en-US" sz="2000" b="1" i="1" dirty="0">
                <a:solidFill>
                  <a:srgbClr val="FF6600"/>
                </a:solidFill>
                <a:latin typeface="Lato Light"/>
                <a:cs typeface="Lato Light"/>
              </a:rPr>
              <a:t> </a:t>
            </a:r>
            <a:r>
              <a:rPr lang="en-US" sz="2400" dirty="0">
                <a:solidFill>
                  <a:schemeClr val="accent1"/>
                </a:solidFill>
                <a:latin typeface="Calibri" panose="020F0502020204030204" pitchFamily="34" charset="0"/>
                <a:cs typeface="Calibri" panose="020F0502020204030204" pitchFamily="34" charset="0"/>
              </a:rPr>
              <a:t>average</a:t>
            </a:r>
          </a:p>
        </p:txBody>
      </p:sp>
      <p:sp>
        <p:nvSpPr>
          <p:cNvPr id="37" name="Left Brace 36"/>
          <p:cNvSpPr/>
          <p:nvPr/>
        </p:nvSpPr>
        <p:spPr>
          <a:xfrm rot="5400000">
            <a:off x="8441041" y="3532816"/>
            <a:ext cx="468052" cy="3492388"/>
          </a:xfrm>
          <a:prstGeom prst="leftBrace">
            <a:avLst>
              <a:gd name="adj1" fmla="val 140022"/>
              <a:gd name="adj2" fmla="val 50342"/>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Tree>
    <p:extLst>
      <p:ext uri="{BB962C8B-B14F-4D97-AF65-F5344CB8AC3E}">
        <p14:creationId xmlns:p14="http://schemas.microsoft.com/office/powerpoint/2010/main" val="1565173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Approaches: Regression/MSE</a:t>
            </a:r>
            <a:endParaRPr lang="en-US" dirty="0"/>
          </a:p>
        </p:txBody>
      </p:sp>
      <p:sp>
        <p:nvSpPr>
          <p:cNvPr id="3" name="Content Placeholder 2"/>
          <p:cNvSpPr>
            <a:spLocks noGrp="1"/>
          </p:cNvSpPr>
          <p:nvPr>
            <p:ph idx="1"/>
          </p:nvPr>
        </p:nvSpPr>
        <p:spPr>
          <a:xfrm>
            <a:off x="0" y="731520"/>
            <a:ext cx="10515600" cy="5016137"/>
          </a:xfrm>
        </p:spPr>
        <p:txBody>
          <a:bodyPr>
            <a:normAutofit/>
          </a:bodyPr>
          <a:lstStyle/>
          <a:p>
            <a:endParaRPr lang="en-US" dirty="0" smtClean="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32</a:t>
            </a:fld>
            <a:endParaRPr lang="en-US" dirty="0"/>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 Works to identify the split point in the data set that minimizes </a:t>
            </a:r>
            <a:r>
              <a:rPr lang="en-US" b="1" dirty="0" smtClean="0"/>
              <a:t>mean squared error (MSE)</a:t>
            </a:r>
            <a:r>
              <a:rPr lang="en-US" dirty="0" smtClean="0"/>
              <a:t> point</a:t>
            </a:r>
          </a:p>
          <a:p>
            <a:r>
              <a:rPr lang="en-US" dirty="0"/>
              <a:t> </a:t>
            </a:r>
            <a:r>
              <a:rPr lang="en-US" dirty="0" smtClean="0"/>
              <a:t>The average of each of the groups is the term that minimizes the mean squared error</a:t>
            </a:r>
          </a:p>
          <a:p>
            <a:pPr lvl="1"/>
            <a:r>
              <a:rPr lang="en-US" dirty="0"/>
              <a:t> </a:t>
            </a:r>
            <a:r>
              <a:rPr lang="en-US" dirty="0" smtClean="0"/>
              <a:t>  MSE – is the average of the difference between the prediction and actual values</a:t>
            </a:r>
          </a:p>
          <a:p>
            <a:pPr lvl="1"/>
            <a:endParaRPr lang="en-US" dirty="0"/>
          </a:p>
          <a:p>
            <a:pPr lvl="1"/>
            <a:endParaRPr lang="en-US" dirty="0" smtClean="0"/>
          </a:p>
          <a:p>
            <a:pPr lvl="1"/>
            <a:endParaRPr lang="en-US" dirty="0"/>
          </a:p>
          <a:p>
            <a:pPr lvl="1"/>
            <a:endParaRPr lang="en-US" dirty="0" smtClean="0"/>
          </a:p>
          <a:p>
            <a:r>
              <a:rPr lang="en-US" dirty="0" smtClean="0"/>
              <a:t> The decision tree algorithm searches through all variables and all possible split points to identify the point that minimizes error</a:t>
            </a:r>
          </a:p>
        </p:txBody>
      </p:sp>
      <p:pic>
        <p:nvPicPr>
          <p:cNvPr id="4" name="Picture 3"/>
          <p:cNvPicPr>
            <a:picLocks noChangeAspect="1"/>
          </p:cNvPicPr>
          <p:nvPr/>
        </p:nvPicPr>
        <p:blipFill>
          <a:blip r:embed="rId2"/>
          <a:stretch>
            <a:fillRect/>
          </a:stretch>
        </p:blipFill>
        <p:spPr>
          <a:xfrm>
            <a:off x="1881459" y="2958736"/>
            <a:ext cx="1976438" cy="1304925"/>
          </a:xfrm>
          <a:prstGeom prst="rect">
            <a:avLst/>
          </a:prstGeom>
        </p:spPr>
      </p:pic>
    </p:spTree>
    <p:extLst>
      <p:ext uri="{BB962C8B-B14F-4D97-AF65-F5344CB8AC3E}">
        <p14:creationId xmlns:p14="http://schemas.microsoft.com/office/powerpoint/2010/main" val="32002472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81052"/>
            <a:ext cx="7141029" cy="535577"/>
          </a:xfrm>
        </p:spPr>
        <p:txBody>
          <a:bodyPr>
            <a:noAutofit/>
          </a:bodyPr>
          <a:lstStyle/>
          <a:p>
            <a:pPr algn="ctr"/>
            <a:r>
              <a:rPr lang="en-US" sz="3200" dirty="0" smtClean="0"/>
              <a:t>Example in R</a:t>
            </a:r>
            <a:endParaRPr lang="en-US" sz="3200" dirty="0"/>
          </a:p>
        </p:txBody>
      </p:sp>
      <p:sp>
        <p:nvSpPr>
          <p:cNvPr id="5" name="Slide Number Placeholder 4"/>
          <p:cNvSpPr>
            <a:spLocks noGrp="1"/>
          </p:cNvSpPr>
          <p:nvPr>
            <p:ph type="sldNum" sz="quarter" idx="12"/>
          </p:nvPr>
        </p:nvSpPr>
        <p:spPr/>
        <p:txBody>
          <a:bodyPr/>
          <a:lstStyle/>
          <a:p>
            <a:fld id="{5ACD0CF0-90CC-9C41-A77B-2776398A8C8B}" type="slidenum">
              <a:rPr lang="en-US" smtClean="0"/>
              <a:t>33</a:t>
            </a:fld>
            <a:endParaRPr lang="en-US" dirty="0"/>
          </a:p>
        </p:txBody>
      </p:sp>
    </p:spTree>
    <p:extLst>
      <p:ext uri="{BB962C8B-B14F-4D97-AF65-F5344CB8AC3E}">
        <p14:creationId xmlns:p14="http://schemas.microsoft.com/office/powerpoint/2010/main" val="20616954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Overfitting and Hyper-parameters</a:t>
            </a:r>
            <a:endParaRPr lang="en-US" dirty="0"/>
          </a:p>
        </p:txBody>
      </p:sp>
      <p:sp>
        <p:nvSpPr>
          <p:cNvPr id="3" name="Content Placeholder 2"/>
          <p:cNvSpPr>
            <a:spLocks noGrp="1"/>
          </p:cNvSpPr>
          <p:nvPr>
            <p:ph idx="1"/>
          </p:nvPr>
        </p:nvSpPr>
        <p:spPr>
          <a:xfrm>
            <a:off x="0" y="956374"/>
            <a:ext cx="10515600" cy="2416414"/>
          </a:xfrm>
        </p:spPr>
        <p:txBody>
          <a:bodyPr>
            <a:normAutofit lnSpcReduction="10000"/>
          </a:bodyPr>
          <a:lstStyle/>
          <a:p>
            <a:r>
              <a:rPr lang="en-US" dirty="0" smtClean="0"/>
              <a:t> Decision trees are often prone to </a:t>
            </a:r>
            <a:r>
              <a:rPr lang="en-US" dirty="0" smtClean="0"/>
              <a:t>overfitting, </a:t>
            </a:r>
            <a:r>
              <a:rPr lang="en-US" dirty="0" smtClean="0"/>
              <a:t>one solution is utilize the hyper-parameters to control the depth of the tree or limit the expansion of leaf nodes</a:t>
            </a:r>
          </a:p>
          <a:p>
            <a:pPr marL="0" indent="0">
              <a:buNone/>
            </a:pPr>
            <a:endParaRPr lang="en-US" sz="1400" dirty="0" smtClean="0"/>
          </a:p>
          <a:p>
            <a:r>
              <a:rPr lang="en-US" dirty="0"/>
              <a:t> </a:t>
            </a:r>
            <a:r>
              <a:rPr lang="en-US" dirty="0" smtClean="0"/>
              <a:t>Another option is to use a ensemble method via bagging or what’s known as Random </a:t>
            </a:r>
            <a:r>
              <a:rPr lang="en-US" dirty="0" smtClean="0"/>
              <a:t>Forest</a:t>
            </a:r>
            <a:endParaRPr lang="en-US" dirty="0" smtClean="0"/>
          </a:p>
        </p:txBody>
      </p:sp>
      <p:sp>
        <p:nvSpPr>
          <p:cNvPr id="5" name="Slide Number Placeholder 4"/>
          <p:cNvSpPr>
            <a:spLocks noGrp="1"/>
          </p:cNvSpPr>
          <p:nvPr>
            <p:ph type="sldNum" sz="quarter" idx="12"/>
          </p:nvPr>
        </p:nvSpPr>
        <p:spPr/>
        <p:txBody>
          <a:bodyPr/>
          <a:lstStyle/>
          <a:p>
            <a:fld id="{5ACD0CF0-90CC-9C41-A77B-2776398A8C8B}" type="slidenum">
              <a:rPr lang="en-US" smtClean="0"/>
              <a:t>34</a:t>
            </a:fld>
            <a:endParaRPr lang="en-US" dirty="0"/>
          </a:p>
        </p:txBody>
      </p:sp>
    </p:spTree>
    <p:extLst>
      <p:ext uri="{BB962C8B-B14F-4D97-AF65-F5344CB8AC3E}">
        <p14:creationId xmlns:p14="http://schemas.microsoft.com/office/powerpoint/2010/main" val="2929424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Hyper-parameter tuning (Pruning)</a:t>
            </a:r>
            <a:endParaRPr lang="en-US" dirty="0"/>
          </a:p>
        </p:txBody>
      </p:sp>
      <p:sp>
        <p:nvSpPr>
          <p:cNvPr id="3" name="Content Placeholder 2"/>
          <p:cNvSpPr>
            <a:spLocks noGrp="1"/>
          </p:cNvSpPr>
          <p:nvPr>
            <p:ph idx="1"/>
          </p:nvPr>
        </p:nvSpPr>
        <p:spPr>
          <a:xfrm>
            <a:off x="0" y="731520"/>
            <a:ext cx="10515600" cy="6531429"/>
          </a:xfrm>
        </p:spPr>
        <p:txBody>
          <a:bodyPr>
            <a:noAutofit/>
          </a:bodyPr>
          <a:lstStyle/>
          <a:p>
            <a:r>
              <a:rPr lang="en-US" sz="2400" dirty="0"/>
              <a:t> </a:t>
            </a:r>
            <a:r>
              <a:rPr lang="en-US" sz="2400" b="1" dirty="0"/>
              <a:t>Minimum samples for a node split</a:t>
            </a:r>
            <a:r>
              <a:rPr lang="en-US" sz="2400" dirty="0"/>
              <a:t> Minimum number of samples (or observations) which are required in a node to be considered for splitting. H</a:t>
            </a:r>
            <a:r>
              <a:rPr lang="en-US" sz="2400" dirty="0" smtClean="0"/>
              <a:t>igher </a:t>
            </a:r>
            <a:r>
              <a:rPr lang="en-US" sz="2400" dirty="0"/>
              <a:t>values prevent a model from learning relations which might be highly specific to the particular sample. It should be tuned using cross validation</a:t>
            </a:r>
            <a:r>
              <a:rPr lang="en-US" sz="2400" dirty="0" smtClean="0"/>
              <a:t>.</a:t>
            </a:r>
          </a:p>
          <a:p>
            <a:pPr marL="0" indent="0">
              <a:buNone/>
            </a:pPr>
            <a:endParaRPr lang="en-US" sz="2400" dirty="0" smtClean="0"/>
          </a:p>
          <a:p>
            <a:r>
              <a:rPr lang="en-US" sz="2400" b="1" dirty="0" smtClean="0"/>
              <a:t>Minimum </a:t>
            </a:r>
            <a:r>
              <a:rPr lang="en-US" sz="2400" b="1" dirty="0"/>
              <a:t>samples for a terminal node (leaf)</a:t>
            </a:r>
            <a:r>
              <a:rPr lang="en-US" sz="2400" dirty="0"/>
              <a:t> The minimum number of samples (or observations) required in a terminal node or leaf. </a:t>
            </a:r>
            <a:r>
              <a:rPr lang="en-US" sz="2400" dirty="0" smtClean="0"/>
              <a:t>For </a:t>
            </a:r>
            <a:r>
              <a:rPr lang="en-US" sz="2400" dirty="0"/>
              <a:t>imbalanced class problems, a lower value should be used since regions dominant with samples belonging to minority class will be much smaller in </a:t>
            </a:r>
            <a:r>
              <a:rPr lang="en-US" sz="2400" dirty="0" smtClean="0"/>
              <a:t>number.</a:t>
            </a:r>
          </a:p>
          <a:p>
            <a:pPr marL="0" indent="0">
              <a:buNone/>
            </a:pPr>
            <a:endParaRPr lang="en-US" sz="2400" dirty="0"/>
          </a:p>
          <a:p>
            <a:r>
              <a:rPr lang="en-US" sz="2400" b="1" dirty="0"/>
              <a:t>Maximum depth of tree (vertical depth)</a:t>
            </a:r>
            <a:r>
              <a:rPr lang="en-US" sz="2400" dirty="0"/>
              <a:t> The maximum depth of </a:t>
            </a:r>
            <a:r>
              <a:rPr lang="en-US" sz="2400" dirty="0" smtClean="0"/>
              <a:t>trees, lower </a:t>
            </a:r>
            <a:r>
              <a:rPr lang="en-US" sz="2400" dirty="0"/>
              <a:t>values prevent a model from learning relations which might be highly specific to the particular sample. It should be tuned using cross validation.</a:t>
            </a:r>
          </a:p>
          <a:p>
            <a:endParaRPr lang="en-US" sz="2400" dirty="0" smtClean="0"/>
          </a:p>
          <a:p>
            <a:pPr lvl="1"/>
            <a:endParaRPr lang="en-US" sz="1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35</a:t>
            </a:fld>
            <a:endParaRPr lang="en-US" dirty="0"/>
          </a:p>
        </p:txBody>
      </p:sp>
    </p:spTree>
    <p:extLst>
      <p:ext uri="{BB962C8B-B14F-4D97-AF65-F5344CB8AC3E}">
        <p14:creationId xmlns:p14="http://schemas.microsoft.com/office/powerpoint/2010/main" val="2950080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1"/>
            <a:ext cx="10515600" cy="4005942"/>
          </a:xfrm>
        </p:spPr>
        <p:txBody>
          <a:bodyPr>
            <a:normAutofit/>
          </a:bodyPr>
          <a:lstStyle/>
          <a:p>
            <a:r>
              <a:rPr lang="en-US" sz="2400" dirty="0" smtClean="0"/>
              <a:t> </a:t>
            </a:r>
            <a:r>
              <a:rPr lang="en-US" sz="2400" b="1" dirty="0"/>
              <a:t>Maximum number of terminal nodes</a:t>
            </a:r>
            <a:r>
              <a:rPr lang="en-US" sz="2400" dirty="0"/>
              <a:t> Also referred as </a:t>
            </a:r>
            <a:r>
              <a:rPr lang="en-US" sz="2400" i="1" dirty="0"/>
              <a:t>number of leaves</a:t>
            </a:r>
            <a:r>
              <a:rPr lang="en-US" sz="2400" dirty="0"/>
              <a:t>. </a:t>
            </a:r>
            <a:r>
              <a:rPr lang="en-US" sz="2400" dirty="0" smtClean="0"/>
              <a:t>Since </a:t>
            </a:r>
            <a:r>
              <a:rPr lang="en-US" sz="2400" dirty="0"/>
              <a:t>binary trees are created, a depth of </a:t>
            </a:r>
            <a:r>
              <a:rPr lang="en-US" sz="2400" i="1" dirty="0"/>
              <a:t>n</a:t>
            </a:r>
            <a:r>
              <a:rPr lang="en-US" sz="2400" dirty="0"/>
              <a:t> would produce a maximum of 2^n leaves</a:t>
            </a:r>
            <a:r>
              <a:rPr lang="en-US" sz="2400" dirty="0" smtClean="0"/>
              <a:t>.</a:t>
            </a:r>
          </a:p>
          <a:p>
            <a:pPr marL="0" indent="0">
              <a:buNone/>
            </a:pPr>
            <a:endParaRPr lang="en-US" sz="2400" dirty="0"/>
          </a:p>
          <a:p>
            <a:r>
              <a:rPr lang="en-US" sz="2400" b="1" dirty="0"/>
              <a:t>Maximum features to consider for split</a:t>
            </a:r>
            <a:r>
              <a:rPr lang="en-US" sz="2400" dirty="0"/>
              <a:t> The number of features to consider (selected randomly) while searching for a best split. A typical value is the square root of total number of available features. A </a:t>
            </a:r>
            <a:r>
              <a:rPr lang="en-US" sz="2400" dirty="0" smtClean="0"/>
              <a:t>higher number </a:t>
            </a:r>
            <a:r>
              <a:rPr lang="en-US" sz="2400" dirty="0"/>
              <a:t>typically leads to over-fitting but is dependent on the problem as well</a:t>
            </a:r>
            <a:r>
              <a:rPr lang="en-US" sz="2400" dirty="0" smtClean="0"/>
              <a:t>.</a:t>
            </a:r>
          </a:p>
          <a:p>
            <a:r>
              <a:rPr lang="en-US" sz="2400" dirty="0"/>
              <a:t> </a:t>
            </a:r>
            <a:r>
              <a:rPr lang="en-US" sz="2400" dirty="0" smtClean="0"/>
              <a:t>There’s actually many more, the documentation is here: </a:t>
            </a:r>
          </a:p>
          <a:p>
            <a:pPr lvl="1"/>
            <a:r>
              <a:rPr lang="en-US" sz="2000" dirty="0">
                <a:hlinkClick r:id="rId2"/>
              </a:rPr>
              <a:t> http://scikit-learn.org/stable/modules/generated/sklearn.tree.DecisionTreeClassifier.html</a:t>
            </a:r>
            <a:endParaRPr lang="en-US" sz="2000" dirty="0"/>
          </a:p>
          <a:p>
            <a:pPr marL="0" indent="0">
              <a:buNone/>
            </a:pPr>
            <a:endParaRPr lang="en-US" sz="2400" dirty="0" smtClean="0"/>
          </a:p>
          <a:p>
            <a:pPr lvl="1"/>
            <a:endParaRPr lang="en-US" sz="2000" dirty="0"/>
          </a:p>
        </p:txBody>
      </p:sp>
      <p:sp>
        <p:nvSpPr>
          <p:cNvPr id="5" name="Slide Number Placeholder 4"/>
          <p:cNvSpPr>
            <a:spLocks noGrp="1"/>
          </p:cNvSpPr>
          <p:nvPr>
            <p:ph type="sldNum" sz="quarter" idx="12"/>
          </p:nvPr>
        </p:nvSpPr>
        <p:spPr/>
        <p:txBody>
          <a:bodyPr/>
          <a:lstStyle/>
          <a:p>
            <a:fld id="{5ACD0CF0-90CC-9C41-A77B-2776398A8C8B}" type="slidenum">
              <a:rPr lang="en-US" smtClean="0"/>
              <a:t>36</a:t>
            </a:fld>
            <a:endParaRPr lang="en-US" dirty="0"/>
          </a:p>
        </p:txBody>
      </p:sp>
    </p:spTree>
    <p:extLst>
      <p:ext uri="{BB962C8B-B14F-4D97-AF65-F5344CB8AC3E}">
        <p14:creationId xmlns:p14="http://schemas.microsoft.com/office/powerpoint/2010/main" val="18066610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81052"/>
            <a:ext cx="7141029" cy="535577"/>
          </a:xfrm>
        </p:spPr>
        <p:txBody>
          <a:bodyPr/>
          <a:lstStyle/>
          <a:p>
            <a:pPr algn="ctr"/>
            <a:r>
              <a:rPr lang="en-US" dirty="0" smtClean="0"/>
              <a:t>Evaluation</a:t>
            </a: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37</a:t>
            </a:fld>
            <a:endParaRPr lang="en-US" dirty="0"/>
          </a:p>
        </p:txBody>
      </p:sp>
      <p:pic>
        <p:nvPicPr>
          <p:cNvPr id="3074" name="Picture 2" descr="Image result for accuracy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921" y="2563042"/>
            <a:ext cx="2867025" cy="1600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32551" y="6502763"/>
            <a:ext cx="6041036" cy="276999"/>
          </a:xfrm>
          <a:prstGeom prst="rect">
            <a:avLst/>
          </a:prstGeom>
          <a:noFill/>
        </p:spPr>
        <p:txBody>
          <a:bodyPr wrap="square" rtlCol="0">
            <a:spAutoFit/>
          </a:bodyPr>
          <a:lstStyle/>
          <a:p>
            <a:r>
              <a:rPr lang="en-US" sz="1200" dirty="0" smtClean="0"/>
              <a:t>Source: </a:t>
            </a:r>
            <a:r>
              <a:rPr lang="en-US" sz="1200" dirty="0" smtClean="0">
                <a:hlinkClick r:id="rId3"/>
              </a:rPr>
              <a:t>https</a:t>
            </a:r>
            <a:r>
              <a:rPr lang="en-US" sz="1200" dirty="0">
                <a:hlinkClick r:id="rId3"/>
              </a:rPr>
              <a:t>://life.solventuregroup.com/2017/09/25/improve-forecast-accuracy/</a:t>
            </a:r>
            <a:endParaRPr lang="en-US" sz="1200" dirty="0"/>
          </a:p>
        </p:txBody>
      </p:sp>
    </p:spTree>
    <p:extLst>
      <p:ext uri="{BB962C8B-B14F-4D97-AF65-F5344CB8AC3E}">
        <p14:creationId xmlns:p14="http://schemas.microsoft.com/office/powerpoint/2010/main" val="242188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3" y="1"/>
            <a:ext cx="11118669" cy="731520"/>
          </a:xfrm>
        </p:spPr>
        <p:txBody>
          <a:bodyPr>
            <a:normAutofit/>
          </a:bodyPr>
          <a:lstStyle/>
          <a:p>
            <a:r>
              <a:rPr lang="en-US" dirty="0"/>
              <a:t>Decision Trees</a:t>
            </a:r>
            <a:r>
              <a:rPr lang="en-US" dirty="0" smtClean="0"/>
              <a:t>: Evaluation: Receiver Operating Curve or Area Under the Curve</a:t>
            </a: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38</a:t>
            </a:fld>
            <a:endParaRPr lang="en-US"/>
          </a:p>
        </p:txBody>
      </p:sp>
      <p:sp>
        <p:nvSpPr>
          <p:cNvPr id="5" name="Content Placeholder 2"/>
          <p:cNvSpPr>
            <a:spLocks noGrp="1"/>
          </p:cNvSpPr>
          <p:nvPr>
            <p:ph idx="1"/>
          </p:nvPr>
        </p:nvSpPr>
        <p:spPr>
          <a:xfrm>
            <a:off x="80553" y="894806"/>
            <a:ext cx="10515600" cy="2449285"/>
          </a:xfrm>
        </p:spPr>
        <p:txBody>
          <a:bodyPr>
            <a:noAutofit/>
          </a:bodyPr>
          <a:lstStyle/>
          <a:p>
            <a:r>
              <a:rPr lang="en-US" sz="2400" dirty="0"/>
              <a:t> </a:t>
            </a:r>
            <a:r>
              <a:rPr lang="en-US" sz="2400" dirty="0" smtClean="0"/>
              <a:t>ROC and AUC are two very common approaches for measuring the performance of classification models</a:t>
            </a:r>
          </a:p>
          <a:p>
            <a:r>
              <a:rPr lang="en-US" sz="2400" dirty="0"/>
              <a:t> </a:t>
            </a:r>
            <a:r>
              <a:rPr lang="en-US" sz="2400" dirty="0" smtClean="0"/>
              <a:t>Essentially both these measure the misclassification error rate associated with your model</a:t>
            </a:r>
          </a:p>
          <a:p>
            <a:r>
              <a:rPr lang="en-US" sz="2400" dirty="0"/>
              <a:t> </a:t>
            </a:r>
            <a:r>
              <a:rPr lang="en-US" sz="2400" dirty="0" smtClean="0"/>
              <a:t>A Confusion Matrix is a good tool for understanding how accurate you model is classifying and can be used to build ROC </a:t>
            </a:r>
            <a:endParaRPr lang="en-US" sz="2400" dirty="0"/>
          </a:p>
          <a:p>
            <a:endParaRPr lang="en-US" sz="2400" dirty="0" smtClean="0"/>
          </a:p>
          <a:p>
            <a:pPr lvl="1"/>
            <a:endParaRPr lang="en-US" sz="1800" dirty="0"/>
          </a:p>
        </p:txBody>
      </p:sp>
    </p:spTree>
    <p:extLst>
      <p:ext uri="{BB962C8B-B14F-4D97-AF65-F5344CB8AC3E}">
        <p14:creationId xmlns:p14="http://schemas.microsoft.com/office/powerpoint/2010/main" val="17219968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r>
              <a:rPr lang="en-US" dirty="0" smtClean="0"/>
              <a:t>: Evaluation: Confusion Matrix and threshold </a:t>
            </a: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39</a:t>
            </a:fld>
            <a:endParaRPr lang="en-US"/>
          </a:p>
        </p:txBody>
      </p:sp>
      <p:graphicFrame>
        <p:nvGraphicFramePr>
          <p:cNvPr id="5" name="Table 4"/>
          <p:cNvGraphicFramePr>
            <a:graphicFrameLocks noGrp="1"/>
          </p:cNvGraphicFramePr>
          <p:nvPr/>
        </p:nvGraphicFramePr>
        <p:xfrm>
          <a:off x="3569511" y="4153018"/>
          <a:ext cx="8128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08796249"/>
                    </a:ext>
                  </a:extLst>
                </a:gridCol>
                <a:gridCol w="2032000">
                  <a:extLst>
                    <a:ext uri="{9D8B030D-6E8A-4147-A177-3AD203B41FA5}">
                      <a16:colId xmlns:a16="http://schemas.microsoft.com/office/drawing/2014/main" val="3690331209"/>
                    </a:ext>
                  </a:extLst>
                </a:gridCol>
                <a:gridCol w="203200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70840">
                <a:tc>
                  <a:txBody>
                    <a:bodyPr/>
                    <a:lstStyle/>
                    <a:p>
                      <a:endParaRPr lang="en-US" dirty="0"/>
                    </a:p>
                  </a:txBody>
                  <a:tcPr/>
                </a:tc>
                <a:tc gridSpan="3">
                  <a:txBody>
                    <a:bodyPr/>
                    <a:lstStyle/>
                    <a:p>
                      <a:r>
                        <a:rPr lang="en-US" dirty="0" smtClean="0"/>
                        <a:t>Predictive Class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8190464"/>
                  </a:ext>
                </a:extLst>
              </a:tr>
              <a:tr h="370840">
                <a:tc rowSpan="3">
                  <a:txBody>
                    <a:bodyPr/>
                    <a:lstStyle/>
                    <a:p>
                      <a:r>
                        <a:rPr lang="en-US" dirty="0" smtClean="0"/>
                        <a:t>Actual Class</a:t>
                      </a:r>
                    </a:p>
                  </a:txBody>
                  <a:tcPr/>
                </a:tc>
                <a:tc>
                  <a:txBody>
                    <a:bodyPr/>
                    <a:lstStyle/>
                    <a:p>
                      <a:endParaRPr lang="en-US" dirty="0"/>
                    </a:p>
                  </a:txBody>
                  <a:tcPr/>
                </a:tc>
                <a:tc>
                  <a:txBody>
                    <a:bodyPr/>
                    <a:lstStyle/>
                    <a:p>
                      <a:r>
                        <a:rPr lang="en-US" dirty="0" smtClean="0"/>
                        <a:t>Positive </a:t>
                      </a:r>
                    </a:p>
                    <a:p>
                      <a:r>
                        <a:rPr lang="en-US" dirty="0" smtClean="0"/>
                        <a:t>Fraud</a:t>
                      </a:r>
                      <a:endParaRPr lang="en-US" dirty="0"/>
                    </a:p>
                  </a:txBody>
                  <a:tcPr/>
                </a:tc>
                <a:tc>
                  <a:txBody>
                    <a:bodyPr/>
                    <a:lstStyle/>
                    <a:p>
                      <a:r>
                        <a:rPr lang="en-US" dirty="0" smtClean="0"/>
                        <a:t>Negative</a:t>
                      </a:r>
                    </a:p>
                    <a:p>
                      <a:r>
                        <a:rPr lang="en-US" dirty="0" smtClean="0"/>
                        <a:t>Not Fraud</a:t>
                      </a:r>
                      <a:endParaRPr lang="en-US" dirty="0"/>
                    </a:p>
                  </a:txBody>
                  <a:tcPr/>
                </a:tc>
                <a:extLst>
                  <a:ext uri="{0D108BD9-81ED-4DB2-BD59-A6C34878D82A}">
                    <a16:rowId xmlns:a16="http://schemas.microsoft.com/office/drawing/2014/main" val="3984198795"/>
                  </a:ext>
                </a:extLst>
              </a:tr>
              <a:tr h="370840">
                <a:tc vMerge="1">
                  <a:txBody>
                    <a:bodyPr/>
                    <a:lstStyle/>
                    <a:p>
                      <a:endParaRPr lang="en-US" dirty="0"/>
                    </a:p>
                  </a:txBody>
                  <a:tcPr/>
                </a:tc>
                <a:tc>
                  <a:txBody>
                    <a:bodyPr/>
                    <a:lstStyle/>
                    <a:p>
                      <a:r>
                        <a:rPr lang="en-US" dirty="0" smtClean="0"/>
                        <a:t>Positive </a:t>
                      </a:r>
                    </a:p>
                    <a:p>
                      <a:r>
                        <a:rPr lang="en-US" dirty="0" smtClean="0"/>
                        <a:t>Fraud</a:t>
                      </a:r>
                      <a:endParaRPr lang="en-US" dirty="0"/>
                    </a:p>
                  </a:txBody>
                  <a:tcPr/>
                </a:tc>
                <a:tc>
                  <a:txBody>
                    <a:bodyPr/>
                    <a:lstStyle/>
                    <a:p>
                      <a:r>
                        <a:rPr lang="en-US" dirty="0" smtClean="0"/>
                        <a:t>True Positive</a:t>
                      </a:r>
                    </a:p>
                    <a:p>
                      <a:r>
                        <a:rPr lang="en-US" dirty="0" smtClean="0"/>
                        <a:t>10</a:t>
                      </a:r>
                      <a:endParaRPr lang="en-US" dirty="0"/>
                    </a:p>
                  </a:txBody>
                  <a:tcPr/>
                </a:tc>
                <a:tc>
                  <a:txBody>
                    <a:bodyPr/>
                    <a:lstStyle/>
                    <a:p>
                      <a:r>
                        <a:rPr lang="en-US" dirty="0" smtClean="0"/>
                        <a:t>False</a:t>
                      </a:r>
                      <a:r>
                        <a:rPr lang="en-US" baseline="0" dirty="0" smtClean="0"/>
                        <a:t> Negative</a:t>
                      </a:r>
                    </a:p>
                    <a:p>
                      <a:r>
                        <a:rPr lang="en-US" dirty="0" smtClean="0"/>
                        <a:t>7</a:t>
                      </a:r>
                      <a:endParaRPr lang="en-US" dirty="0"/>
                    </a:p>
                  </a:txBody>
                  <a:tcPr/>
                </a:tc>
                <a:extLst>
                  <a:ext uri="{0D108BD9-81ED-4DB2-BD59-A6C34878D82A}">
                    <a16:rowId xmlns:a16="http://schemas.microsoft.com/office/drawing/2014/main" val="3546048974"/>
                  </a:ext>
                </a:extLst>
              </a:tr>
              <a:tr h="370840">
                <a:tc vMerge="1">
                  <a:txBody>
                    <a:bodyPr/>
                    <a:lstStyle/>
                    <a:p>
                      <a:endParaRPr lang="en-US" dirty="0"/>
                    </a:p>
                  </a:txBody>
                  <a:tcPr/>
                </a:tc>
                <a:tc>
                  <a:txBody>
                    <a:bodyPr/>
                    <a:lstStyle/>
                    <a:p>
                      <a:r>
                        <a:rPr lang="en-US" dirty="0" smtClean="0"/>
                        <a:t>Negative </a:t>
                      </a:r>
                    </a:p>
                    <a:p>
                      <a:r>
                        <a:rPr lang="en-US" dirty="0" smtClean="0"/>
                        <a:t>Not Fraud</a:t>
                      </a:r>
                      <a:endParaRPr lang="en-US" dirty="0"/>
                    </a:p>
                  </a:txBody>
                  <a:tcPr/>
                </a:tc>
                <a:tc>
                  <a:txBody>
                    <a:bodyPr/>
                    <a:lstStyle/>
                    <a:p>
                      <a:r>
                        <a:rPr lang="en-US" dirty="0" smtClean="0"/>
                        <a:t>False Positive</a:t>
                      </a:r>
                    </a:p>
                    <a:p>
                      <a:r>
                        <a:rPr lang="en-US" dirty="0" smtClean="0"/>
                        <a:t>22</a:t>
                      </a:r>
                      <a:endParaRPr lang="en-US" dirty="0"/>
                    </a:p>
                  </a:txBody>
                  <a:tcPr/>
                </a:tc>
                <a:tc>
                  <a:txBody>
                    <a:bodyPr/>
                    <a:lstStyle/>
                    <a:p>
                      <a:r>
                        <a:rPr lang="en-US" dirty="0" smtClean="0"/>
                        <a:t>True Negative</a:t>
                      </a:r>
                    </a:p>
                    <a:p>
                      <a:r>
                        <a:rPr lang="en-US" dirty="0" smtClean="0"/>
                        <a:t>96</a:t>
                      </a:r>
                      <a:endParaRPr lang="en-US" dirty="0"/>
                    </a:p>
                  </a:txBody>
                  <a:tcPr/>
                </a:tc>
                <a:extLst>
                  <a:ext uri="{0D108BD9-81ED-4DB2-BD59-A6C34878D82A}">
                    <a16:rowId xmlns:a16="http://schemas.microsoft.com/office/drawing/2014/main" val="186360114"/>
                  </a:ext>
                </a:extLst>
              </a:tr>
            </a:tbl>
          </a:graphicData>
        </a:graphic>
      </p:graphicFrame>
      <p:sp>
        <p:nvSpPr>
          <p:cNvPr id="6" name="Content Placeholder 2"/>
          <p:cNvSpPr>
            <a:spLocks noGrp="1"/>
          </p:cNvSpPr>
          <p:nvPr>
            <p:ph idx="1"/>
          </p:nvPr>
        </p:nvSpPr>
        <p:spPr>
          <a:xfrm>
            <a:off x="80553" y="894806"/>
            <a:ext cx="11769358" cy="3132908"/>
          </a:xfrm>
        </p:spPr>
        <p:txBody>
          <a:bodyPr>
            <a:noAutofit/>
          </a:bodyPr>
          <a:lstStyle/>
          <a:p>
            <a:r>
              <a:rPr lang="en-US" sz="2400" dirty="0"/>
              <a:t> </a:t>
            </a:r>
            <a:r>
              <a:rPr lang="en-US" sz="2400" dirty="0" smtClean="0"/>
              <a:t>Let‘s use intruder detection as a example</a:t>
            </a:r>
          </a:p>
          <a:p>
            <a:r>
              <a:rPr lang="en-US" sz="2400" dirty="0"/>
              <a:t> </a:t>
            </a:r>
            <a:r>
              <a:rPr lang="en-US" sz="2400" dirty="0" smtClean="0"/>
              <a:t>Say we have 135 emails entering our system and we are trying to detect whether they are fraudulent or not </a:t>
            </a:r>
          </a:p>
          <a:p>
            <a:pPr lvl="1"/>
            <a:r>
              <a:rPr lang="en-US" sz="2000" dirty="0"/>
              <a:t> </a:t>
            </a:r>
            <a:r>
              <a:rPr lang="en-US" sz="2000" dirty="0" smtClean="0"/>
              <a:t>We use lots of criteria – source, subject, if they came from a prince…</a:t>
            </a:r>
          </a:p>
          <a:p>
            <a:r>
              <a:rPr lang="en-US" sz="2400" dirty="0"/>
              <a:t> </a:t>
            </a:r>
            <a:r>
              <a:rPr lang="en-US" sz="2400" dirty="0" smtClean="0"/>
              <a:t>Generate probability measures as a result of our tree algorithm to determine the likelihood that any one of these emails fraudulent </a:t>
            </a:r>
          </a:p>
          <a:p>
            <a:r>
              <a:rPr lang="en-US" sz="2400" dirty="0"/>
              <a:t> </a:t>
            </a:r>
            <a:r>
              <a:rPr lang="en-US" sz="2400" dirty="0" smtClean="0"/>
              <a:t>The cutoff point that is predetermined in the tree at 50% but can be modified as a input the </a:t>
            </a:r>
            <a:r>
              <a:rPr lang="en-US" sz="2400" dirty="0" err="1" smtClean="0"/>
              <a:t>confusion_matrix</a:t>
            </a:r>
            <a:r>
              <a:rPr lang="en-US" sz="2400" dirty="0" smtClean="0"/>
              <a:t>() function by adjusting the </a:t>
            </a:r>
            <a:r>
              <a:rPr lang="en-US" sz="2400" dirty="0" err="1" smtClean="0"/>
              <a:t>sample_weight</a:t>
            </a:r>
            <a:r>
              <a:rPr lang="en-US" sz="2400" dirty="0" smtClean="0"/>
              <a:t> parameter</a:t>
            </a:r>
            <a:endParaRPr lang="en-US" sz="2400" dirty="0"/>
          </a:p>
          <a:p>
            <a:endParaRPr lang="en-US" sz="2400" dirty="0" smtClean="0"/>
          </a:p>
          <a:p>
            <a:pPr lvl="1"/>
            <a:endParaRPr lang="en-US" sz="1800" dirty="0"/>
          </a:p>
        </p:txBody>
      </p:sp>
    </p:spTree>
    <p:extLst>
      <p:ext uri="{BB962C8B-B14F-4D97-AF65-F5344CB8AC3E}">
        <p14:creationId xmlns:p14="http://schemas.microsoft.com/office/powerpoint/2010/main" val="3322949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Graph Elements</a:t>
            </a:r>
            <a:endParaRPr lang="en-US" dirty="0"/>
          </a:p>
        </p:txBody>
      </p:sp>
      <p:sp>
        <p:nvSpPr>
          <p:cNvPr id="3" name="Content Placeholder 2"/>
          <p:cNvSpPr>
            <a:spLocks noGrp="1"/>
          </p:cNvSpPr>
          <p:nvPr>
            <p:ph idx="1"/>
          </p:nvPr>
        </p:nvSpPr>
        <p:spPr>
          <a:xfrm>
            <a:off x="0" y="935802"/>
            <a:ext cx="10515600" cy="3666178"/>
          </a:xfrm>
        </p:spPr>
        <p:txBody>
          <a:bodyPr>
            <a:noAutofit/>
          </a:bodyPr>
          <a:lstStyle/>
          <a:p>
            <a:r>
              <a:rPr lang="en-US" dirty="0" smtClean="0"/>
              <a:t> Tree begins with a </a:t>
            </a:r>
            <a:r>
              <a:rPr lang="en-US" b="1" dirty="0"/>
              <a:t>R</a:t>
            </a:r>
            <a:r>
              <a:rPr lang="en-US" b="1" dirty="0" smtClean="0"/>
              <a:t>oot </a:t>
            </a:r>
            <a:r>
              <a:rPr lang="en-US" b="1" dirty="0"/>
              <a:t>N</a:t>
            </a:r>
            <a:r>
              <a:rPr lang="en-US" b="1" dirty="0" smtClean="0"/>
              <a:t>ode </a:t>
            </a:r>
            <a:r>
              <a:rPr lang="en-US" dirty="0" smtClean="0"/>
              <a:t>that has no incoming edges and two or more out going edges</a:t>
            </a:r>
          </a:p>
          <a:p>
            <a:r>
              <a:rPr lang="en-US" dirty="0"/>
              <a:t> </a:t>
            </a:r>
            <a:r>
              <a:rPr lang="en-US" b="1" dirty="0" smtClean="0"/>
              <a:t>Internal </a:t>
            </a:r>
            <a:r>
              <a:rPr lang="en-US" b="1" dirty="0" smtClean="0"/>
              <a:t>Node </a:t>
            </a:r>
            <a:r>
              <a:rPr lang="en-US" dirty="0" smtClean="0"/>
              <a:t>– Has one incoming edge and two or more outgoing and represent test conditions at every given level </a:t>
            </a:r>
          </a:p>
          <a:p>
            <a:r>
              <a:rPr lang="en-US" b="1" dirty="0"/>
              <a:t> </a:t>
            </a:r>
            <a:r>
              <a:rPr lang="en-US" b="1" dirty="0" smtClean="0"/>
              <a:t>Leaf Node </a:t>
            </a:r>
            <a:r>
              <a:rPr lang="en-US" dirty="0" smtClean="0"/>
              <a:t>– One incoming edge and no outgoing </a:t>
            </a:r>
            <a:r>
              <a:rPr lang="en-US" dirty="0" smtClean="0"/>
              <a:t>edges</a:t>
            </a:r>
          </a:p>
          <a:p>
            <a:r>
              <a:rPr lang="en-US" b="1" dirty="0"/>
              <a:t> </a:t>
            </a:r>
            <a:r>
              <a:rPr lang="en-US" b="1" dirty="0" smtClean="0"/>
              <a:t>Edges – </a:t>
            </a:r>
            <a:r>
              <a:rPr lang="en-US" dirty="0" smtClean="0"/>
              <a:t>Connections between nodes</a:t>
            </a:r>
            <a:endParaRPr lang="en-US" b="1" dirty="0" smtClean="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4</a:t>
            </a:fld>
            <a:endParaRPr lang="en-US" dirty="0"/>
          </a:p>
        </p:txBody>
      </p:sp>
    </p:spTree>
    <p:extLst>
      <p:ext uri="{BB962C8B-B14F-4D97-AF65-F5344CB8AC3E}">
        <p14:creationId xmlns:p14="http://schemas.microsoft.com/office/powerpoint/2010/main" val="3879992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r>
              <a:rPr lang="en-US" dirty="0" smtClean="0"/>
              <a:t>: Evaluation: Confusion Matrix and threshold </a:t>
            </a: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40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9740958"/>
              </p:ext>
            </p:extLst>
          </p:nvPr>
        </p:nvGraphicFramePr>
        <p:xfrm>
          <a:off x="978711" y="1624992"/>
          <a:ext cx="8128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08796249"/>
                    </a:ext>
                  </a:extLst>
                </a:gridCol>
                <a:gridCol w="2032000">
                  <a:extLst>
                    <a:ext uri="{9D8B030D-6E8A-4147-A177-3AD203B41FA5}">
                      <a16:colId xmlns:a16="http://schemas.microsoft.com/office/drawing/2014/main" val="3690331209"/>
                    </a:ext>
                  </a:extLst>
                </a:gridCol>
                <a:gridCol w="203200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70840">
                <a:tc>
                  <a:txBody>
                    <a:bodyPr/>
                    <a:lstStyle/>
                    <a:p>
                      <a:endParaRPr lang="en-US" dirty="0"/>
                    </a:p>
                  </a:txBody>
                  <a:tcPr/>
                </a:tc>
                <a:tc gridSpan="3">
                  <a:txBody>
                    <a:bodyPr/>
                    <a:lstStyle/>
                    <a:p>
                      <a:r>
                        <a:rPr lang="en-US" dirty="0" smtClean="0"/>
                        <a:t>Predictive Class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8190464"/>
                  </a:ext>
                </a:extLst>
              </a:tr>
              <a:tr h="370840">
                <a:tc rowSpan="3">
                  <a:txBody>
                    <a:bodyPr/>
                    <a:lstStyle/>
                    <a:p>
                      <a:r>
                        <a:rPr lang="en-US" dirty="0" smtClean="0"/>
                        <a:t>Actual Class</a:t>
                      </a:r>
                    </a:p>
                  </a:txBody>
                  <a:tcPr/>
                </a:tc>
                <a:tc>
                  <a:txBody>
                    <a:bodyPr/>
                    <a:lstStyle/>
                    <a:p>
                      <a:endParaRPr lang="en-US" dirty="0"/>
                    </a:p>
                  </a:txBody>
                  <a:tcPr/>
                </a:tc>
                <a:tc>
                  <a:txBody>
                    <a:bodyPr/>
                    <a:lstStyle/>
                    <a:p>
                      <a:r>
                        <a:rPr lang="en-US" dirty="0" smtClean="0"/>
                        <a:t>Positive </a:t>
                      </a:r>
                    </a:p>
                    <a:p>
                      <a:r>
                        <a:rPr lang="en-US" dirty="0" smtClean="0"/>
                        <a:t>Fraud</a:t>
                      </a:r>
                      <a:endParaRPr lang="en-US" dirty="0"/>
                    </a:p>
                  </a:txBody>
                  <a:tcPr/>
                </a:tc>
                <a:tc>
                  <a:txBody>
                    <a:bodyPr/>
                    <a:lstStyle/>
                    <a:p>
                      <a:r>
                        <a:rPr lang="en-US" dirty="0" smtClean="0"/>
                        <a:t>Negative</a:t>
                      </a:r>
                    </a:p>
                    <a:p>
                      <a:r>
                        <a:rPr lang="en-US" dirty="0" smtClean="0"/>
                        <a:t>Not Fraud</a:t>
                      </a:r>
                      <a:endParaRPr lang="en-US" dirty="0"/>
                    </a:p>
                  </a:txBody>
                  <a:tcPr/>
                </a:tc>
                <a:extLst>
                  <a:ext uri="{0D108BD9-81ED-4DB2-BD59-A6C34878D82A}">
                    <a16:rowId xmlns:a16="http://schemas.microsoft.com/office/drawing/2014/main" val="3984198795"/>
                  </a:ext>
                </a:extLst>
              </a:tr>
              <a:tr h="370840">
                <a:tc vMerge="1">
                  <a:txBody>
                    <a:bodyPr/>
                    <a:lstStyle/>
                    <a:p>
                      <a:endParaRPr lang="en-US" dirty="0"/>
                    </a:p>
                  </a:txBody>
                  <a:tcPr/>
                </a:tc>
                <a:tc>
                  <a:txBody>
                    <a:bodyPr/>
                    <a:lstStyle/>
                    <a:p>
                      <a:r>
                        <a:rPr lang="en-US" dirty="0" smtClean="0"/>
                        <a:t>Positive </a:t>
                      </a:r>
                    </a:p>
                    <a:p>
                      <a:r>
                        <a:rPr lang="en-US" dirty="0" smtClean="0"/>
                        <a:t>Fraud</a:t>
                      </a:r>
                      <a:endParaRPr lang="en-US" dirty="0"/>
                    </a:p>
                  </a:txBody>
                  <a:tcPr/>
                </a:tc>
                <a:tc>
                  <a:txBody>
                    <a:bodyPr/>
                    <a:lstStyle/>
                    <a:p>
                      <a:r>
                        <a:rPr lang="en-US" dirty="0" smtClean="0"/>
                        <a:t>True Positive</a:t>
                      </a:r>
                    </a:p>
                    <a:p>
                      <a:r>
                        <a:rPr lang="en-US" dirty="0" smtClean="0"/>
                        <a:t>17</a:t>
                      </a:r>
                      <a:endParaRPr lang="en-US" dirty="0"/>
                    </a:p>
                  </a:txBody>
                  <a:tcPr/>
                </a:tc>
                <a:tc>
                  <a:txBody>
                    <a:bodyPr/>
                    <a:lstStyle/>
                    <a:p>
                      <a:r>
                        <a:rPr lang="en-US" dirty="0" smtClean="0"/>
                        <a:t>False</a:t>
                      </a:r>
                      <a:r>
                        <a:rPr lang="en-US" baseline="0" dirty="0" smtClean="0"/>
                        <a:t> Negative</a:t>
                      </a:r>
                    </a:p>
                    <a:p>
                      <a:r>
                        <a:rPr lang="en-US" dirty="0" smtClean="0"/>
                        <a:t>0</a:t>
                      </a:r>
                      <a:endParaRPr lang="en-US" dirty="0"/>
                    </a:p>
                  </a:txBody>
                  <a:tcPr/>
                </a:tc>
                <a:extLst>
                  <a:ext uri="{0D108BD9-81ED-4DB2-BD59-A6C34878D82A}">
                    <a16:rowId xmlns:a16="http://schemas.microsoft.com/office/drawing/2014/main" val="3546048974"/>
                  </a:ext>
                </a:extLst>
              </a:tr>
              <a:tr h="370840">
                <a:tc vMerge="1">
                  <a:txBody>
                    <a:bodyPr/>
                    <a:lstStyle/>
                    <a:p>
                      <a:endParaRPr lang="en-US" dirty="0"/>
                    </a:p>
                  </a:txBody>
                  <a:tcPr/>
                </a:tc>
                <a:tc>
                  <a:txBody>
                    <a:bodyPr/>
                    <a:lstStyle/>
                    <a:p>
                      <a:r>
                        <a:rPr lang="en-US" dirty="0" smtClean="0"/>
                        <a:t>Negative </a:t>
                      </a:r>
                    </a:p>
                    <a:p>
                      <a:r>
                        <a:rPr lang="en-US" dirty="0" smtClean="0"/>
                        <a:t>Not Fraud</a:t>
                      </a:r>
                      <a:endParaRPr lang="en-US" dirty="0"/>
                    </a:p>
                  </a:txBody>
                  <a:tcPr/>
                </a:tc>
                <a:tc>
                  <a:txBody>
                    <a:bodyPr/>
                    <a:lstStyle/>
                    <a:p>
                      <a:r>
                        <a:rPr lang="en-US" dirty="0" smtClean="0"/>
                        <a:t>False Positive</a:t>
                      </a:r>
                    </a:p>
                    <a:p>
                      <a:r>
                        <a:rPr lang="en-US" dirty="0" smtClean="0"/>
                        <a:t>118</a:t>
                      </a:r>
                      <a:endParaRPr lang="en-US" dirty="0"/>
                    </a:p>
                  </a:txBody>
                  <a:tcPr/>
                </a:tc>
                <a:tc>
                  <a:txBody>
                    <a:bodyPr/>
                    <a:lstStyle/>
                    <a:p>
                      <a:r>
                        <a:rPr lang="en-US" dirty="0" smtClean="0"/>
                        <a:t>True Negative</a:t>
                      </a:r>
                    </a:p>
                    <a:p>
                      <a:r>
                        <a:rPr lang="en-US" dirty="0" smtClean="0"/>
                        <a:t>0</a:t>
                      </a:r>
                      <a:endParaRPr lang="en-US" dirty="0"/>
                    </a:p>
                  </a:txBody>
                  <a:tcPr/>
                </a:tc>
                <a:extLst>
                  <a:ext uri="{0D108BD9-81ED-4DB2-BD59-A6C34878D82A}">
                    <a16:rowId xmlns:a16="http://schemas.microsoft.com/office/drawing/2014/main" val="186360114"/>
                  </a:ext>
                </a:extLst>
              </a:tr>
            </a:tbl>
          </a:graphicData>
        </a:graphic>
      </p:graphicFrame>
      <p:sp>
        <p:nvSpPr>
          <p:cNvPr id="6" name="Content Placeholder 2"/>
          <p:cNvSpPr>
            <a:spLocks noGrp="1"/>
          </p:cNvSpPr>
          <p:nvPr>
            <p:ph idx="1"/>
          </p:nvPr>
        </p:nvSpPr>
        <p:spPr>
          <a:xfrm>
            <a:off x="80553" y="894807"/>
            <a:ext cx="10515600" cy="730186"/>
          </a:xfrm>
        </p:spPr>
        <p:txBody>
          <a:bodyPr>
            <a:noAutofit/>
          </a:bodyPr>
          <a:lstStyle/>
          <a:p>
            <a:r>
              <a:rPr lang="en-US" sz="2400" dirty="0"/>
              <a:t> </a:t>
            </a:r>
            <a:r>
              <a:rPr lang="en-US" sz="2400" dirty="0" smtClean="0"/>
              <a:t>Let’s consider the extremes: what if we set the threshold to 0?</a:t>
            </a:r>
          </a:p>
          <a:p>
            <a:pPr lvl="1"/>
            <a:r>
              <a:rPr lang="en-US" sz="2000" dirty="0"/>
              <a:t> </a:t>
            </a:r>
            <a:r>
              <a:rPr lang="en-US" sz="2000" dirty="0" smtClean="0"/>
              <a:t>Means that everything is captured as Fraud and no ever gets a email again!</a:t>
            </a:r>
          </a:p>
          <a:p>
            <a:pPr lvl="1"/>
            <a:endParaRPr lang="en-US" sz="2000" dirty="0"/>
          </a:p>
          <a:p>
            <a:endParaRPr lang="en-US" sz="2400" dirty="0" smtClean="0"/>
          </a:p>
          <a:p>
            <a:pPr lvl="1"/>
            <a:endParaRPr lang="en-US" sz="1800" dirty="0"/>
          </a:p>
        </p:txBody>
      </p:sp>
      <p:sp>
        <p:nvSpPr>
          <p:cNvPr id="7" name="Content Placeholder 2"/>
          <p:cNvSpPr txBox="1">
            <a:spLocks/>
          </p:cNvSpPr>
          <p:nvPr/>
        </p:nvSpPr>
        <p:spPr>
          <a:xfrm>
            <a:off x="80554" y="4214950"/>
            <a:ext cx="10515600" cy="730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smtClean="0"/>
              <a:t> Let’s consider the extremes: what if we set the threshold to 100?</a:t>
            </a:r>
          </a:p>
          <a:p>
            <a:pPr lvl="1"/>
            <a:r>
              <a:rPr lang="en-US" sz="2000" dirty="0" smtClean="0"/>
              <a:t> Means nothing is fraud and now everyone is getting rich off of Arabian princes</a:t>
            </a:r>
          </a:p>
          <a:p>
            <a:pPr lvl="1"/>
            <a:endParaRPr lang="en-US" sz="2000" dirty="0" smtClean="0"/>
          </a:p>
          <a:p>
            <a:endParaRPr lang="en-US" sz="2400" dirty="0" smtClean="0"/>
          </a:p>
          <a:p>
            <a:pPr lvl="1"/>
            <a:endParaRPr lang="en-US" sz="1800" dirty="0"/>
          </a:p>
        </p:txBody>
      </p:sp>
    </p:spTree>
    <p:extLst>
      <p:ext uri="{BB962C8B-B14F-4D97-AF65-F5344CB8AC3E}">
        <p14:creationId xmlns:p14="http://schemas.microsoft.com/office/powerpoint/2010/main" val="33870400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r>
              <a:rPr lang="en-US" dirty="0" smtClean="0"/>
              <a:t>: Evaluation: Confusion Matrix and threshold </a:t>
            </a: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41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08380584"/>
              </p:ext>
            </p:extLst>
          </p:nvPr>
        </p:nvGraphicFramePr>
        <p:xfrm>
          <a:off x="978711" y="1624992"/>
          <a:ext cx="8128000" cy="2286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08796249"/>
                    </a:ext>
                  </a:extLst>
                </a:gridCol>
                <a:gridCol w="2032000">
                  <a:extLst>
                    <a:ext uri="{9D8B030D-6E8A-4147-A177-3AD203B41FA5}">
                      <a16:colId xmlns:a16="http://schemas.microsoft.com/office/drawing/2014/main" val="3690331209"/>
                    </a:ext>
                  </a:extLst>
                </a:gridCol>
                <a:gridCol w="203200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16669">
                <a:tc>
                  <a:txBody>
                    <a:bodyPr/>
                    <a:lstStyle/>
                    <a:p>
                      <a:endParaRPr lang="en-US" dirty="0"/>
                    </a:p>
                  </a:txBody>
                  <a:tcPr/>
                </a:tc>
                <a:tc gridSpan="3">
                  <a:txBody>
                    <a:bodyPr/>
                    <a:lstStyle/>
                    <a:p>
                      <a:r>
                        <a:rPr lang="en-US" dirty="0" smtClean="0"/>
                        <a:t>Predictive Class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8190464"/>
                  </a:ext>
                </a:extLst>
              </a:tr>
              <a:tr h="546580">
                <a:tc rowSpan="3">
                  <a:txBody>
                    <a:bodyPr/>
                    <a:lstStyle/>
                    <a:p>
                      <a:r>
                        <a:rPr lang="en-US" dirty="0" smtClean="0"/>
                        <a:t>Actual Class</a:t>
                      </a:r>
                    </a:p>
                  </a:txBody>
                  <a:tcPr/>
                </a:tc>
                <a:tc>
                  <a:txBody>
                    <a:bodyPr/>
                    <a:lstStyle/>
                    <a:p>
                      <a:endParaRPr lang="en-US" dirty="0"/>
                    </a:p>
                  </a:txBody>
                  <a:tcPr/>
                </a:tc>
                <a:tc>
                  <a:txBody>
                    <a:bodyPr/>
                    <a:lstStyle/>
                    <a:p>
                      <a:r>
                        <a:rPr lang="en-US" dirty="0" smtClean="0"/>
                        <a:t>Positive </a:t>
                      </a:r>
                    </a:p>
                    <a:p>
                      <a:r>
                        <a:rPr lang="en-US" dirty="0" smtClean="0"/>
                        <a:t>Fraud</a:t>
                      </a:r>
                      <a:endParaRPr lang="en-US" dirty="0"/>
                    </a:p>
                  </a:txBody>
                  <a:tcPr/>
                </a:tc>
                <a:tc>
                  <a:txBody>
                    <a:bodyPr/>
                    <a:lstStyle/>
                    <a:p>
                      <a:r>
                        <a:rPr lang="en-US" dirty="0" smtClean="0"/>
                        <a:t>Negative</a:t>
                      </a:r>
                    </a:p>
                    <a:p>
                      <a:r>
                        <a:rPr lang="en-US" dirty="0" smtClean="0"/>
                        <a:t>Not Fraud</a:t>
                      </a:r>
                      <a:endParaRPr lang="en-US" dirty="0"/>
                    </a:p>
                  </a:txBody>
                  <a:tcPr/>
                </a:tc>
                <a:extLst>
                  <a:ext uri="{0D108BD9-81ED-4DB2-BD59-A6C34878D82A}">
                    <a16:rowId xmlns:a16="http://schemas.microsoft.com/office/drawing/2014/main" val="3984198795"/>
                  </a:ext>
                </a:extLst>
              </a:tr>
              <a:tr h="546580">
                <a:tc vMerge="1">
                  <a:txBody>
                    <a:bodyPr/>
                    <a:lstStyle/>
                    <a:p>
                      <a:endParaRPr lang="en-US" dirty="0"/>
                    </a:p>
                  </a:txBody>
                  <a:tcPr/>
                </a:tc>
                <a:tc>
                  <a:txBody>
                    <a:bodyPr/>
                    <a:lstStyle/>
                    <a:p>
                      <a:r>
                        <a:rPr lang="en-US" dirty="0" smtClean="0"/>
                        <a:t>Positive </a:t>
                      </a:r>
                    </a:p>
                    <a:p>
                      <a:r>
                        <a:rPr lang="en-US" dirty="0" smtClean="0"/>
                        <a:t>Fraud</a:t>
                      </a:r>
                      <a:endParaRPr lang="en-US" dirty="0"/>
                    </a:p>
                  </a:txBody>
                  <a:tcPr/>
                </a:tc>
                <a:tc>
                  <a:txBody>
                    <a:bodyPr/>
                    <a:lstStyle/>
                    <a:p>
                      <a:r>
                        <a:rPr lang="en-US" dirty="0" smtClean="0"/>
                        <a:t>True Positive</a:t>
                      </a:r>
                    </a:p>
                    <a:p>
                      <a:r>
                        <a:rPr lang="en-US" dirty="0" smtClean="0"/>
                        <a:t>0</a:t>
                      </a:r>
                      <a:endParaRPr lang="en-US" dirty="0"/>
                    </a:p>
                  </a:txBody>
                  <a:tcPr/>
                </a:tc>
                <a:tc>
                  <a:txBody>
                    <a:bodyPr/>
                    <a:lstStyle/>
                    <a:p>
                      <a:r>
                        <a:rPr lang="en-US" dirty="0" smtClean="0"/>
                        <a:t>False</a:t>
                      </a:r>
                      <a:r>
                        <a:rPr lang="en-US" baseline="0" dirty="0" smtClean="0"/>
                        <a:t> Negative</a:t>
                      </a:r>
                    </a:p>
                    <a:p>
                      <a:r>
                        <a:rPr lang="en-US" dirty="0" smtClean="0"/>
                        <a:t>17</a:t>
                      </a:r>
                      <a:endParaRPr lang="en-US" dirty="0"/>
                    </a:p>
                  </a:txBody>
                  <a:tcPr/>
                </a:tc>
                <a:extLst>
                  <a:ext uri="{0D108BD9-81ED-4DB2-BD59-A6C34878D82A}">
                    <a16:rowId xmlns:a16="http://schemas.microsoft.com/office/drawing/2014/main" val="3546048974"/>
                  </a:ext>
                </a:extLst>
              </a:tr>
              <a:tr h="546580">
                <a:tc vMerge="1">
                  <a:txBody>
                    <a:bodyPr/>
                    <a:lstStyle/>
                    <a:p>
                      <a:endParaRPr lang="en-US" dirty="0"/>
                    </a:p>
                  </a:txBody>
                  <a:tcPr/>
                </a:tc>
                <a:tc>
                  <a:txBody>
                    <a:bodyPr/>
                    <a:lstStyle/>
                    <a:p>
                      <a:r>
                        <a:rPr lang="en-US" dirty="0" smtClean="0"/>
                        <a:t>Negative </a:t>
                      </a:r>
                    </a:p>
                    <a:p>
                      <a:r>
                        <a:rPr lang="en-US" dirty="0" smtClean="0"/>
                        <a:t>Not Fraud</a:t>
                      </a:r>
                      <a:endParaRPr lang="en-US" dirty="0"/>
                    </a:p>
                  </a:txBody>
                  <a:tcPr/>
                </a:tc>
                <a:tc>
                  <a:txBody>
                    <a:bodyPr/>
                    <a:lstStyle/>
                    <a:p>
                      <a:r>
                        <a:rPr lang="en-US" dirty="0" smtClean="0"/>
                        <a:t>False Positive</a:t>
                      </a:r>
                    </a:p>
                    <a:p>
                      <a:r>
                        <a:rPr lang="en-US" dirty="0" smtClean="0"/>
                        <a:t>0</a:t>
                      </a:r>
                      <a:endParaRPr lang="en-US" dirty="0"/>
                    </a:p>
                  </a:txBody>
                  <a:tcPr/>
                </a:tc>
                <a:tc>
                  <a:txBody>
                    <a:bodyPr/>
                    <a:lstStyle/>
                    <a:p>
                      <a:r>
                        <a:rPr lang="en-US" dirty="0" smtClean="0"/>
                        <a:t>True Negative</a:t>
                      </a:r>
                    </a:p>
                    <a:p>
                      <a:r>
                        <a:rPr lang="en-US" dirty="0" smtClean="0"/>
                        <a:t>118</a:t>
                      </a:r>
                      <a:endParaRPr lang="en-US" dirty="0"/>
                    </a:p>
                  </a:txBody>
                  <a:tcPr/>
                </a:tc>
                <a:extLst>
                  <a:ext uri="{0D108BD9-81ED-4DB2-BD59-A6C34878D82A}">
                    <a16:rowId xmlns:a16="http://schemas.microsoft.com/office/drawing/2014/main" val="186360114"/>
                  </a:ext>
                </a:extLst>
              </a:tr>
            </a:tbl>
          </a:graphicData>
        </a:graphic>
      </p:graphicFrame>
      <p:sp>
        <p:nvSpPr>
          <p:cNvPr id="7" name="Content Placeholder 2"/>
          <p:cNvSpPr txBox="1">
            <a:spLocks/>
          </p:cNvSpPr>
          <p:nvPr/>
        </p:nvSpPr>
        <p:spPr>
          <a:xfrm>
            <a:off x="0" y="744585"/>
            <a:ext cx="10515600" cy="730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smtClean="0"/>
              <a:t> Let’s consider the extremes: what if we set the threshold to 100?</a:t>
            </a:r>
          </a:p>
          <a:p>
            <a:pPr lvl="1"/>
            <a:r>
              <a:rPr lang="en-US" sz="2000" dirty="0" smtClean="0"/>
              <a:t> Means nothing is fraud and now everyone is getting rich off of Arabian princes</a:t>
            </a:r>
          </a:p>
          <a:p>
            <a:pPr lvl="1"/>
            <a:endParaRPr lang="en-US" sz="2000" dirty="0" smtClean="0"/>
          </a:p>
          <a:p>
            <a:endParaRPr lang="en-US" sz="2400" dirty="0" smtClean="0"/>
          </a:p>
          <a:p>
            <a:pPr lvl="1"/>
            <a:endParaRPr lang="en-US" sz="1800" dirty="0"/>
          </a:p>
        </p:txBody>
      </p:sp>
    </p:spTree>
    <p:extLst>
      <p:ext uri="{BB962C8B-B14F-4D97-AF65-F5344CB8AC3E}">
        <p14:creationId xmlns:p14="http://schemas.microsoft.com/office/powerpoint/2010/main" val="42628764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r>
              <a:rPr lang="en-US" dirty="0" smtClean="0"/>
              <a:t>: Evaluation: Confusion Matrix and threshold </a:t>
            </a: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42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58121967"/>
              </p:ext>
            </p:extLst>
          </p:nvPr>
        </p:nvGraphicFramePr>
        <p:xfrm>
          <a:off x="2252340" y="2024742"/>
          <a:ext cx="8128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08796249"/>
                    </a:ext>
                  </a:extLst>
                </a:gridCol>
                <a:gridCol w="2032000">
                  <a:extLst>
                    <a:ext uri="{9D8B030D-6E8A-4147-A177-3AD203B41FA5}">
                      <a16:colId xmlns:a16="http://schemas.microsoft.com/office/drawing/2014/main" val="3690331209"/>
                    </a:ext>
                  </a:extLst>
                </a:gridCol>
                <a:gridCol w="203200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70840">
                <a:tc>
                  <a:txBody>
                    <a:bodyPr/>
                    <a:lstStyle/>
                    <a:p>
                      <a:endParaRPr lang="en-US" dirty="0"/>
                    </a:p>
                  </a:txBody>
                  <a:tcPr/>
                </a:tc>
                <a:tc gridSpan="3">
                  <a:txBody>
                    <a:bodyPr/>
                    <a:lstStyle/>
                    <a:p>
                      <a:r>
                        <a:rPr lang="en-US" dirty="0" smtClean="0"/>
                        <a:t>Predictive Class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8190464"/>
                  </a:ext>
                </a:extLst>
              </a:tr>
              <a:tr h="370840">
                <a:tc rowSpan="3">
                  <a:txBody>
                    <a:bodyPr/>
                    <a:lstStyle/>
                    <a:p>
                      <a:r>
                        <a:rPr lang="en-US" dirty="0" smtClean="0"/>
                        <a:t>Actual Class</a:t>
                      </a:r>
                    </a:p>
                  </a:txBody>
                  <a:tcPr/>
                </a:tc>
                <a:tc>
                  <a:txBody>
                    <a:bodyPr/>
                    <a:lstStyle/>
                    <a:p>
                      <a:endParaRPr lang="en-US" dirty="0"/>
                    </a:p>
                  </a:txBody>
                  <a:tcPr/>
                </a:tc>
                <a:tc>
                  <a:txBody>
                    <a:bodyPr/>
                    <a:lstStyle/>
                    <a:p>
                      <a:r>
                        <a:rPr lang="en-US" dirty="0" smtClean="0"/>
                        <a:t>Positive </a:t>
                      </a:r>
                    </a:p>
                    <a:p>
                      <a:r>
                        <a:rPr lang="en-US" dirty="0" smtClean="0"/>
                        <a:t>Fraud</a:t>
                      </a:r>
                      <a:endParaRPr lang="en-US" dirty="0"/>
                    </a:p>
                  </a:txBody>
                  <a:tcPr/>
                </a:tc>
                <a:tc>
                  <a:txBody>
                    <a:bodyPr/>
                    <a:lstStyle/>
                    <a:p>
                      <a:r>
                        <a:rPr lang="en-US" dirty="0" smtClean="0"/>
                        <a:t>Negative</a:t>
                      </a:r>
                    </a:p>
                    <a:p>
                      <a:r>
                        <a:rPr lang="en-US" dirty="0" smtClean="0"/>
                        <a:t>Not Fraud</a:t>
                      </a:r>
                      <a:endParaRPr lang="en-US" dirty="0"/>
                    </a:p>
                  </a:txBody>
                  <a:tcPr/>
                </a:tc>
                <a:extLst>
                  <a:ext uri="{0D108BD9-81ED-4DB2-BD59-A6C34878D82A}">
                    <a16:rowId xmlns:a16="http://schemas.microsoft.com/office/drawing/2014/main" val="3984198795"/>
                  </a:ext>
                </a:extLst>
              </a:tr>
              <a:tr h="370840">
                <a:tc vMerge="1">
                  <a:txBody>
                    <a:bodyPr/>
                    <a:lstStyle/>
                    <a:p>
                      <a:endParaRPr lang="en-US" dirty="0"/>
                    </a:p>
                  </a:txBody>
                  <a:tcPr/>
                </a:tc>
                <a:tc>
                  <a:txBody>
                    <a:bodyPr/>
                    <a:lstStyle/>
                    <a:p>
                      <a:r>
                        <a:rPr lang="en-US" dirty="0" smtClean="0"/>
                        <a:t>Positive </a:t>
                      </a:r>
                    </a:p>
                    <a:p>
                      <a:r>
                        <a:rPr lang="en-US" dirty="0" smtClean="0"/>
                        <a:t>Fraud</a:t>
                      </a:r>
                      <a:endParaRPr lang="en-US" dirty="0"/>
                    </a:p>
                  </a:txBody>
                  <a:tcPr/>
                </a:tc>
                <a:tc>
                  <a:txBody>
                    <a:bodyPr/>
                    <a:lstStyle/>
                    <a:p>
                      <a:r>
                        <a:rPr lang="en-US" dirty="0" smtClean="0"/>
                        <a:t>True Positive</a:t>
                      </a:r>
                    </a:p>
                    <a:p>
                      <a:r>
                        <a:rPr lang="en-US" dirty="0" smtClean="0"/>
                        <a:t>10</a:t>
                      </a:r>
                      <a:endParaRPr lang="en-US" dirty="0"/>
                    </a:p>
                  </a:txBody>
                  <a:tcPr/>
                </a:tc>
                <a:tc>
                  <a:txBody>
                    <a:bodyPr/>
                    <a:lstStyle/>
                    <a:p>
                      <a:r>
                        <a:rPr lang="en-US" dirty="0" smtClean="0"/>
                        <a:t>False</a:t>
                      </a:r>
                      <a:r>
                        <a:rPr lang="en-US" baseline="0" dirty="0" smtClean="0"/>
                        <a:t> Negative</a:t>
                      </a:r>
                    </a:p>
                    <a:p>
                      <a:r>
                        <a:rPr lang="en-US" dirty="0" smtClean="0"/>
                        <a:t>7</a:t>
                      </a:r>
                      <a:endParaRPr lang="en-US" dirty="0"/>
                    </a:p>
                  </a:txBody>
                  <a:tcPr/>
                </a:tc>
                <a:extLst>
                  <a:ext uri="{0D108BD9-81ED-4DB2-BD59-A6C34878D82A}">
                    <a16:rowId xmlns:a16="http://schemas.microsoft.com/office/drawing/2014/main" val="3546048974"/>
                  </a:ext>
                </a:extLst>
              </a:tr>
              <a:tr h="370840">
                <a:tc vMerge="1">
                  <a:txBody>
                    <a:bodyPr/>
                    <a:lstStyle/>
                    <a:p>
                      <a:endParaRPr lang="en-US" dirty="0"/>
                    </a:p>
                  </a:txBody>
                  <a:tcPr/>
                </a:tc>
                <a:tc>
                  <a:txBody>
                    <a:bodyPr/>
                    <a:lstStyle/>
                    <a:p>
                      <a:r>
                        <a:rPr lang="en-US" dirty="0" smtClean="0"/>
                        <a:t>Negative </a:t>
                      </a:r>
                    </a:p>
                    <a:p>
                      <a:r>
                        <a:rPr lang="en-US" dirty="0" smtClean="0"/>
                        <a:t>Not Fraud</a:t>
                      </a:r>
                      <a:endParaRPr lang="en-US" dirty="0"/>
                    </a:p>
                  </a:txBody>
                  <a:tcPr/>
                </a:tc>
                <a:tc>
                  <a:txBody>
                    <a:bodyPr/>
                    <a:lstStyle/>
                    <a:p>
                      <a:r>
                        <a:rPr lang="en-US" dirty="0" smtClean="0"/>
                        <a:t>False Positive</a:t>
                      </a:r>
                    </a:p>
                    <a:p>
                      <a:r>
                        <a:rPr lang="en-US" dirty="0" smtClean="0"/>
                        <a:t>22</a:t>
                      </a:r>
                      <a:endParaRPr lang="en-US" dirty="0"/>
                    </a:p>
                  </a:txBody>
                  <a:tcPr/>
                </a:tc>
                <a:tc>
                  <a:txBody>
                    <a:bodyPr/>
                    <a:lstStyle/>
                    <a:p>
                      <a:r>
                        <a:rPr lang="en-US" dirty="0" smtClean="0"/>
                        <a:t>True Negative</a:t>
                      </a:r>
                    </a:p>
                    <a:p>
                      <a:r>
                        <a:rPr lang="en-US" dirty="0" smtClean="0"/>
                        <a:t>96</a:t>
                      </a:r>
                      <a:endParaRPr lang="en-US" dirty="0"/>
                    </a:p>
                  </a:txBody>
                  <a:tcPr/>
                </a:tc>
                <a:extLst>
                  <a:ext uri="{0D108BD9-81ED-4DB2-BD59-A6C34878D82A}">
                    <a16:rowId xmlns:a16="http://schemas.microsoft.com/office/drawing/2014/main" val="186360114"/>
                  </a:ext>
                </a:extLst>
              </a:tr>
            </a:tbl>
          </a:graphicData>
        </a:graphic>
      </p:graphicFrame>
      <p:sp>
        <p:nvSpPr>
          <p:cNvPr id="6" name="Content Placeholder 2"/>
          <p:cNvSpPr>
            <a:spLocks noGrp="1"/>
          </p:cNvSpPr>
          <p:nvPr>
            <p:ph idx="1"/>
          </p:nvPr>
        </p:nvSpPr>
        <p:spPr>
          <a:xfrm>
            <a:off x="431661" y="4465235"/>
            <a:ext cx="11769358" cy="1500051"/>
          </a:xfrm>
        </p:spPr>
        <p:txBody>
          <a:bodyPr>
            <a:noAutofit/>
          </a:bodyPr>
          <a:lstStyle/>
          <a:p>
            <a:r>
              <a:rPr lang="en-US" sz="2400" dirty="0"/>
              <a:t> </a:t>
            </a:r>
            <a:r>
              <a:rPr lang="en-US" sz="2400" dirty="0" smtClean="0"/>
              <a:t>These two data points can then be used to begin to develop a Receiver Operating Characteristic Curve or ROC curve</a:t>
            </a:r>
          </a:p>
          <a:p>
            <a:pPr lvl="1"/>
            <a:r>
              <a:rPr lang="en-US" sz="2000" dirty="0"/>
              <a:t> </a:t>
            </a:r>
            <a:r>
              <a:rPr lang="en-US" sz="2000" dirty="0" smtClean="0"/>
              <a:t>True Positive Rate (TPR) = 10/(10+22) = .45 = y-axis</a:t>
            </a:r>
          </a:p>
          <a:p>
            <a:pPr lvl="1"/>
            <a:r>
              <a:rPr lang="en-US" sz="2000" dirty="0"/>
              <a:t> </a:t>
            </a:r>
            <a:r>
              <a:rPr lang="en-US" sz="2000" dirty="0" smtClean="0"/>
              <a:t>False Positive Rate (FDR) = 7/(7+96) = .06 = x-axis</a:t>
            </a:r>
          </a:p>
          <a:p>
            <a:pPr lvl="1"/>
            <a:endParaRPr lang="en-US" sz="1800" dirty="0"/>
          </a:p>
        </p:txBody>
      </p:sp>
      <p:sp>
        <p:nvSpPr>
          <p:cNvPr id="7" name="Content Placeholder 2"/>
          <p:cNvSpPr txBox="1">
            <a:spLocks/>
          </p:cNvSpPr>
          <p:nvPr/>
        </p:nvSpPr>
        <p:spPr>
          <a:xfrm>
            <a:off x="232953" y="924656"/>
            <a:ext cx="11769358" cy="15000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smtClean="0"/>
              <a:t> We can also predict the accuracy of our model using this information: </a:t>
            </a:r>
          </a:p>
          <a:p>
            <a:pPr lvl="1"/>
            <a:r>
              <a:rPr lang="en-US" sz="2000" dirty="0" smtClean="0"/>
              <a:t> True Positive Rate (TPR) = 10/(10+22) = .45</a:t>
            </a:r>
          </a:p>
          <a:p>
            <a:pPr lvl="1"/>
            <a:r>
              <a:rPr lang="en-US" sz="2000" dirty="0" smtClean="0"/>
              <a:t> False Positive Rate (FDR) = 7/(7+96) = .06</a:t>
            </a:r>
          </a:p>
          <a:p>
            <a:pPr lvl="1"/>
            <a:endParaRPr lang="en-US" sz="1800" dirty="0"/>
          </a:p>
        </p:txBody>
      </p:sp>
    </p:spTree>
    <p:extLst>
      <p:ext uri="{BB962C8B-B14F-4D97-AF65-F5344CB8AC3E}">
        <p14:creationId xmlns:p14="http://schemas.microsoft.com/office/powerpoint/2010/main" val="39763147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333828" y="731520"/>
            <a:ext cx="10515600" cy="5406633"/>
          </a:xfrm>
        </p:spPr>
        <p:txBody>
          <a:bodyPr>
            <a:normAutofit/>
          </a:bodyPr>
          <a:lstStyle/>
          <a:p>
            <a:r>
              <a:rPr lang="en-US" dirty="0" smtClean="0">
                <a:solidFill>
                  <a:schemeClr val="accent1">
                    <a:lumMod val="20000"/>
                    <a:lumOff val="80000"/>
                  </a:schemeClr>
                </a:solidFill>
              </a:rPr>
              <a:t> Decision Trees</a:t>
            </a:r>
          </a:p>
          <a:p>
            <a:pPr lvl="1"/>
            <a:r>
              <a:rPr lang="en-US" dirty="0" smtClean="0">
                <a:solidFill>
                  <a:schemeClr val="accent1">
                    <a:lumMod val="20000"/>
                    <a:lumOff val="80000"/>
                  </a:schemeClr>
                </a:solidFill>
              </a:rPr>
              <a:t> Basics</a:t>
            </a:r>
          </a:p>
          <a:p>
            <a:pPr lvl="1"/>
            <a:r>
              <a:rPr lang="en-US" dirty="0" smtClean="0">
                <a:solidFill>
                  <a:schemeClr val="accent1">
                    <a:lumMod val="20000"/>
                    <a:lumOff val="80000"/>
                  </a:schemeClr>
                </a:solidFill>
              </a:rPr>
              <a:t> Theoretical Background </a:t>
            </a:r>
          </a:p>
          <a:p>
            <a:pPr lvl="1"/>
            <a:r>
              <a:rPr lang="en-US" dirty="0" smtClean="0">
                <a:solidFill>
                  <a:schemeClr val="accent1">
                    <a:lumMod val="20000"/>
                    <a:lumOff val="80000"/>
                  </a:schemeClr>
                </a:solidFill>
              </a:rPr>
              <a:t> Advantages </a:t>
            </a:r>
          </a:p>
          <a:p>
            <a:pPr lvl="1"/>
            <a:r>
              <a:rPr lang="en-US" dirty="0">
                <a:solidFill>
                  <a:schemeClr val="accent1">
                    <a:lumMod val="20000"/>
                    <a:lumOff val="80000"/>
                  </a:schemeClr>
                </a:solidFill>
              </a:rPr>
              <a:t> </a:t>
            </a:r>
            <a:r>
              <a:rPr lang="en-US" dirty="0" smtClean="0">
                <a:solidFill>
                  <a:schemeClr val="accent1">
                    <a:lumMod val="20000"/>
                    <a:lumOff val="80000"/>
                  </a:schemeClr>
                </a:solidFill>
              </a:rPr>
              <a:t>Limitations</a:t>
            </a:r>
          </a:p>
          <a:p>
            <a:pPr lvl="1"/>
            <a:r>
              <a:rPr lang="en-US" dirty="0" smtClean="0">
                <a:solidFill>
                  <a:schemeClr val="accent1">
                    <a:lumMod val="20000"/>
                    <a:lumOff val="80000"/>
                  </a:schemeClr>
                </a:solidFill>
              </a:rPr>
              <a:t> Mathematical Approaches</a:t>
            </a:r>
          </a:p>
          <a:p>
            <a:pPr lvl="1"/>
            <a:r>
              <a:rPr lang="en-US" dirty="0" smtClean="0">
                <a:solidFill>
                  <a:schemeClr val="accent1">
                    <a:lumMod val="20000"/>
                    <a:lumOff val="80000"/>
                  </a:schemeClr>
                </a:solidFill>
              </a:rPr>
              <a:t> Pruning </a:t>
            </a:r>
          </a:p>
          <a:p>
            <a:pPr lvl="1"/>
            <a:r>
              <a:rPr lang="en-US" dirty="0" smtClean="0">
                <a:solidFill>
                  <a:schemeClr val="accent1">
                    <a:lumMod val="20000"/>
                    <a:lumOff val="80000"/>
                  </a:schemeClr>
                </a:solidFill>
              </a:rPr>
              <a:t> Evaluation</a:t>
            </a:r>
          </a:p>
          <a:p>
            <a:pPr lvl="1"/>
            <a:r>
              <a:rPr lang="en-US" dirty="0">
                <a:solidFill>
                  <a:schemeClr val="accent1">
                    <a:lumMod val="20000"/>
                    <a:lumOff val="80000"/>
                  </a:schemeClr>
                </a:solidFill>
              </a:rPr>
              <a:t> </a:t>
            </a:r>
            <a:r>
              <a:rPr lang="en-US" dirty="0" smtClean="0">
                <a:solidFill>
                  <a:schemeClr val="accent1">
                    <a:lumMod val="20000"/>
                    <a:lumOff val="80000"/>
                  </a:schemeClr>
                </a:solidFill>
              </a:rPr>
              <a:t>Case Study  </a:t>
            </a:r>
          </a:p>
          <a:p>
            <a:r>
              <a:rPr lang="en-US" dirty="0" smtClean="0"/>
              <a:t>Ensemble </a:t>
            </a:r>
          </a:p>
          <a:p>
            <a:pPr lvl="1"/>
            <a:r>
              <a:rPr lang="en-US" dirty="0"/>
              <a:t> </a:t>
            </a:r>
            <a:r>
              <a:rPr lang="en-US" dirty="0" smtClean="0"/>
              <a:t>Random Forest</a:t>
            </a:r>
          </a:p>
          <a:p>
            <a:pPr lvl="1"/>
            <a:r>
              <a:rPr lang="en-US" dirty="0" smtClean="0"/>
              <a:t> Example</a:t>
            </a:r>
          </a:p>
          <a:p>
            <a:pPr lvl="1"/>
            <a:r>
              <a:rPr lang="en-US" dirty="0" smtClean="0"/>
              <a:t> Practice</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43</a:t>
            </a:fld>
            <a:endParaRPr lang="en-US" dirty="0"/>
          </a:p>
        </p:txBody>
      </p:sp>
    </p:spTree>
    <p:extLst>
      <p:ext uri="{BB962C8B-B14F-4D97-AF65-F5344CB8AC3E}">
        <p14:creationId xmlns:p14="http://schemas.microsoft.com/office/powerpoint/2010/main" val="8237778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214" y="2203271"/>
            <a:ext cx="5608320" cy="731520"/>
          </a:xfrm>
        </p:spPr>
        <p:txBody>
          <a:bodyPr>
            <a:normAutofit/>
          </a:bodyPr>
          <a:lstStyle/>
          <a:p>
            <a:pPr algn="ctr"/>
            <a:r>
              <a:rPr lang="en-US" sz="3200" dirty="0" smtClean="0"/>
              <a:t>Ensemble Methods</a:t>
            </a:r>
            <a:endParaRPr lang="en-US" sz="3200"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44</a:t>
            </a:fld>
            <a:endParaRPr lang="en-US"/>
          </a:p>
        </p:txBody>
      </p:sp>
    </p:spTree>
    <p:extLst>
      <p:ext uri="{BB962C8B-B14F-4D97-AF65-F5344CB8AC3E}">
        <p14:creationId xmlns:p14="http://schemas.microsoft.com/office/powerpoint/2010/main" val="27647834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a:t>
            </a:r>
            <a:endParaRPr lang="en-US" dirty="0"/>
          </a:p>
        </p:txBody>
      </p:sp>
      <p:sp>
        <p:nvSpPr>
          <p:cNvPr id="3" name="Content Placeholder 2"/>
          <p:cNvSpPr>
            <a:spLocks noGrp="1"/>
          </p:cNvSpPr>
          <p:nvPr>
            <p:ph idx="1"/>
          </p:nvPr>
        </p:nvSpPr>
        <p:spPr>
          <a:xfrm>
            <a:off x="80554" y="936239"/>
            <a:ext cx="10515600" cy="4351338"/>
          </a:xfrm>
        </p:spPr>
        <p:txBody>
          <a:bodyPr>
            <a:normAutofit/>
          </a:bodyPr>
          <a:lstStyle/>
          <a:p>
            <a:r>
              <a:rPr lang="en-US" dirty="0" smtClean="0"/>
              <a:t> Ensemble methods are more or less aggregated predictions of many different algorithms in order to increase predictive accuracy.</a:t>
            </a:r>
          </a:p>
          <a:p>
            <a:pPr marL="0" indent="0">
              <a:buNone/>
            </a:pPr>
            <a:endParaRPr lang="en-US" sz="1600" dirty="0" smtClean="0"/>
          </a:p>
          <a:p>
            <a:r>
              <a:rPr lang="en-US" dirty="0"/>
              <a:t> </a:t>
            </a:r>
            <a:r>
              <a:rPr lang="en-US" dirty="0" smtClean="0"/>
              <a:t>Often in solving a machine learning problem building a ensemble model comes at the end of the process after trying several different approaches you can combine them into one all knowing predictor!</a:t>
            </a:r>
          </a:p>
          <a:p>
            <a:pPr marL="0" indent="0">
              <a:buNone/>
            </a:pPr>
            <a:endParaRPr lang="en-US" sz="1600" dirty="0" smtClean="0"/>
          </a:p>
          <a:p>
            <a:r>
              <a:rPr lang="en-US" dirty="0"/>
              <a:t> </a:t>
            </a:r>
            <a:r>
              <a:rPr lang="en-US" dirty="0" smtClean="0"/>
              <a:t>We will focus on Random Forrest, a ensemble of decision tress but also discuss bagging and boosting </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45</a:t>
            </a:fld>
            <a:endParaRPr lang="en-US"/>
          </a:p>
        </p:txBody>
      </p:sp>
    </p:spTree>
    <p:extLst>
      <p:ext uri="{BB962C8B-B14F-4D97-AF65-F5344CB8AC3E}">
        <p14:creationId xmlns:p14="http://schemas.microsoft.com/office/powerpoint/2010/main" val="42919279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a:t>
            </a:r>
            <a:endParaRPr lang="en-US" dirty="0"/>
          </a:p>
        </p:txBody>
      </p:sp>
      <p:sp>
        <p:nvSpPr>
          <p:cNvPr id="3" name="Content Placeholder 2"/>
          <p:cNvSpPr>
            <a:spLocks noGrp="1"/>
          </p:cNvSpPr>
          <p:nvPr>
            <p:ph idx="1"/>
          </p:nvPr>
        </p:nvSpPr>
        <p:spPr>
          <a:xfrm>
            <a:off x="80553" y="753360"/>
            <a:ext cx="11240589" cy="5116218"/>
          </a:xfrm>
        </p:spPr>
        <p:txBody>
          <a:bodyPr>
            <a:normAutofit/>
          </a:bodyPr>
          <a:lstStyle/>
          <a:p>
            <a:r>
              <a:rPr lang="en-US" dirty="0" smtClean="0"/>
              <a:t> Example: suppose we have developed several different classifiers a KNN model, Logistic Regression, an SVM and a Decision Tree. </a:t>
            </a:r>
          </a:p>
          <a:p>
            <a:pPr marL="0" indent="0">
              <a:buNone/>
            </a:pPr>
            <a:endParaRPr lang="en-US" sz="800" dirty="0" smtClean="0"/>
          </a:p>
          <a:p>
            <a:r>
              <a:rPr lang="en-US" dirty="0"/>
              <a:t> </a:t>
            </a:r>
            <a:r>
              <a:rPr lang="en-US" dirty="0" smtClean="0"/>
              <a:t>We could use the majority vote process to build the final classification of our data points, based on below what would be the outcome for this single data point?</a:t>
            </a:r>
          </a:p>
          <a:p>
            <a:endParaRPr lang="en-US" dirty="0"/>
          </a:p>
          <a:p>
            <a:endParaRPr lang="en-US" dirty="0" smtClean="0"/>
          </a:p>
          <a:p>
            <a:pPr marL="0" indent="0">
              <a:buNone/>
            </a:pPr>
            <a:endParaRPr lang="en-US" sz="1200" dirty="0"/>
          </a:p>
          <a:p>
            <a:r>
              <a:rPr lang="en-US" dirty="0" smtClean="0"/>
              <a:t> This is called </a:t>
            </a:r>
            <a:r>
              <a:rPr lang="en-US" b="1" dirty="0" smtClean="0"/>
              <a:t>hard voting, </a:t>
            </a:r>
            <a:r>
              <a:rPr lang="en-US" dirty="0" smtClean="0"/>
              <a:t>another approach is </a:t>
            </a:r>
            <a:r>
              <a:rPr lang="en-US" b="1" dirty="0" smtClean="0"/>
              <a:t>soft voting (discuss later) </a:t>
            </a:r>
          </a:p>
          <a:p>
            <a:r>
              <a:rPr lang="en-US" b="1" dirty="0"/>
              <a:t> </a:t>
            </a:r>
            <a:r>
              <a:rPr lang="en-US" dirty="0" smtClean="0"/>
              <a:t>This process often works better than using single </a:t>
            </a:r>
            <a:r>
              <a:rPr lang="en-US" b="1" dirty="0" smtClean="0"/>
              <a:t>weak learners –</a:t>
            </a:r>
            <a:r>
              <a:rPr lang="en-US" dirty="0" smtClean="0"/>
              <a:t> or algorithms that predict only slightly better than random guessing</a:t>
            </a:r>
            <a:endParaRPr lang="en-US" b="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46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05285389"/>
              </p:ext>
            </p:extLst>
          </p:nvPr>
        </p:nvGraphicFramePr>
        <p:xfrm>
          <a:off x="1302657" y="3156856"/>
          <a:ext cx="9506859" cy="994470"/>
        </p:xfrm>
        <a:graphic>
          <a:graphicData uri="http://schemas.openxmlformats.org/drawingml/2006/table">
            <a:tbl>
              <a:tblPr firstRow="1" bandRow="1">
                <a:tableStyleId>{5C22544A-7EE6-4342-B048-85BDC9FD1C3A}</a:tableStyleId>
              </a:tblPr>
              <a:tblGrid>
                <a:gridCol w="1901372">
                  <a:extLst>
                    <a:ext uri="{9D8B030D-6E8A-4147-A177-3AD203B41FA5}">
                      <a16:colId xmlns:a16="http://schemas.microsoft.com/office/drawing/2014/main" val="898651044"/>
                    </a:ext>
                  </a:extLst>
                </a:gridCol>
                <a:gridCol w="769257">
                  <a:extLst>
                    <a:ext uri="{9D8B030D-6E8A-4147-A177-3AD203B41FA5}">
                      <a16:colId xmlns:a16="http://schemas.microsoft.com/office/drawing/2014/main" val="1671698628"/>
                    </a:ext>
                  </a:extLst>
                </a:gridCol>
                <a:gridCol w="1981200">
                  <a:extLst>
                    <a:ext uri="{9D8B030D-6E8A-4147-A177-3AD203B41FA5}">
                      <a16:colId xmlns:a16="http://schemas.microsoft.com/office/drawing/2014/main" val="573643252"/>
                    </a:ext>
                  </a:extLst>
                </a:gridCol>
                <a:gridCol w="2590800">
                  <a:extLst>
                    <a:ext uri="{9D8B030D-6E8A-4147-A177-3AD203B41FA5}">
                      <a16:colId xmlns:a16="http://schemas.microsoft.com/office/drawing/2014/main" val="2725921428"/>
                    </a:ext>
                  </a:extLst>
                </a:gridCol>
                <a:gridCol w="2264230">
                  <a:extLst>
                    <a:ext uri="{9D8B030D-6E8A-4147-A177-3AD203B41FA5}">
                      <a16:colId xmlns:a16="http://schemas.microsoft.com/office/drawing/2014/main" val="3907146991"/>
                    </a:ext>
                  </a:extLst>
                </a:gridCol>
              </a:tblGrid>
              <a:tr h="497235">
                <a:tc>
                  <a:txBody>
                    <a:bodyPr/>
                    <a:lstStyle/>
                    <a:p>
                      <a:r>
                        <a:rPr lang="en-US" dirty="0" smtClean="0"/>
                        <a:t>Model</a:t>
                      </a:r>
                      <a:endParaRPr lang="en-US" dirty="0"/>
                    </a:p>
                  </a:txBody>
                  <a:tcPr/>
                </a:tc>
                <a:tc>
                  <a:txBody>
                    <a:bodyPr/>
                    <a:lstStyle/>
                    <a:p>
                      <a:pPr algn="ctr"/>
                      <a:r>
                        <a:rPr lang="en-US" dirty="0" smtClean="0"/>
                        <a:t>KNN</a:t>
                      </a:r>
                      <a:endParaRPr lang="en-US" dirty="0"/>
                    </a:p>
                  </a:txBody>
                  <a:tcPr/>
                </a:tc>
                <a:tc>
                  <a:txBody>
                    <a:bodyPr/>
                    <a:lstStyle/>
                    <a:p>
                      <a:pPr algn="ctr"/>
                      <a:r>
                        <a:rPr lang="en-US" dirty="0" smtClean="0"/>
                        <a:t>Logistic</a:t>
                      </a:r>
                      <a:r>
                        <a:rPr lang="en-US" baseline="0" dirty="0" smtClean="0"/>
                        <a:t> Regression</a:t>
                      </a:r>
                      <a:endParaRPr lang="en-US" dirty="0"/>
                    </a:p>
                  </a:txBody>
                  <a:tcPr/>
                </a:tc>
                <a:tc>
                  <a:txBody>
                    <a:bodyPr/>
                    <a:lstStyle/>
                    <a:p>
                      <a:pPr algn="ctr"/>
                      <a:r>
                        <a:rPr lang="en-US" dirty="0" smtClean="0"/>
                        <a:t>Support Vector Machine</a:t>
                      </a:r>
                      <a:endParaRPr lang="en-US" dirty="0"/>
                    </a:p>
                  </a:txBody>
                  <a:tcPr/>
                </a:tc>
                <a:tc>
                  <a:txBody>
                    <a:bodyPr/>
                    <a:lstStyle/>
                    <a:p>
                      <a:pPr algn="ctr"/>
                      <a:r>
                        <a:rPr lang="en-US" dirty="0" smtClean="0"/>
                        <a:t>Decision Tree</a:t>
                      </a:r>
                      <a:endParaRPr lang="en-US" dirty="0"/>
                    </a:p>
                  </a:txBody>
                  <a:tcPr/>
                </a:tc>
                <a:extLst>
                  <a:ext uri="{0D108BD9-81ED-4DB2-BD59-A6C34878D82A}">
                    <a16:rowId xmlns:a16="http://schemas.microsoft.com/office/drawing/2014/main" val="3318146622"/>
                  </a:ext>
                </a:extLst>
              </a:tr>
              <a:tr h="497235">
                <a:tc>
                  <a:txBody>
                    <a:bodyPr/>
                    <a:lstStyle/>
                    <a:p>
                      <a:r>
                        <a:rPr lang="en-US" dirty="0" smtClean="0"/>
                        <a:t>Prediction</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461190846"/>
                  </a:ext>
                </a:extLst>
              </a:tr>
            </a:tbl>
          </a:graphicData>
        </a:graphic>
      </p:graphicFrame>
    </p:spTree>
    <p:extLst>
      <p:ext uri="{BB962C8B-B14F-4D97-AF65-F5344CB8AC3E}">
        <p14:creationId xmlns:p14="http://schemas.microsoft.com/office/powerpoint/2010/main" val="27987946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a:t>
            </a:r>
            <a:endParaRPr lang="en-US" dirty="0"/>
          </a:p>
        </p:txBody>
      </p:sp>
      <p:sp>
        <p:nvSpPr>
          <p:cNvPr id="3" name="Content Placeholder 2"/>
          <p:cNvSpPr>
            <a:spLocks noGrp="1"/>
          </p:cNvSpPr>
          <p:nvPr>
            <p:ph idx="1"/>
          </p:nvPr>
        </p:nvSpPr>
        <p:spPr>
          <a:xfrm>
            <a:off x="80553" y="936239"/>
            <a:ext cx="11240589" cy="5116218"/>
          </a:xfrm>
        </p:spPr>
        <p:txBody>
          <a:bodyPr>
            <a:normAutofit/>
          </a:bodyPr>
          <a:lstStyle/>
          <a:p>
            <a:r>
              <a:rPr lang="en-US" b="1" dirty="0" smtClean="0"/>
              <a:t> </a:t>
            </a:r>
            <a:r>
              <a:rPr lang="en-US" dirty="0" smtClean="0"/>
              <a:t>Why do the models work better together? </a:t>
            </a:r>
          </a:p>
          <a:p>
            <a:pPr lvl="1"/>
            <a:r>
              <a:rPr lang="en-US" b="1" dirty="0"/>
              <a:t> </a:t>
            </a:r>
            <a:r>
              <a:rPr lang="en-US" dirty="0" smtClean="0"/>
              <a:t>Essentially scale increases the probability of finding a majority vote. </a:t>
            </a:r>
          </a:p>
          <a:p>
            <a:pPr lvl="1"/>
            <a:r>
              <a:rPr lang="en-US" b="1" dirty="0"/>
              <a:t> </a:t>
            </a:r>
            <a:r>
              <a:rPr lang="en-US" dirty="0" smtClean="0"/>
              <a:t>As an example if we have a bias coin flip the gives us 51% chance of heads and 49% chance of tails the more we toss the coin the higher the probability of getting a majority vote for heads. </a:t>
            </a:r>
            <a:endParaRPr lang="en-US" dirty="0"/>
          </a:p>
          <a:p>
            <a:pPr lvl="2"/>
            <a:r>
              <a:rPr lang="en-US" b="1" dirty="0" smtClean="0"/>
              <a:t> </a:t>
            </a:r>
            <a:r>
              <a:rPr lang="en-US" dirty="0" smtClean="0"/>
              <a:t>1,000 = 75% chance</a:t>
            </a:r>
          </a:p>
          <a:p>
            <a:pPr lvl="2"/>
            <a:r>
              <a:rPr lang="en-US" dirty="0" smtClean="0"/>
              <a:t> 10,000 = 97% chance</a:t>
            </a:r>
          </a:p>
          <a:p>
            <a:r>
              <a:rPr lang="en-US" dirty="0"/>
              <a:t> </a:t>
            </a:r>
            <a:r>
              <a:rPr lang="en-US" dirty="0" smtClean="0"/>
              <a:t>Works the same way for model building, the reliability of the results simple increase with scale. </a:t>
            </a:r>
          </a:p>
          <a:p>
            <a:pPr lvl="1"/>
            <a:r>
              <a:rPr lang="en-US" dirty="0"/>
              <a:t> </a:t>
            </a:r>
            <a:r>
              <a:rPr lang="en-US" dirty="0" smtClean="0"/>
              <a:t> Works best if the models are perfectly independent, meaning the error terms don’t correlation which is hard when using one approach on a single dataset, that’s why combining approaches can sometimes result in better outcomes  </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47</a:t>
            </a:fld>
            <a:endParaRPr lang="en-US"/>
          </a:p>
        </p:txBody>
      </p:sp>
    </p:spTree>
    <p:extLst>
      <p:ext uri="{BB962C8B-B14F-4D97-AF65-F5344CB8AC3E}">
        <p14:creationId xmlns:p14="http://schemas.microsoft.com/office/powerpoint/2010/main" val="2919450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 Probabilities Converge (Code Available) </a:t>
            </a: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48</a:t>
            </a:fld>
            <a:endParaRPr lang="en-US"/>
          </a:p>
        </p:txBody>
      </p:sp>
      <p:pic>
        <p:nvPicPr>
          <p:cNvPr id="5" name="Picture 4"/>
          <p:cNvPicPr>
            <a:picLocks noChangeAspect="1"/>
          </p:cNvPicPr>
          <p:nvPr/>
        </p:nvPicPr>
        <p:blipFill>
          <a:blip r:embed="rId2"/>
          <a:stretch>
            <a:fillRect/>
          </a:stretch>
        </p:blipFill>
        <p:spPr>
          <a:xfrm>
            <a:off x="1153886" y="1523769"/>
            <a:ext cx="9667325" cy="3744917"/>
          </a:xfrm>
          <a:prstGeom prst="rect">
            <a:avLst/>
          </a:prstGeom>
        </p:spPr>
      </p:pic>
    </p:spTree>
    <p:extLst>
      <p:ext uri="{BB962C8B-B14F-4D97-AF65-F5344CB8AC3E}">
        <p14:creationId xmlns:p14="http://schemas.microsoft.com/office/powerpoint/2010/main" val="12987831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 Ensemble </a:t>
            </a:r>
            <a:endParaRPr lang="en-US" dirty="0"/>
          </a:p>
        </p:txBody>
      </p:sp>
      <p:sp>
        <p:nvSpPr>
          <p:cNvPr id="3" name="Content Placeholder 2"/>
          <p:cNvSpPr>
            <a:spLocks noGrp="1"/>
          </p:cNvSpPr>
          <p:nvPr>
            <p:ph idx="1"/>
          </p:nvPr>
        </p:nvSpPr>
        <p:spPr>
          <a:xfrm>
            <a:off x="-1" y="731520"/>
            <a:ext cx="11756571" cy="5016137"/>
          </a:xfrm>
        </p:spPr>
        <p:txBody>
          <a:bodyPr>
            <a:normAutofit/>
          </a:bodyPr>
          <a:lstStyle/>
          <a:p>
            <a:r>
              <a:rPr lang="en-US" dirty="0"/>
              <a:t> </a:t>
            </a:r>
            <a:r>
              <a:rPr lang="en-US" b="1" dirty="0" smtClean="0"/>
              <a:t>Soft voting </a:t>
            </a:r>
            <a:r>
              <a:rPr lang="en-US" dirty="0" smtClean="0"/>
              <a:t>is used for algorithms that produce probabilistic outputs or those that have a hyperparameter that can be modified to support probability outputs (such as SVM, probability hyperparameter to TRUE). </a:t>
            </a:r>
          </a:p>
          <a:p>
            <a:pPr lvl="1"/>
            <a:r>
              <a:rPr lang="en-US" sz="2800" dirty="0"/>
              <a:t> </a:t>
            </a:r>
            <a:r>
              <a:rPr lang="en-US" sz="2800" dirty="0" smtClean="0"/>
              <a:t>The class is generated using the highest class probability as the metric </a:t>
            </a:r>
          </a:p>
          <a:p>
            <a:pPr lvl="1"/>
            <a:r>
              <a:rPr lang="en-US" sz="2800" dirty="0"/>
              <a:t> </a:t>
            </a:r>
            <a:r>
              <a:rPr lang="en-US" sz="2800" dirty="0" smtClean="0"/>
              <a:t>Replacing voting = hard to voting = soft in the </a:t>
            </a:r>
            <a:r>
              <a:rPr lang="en-US" sz="2800" dirty="0" err="1" smtClean="0"/>
              <a:t>VotingClassifier</a:t>
            </a:r>
            <a:r>
              <a:rPr lang="en-US" sz="2800" dirty="0" smtClean="0"/>
              <a:t>() function</a:t>
            </a:r>
            <a:endParaRPr lang="en-US" sz="2800" dirty="0"/>
          </a:p>
        </p:txBody>
      </p:sp>
      <p:sp>
        <p:nvSpPr>
          <p:cNvPr id="5" name="Slide Number Placeholder 4"/>
          <p:cNvSpPr>
            <a:spLocks noGrp="1"/>
          </p:cNvSpPr>
          <p:nvPr>
            <p:ph type="sldNum" sz="quarter" idx="12"/>
          </p:nvPr>
        </p:nvSpPr>
        <p:spPr/>
        <p:txBody>
          <a:bodyPr/>
          <a:lstStyle/>
          <a:p>
            <a:fld id="{5ACD0CF0-90CC-9C41-A77B-2776398A8C8B}" type="slidenum">
              <a:rPr lang="en-US" smtClean="0"/>
              <a:t>49</a:t>
            </a:fld>
            <a:endParaRPr lang="en-US" dirty="0"/>
          </a:p>
        </p:txBody>
      </p:sp>
    </p:spTree>
    <p:extLst>
      <p:ext uri="{BB962C8B-B14F-4D97-AF65-F5344CB8AC3E}">
        <p14:creationId xmlns:p14="http://schemas.microsoft.com/office/powerpoint/2010/main" val="2168175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a:t>
            </a:r>
            <a:r>
              <a:rPr lang="en-US" dirty="0" smtClean="0"/>
              <a:t>Example</a:t>
            </a: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89" y="967876"/>
            <a:ext cx="8806265" cy="5753599"/>
          </a:xfrm>
          <a:prstGeom prst="rect">
            <a:avLst/>
          </a:prstGeom>
        </p:spPr>
      </p:pic>
      <p:sp>
        <p:nvSpPr>
          <p:cNvPr id="9" name="Right Arrow 8"/>
          <p:cNvSpPr/>
          <p:nvPr/>
        </p:nvSpPr>
        <p:spPr>
          <a:xfrm rot="5400000">
            <a:off x="2917419" y="314665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65579" y="1206229"/>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487366" y="960594"/>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 Node</a:t>
            </a:r>
            <a:endParaRPr lang="en-US" dirty="0"/>
          </a:p>
        </p:txBody>
      </p:sp>
      <p:sp>
        <p:nvSpPr>
          <p:cNvPr id="12" name="Right Arrow 11"/>
          <p:cNvSpPr/>
          <p:nvPr/>
        </p:nvSpPr>
        <p:spPr>
          <a:xfrm rot="1845685">
            <a:off x="3950242" y="2782110"/>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822644" y="2013625"/>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Nodes</a:t>
            </a:r>
            <a:endParaRPr lang="en-US" dirty="0"/>
          </a:p>
        </p:txBody>
      </p:sp>
      <p:sp>
        <p:nvSpPr>
          <p:cNvPr id="14" name="Right Arrow 13"/>
          <p:cNvSpPr/>
          <p:nvPr/>
        </p:nvSpPr>
        <p:spPr>
          <a:xfrm rot="10800000">
            <a:off x="7253891" y="172179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9045895">
            <a:off x="7711173" y="2453133"/>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19774" y="1641529"/>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Edges</a:t>
            </a:r>
            <a:endParaRPr lang="en-US" dirty="0"/>
          </a:p>
        </p:txBody>
      </p:sp>
      <p:sp>
        <p:nvSpPr>
          <p:cNvPr id="17" name="Right Arrow 16"/>
          <p:cNvSpPr/>
          <p:nvPr/>
        </p:nvSpPr>
        <p:spPr>
          <a:xfrm rot="16200000">
            <a:off x="3419441" y="5969674"/>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2449625" y="5957005"/>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554546" y="6057922"/>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Leaf Nodes</a:t>
            </a:r>
            <a:endParaRPr lang="en-US" dirty="0"/>
          </a:p>
        </p:txBody>
      </p:sp>
    </p:spTree>
    <p:extLst>
      <p:ext uri="{BB962C8B-B14F-4D97-AF65-F5344CB8AC3E}">
        <p14:creationId xmlns:p14="http://schemas.microsoft.com/office/powerpoint/2010/main" val="766728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a:t>
            </a:r>
            <a:r>
              <a:rPr lang="en-US" dirty="0" smtClean="0"/>
              <a:t>Balancing Dataset </a:t>
            </a:r>
            <a:endParaRPr lang="en-US" dirty="0"/>
          </a:p>
        </p:txBody>
      </p:sp>
      <p:sp>
        <p:nvSpPr>
          <p:cNvPr id="3" name="Content Placeholder 2"/>
          <p:cNvSpPr>
            <a:spLocks noGrp="1"/>
          </p:cNvSpPr>
          <p:nvPr>
            <p:ph idx="1"/>
          </p:nvPr>
        </p:nvSpPr>
        <p:spPr>
          <a:xfrm>
            <a:off x="0" y="731520"/>
            <a:ext cx="10515600" cy="5016137"/>
          </a:xfrm>
        </p:spPr>
        <p:txBody>
          <a:bodyPr>
            <a:normAutofit lnSpcReduction="10000"/>
          </a:bodyPr>
          <a:lstStyle/>
          <a:p>
            <a:r>
              <a:rPr lang="en-US" dirty="0"/>
              <a:t> </a:t>
            </a:r>
            <a:r>
              <a:rPr lang="en-US" dirty="0" smtClean="0"/>
              <a:t>Imbalanced </a:t>
            </a:r>
            <a:r>
              <a:rPr lang="en-US" dirty="0"/>
              <a:t>classes often considers imbalanced to mean a minority class of 10% to 20%. In reality, datasets can get far more imbalanced than </a:t>
            </a:r>
            <a:r>
              <a:rPr lang="en-US" dirty="0" smtClean="0"/>
              <a:t>this, examples</a:t>
            </a:r>
            <a:r>
              <a:rPr lang="en-US" dirty="0"/>
              <a:t>:</a:t>
            </a:r>
          </a:p>
          <a:p>
            <a:pPr marL="514350" indent="-514350">
              <a:buFont typeface="+mj-lt"/>
              <a:buAutoNum type="arabicPeriod"/>
            </a:pPr>
            <a:r>
              <a:rPr lang="en-US" dirty="0"/>
              <a:t>About 2% of credit card accounts are defrauded per year</a:t>
            </a:r>
            <a:r>
              <a:rPr lang="en-US" baseline="30000" dirty="0">
                <a:hlinkClick r:id="rId2"/>
              </a:rPr>
              <a:t>1</a:t>
            </a:r>
            <a:r>
              <a:rPr lang="en-US" dirty="0"/>
              <a:t>. (Most fraud detection domains are heavily imbalanced.)</a:t>
            </a:r>
          </a:p>
          <a:p>
            <a:pPr marL="514350" indent="-514350">
              <a:buFont typeface="+mj-lt"/>
              <a:buAutoNum type="arabicPeriod"/>
            </a:pPr>
            <a:r>
              <a:rPr lang="en-US" dirty="0"/>
              <a:t>Medical screening for a condition is usually performed on a large population of people without the condition, to detect a small minority with it (e.g., HIV prevalence in the USA is ~0.4%).</a:t>
            </a:r>
          </a:p>
          <a:p>
            <a:pPr marL="514350" indent="-514350">
              <a:buFont typeface="+mj-lt"/>
              <a:buAutoNum type="arabicPeriod"/>
            </a:pPr>
            <a:r>
              <a:rPr lang="en-US" dirty="0" smtClean="0"/>
              <a:t>The </a:t>
            </a:r>
            <a:r>
              <a:rPr lang="en-US" dirty="0"/>
              <a:t>conversion rates of online ads has been estimated to lie between 10</a:t>
            </a:r>
            <a:r>
              <a:rPr lang="en-US" baseline="30000" dirty="0"/>
              <a:t>-3</a:t>
            </a:r>
            <a:r>
              <a:rPr lang="en-US" dirty="0"/>
              <a:t> to 10</a:t>
            </a:r>
            <a:r>
              <a:rPr lang="en-US" baseline="30000" dirty="0"/>
              <a:t>-6</a:t>
            </a:r>
            <a:r>
              <a:rPr lang="en-US" dirty="0"/>
              <a:t>.</a:t>
            </a:r>
          </a:p>
          <a:p>
            <a:pPr marL="514350" indent="-514350">
              <a:buFont typeface="+mj-lt"/>
              <a:buAutoNum type="arabicPeriod"/>
            </a:pPr>
            <a:r>
              <a:rPr lang="en-US" dirty="0"/>
              <a:t>Factory production defect rates typically run about 0.1</a:t>
            </a:r>
            <a:r>
              <a:rPr lang="en-US" dirty="0" smtClean="0"/>
              <a:t>%.</a:t>
            </a:r>
          </a:p>
          <a:p>
            <a:pPr marL="514350" indent="-514350">
              <a:buFont typeface="+mj-lt"/>
              <a:buAutoNum type="arabicPeriod"/>
            </a:pPr>
            <a:r>
              <a:rPr lang="en-US" dirty="0" smtClean="0"/>
              <a:t>Intrusion or threat detection, .0001% of network traffic </a:t>
            </a:r>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50</a:t>
            </a:fld>
            <a:endParaRPr lang="en-US" dirty="0"/>
          </a:p>
        </p:txBody>
      </p:sp>
    </p:spTree>
    <p:extLst>
      <p:ext uri="{BB962C8B-B14F-4D97-AF65-F5344CB8AC3E}">
        <p14:creationId xmlns:p14="http://schemas.microsoft.com/office/powerpoint/2010/main" val="14630426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a:t>
            </a:r>
            <a:r>
              <a:rPr lang="en-US" dirty="0" smtClean="0"/>
              <a:t>Dataset </a:t>
            </a:r>
            <a:endParaRPr lang="en-US" dirty="0"/>
          </a:p>
        </p:txBody>
      </p:sp>
      <p:sp>
        <p:nvSpPr>
          <p:cNvPr id="3" name="Content Placeholder 2"/>
          <p:cNvSpPr>
            <a:spLocks noGrp="1"/>
          </p:cNvSpPr>
          <p:nvPr>
            <p:ph idx="1"/>
          </p:nvPr>
        </p:nvSpPr>
        <p:spPr>
          <a:xfrm>
            <a:off x="0" y="731521"/>
            <a:ext cx="10515600" cy="4015578"/>
          </a:xfrm>
        </p:spPr>
        <p:txBody>
          <a:bodyPr>
            <a:normAutofit/>
          </a:bodyPr>
          <a:lstStyle/>
          <a:p>
            <a:r>
              <a:rPr lang="en-US" dirty="0"/>
              <a:t> </a:t>
            </a:r>
            <a:r>
              <a:rPr lang="en-US" dirty="0" smtClean="0"/>
              <a:t>Working on real world problems will almost certainly include unbalanced datasets. Making standard algorithms function inefficiently.</a:t>
            </a:r>
          </a:p>
          <a:p>
            <a:pPr lvl="1"/>
            <a:r>
              <a:rPr lang="en-US" dirty="0"/>
              <a:t> </a:t>
            </a:r>
            <a:r>
              <a:rPr lang="en-US" dirty="0" smtClean="0"/>
              <a:t>Solution is to </a:t>
            </a:r>
            <a:r>
              <a:rPr lang="en-US" b="1" dirty="0" smtClean="0"/>
              <a:t>oversample</a:t>
            </a:r>
            <a:r>
              <a:rPr lang="en-US" dirty="0" smtClean="0"/>
              <a:t> the minority target or </a:t>
            </a:r>
            <a:r>
              <a:rPr lang="en-US" b="1" dirty="0" smtClean="0"/>
              <a:t>under-sample</a:t>
            </a:r>
            <a:r>
              <a:rPr lang="en-US" dirty="0" smtClean="0"/>
              <a:t> the majority to create a more balanced training dataset </a:t>
            </a:r>
          </a:p>
          <a:p>
            <a:r>
              <a:rPr lang="en-US" dirty="0"/>
              <a:t> </a:t>
            </a:r>
            <a:r>
              <a:rPr lang="en-US" b="1" dirty="0" smtClean="0"/>
              <a:t>Oversampling </a:t>
            </a:r>
            <a:r>
              <a:rPr lang="en-US" dirty="0" smtClean="0"/>
              <a:t>– Most commonly used, </a:t>
            </a:r>
            <a:r>
              <a:rPr lang="en-US" dirty="0"/>
              <a:t>c</a:t>
            </a:r>
            <a:r>
              <a:rPr lang="en-US" dirty="0" smtClean="0"/>
              <a:t>an result in a synthetic reduction in the variance associated with the variable but as a positive it essentially duplicates the number of errors, i.e. if there’s a single false positive and it’s included five times you get four additional errors.</a:t>
            </a:r>
          </a:p>
        </p:txBody>
      </p:sp>
      <p:sp>
        <p:nvSpPr>
          <p:cNvPr id="5" name="Slide Number Placeholder 4"/>
          <p:cNvSpPr>
            <a:spLocks noGrp="1"/>
          </p:cNvSpPr>
          <p:nvPr>
            <p:ph type="sldNum" sz="quarter" idx="12"/>
          </p:nvPr>
        </p:nvSpPr>
        <p:spPr/>
        <p:txBody>
          <a:bodyPr/>
          <a:lstStyle/>
          <a:p>
            <a:fld id="{5ACD0CF0-90CC-9C41-A77B-2776398A8C8B}" type="slidenum">
              <a:rPr lang="en-US" smtClean="0"/>
              <a:t>51</a:t>
            </a:fld>
            <a:endParaRPr lang="en-US" dirty="0"/>
          </a:p>
        </p:txBody>
      </p:sp>
    </p:spTree>
    <p:extLst>
      <p:ext uri="{BB962C8B-B14F-4D97-AF65-F5344CB8AC3E}">
        <p14:creationId xmlns:p14="http://schemas.microsoft.com/office/powerpoint/2010/main" val="28930657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 Random Forest – power in numbers </a:t>
            </a:r>
            <a:endParaRPr lang="en-US" dirty="0"/>
          </a:p>
        </p:txBody>
      </p:sp>
      <p:sp>
        <p:nvSpPr>
          <p:cNvPr id="3" name="Content Placeholder 2"/>
          <p:cNvSpPr>
            <a:spLocks noGrp="1"/>
          </p:cNvSpPr>
          <p:nvPr>
            <p:ph idx="1"/>
          </p:nvPr>
        </p:nvSpPr>
        <p:spPr>
          <a:xfrm>
            <a:off x="-1" y="731520"/>
            <a:ext cx="11849911" cy="5440680"/>
          </a:xfrm>
        </p:spPr>
        <p:txBody>
          <a:bodyPr>
            <a:normAutofit/>
          </a:bodyPr>
          <a:lstStyle/>
          <a:p>
            <a:r>
              <a:rPr lang="en-US" dirty="0"/>
              <a:t> </a:t>
            </a:r>
            <a:r>
              <a:rPr lang="en-US" dirty="0" smtClean="0"/>
              <a:t>Ensemble methods – Essentially instead of building a single tree we are going to build a whole bunch</a:t>
            </a:r>
          </a:p>
          <a:p>
            <a:r>
              <a:rPr lang="en-US" dirty="0"/>
              <a:t> </a:t>
            </a:r>
            <a:r>
              <a:rPr lang="en-US" dirty="0" smtClean="0"/>
              <a:t>We can limit the growth of the trees but don’t have to use any of the hyper-parameters </a:t>
            </a:r>
            <a:endParaRPr lang="en-US" dirty="0"/>
          </a:p>
          <a:p>
            <a:r>
              <a:rPr lang="en-US" dirty="0" smtClean="0"/>
              <a:t> Set the number of trees grown and track the error classification rate of our algorithm </a:t>
            </a:r>
          </a:p>
          <a:p>
            <a:r>
              <a:rPr lang="en-US" dirty="0"/>
              <a:t> </a:t>
            </a:r>
            <a:r>
              <a:rPr lang="en-US" dirty="0" smtClean="0"/>
              <a:t>Can be used for again for both Regression or Classification</a:t>
            </a:r>
          </a:p>
          <a:p>
            <a:r>
              <a:rPr lang="en-US" dirty="0"/>
              <a:t> </a:t>
            </a:r>
            <a:r>
              <a:rPr lang="en-US" dirty="0" smtClean="0"/>
              <a:t>Random Forest uses </a:t>
            </a:r>
            <a:r>
              <a:rPr lang="en-US" b="1" dirty="0" smtClean="0"/>
              <a:t>bagging</a:t>
            </a:r>
          </a:p>
          <a:p>
            <a:pPr lvl="1"/>
            <a:r>
              <a:rPr lang="en-US" dirty="0"/>
              <a:t> </a:t>
            </a:r>
            <a:r>
              <a:rPr lang="en-US" b="1" dirty="0" smtClean="0"/>
              <a:t>Bagging</a:t>
            </a:r>
            <a:r>
              <a:rPr lang="en-US" dirty="0" smtClean="0"/>
              <a:t> – Bootstrap Aggregation – selecting subsets of the data with replacement to generate unique trees </a:t>
            </a:r>
          </a:p>
          <a:p>
            <a:pPr lvl="1"/>
            <a:r>
              <a:rPr lang="en-US" dirty="0"/>
              <a:t> </a:t>
            </a:r>
            <a:r>
              <a:rPr lang="en-US" b="1" dirty="0" smtClean="0"/>
              <a:t>Boosting</a:t>
            </a:r>
            <a:r>
              <a:rPr lang="en-US" dirty="0" smtClean="0"/>
              <a:t> – Another form of dataset selection that is commonly used in ensemble methods</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52</a:t>
            </a:fld>
            <a:endParaRPr lang="en-US" dirty="0"/>
          </a:p>
        </p:txBody>
      </p:sp>
    </p:spTree>
    <p:extLst>
      <p:ext uri="{BB962C8B-B14F-4D97-AF65-F5344CB8AC3E}">
        <p14:creationId xmlns:p14="http://schemas.microsoft.com/office/powerpoint/2010/main" val="34703329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 Bagging </a:t>
            </a:r>
            <a:endParaRPr lang="en-US" dirty="0"/>
          </a:p>
        </p:txBody>
      </p:sp>
      <p:sp>
        <p:nvSpPr>
          <p:cNvPr id="3" name="Content Placeholder 2"/>
          <p:cNvSpPr>
            <a:spLocks noGrp="1"/>
          </p:cNvSpPr>
          <p:nvPr>
            <p:ph idx="1"/>
          </p:nvPr>
        </p:nvSpPr>
        <p:spPr>
          <a:xfrm>
            <a:off x="-1" y="731520"/>
            <a:ext cx="11849911" cy="2882537"/>
          </a:xfrm>
        </p:spPr>
        <p:txBody>
          <a:bodyPr>
            <a:normAutofit/>
          </a:bodyPr>
          <a:lstStyle/>
          <a:p>
            <a:r>
              <a:rPr lang="en-US" sz="2700" dirty="0"/>
              <a:t> </a:t>
            </a:r>
            <a:r>
              <a:rPr lang="en-US" sz="2700" dirty="0" smtClean="0"/>
              <a:t>As discussed on method is to use several methods and combine them to produce a more powerful outcome</a:t>
            </a:r>
          </a:p>
          <a:p>
            <a:r>
              <a:rPr lang="en-US" sz="2700" dirty="0"/>
              <a:t> </a:t>
            </a:r>
            <a:r>
              <a:rPr lang="en-US" sz="2700" dirty="0" smtClean="0"/>
              <a:t>You can also you the same technic but re-sample the data numerous times to produce different results, one such method is </a:t>
            </a:r>
            <a:r>
              <a:rPr lang="en-US" sz="2700" b="1" dirty="0" smtClean="0"/>
              <a:t>Bagging</a:t>
            </a:r>
          </a:p>
          <a:p>
            <a:r>
              <a:rPr lang="en-US" sz="2700" b="1" dirty="0"/>
              <a:t> </a:t>
            </a:r>
            <a:r>
              <a:rPr lang="en-US" sz="2700" b="1" dirty="0" smtClean="0"/>
              <a:t>Bagging – </a:t>
            </a:r>
            <a:r>
              <a:rPr lang="en-US" sz="2700" dirty="0" smtClean="0"/>
              <a:t>is sampling with replacement, meaning that the entire dataset is available for every sub-sample. (without replacement is often called </a:t>
            </a:r>
            <a:r>
              <a:rPr lang="en-US" sz="2700" b="1" dirty="0" smtClean="0"/>
              <a:t>pasting)</a:t>
            </a:r>
            <a:endParaRPr lang="en-US" sz="2700" dirty="0" smtClean="0"/>
          </a:p>
          <a:p>
            <a:pPr lvl="1"/>
            <a:endParaRPr lang="en-US" sz="2700" dirty="0"/>
          </a:p>
        </p:txBody>
      </p:sp>
      <p:sp>
        <p:nvSpPr>
          <p:cNvPr id="5" name="Slide Number Placeholder 4"/>
          <p:cNvSpPr>
            <a:spLocks noGrp="1"/>
          </p:cNvSpPr>
          <p:nvPr>
            <p:ph type="sldNum" sz="quarter" idx="12"/>
          </p:nvPr>
        </p:nvSpPr>
        <p:spPr/>
        <p:txBody>
          <a:bodyPr/>
          <a:lstStyle/>
          <a:p>
            <a:fld id="{5ACD0CF0-90CC-9C41-A77B-2776398A8C8B}" type="slidenum">
              <a:rPr lang="en-US" smtClean="0"/>
              <a:t>53</a:t>
            </a:fld>
            <a:endParaRPr lang="en-US" dirty="0"/>
          </a:p>
        </p:txBody>
      </p:sp>
      <p:grpSp>
        <p:nvGrpSpPr>
          <p:cNvPr id="44" name="Group 43"/>
          <p:cNvGrpSpPr/>
          <p:nvPr/>
        </p:nvGrpSpPr>
        <p:grpSpPr>
          <a:xfrm>
            <a:off x="4759691" y="4931436"/>
            <a:ext cx="2539741" cy="1801131"/>
            <a:chOff x="4618299" y="4920343"/>
            <a:chExt cx="2731625" cy="1801131"/>
          </a:xfrm>
        </p:grpSpPr>
        <p:sp>
          <p:nvSpPr>
            <p:cNvPr id="4" name="Oval 3"/>
            <p:cNvSpPr/>
            <p:nvPr/>
          </p:nvSpPr>
          <p:spPr>
            <a:xfrm>
              <a:off x="4618299" y="4920343"/>
              <a:ext cx="2731625" cy="1801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21086" y="53013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20571" y="55626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193972" y="54102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92016" y="5266509"/>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81760" y="5793377"/>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59927" y="5712051"/>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57980" y="5820908"/>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24954" y="603286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72971"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91843" y="605507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13764" y="5355771"/>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855278" y="6027905"/>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64168" y="55626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64729" y="6310765"/>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810183" y="5875336"/>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734160" y="5945777"/>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44243" y="620747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525371" y="58674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573486" y="54537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725886" y="56061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959569" y="5344252"/>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34925" y="52469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183086" y="60633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87325" y="53993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9725" y="55517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516568"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07630" y="599585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00889"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p:cNvCxnSpPr>
            <a:stCxn id="4" idx="1"/>
            <a:endCxn id="76" idx="5"/>
          </p:cNvCxnSpPr>
          <p:nvPr/>
        </p:nvCxnSpPr>
        <p:spPr>
          <a:xfrm flipH="1" flipV="1">
            <a:off x="3129472" y="4928021"/>
            <a:ext cx="2002155" cy="267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06" idx="4"/>
          </p:cNvCxnSpPr>
          <p:nvPr/>
        </p:nvCxnSpPr>
        <p:spPr>
          <a:xfrm flipV="1">
            <a:off x="5984112" y="4873638"/>
            <a:ext cx="4237" cy="69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7"/>
            <a:endCxn id="136" idx="3"/>
          </p:cNvCxnSpPr>
          <p:nvPr/>
        </p:nvCxnSpPr>
        <p:spPr>
          <a:xfrm flipV="1">
            <a:off x="6927496" y="4944027"/>
            <a:ext cx="2197911" cy="25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 idx="6"/>
            <a:endCxn id="166" idx="3"/>
          </p:cNvCxnSpPr>
          <p:nvPr/>
        </p:nvCxnSpPr>
        <p:spPr>
          <a:xfrm flipV="1">
            <a:off x="7299432" y="4922859"/>
            <a:ext cx="3592250" cy="90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2"/>
            <a:endCxn id="46" idx="5"/>
          </p:cNvCxnSpPr>
          <p:nvPr/>
        </p:nvCxnSpPr>
        <p:spPr>
          <a:xfrm flipH="1" flipV="1">
            <a:off x="971104" y="4949494"/>
            <a:ext cx="3788587" cy="882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20417" y="4220496"/>
            <a:ext cx="996642" cy="854074"/>
            <a:chOff x="4618299" y="4920343"/>
            <a:chExt cx="2731625" cy="1801131"/>
          </a:xfrm>
        </p:grpSpPr>
        <p:sp>
          <p:nvSpPr>
            <p:cNvPr id="46" name="Oval 45"/>
            <p:cNvSpPr/>
            <p:nvPr/>
          </p:nvSpPr>
          <p:spPr>
            <a:xfrm>
              <a:off x="4618299" y="4920343"/>
              <a:ext cx="2731625" cy="1801131"/>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421086" y="53013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220571" y="55626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193972" y="54102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792016" y="5266509"/>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581760" y="5793377"/>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959927" y="5712051"/>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257980" y="5820908"/>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924954" y="603286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372971"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91843" y="605507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713764" y="5355771"/>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855278" y="6027905"/>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364168" y="55626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264729" y="6310765"/>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810183" y="5875336"/>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34160" y="5945777"/>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644243" y="620747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525371" y="58674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573486" y="54537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725886" y="56061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959569" y="5344252"/>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34925" y="52469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183086" y="60633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587325" y="53993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739725" y="55517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516568"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607630" y="599585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900889"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78785" y="4199023"/>
            <a:ext cx="996642" cy="854074"/>
            <a:chOff x="4618299" y="4920343"/>
            <a:chExt cx="2731625" cy="1801131"/>
          </a:xfrm>
        </p:grpSpPr>
        <p:sp>
          <p:nvSpPr>
            <p:cNvPr id="76" name="Oval 75"/>
            <p:cNvSpPr/>
            <p:nvPr/>
          </p:nvSpPr>
          <p:spPr>
            <a:xfrm>
              <a:off x="4618299" y="4920343"/>
              <a:ext cx="2731625" cy="1801131"/>
            </a:xfrm>
            <a:prstGeom prst="ellipse">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421086" y="53013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220571" y="55626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93972" y="54102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792016" y="5266509"/>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581760" y="5793377"/>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959927" y="5712051"/>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257980" y="5820908"/>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924954" y="603286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372971"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491843" y="605507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713764" y="5355771"/>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855278" y="6027905"/>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364168" y="55626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264729" y="6310765"/>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810183" y="5875336"/>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734160" y="5945777"/>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644243" y="620747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525371" y="58674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5573486" y="54537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5725886" y="56061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5959569" y="5344252"/>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6434925" y="52469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6183086" y="60633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587325" y="53993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6739725" y="55517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6516568"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607630" y="599585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900889"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5490028" y="4019564"/>
            <a:ext cx="996642" cy="854074"/>
            <a:chOff x="4618299" y="4920343"/>
            <a:chExt cx="2731625" cy="1801131"/>
          </a:xfrm>
        </p:grpSpPr>
        <p:sp>
          <p:nvSpPr>
            <p:cNvPr id="106" name="Oval 105"/>
            <p:cNvSpPr/>
            <p:nvPr/>
          </p:nvSpPr>
          <p:spPr>
            <a:xfrm>
              <a:off x="4618299" y="4920343"/>
              <a:ext cx="2731625" cy="1801131"/>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5421086" y="53013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220571" y="55626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193972" y="54102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5792016" y="5266509"/>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581760" y="5793377"/>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5959927" y="5712051"/>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57980" y="5820908"/>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5924954" y="603286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372971"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5491843" y="605507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713764" y="5355771"/>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6855278" y="6027905"/>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364168" y="55626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264729" y="6310765"/>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4810183" y="5875336"/>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734160" y="5945777"/>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644243" y="620747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525371" y="58674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573486" y="54537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725886" y="56061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959569" y="5344252"/>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6434925" y="52469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183086" y="60633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87325" y="53993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739725" y="55517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6516568"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6607630" y="599585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900889"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8979452" y="4215029"/>
            <a:ext cx="996642" cy="854074"/>
            <a:chOff x="4618299" y="4920343"/>
            <a:chExt cx="2731625" cy="1801131"/>
          </a:xfrm>
        </p:grpSpPr>
        <p:sp>
          <p:nvSpPr>
            <p:cNvPr id="136" name="Oval 135"/>
            <p:cNvSpPr/>
            <p:nvPr/>
          </p:nvSpPr>
          <p:spPr>
            <a:xfrm>
              <a:off x="4618299" y="4920343"/>
              <a:ext cx="2731625" cy="1801131"/>
            </a:xfrm>
            <a:prstGeom prst="ellips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21086" y="53013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220571" y="55626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93972" y="54102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5792016" y="5266509"/>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5581760" y="5793377"/>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959927" y="5712051"/>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6257980" y="5820908"/>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924954" y="603286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5372971"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5491843" y="605507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713764" y="5355771"/>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855278" y="6027905"/>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364168" y="55626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264729" y="6310765"/>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4810183" y="5875336"/>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734160" y="5945777"/>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644243" y="620747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5525371" y="58674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5573486" y="54537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5725886" y="56061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959569" y="5344252"/>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434925" y="52469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83086" y="60633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587325" y="53993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739725" y="55517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6516568"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6607630" y="599585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900889"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10745727" y="4193861"/>
            <a:ext cx="996642" cy="854074"/>
            <a:chOff x="4618299" y="4920343"/>
            <a:chExt cx="2731625" cy="1801131"/>
          </a:xfrm>
        </p:grpSpPr>
        <p:sp>
          <p:nvSpPr>
            <p:cNvPr id="166" name="Oval 165"/>
            <p:cNvSpPr/>
            <p:nvPr/>
          </p:nvSpPr>
          <p:spPr>
            <a:xfrm>
              <a:off x="4618299" y="4920343"/>
              <a:ext cx="2731625" cy="1801131"/>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1086" y="53013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220571" y="55626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93972" y="54102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5792016" y="5266509"/>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5581760" y="5793377"/>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959927" y="5712051"/>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6257980" y="5820908"/>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5924954" y="603286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5372971"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5491843" y="605507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6713764" y="5355771"/>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6855278" y="6027905"/>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364168" y="55626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264729" y="6310765"/>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4810183" y="5875336"/>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5734160" y="5945777"/>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5644243" y="620747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5525371" y="58674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5573486" y="54537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5725886" y="56061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5959569" y="5344252"/>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6434925" y="52469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6183086" y="60633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6587325" y="53993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6739725" y="55517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6516568"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6607630" y="599585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6900889"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2" name="Rectangle 201"/>
          <p:cNvSpPr/>
          <p:nvPr/>
        </p:nvSpPr>
        <p:spPr>
          <a:xfrm>
            <a:off x="250548" y="3413383"/>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402986" y="3414236"/>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5622874" y="3289030"/>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9100874" y="3418691"/>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0869819" y="3409884"/>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16" y="3459474"/>
            <a:ext cx="427476" cy="465839"/>
          </a:xfrm>
          <a:prstGeom prst="rect">
            <a:avLst/>
          </a:prstGeom>
        </p:spPr>
      </p:pic>
      <p:pic>
        <p:nvPicPr>
          <p:cNvPr id="199" name="Picture 1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117" y="3490060"/>
            <a:ext cx="427476" cy="465839"/>
          </a:xfrm>
          <a:prstGeom prst="rect">
            <a:avLst/>
          </a:prstGeom>
        </p:spPr>
      </p:pic>
      <p:pic>
        <p:nvPicPr>
          <p:cNvPr id="200" name="Picture 1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047" y="3354441"/>
            <a:ext cx="427476" cy="465839"/>
          </a:xfrm>
          <a:prstGeom prst="rect">
            <a:avLst/>
          </a:prstGeom>
        </p:spPr>
      </p:pic>
      <p:pic>
        <p:nvPicPr>
          <p:cNvPr id="201" name="Picture 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410" y="3472303"/>
            <a:ext cx="427476" cy="465839"/>
          </a:xfrm>
          <a:prstGeom prst="rect">
            <a:avLst/>
          </a:prstGeom>
        </p:spPr>
      </p:pic>
      <p:pic>
        <p:nvPicPr>
          <p:cNvPr id="207" name="Picture 20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395" y="3485861"/>
            <a:ext cx="427476" cy="465839"/>
          </a:xfrm>
          <a:prstGeom prst="rect">
            <a:avLst/>
          </a:prstGeom>
        </p:spPr>
      </p:pic>
      <p:cxnSp>
        <p:nvCxnSpPr>
          <p:cNvPr id="195" name="Straight Arrow Connector 194"/>
          <p:cNvCxnSpPr>
            <a:stCxn id="46" idx="0"/>
            <a:endCxn id="202" idx="2"/>
          </p:cNvCxnSpPr>
          <p:nvPr/>
        </p:nvCxnSpPr>
        <p:spPr>
          <a:xfrm flipV="1">
            <a:off x="618738" y="4008136"/>
            <a:ext cx="3921" cy="212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76" idx="0"/>
            <a:endCxn id="203" idx="2"/>
          </p:cNvCxnSpPr>
          <p:nvPr/>
        </p:nvCxnSpPr>
        <p:spPr>
          <a:xfrm flipH="1" flipV="1">
            <a:off x="2775097" y="4008989"/>
            <a:ext cx="2009" cy="190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06" idx="0"/>
            <a:endCxn id="204" idx="2"/>
          </p:cNvCxnSpPr>
          <p:nvPr/>
        </p:nvCxnSpPr>
        <p:spPr>
          <a:xfrm flipV="1">
            <a:off x="5988349" y="3883783"/>
            <a:ext cx="6636" cy="135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36" idx="0"/>
            <a:endCxn id="205" idx="2"/>
          </p:cNvCxnSpPr>
          <p:nvPr/>
        </p:nvCxnSpPr>
        <p:spPr>
          <a:xfrm flipH="1" flipV="1">
            <a:off x="9472985" y="4013444"/>
            <a:ext cx="4788" cy="201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66" idx="0"/>
            <a:endCxn id="206" idx="2"/>
          </p:cNvCxnSpPr>
          <p:nvPr/>
        </p:nvCxnSpPr>
        <p:spPr>
          <a:xfrm flipH="1" flipV="1">
            <a:off x="11241930" y="4004637"/>
            <a:ext cx="2118" cy="189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3722050" y="3428699"/>
            <a:ext cx="1577595" cy="369332"/>
          </a:xfrm>
          <a:prstGeom prst="rect">
            <a:avLst/>
          </a:prstGeom>
          <a:noFill/>
        </p:spPr>
        <p:txBody>
          <a:bodyPr wrap="square" rtlCol="0">
            <a:spAutoFit/>
          </a:bodyPr>
          <a:lstStyle/>
          <a:p>
            <a:r>
              <a:rPr lang="en-US" dirty="0" smtClean="0"/>
              <a:t>3) Predictors</a:t>
            </a:r>
            <a:endParaRPr lang="en-US" dirty="0"/>
          </a:p>
        </p:txBody>
      </p:sp>
      <p:sp>
        <p:nvSpPr>
          <p:cNvPr id="215" name="TextBox 214"/>
          <p:cNvSpPr txBox="1"/>
          <p:nvPr/>
        </p:nvSpPr>
        <p:spPr>
          <a:xfrm>
            <a:off x="3736135" y="3903164"/>
            <a:ext cx="1325981" cy="369332"/>
          </a:xfrm>
          <a:prstGeom prst="rect">
            <a:avLst/>
          </a:prstGeom>
          <a:noFill/>
        </p:spPr>
        <p:txBody>
          <a:bodyPr wrap="square" rtlCol="0">
            <a:spAutoFit/>
          </a:bodyPr>
          <a:lstStyle/>
          <a:p>
            <a:r>
              <a:rPr lang="en-US" dirty="0" smtClean="0"/>
              <a:t>2) Training</a:t>
            </a:r>
            <a:endParaRPr lang="en-US" dirty="0"/>
          </a:p>
        </p:txBody>
      </p:sp>
      <p:sp>
        <p:nvSpPr>
          <p:cNvPr id="216" name="TextBox 215"/>
          <p:cNvSpPr txBox="1"/>
          <p:nvPr/>
        </p:nvSpPr>
        <p:spPr>
          <a:xfrm>
            <a:off x="3758262" y="4403119"/>
            <a:ext cx="1325981" cy="646331"/>
          </a:xfrm>
          <a:prstGeom prst="rect">
            <a:avLst/>
          </a:prstGeom>
          <a:noFill/>
        </p:spPr>
        <p:txBody>
          <a:bodyPr wrap="square" rtlCol="0">
            <a:spAutoFit/>
          </a:bodyPr>
          <a:lstStyle/>
          <a:p>
            <a:r>
              <a:rPr lang="en-US" dirty="0" smtClean="0"/>
              <a:t>1) Random Samples</a:t>
            </a:r>
            <a:endParaRPr lang="en-US" dirty="0"/>
          </a:p>
        </p:txBody>
      </p:sp>
    </p:spTree>
    <p:extLst>
      <p:ext uri="{BB962C8B-B14F-4D97-AF65-F5344CB8AC3E}">
        <p14:creationId xmlns:p14="http://schemas.microsoft.com/office/powerpoint/2010/main" val="38243163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ln>
            <a:noFill/>
          </a:ln>
        </p:spPr>
        <p:txBody>
          <a:bodyPr/>
          <a:lstStyle/>
          <a:p>
            <a:r>
              <a:rPr lang="en-US" dirty="0"/>
              <a:t>Ensemble Methods: Random </a:t>
            </a:r>
            <a:r>
              <a:rPr lang="en-US" dirty="0" smtClean="0"/>
              <a:t>Forest</a:t>
            </a:r>
            <a:endParaRPr lang="en-US" dirty="0"/>
          </a:p>
        </p:txBody>
      </p:sp>
      <p:sp>
        <p:nvSpPr>
          <p:cNvPr id="8" name="Text Placeholder 2"/>
          <p:cNvSpPr txBox="1">
            <a:spLocks/>
          </p:cNvSpPr>
          <p:nvPr/>
        </p:nvSpPr>
        <p:spPr>
          <a:xfrm>
            <a:off x="529681" y="1167254"/>
            <a:ext cx="3888432" cy="457511"/>
          </a:xfrm>
          <a:prstGeom prst="rect">
            <a:avLst/>
          </a:prstGeom>
        </p:spPr>
        <p:txBody>
          <a:bodyPr vert="horz" lIns="45720" tIns="22860" rIns="45720" bIns="22860" rtlCol="0">
            <a:normAutofit/>
          </a:bodyPr>
          <a:lstStyle>
            <a:lvl1pPr marL="461963" indent="-461963" algn="l" defTabSz="457200" rtl="0" eaLnBrk="1" latinLnBrk="0" hangingPunct="1">
              <a:spcBef>
                <a:spcPct val="20000"/>
              </a:spcBef>
              <a:buClr>
                <a:srgbClr val="FF6600"/>
              </a:buClr>
              <a:buFont typeface="Arial"/>
              <a:buChar char="•"/>
              <a:defRPr sz="4800" kern="1200">
                <a:solidFill>
                  <a:srgbClr val="333333"/>
                </a:solidFill>
                <a:latin typeface="Lato Light"/>
                <a:ea typeface="+mn-ea"/>
                <a:cs typeface="Lato Light"/>
              </a:defRPr>
            </a:lvl1pPr>
            <a:lvl2pPr marL="923925" indent="-466725" algn="l" defTabSz="457200" rtl="0" eaLnBrk="1" latinLnBrk="0" hangingPunct="1">
              <a:spcBef>
                <a:spcPct val="20000"/>
              </a:spcBef>
              <a:buClr>
                <a:srgbClr val="FF6600"/>
              </a:buClr>
              <a:buFont typeface="Arial"/>
              <a:buChar char="–"/>
              <a:defRPr sz="4200" kern="1200">
                <a:solidFill>
                  <a:srgbClr val="333333"/>
                </a:solidFill>
                <a:latin typeface="Lato Light"/>
                <a:ea typeface="+mn-ea"/>
                <a:cs typeface="Lato Light"/>
              </a:defRPr>
            </a:lvl2pPr>
            <a:lvl3pPr marL="1366838" indent="-452438" algn="l" defTabSz="457200" rtl="0" eaLnBrk="1" latinLnBrk="0" hangingPunct="1">
              <a:spcBef>
                <a:spcPct val="20000"/>
              </a:spcBef>
              <a:buClr>
                <a:srgbClr val="FF6600"/>
              </a:buClr>
              <a:buFont typeface="Arial"/>
              <a:buChar char="•"/>
              <a:defRPr sz="3600" kern="1200">
                <a:solidFill>
                  <a:srgbClr val="333333"/>
                </a:solidFill>
                <a:latin typeface="Lato Light"/>
                <a:ea typeface="+mn-ea"/>
                <a:cs typeface="Lato Light"/>
              </a:defRPr>
            </a:lvl3pPr>
            <a:lvl4pPr marL="1828800" indent="-457200"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4pPr>
            <a:lvl5pPr marL="2289175" indent="-460375"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72CFDF"/>
                </a:solidFill>
                <a:latin typeface="Lato Bold"/>
                <a:cs typeface="Lato Bold"/>
              </a:rPr>
              <a:t>Sampling with replacement</a:t>
            </a:r>
          </a:p>
        </p:txBody>
      </p:sp>
      <p:sp>
        <p:nvSpPr>
          <p:cNvPr id="9" name="Text Placeholder 3"/>
          <p:cNvSpPr txBox="1">
            <a:spLocks/>
          </p:cNvSpPr>
          <p:nvPr/>
        </p:nvSpPr>
        <p:spPr>
          <a:xfrm>
            <a:off x="7057257" y="1079262"/>
            <a:ext cx="4621213" cy="647700"/>
          </a:xfrm>
          <a:prstGeom prst="rect">
            <a:avLst/>
          </a:prstGeom>
        </p:spPr>
        <p:txBody>
          <a:bodyPr vert="horz" lIns="45720" tIns="22860" rIns="45720" bIns="22860" rtlCol="0">
            <a:normAutofit/>
          </a:bodyPr>
          <a:lstStyle>
            <a:lvl1pPr marL="461963" indent="-461963" algn="l" defTabSz="457200" rtl="0" eaLnBrk="1" latinLnBrk="0" hangingPunct="1">
              <a:spcBef>
                <a:spcPct val="20000"/>
              </a:spcBef>
              <a:buClr>
                <a:srgbClr val="FF6600"/>
              </a:buClr>
              <a:buFont typeface="Arial"/>
              <a:buChar char="•"/>
              <a:defRPr sz="4800" kern="1200">
                <a:solidFill>
                  <a:srgbClr val="333333"/>
                </a:solidFill>
                <a:latin typeface="Lato Light"/>
                <a:ea typeface="+mn-ea"/>
                <a:cs typeface="Lato Light"/>
              </a:defRPr>
            </a:lvl1pPr>
            <a:lvl2pPr marL="923925" indent="-466725" algn="l" defTabSz="457200" rtl="0" eaLnBrk="1" latinLnBrk="0" hangingPunct="1">
              <a:spcBef>
                <a:spcPct val="20000"/>
              </a:spcBef>
              <a:buClr>
                <a:srgbClr val="FF6600"/>
              </a:buClr>
              <a:buFont typeface="Arial"/>
              <a:buChar char="–"/>
              <a:defRPr sz="4200" kern="1200">
                <a:solidFill>
                  <a:srgbClr val="333333"/>
                </a:solidFill>
                <a:latin typeface="Lato Light"/>
                <a:ea typeface="+mn-ea"/>
                <a:cs typeface="Lato Light"/>
              </a:defRPr>
            </a:lvl2pPr>
            <a:lvl3pPr marL="1366838" indent="-452438" algn="l" defTabSz="457200" rtl="0" eaLnBrk="1" latinLnBrk="0" hangingPunct="1">
              <a:spcBef>
                <a:spcPct val="20000"/>
              </a:spcBef>
              <a:buClr>
                <a:srgbClr val="FF6600"/>
              </a:buClr>
              <a:buFont typeface="Arial"/>
              <a:buChar char="•"/>
              <a:defRPr sz="3600" kern="1200">
                <a:solidFill>
                  <a:srgbClr val="333333"/>
                </a:solidFill>
                <a:latin typeface="Lato Light"/>
                <a:ea typeface="+mn-ea"/>
                <a:cs typeface="Lato Light"/>
              </a:defRPr>
            </a:lvl3pPr>
            <a:lvl4pPr marL="1828800" indent="-457200"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4pPr>
            <a:lvl5pPr marL="2289175" indent="-460375"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FFBD38"/>
                </a:solidFill>
                <a:latin typeface="Lato Bold"/>
                <a:cs typeface="Lato Bold"/>
              </a:rPr>
              <a:t>Sampling without replacement</a:t>
            </a:r>
          </a:p>
        </p:txBody>
      </p:sp>
      <p:graphicFrame>
        <p:nvGraphicFramePr>
          <p:cNvPr id="10" name="Table 9"/>
          <p:cNvGraphicFramePr>
            <a:graphicFrameLocks noGrp="1"/>
          </p:cNvGraphicFramePr>
          <p:nvPr>
            <p:extLst>
              <p:ext uri="{D42A27DB-BD31-4B8C-83A1-F6EECF244321}">
                <p14:modId xmlns:p14="http://schemas.microsoft.com/office/powerpoint/2010/main" val="1074072218"/>
              </p:ext>
            </p:extLst>
          </p:nvPr>
        </p:nvGraphicFramePr>
        <p:xfrm>
          <a:off x="3816898" y="1876792"/>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smtClean="0">
                          <a:solidFill>
                            <a:schemeClr val="tx1"/>
                          </a:solidFill>
                          <a:latin typeface="Lato Bold"/>
                          <a:ea typeface="Lato Light" panose="020F0502020204030203" pitchFamily="34" charset="0"/>
                          <a:cs typeface="Lato Bold"/>
                        </a:rPr>
                        <a:t>Obs</a:t>
                      </a:r>
                      <a:endParaRPr lang="en-US" sz="1800" b="0" kern="1200" dirty="0">
                        <a:solidFill>
                          <a:schemeClr val="tx1"/>
                        </a:solidFill>
                        <a:latin typeface="Lato Bold"/>
                        <a:ea typeface="Lato Light" panose="020F0502020204030203" pitchFamily="34" charset="0"/>
                        <a:cs typeface="Lato Bold"/>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cxnSp>
        <p:nvCxnSpPr>
          <p:cNvPr id="11" name="Straight Arrow Connector 10"/>
          <p:cNvCxnSpPr/>
          <p:nvPr/>
        </p:nvCxnSpPr>
        <p:spPr>
          <a:xfrm>
            <a:off x="4094077" y="1500768"/>
            <a:ext cx="324036" cy="324036"/>
          </a:xfrm>
          <a:prstGeom prst="straightConnector1">
            <a:avLst/>
          </a:prstGeom>
          <a:ln w="63500">
            <a:solidFill>
              <a:srgbClr val="72CFD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6769225" y="1500768"/>
            <a:ext cx="324036" cy="324036"/>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77237" y="3239812"/>
            <a:ext cx="349188" cy="349188"/>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4068925" y="3239812"/>
            <a:ext cx="349188" cy="349188"/>
          </a:xfrm>
          <a:prstGeom prst="straightConnector1">
            <a:avLst/>
          </a:prstGeom>
          <a:ln w="63500">
            <a:solidFill>
              <a:srgbClr val="72CFDF"/>
            </a:solidFill>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927913004"/>
              </p:ext>
            </p:extLst>
          </p:nvPr>
        </p:nvGraphicFramePr>
        <p:xfrm>
          <a:off x="1044589" y="3661008"/>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213605036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38776342"/>
              </p:ext>
            </p:extLst>
          </p:nvPr>
        </p:nvGraphicFramePr>
        <p:xfrm>
          <a:off x="6661213" y="3661008"/>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smtClean="0">
                          <a:solidFill>
                            <a:schemeClr val="tx1"/>
                          </a:solidFill>
                          <a:latin typeface="Lato Bold"/>
                          <a:ea typeface="Lato Light" panose="020F0502020204030203" pitchFamily="34" charset="0"/>
                          <a:cs typeface="Lato Bold"/>
                        </a:rPr>
                        <a:t>Obs</a:t>
                      </a:r>
                      <a:endParaRPr lang="en-US" sz="1800" b="0" kern="1200" dirty="0">
                        <a:solidFill>
                          <a:schemeClr val="tx1"/>
                        </a:solidFill>
                        <a:latin typeface="Lato Bold"/>
                        <a:ea typeface="Lato Light" panose="020F0502020204030203" pitchFamily="34" charset="0"/>
                        <a:cs typeface="Lato Bold"/>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54</a:t>
            </a:fld>
            <a:endParaRPr lang="en-US" dirty="0">
              <a:latin typeface="Lato Light"/>
              <a:cs typeface="Lato Light"/>
            </a:endParaRPr>
          </a:p>
        </p:txBody>
      </p:sp>
    </p:spTree>
    <p:extLst>
      <p:ext uri="{BB962C8B-B14F-4D97-AF65-F5344CB8AC3E}">
        <p14:creationId xmlns:p14="http://schemas.microsoft.com/office/powerpoint/2010/main" val="28099150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Content Placeholder 1"/>
          <p:cNvSpPr>
            <a:spLocks noGrp="1"/>
          </p:cNvSpPr>
          <p:nvPr>
            <p:ph idx="1"/>
          </p:nvPr>
        </p:nvSpPr>
        <p:spPr>
          <a:xfrm>
            <a:off x="80554" y="805520"/>
            <a:ext cx="10515600" cy="4351338"/>
          </a:xfrm>
        </p:spPr>
        <p:txBody>
          <a:bodyPr/>
          <a:lstStyle/>
          <a:p>
            <a:pPr eaLnBrk="1" hangingPunct="1"/>
            <a:r>
              <a:rPr lang="en-US" altLang="en-US" sz="2400" dirty="0">
                <a:latin typeface="Lato Light" charset="0"/>
                <a:ea typeface="ＭＳ Ｐゴシック" charset="-128"/>
              </a:rPr>
              <a:t>If we keep building decision trees on the same </a:t>
            </a:r>
            <a:r>
              <a:rPr lang="en-US" altLang="en-US" sz="2400" dirty="0" smtClean="0">
                <a:latin typeface="Lato Light" charset="0"/>
                <a:ea typeface="ＭＳ Ｐゴシック" charset="-128"/>
              </a:rPr>
              <a:t>dataset</a:t>
            </a:r>
            <a:r>
              <a:rPr lang="en-US" altLang="en-US" sz="2400" dirty="0">
                <a:latin typeface="Lato Light" charset="0"/>
                <a:ea typeface="ＭＳ Ｐゴシック" charset="-128"/>
              </a:rPr>
              <a:t>, we would essentially get the same decision trees every time</a:t>
            </a:r>
          </a:p>
          <a:p>
            <a:pPr eaLnBrk="1" hangingPunct="1"/>
            <a:endParaRPr lang="en-US" altLang="en-US" dirty="0">
              <a:latin typeface="Lato Light" charset="0"/>
              <a:ea typeface="ＭＳ Ｐゴシック" charset="-128"/>
            </a:endParaRPr>
          </a:p>
          <a:p>
            <a:pPr eaLnBrk="1" hangingPunct="1"/>
            <a:endParaRPr lang="en-US" altLang="en-US" dirty="0">
              <a:latin typeface="Lato Light" charset="0"/>
              <a:ea typeface="ＭＳ Ｐゴシック" charset="-128"/>
            </a:endParaRPr>
          </a:p>
        </p:txBody>
      </p:sp>
      <p:sp>
        <p:nvSpPr>
          <p:cNvPr id="3" name="Title 2"/>
          <p:cNvSpPr>
            <a:spLocks noGrp="1"/>
          </p:cNvSpPr>
          <p:nvPr>
            <p:ph type="title"/>
          </p:nvPr>
        </p:nvSpPr>
        <p:spPr/>
        <p:txBody>
          <a:bodyPr/>
          <a:lstStyle/>
          <a:p>
            <a:pPr>
              <a:defRPr/>
            </a:pPr>
            <a:r>
              <a:rPr lang="en-US" dirty="0"/>
              <a:t>Ensemble Methods: Random </a:t>
            </a:r>
            <a:r>
              <a:rPr lang="en-US" dirty="0" smtClean="0"/>
              <a:t>Forest</a:t>
            </a:r>
            <a:endParaRPr lang="en-US" dirty="0"/>
          </a:p>
        </p:txBody>
      </p:sp>
      <p:cxnSp>
        <p:nvCxnSpPr>
          <p:cNvPr id="8" name="Straight Arrow Connector 7"/>
          <p:cNvCxnSpPr/>
          <p:nvPr/>
        </p:nvCxnSpPr>
        <p:spPr>
          <a:xfrm>
            <a:off x="4418228" y="260932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399337" y="395947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398448" y="530962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3"/>
          <a:srcRect l="12094" r="9478"/>
          <a:stretch/>
        </p:blipFill>
        <p:spPr>
          <a:xfrm>
            <a:off x="7010516" y="3257398"/>
            <a:ext cx="1075712" cy="1371600"/>
          </a:xfrm>
          <a:prstGeom prst="rect">
            <a:avLst/>
          </a:prstGeom>
        </p:spPr>
      </p:pic>
      <p:pic>
        <p:nvPicPr>
          <p:cNvPr id="25" name="Picture 24"/>
          <p:cNvPicPr>
            <a:picLocks noChangeAspect="1"/>
          </p:cNvPicPr>
          <p:nvPr/>
        </p:nvPicPr>
        <p:blipFill rotWithShape="1">
          <a:blip r:embed="rId3"/>
          <a:srcRect l="12094" r="9478"/>
          <a:stretch/>
        </p:blipFill>
        <p:spPr>
          <a:xfrm>
            <a:off x="6038408" y="1889246"/>
            <a:ext cx="1075712" cy="1371600"/>
          </a:xfrm>
          <a:prstGeom prst="rect">
            <a:avLst/>
          </a:prstGeom>
        </p:spPr>
      </p:pic>
      <p:pic>
        <p:nvPicPr>
          <p:cNvPr id="26" name="Picture 25"/>
          <p:cNvPicPr>
            <a:picLocks noChangeAspect="1"/>
          </p:cNvPicPr>
          <p:nvPr/>
        </p:nvPicPr>
        <p:blipFill rotWithShape="1">
          <a:blip r:embed="rId3"/>
          <a:srcRect l="12094" r="9478"/>
          <a:stretch/>
        </p:blipFill>
        <p:spPr>
          <a:xfrm>
            <a:off x="7939412" y="4503461"/>
            <a:ext cx="1075712" cy="137160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09763643"/>
              </p:ext>
            </p:extLst>
          </p:nvPr>
        </p:nvGraphicFramePr>
        <p:xfrm>
          <a:off x="1825940" y="1853242"/>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smtClean="0">
                          <a:solidFill>
                            <a:schemeClr val="tx1"/>
                          </a:solidFill>
                          <a:latin typeface="Lato Bold"/>
                          <a:ea typeface="Lato Light" panose="020F0502020204030203" pitchFamily="34" charset="0"/>
                          <a:cs typeface="Lato Bold"/>
                        </a:rPr>
                        <a:t>Obs</a:t>
                      </a:r>
                      <a:endParaRPr lang="en-US" sz="1600" b="0" kern="1200" dirty="0">
                        <a:solidFill>
                          <a:schemeClr val="tx1"/>
                        </a:solidFill>
                        <a:latin typeface="Lato Bold"/>
                        <a:ea typeface="Lato Light" panose="020F0502020204030203" pitchFamily="34" charset="0"/>
                        <a:cs typeface="Lato Bold"/>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79681870"/>
              </p:ext>
            </p:extLst>
          </p:nvPr>
        </p:nvGraphicFramePr>
        <p:xfrm>
          <a:off x="2816050" y="3236340"/>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smtClean="0">
                          <a:solidFill>
                            <a:schemeClr val="tx1"/>
                          </a:solidFill>
                          <a:latin typeface="Lato Bold"/>
                          <a:ea typeface="Lato Light" panose="020F0502020204030203" pitchFamily="34" charset="0"/>
                          <a:cs typeface="Lato Bold"/>
                        </a:rPr>
                        <a:t>Obs</a:t>
                      </a:r>
                      <a:endParaRPr lang="en-US" sz="1600" b="0" kern="1200" dirty="0">
                        <a:solidFill>
                          <a:schemeClr val="tx1"/>
                        </a:solidFill>
                        <a:latin typeface="Lato Bold"/>
                        <a:ea typeface="Lato Light" panose="020F0502020204030203" pitchFamily="34" charset="0"/>
                        <a:cs typeface="Lato Bold"/>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7768894"/>
              </p:ext>
            </p:extLst>
          </p:nvPr>
        </p:nvGraphicFramePr>
        <p:xfrm>
          <a:off x="3806160" y="4619438"/>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smtClean="0">
                          <a:solidFill>
                            <a:schemeClr val="tx1"/>
                          </a:solidFill>
                          <a:latin typeface="Lato Bold"/>
                          <a:ea typeface="Lato Light" panose="020F0502020204030203" pitchFamily="34" charset="0"/>
                          <a:cs typeface="Lato Bold"/>
                        </a:rPr>
                        <a:t>Obs</a:t>
                      </a:r>
                      <a:endParaRPr lang="en-US" sz="1600" b="0" kern="1200" dirty="0">
                        <a:solidFill>
                          <a:schemeClr val="tx1"/>
                        </a:solidFill>
                        <a:latin typeface="Lato Bold"/>
                        <a:ea typeface="Lato Light" panose="020F0502020204030203" pitchFamily="34" charset="0"/>
                        <a:cs typeface="Lato Bold"/>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55</a:t>
            </a:fld>
            <a:endParaRPr lang="en-US" dirty="0">
              <a:latin typeface="Lato Light"/>
              <a:cs typeface="Lato Light"/>
            </a:endParaRPr>
          </a:p>
        </p:txBody>
      </p:sp>
    </p:spTree>
    <p:extLst>
      <p:ext uri="{BB962C8B-B14F-4D97-AF65-F5344CB8AC3E}">
        <p14:creationId xmlns:p14="http://schemas.microsoft.com/office/powerpoint/2010/main" val="22394170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92931"/>
            <a:ext cx="10515600" cy="4351338"/>
          </a:xfrm>
        </p:spPr>
        <p:txBody>
          <a:bodyPr>
            <a:normAutofit/>
          </a:bodyPr>
          <a:lstStyle/>
          <a:p>
            <a:r>
              <a:rPr lang="en-US" sz="2400" dirty="0"/>
              <a:t>Use a subset of attributes </a:t>
            </a:r>
            <a:r>
              <a:rPr lang="en-US" sz="2400" dirty="0" smtClean="0"/>
              <a:t>generated by bagging to build original data sets to make </a:t>
            </a:r>
            <a:r>
              <a:rPr lang="en-US" sz="2400" dirty="0"/>
              <a:t>decision </a:t>
            </a:r>
            <a:r>
              <a:rPr lang="en-US" sz="2400" dirty="0" smtClean="0"/>
              <a:t>trees</a:t>
            </a:r>
            <a:endParaRPr lang="en-US" sz="2400" dirty="0"/>
          </a:p>
        </p:txBody>
      </p:sp>
      <p:sp>
        <p:nvSpPr>
          <p:cNvPr id="3" name="Title 2"/>
          <p:cNvSpPr>
            <a:spLocks noGrp="1"/>
          </p:cNvSpPr>
          <p:nvPr>
            <p:ph type="title"/>
          </p:nvPr>
        </p:nvSpPr>
        <p:spPr/>
        <p:txBody>
          <a:bodyPr/>
          <a:lstStyle/>
          <a:p>
            <a:r>
              <a:rPr lang="en-US" dirty="0"/>
              <a:t>Ensemble Methods: Random </a:t>
            </a:r>
            <a:r>
              <a:rPr lang="en-US" dirty="0" smtClean="0"/>
              <a:t>Forest</a:t>
            </a:r>
            <a:endParaRPr lang="en-US" dirty="0"/>
          </a:p>
        </p:txBody>
      </p:sp>
      <p:pic>
        <p:nvPicPr>
          <p:cNvPr id="12" name="Picture 11"/>
          <p:cNvPicPr>
            <a:picLocks noChangeAspect="1"/>
          </p:cNvPicPr>
          <p:nvPr/>
        </p:nvPicPr>
        <p:blipFill>
          <a:blip r:embed="rId3"/>
          <a:stretch>
            <a:fillRect/>
          </a:stretch>
        </p:blipFill>
        <p:spPr>
          <a:xfrm>
            <a:off x="7003247" y="3343307"/>
            <a:ext cx="1177155" cy="1177155"/>
          </a:xfrm>
          <a:prstGeom prst="rect">
            <a:avLst/>
          </a:prstGeom>
        </p:spPr>
      </p:pic>
      <p:pic>
        <p:nvPicPr>
          <p:cNvPr id="13" name="Picture 12"/>
          <p:cNvPicPr>
            <a:picLocks noChangeAspect="1"/>
          </p:cNvPicPr>
          <p:nvPr/>
        </p:nvPicPr>
        <p:blipFill>
          <a:blip r:embed="rId4"/>
          <a:stretch>
            <a:fillRect/>
          </a:stretch>
        </p:blipFill>
        <p:spPr>
          <a:xfrm>
            <a:off x="6201834" y="1939151"/>
            <a:ext cx="1197457" cy="1197457"/>
          </a:xfrm>
          <a:prstGeom prst="rect">
            <a:avLst/>
          </a:prstGeom>
        </p:spPr>
      </p:pic>
      <p:cxnSp>
        <p:nvCxnSpPr>
          <p:cNvPr id="15" name="Straight Arrow Connector 14"/>
          <p:cNvCxnSpPr/>
          <p:nvPr/>
        </p:nvCxnSpPr>
        <p:spPr>
          <a:xfrm>
            <a:off x="4598187" y="259785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579296" y="394800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578407" y="529815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1" name="Picture 20"/>
          <p:cNvPicPr>
            <a:picLocks noChangeAspect="1"/>
          </p:cNvPicPr>
          <p:nvPr/>
        </p:nvPicPr>
        <p:blipFill rotWithShape="1">
          <a:blip r:embed="rId5"/>
          <a:srcRect l="12094" r="9478"/>
          <a:stretch/>
        </p:blipFill>
        <p:spPr>
          <a:xfrm>
            <a:off x="8119371" y="4491987"/>
            <a:ext cx="1075712" cy="1371600"/>
          </a:xfrm>
          <a:prstGeom prst="rect">
            <a:avLst/>
          </a:prstGeom>
        </p:spPr>
      </p:pic>
      <p:graphicFrame>
        <p:nvGraphicFramePr>
          <p:cNvPr id="22" name="Table 21"/>
          <p:cNvGraphicFramePr>
            <a:graphicFrameLocks noGrp="1"/>
          </p:cNvGraphicFramePr>
          <p:nvPr>
            <p:extLst>
              <p:ext uri="{D42A27DB-BD31-4B8C-83A1-F6EECF244321}">
                <p14:modId xmlns:p14="http://schemas.microsoft.com/office/powerpoint/2010/main" val="2658606617"/>
              </p:ext>
            </p:extLst>
          </p:nvPr>
        </p:nvGraphicFramePr>
        <p:xfrm>
          <a:off x="2005899" y="1841768"/>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smtClean="0">
                          <a:solidFill>
                            <a:schemeClr val="tx1"/>
                          </a:solidFill>
                          <a:latin typeface="Lato Bold"/>
                          <a:ea typeface="Lato Light" panose="020F0502020204030203" pitchFamily="34" charset="0"/>
                          <a:cs typeface="Lato Bold"/>
                        </a:rPr>
                        <a:t>Obs</a:t>
                      </a:r>
                      <a:endParaRPr lang="en-US" sz="1600" b="0" kern="1200" dirty="0">
                        <a:solidFill>
                          <a:schemeClr val="tx1"/>
                        </a:solidFill>
                        <a:latin typeface="Lato Bold"/>
                        <a:ea typeface="Lato Light" panose="020F0502020204030203" pitchFamily="34" charset="0"/>
                        <a:cs typeface="Lato Bold"/>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022260810"/>
              </p:ext>
            </p:extLst>
          </p:nvPr>
        </p:nvGraphicFramePr>
        <p:xfrm>
          <a:off x="2996009" y="3224866"/>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smtClean="0">
                          <a:solidFill>
                            <a:schemeClr val="tx1"/>
                          </a:solidFill>
                          <a:latin typeface="Lato Bold"/>
                          <a:ea typeface="Lato Light" panose="020F0502020204030203" pitchFamily="34" charset="0"/>
                          <a:cs typeface="Lato Bold"/>
                        </a:rPr>
                        <a:t>Obs</a:t>
                      </a:r>
                      <a:endParaRPr lang="en-US" sz="1600" b="0" kern="1200" dirty="0">
                        <a:solidFill>
                          <a:schemeClr val="tx1"/>
                        </a:solidFill>
                        <a:latin typeface="Lato Bold"/>
                        <a:ea typeface="Lato Light" panose="020F0502020204030203" pitchFamily="34" charset="0"/>
                        <a:cs typeface="Lato Bold"/>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277100231"/>
              </p:ext>
            </p:extLst>
          </p:nvPr>
        </p:nvGraphicFramePr>
        <p:xfrm>
          <a:off x="3986119" y="4607964"/>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smtClean="0">
                          <a:solidFill>
                            <a:schemeClr val="tx1"/>
                          </a:solidFill>
                          <a:latin typeface="Lato Bold"/>
                          <a:ea typeface="Lato Light" panose="020F0502020204030203" pitchFamily="34" charset="0"/>
                          <a:cs typeface="Lato Bold"/>
                        </a:rPr>
                        <a:t>Obs</a:t>
                      </a:r>
                      <a:endParaRPr lang="en-US" sz="1600" b="0" kern="1200" dirty="0">
                        <a:solidFill>
                          <a:schemeClr val="tx1"/>
                        </a:solidFill>
                        <a:latin typeface="Lato Bold"/>
                        <a:ea typeface="Lato Light" panose="020F0502020204030203" pitchFamily="34" charset="0"/>
                        <a:cs typeface="Lato Bold"/>
                      </a:endParaRP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sp>
        <p:nvSpPr>
          <p:cNvPr id="18"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56</a:t>
            </a:fld>
            <a:endParaRPr lang="en-US" dirty="0">
              <a:latin typeface="Lato Light"/>
              <a:cs typeface="Lato Light"/>
            </a:endParaRPr>
          </a:p>
        </p:txBody>
      </p:sp>
    </p:spTree>
    <p:extLst>
      <p:ext uri="{BB962C8B-B14F-4D97-AF65-F5344CB8AC3E}">
        <p14:creationId xmlns:p14="http://schemas.microsoft.com/office/powerpoint/2010/main" val="14786448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 Bagging</a:t>
            </a:r>
            <a:endParaRPr lang="en-US" dirty="0"/>
          </a:p>
        </p:txBody>
      </p:sp>
      <p:sp>
        <p:nvSpPr>
          <p:cNvPr id="3" name="Content Placeholder 2"/>
          <p:cNvSpPr>
            <a:spLocks noGrp="1"/>
          </p:cNvSpPr>
          <p:nvPr>
            <p:ph idx="1"/>
          </p:nvPr>
        </p:nvSpPr>
        <p:spPr>
          <a:xfrm>
            <a:off x="-1" y="731520"/>
            <a:ext cx="11849911" cy="2525486"/>
          </a:xfrm>
        </p:spPr>
        <p:txBody>
          <a:bodyPr>
            <a:normAutofit/>
          </a:bodyPr>
          <a:lstStyle/>
          <a:p>
            <a:r>
              <a:rPr lang="en-US" dirty="0"/>
              <a:t> </a:t>
            </a:r>
            <a:r>
              <a:rPr lang="en-US" dirty="0" smtClean="0"/>
              <a:t>Typically once the sub-samples have been gathered the new classes are generated through hard voting for classification or the average for regression</a:t>
            </a:r>
          </a:p>
          <a:p>
            <a:pPr lvl="1"/>
            <a:r>
              <a:rPr lang="en-US" dirty="0"/>
              <a:t> </a:t>
            </a:r>
            <a:r>
              <a:rPr lang="en-US" dirty="0" smtClean="0"/>
              <a:t>However if the algorithm produces a probabilistic output, like decision trees, soft voting is used. </a:t>
            </a:r>
          </a:p>
          <a:p>
            <a:pPr marL="0" indent="0">
              <a:buNone/>
            </a:pPr>
            <a:r>
              <a:rPr lang="en-US" dirty="0"/>
              <a:t> </a:t>
            </a:r>
            <a:endParaRPr lang="en-US" dirty="0" smtClean="0"/>
          </a:p>
          <a:p>
            <a:pPr marL="0" indent="0">
              <a:buNone/>
            </a:pPr>
            <a:endParaRPr lang="en-US" dirty="0" smtClean="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57</a:t>
            </a:fld>
            <a:endParaRPr lang="en-US" dirty="0"/>
          </a:p>
        </p:txBody>
      </p:sp>
    </p:spTree>
    <p:extLst>
      <p:ext uri="{BB962C8B-B14F-4D97-AF65-F5344CB8AC3E}">
        <p14:creationId xmlns:p14="http://schemas.microsoft.com/office/powerpoint/2010/main" val="10966510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Random Forest</a:t>
            </a:r>
          </a:p>
        </p:txBody>
      </p:sp>
      <p:sp>
        <p:nvSpPr>
          <p:cNvPr id="5" name="Slide Number Placeholder 4"/>
          <p:cNvSpPr>
            <a:spLocks noGrp="1"/>
          </p:cNvSpPr>
          <p:nvPr>
            <p:ph type="sldNum" sz="quarter" idx="12"/>
          </p:nvPr>
        </p:nvSpPr>
        <p:spPr/>
        <p:txBody>
          <a:bodyPr/>
          <a:lstStyle/>
          <a:p>
            <a:fld id="{5ACD0CF0-90CC-9C41-A77B-2776398A8C8B}" type="slidenum">
              <a:rPr lang="en-US" smtClean="0"/>
              <a:t>58</a:t>
            </a:fld>
            <a:endParaRPr lang="en-US" dirty="0"/>
          </a:p>
        </p:txBody>
      </p:sp>
      <p:sp>
        <p:nvSpPr>
          <p:cNvPr id="7" name="Content Placeholder 2"/>
          <p:cNvSpPr>
            <a:spLocks noGrp="1"/>
          </p:cNvSpPr>
          <p:nvPr>
            <p:ph idx="1"/>
          </p:nvPr>
        </p:nvSpPr>
        <p:spPr>
          <a:xfrm>
            <a:off x="-1" y="731520"/>
            <a:ext cx="11849911" cy="5338354"/>
          </a:xfrm>
        </p:spPr>
        <p:txBody>
          <a:bodyPr>
            <a:normAutofit/>
          </a:bodyPr>
          <a:lstStyle/>
          <a:p>
            <a:r>
              <a:rPr lang="en-US" sz="2400" dirty="0" smtClean="0"/>
              <a:t> Instead of building the ensemble from the ground up using the bagging method we can also just use the Random Forrest classifier</a:t>
            </a:r>
          </a:p>
          <a:p>
            <a:r>
              <a:rPr lang="en-US" sz="2400" dirty="0"/>
              <a:t> </a:t>
            </a:r>
            <a:r>
              <a:rPr lang="en-US" sz="2400" dirty="0" smtClean="0"/>
              <a:t>Typically all the hyperparameter are the same as the </a:t>
            </a:r>
            <a:r>
              <a:rPr lang="en-US" sz="2400" dirty="0" err="1" smtClean="0"/>
              <a:t>DecisionTreeClassifier</a:t>
            </a:r>
            <a:r>
              <a:rPr lang="en-US" sz="2400" dirty="0" smtClean="0"/>
              <a:t> and the </a:t>
            </a:r>
            <a:r>
              <a:rPr lang="en-US" sz="2400" dirty="0" err="1" smtClean="0"/>
              <a:t>hyperparameters</a:t>
            </a:r>
            <a:r>
              <a:rPr lang="en-US" sz="2400" dirty="0" smtClean="0"/>
              <a:t> of the </a:t>
            </a:r>
            <a:r>
              <a:rPr lang="en-US" sz="2400" dirty="0" err="1" smtClean="0"/>
              <a:t>baggingclassifier</a:t>
            </a:r>
            <a:endParaRPr lang="en-US" sz="2400" dirty="0" smtClean="0"/>
          </a:p>
          <a:p>
            <a:r>
              <a:rPr lang="en-US" sz="2400" dirty="0"/>
              <a:t> </a:t>
            </a:r>
            <a:r>
              <a:rPr lang="en-US" sz="2400" dirty="0" smtClean="0"/>
              <a:t>Extra Randomness is also included as the Random Forest classifier as it searches for the best node split among all the random subsets of features </a:t>
            </a:r>
          </a:p>
          <a:p>
            <a:pPr lvl="1"/>
            <a:r>
              <a:rPr lang="en-US" sz="2000" dirty="0"/>
              <a:t> </a:t>
            </a:r>
            <a:r>
              <a:rPr lang="en-US" sz="2000" dirty="0" smtClean="0"/>
              <a:t>This creates greater tree diversity but trades higher </a:t>
            </a:r>
            <a:r>
              <a:rPr lang="en-US" sz="2000" b="1" dirty="0" smtClean="0"/>
              <a:t>variance</a:t>
            </a:r>
            <a:r>
              <a:rPr lang="en-US" sz="2000" dirty="0" smtClean="0"/>
              <a:t> for lower </a:t>
            </a:r>
            <a:r>
              <a:rPr lang="en-US" sz="2000" b="1" dirty="0" smtClean="0"/>
              <a:t>bias</a:t>
            </a:r>
            <a:r>
              <a:rPr lang="en-US" sz="2000" dirty="0" smtClean="0"/>
              <a:t>, which is often the case when increasing the complexity of the method </a:t>
            </a:r>
          </a:p>
          <a:p>
            <a:r>
              <a:rPr lang="en-US" sz="2400" dirty="0"/>
              <a:t> </a:t>
            </a:r>
            <a:r>
              <a:rPr lang="en-US" sz="2400" b="1" dirty="0" smtClean="0"/>
              <a:t>Bias</a:t>
            </a:r>
            <a:r>
              <a:rPr lang="en-US" sz="2400" dirty="0" smtClean="0"/>
              <a:t> – is underfitting a model, meaning you’re missing important relationships between variables. </a:t>
            </a:r>
          </a:p>
          <a:p>
            <a:r>
              <a:rPr lang="en-US" sz="2400" dirty="0"/>
              <a:t> </a:t>
            </a:r>
            <a:r>
              <a:rPr lang="en-US" sz="2400" b="1" dirty="0" smtClean="0"/>
              <a:t>Variance – </a:t>
            </a:r>
            <a:r>
              <a:rPr lang="en-US" sz="2400" dirty="0" smtClean="0"/>
              <a:t>is overfitting the model, meaning the model is measuring the spaces between data points  or the </a:t>
            </a:r>
            <a:r>
              <a:rPr lang="en-US" sz="2400" b="1" dirty="0" smtClean="0"/>
              <a:t>noise </a:t>
            </a:r>
            <a:r>
              <a:rPr lang="en-US" sz="2400" dirty="0" smtClean="0"/>
              <a:t>versus </a:t>
            </a:r>
            <a:endParaRPr lang="en-US" sz="2400" b="1" dirty="0" smtClean="0"/>
          </a:p>
          <a:p>
            <a:pPr lvl="1"/>
            <a:endParaRPr lang="en-US" sz="2000" dirty="0" smtClean="0"/>
          </a:p>
          <a:p>
            <a:pPr marL="0" indent="0">
              <a:buNone/>
            </a:pPr>
            <a:r>
              <a:rPr lang="en-US" sz="2400" dirty="0"/>
              <a:t> </a:t>
            </a:r>
            <a:endParaRPr lang="en-US" sz="2400" dirty="0" smtClean="0"/>
          </a:p>
          <a:p>
            <a:pPr marL="0" indent="0">
              <a:buNone/>
            </a:pPr>
            <a:endParaRPr lang="en-US" sz="2400" dirty="0" smtClean="0"/>
          </a:p>
          <a:p>
            <a:pPr lvl="1"/>
            <a:endParaRPr lang="en-US" sz="2000" dirty="0"/>
          </a:p>
        </p:txBody>
      </p:sp>
    </p:spTree>
    <p:extLst>
      <p:ext uri="{BB962C8B-B14F-4D97-AF65-F5344CB8AC3E}">
        <p14:creationId xmlns:p14="http://schemas.microsoft.com/office/powerpoint/2010/main" val="12161938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Random </a:t>
            </a:r>
            <a:r>
              <a:rPr lang="en-US" dirty="0" smtClean="0"/>
              <a:t>Forest: Variable Importance </a:t>
            </a: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59</a:t>
            </a:fld>
            <a:endParaRPr lang="en-US" dirty="0"/>
          </a:p>
        </p:txBody>
      </p:sp>
      <p:sp>
        <p:nvSpPr>
          <p:cNvPr id="4" name="Content Placeholder 1"/>
          <p:cNvSpPr>
            <a:spLocks noGrp="1"/>
          </p:cNvSpPr>
          <p:nvPr>
            <p:ph idx="1"/>
          </p:nvPr>
        </p:nvSpPr>
        <p:spPr>
          <a:xfrm>
            <a:off x="80554" y="805520"/>
            <a:ext cx="10515600" cy="4351338"/>
          </a:xfrm>
        </p:spPr>
        <p:txBody>
          <a:bodyPr/>
          <a:lstStyle/>
          <a:p>
            <a:pPr eaLnBrk="1" hangingPunct="1"/>
            <a:r>
              <a:rPr lang="en-US" altLang="en-US" sz="2400" dirty="0" smtClean="0">
                <a:latin typeface="Lato Light" charset="0"/>
                <a:ea typeface="ＭＳ Ｐゴシック" charset="-128"/>
              </a:rPr>
              <a:t> One of the really nice features associated with Random Forrest is it’s ability to select variables that are most “important” to training the model. </a:t>
            </a:r>
          </a:p>
          <a:p>
            <a:pPr eaLnBrk="1" hangingPunct="1"/>
            <a:r>
              <a:rPr lang="en-US" altLang="en-US" sz="2400" dirty="0">
                <a:latin typeface="Lato Light" charset="0"/>
                <a:ea typeface="ＭＳ Ｐゴシック" charset="-128"/>
              </a:rPr>
              <a:t> </a:t>
            </a:r>
            <a:r>
              <a:rPr lang="en-US" altLang="en-US" sz="2400" dirty="0" smtClean="0">
                <a:latin typeface="Lato Light" charset="0"/>
                <a:ea typeface="ＭＳ Ｐゴシック" charset="-128"/>
              </a:rPr>
              <a:t>This is done by determining which variables are closest to the root of the tree and then moving outward</a:t>
            </a:r>
          </a:p>
          <a:p>
            <a:pPr eaLnBrk="1" hangingPunct="1"/>
            <a:r>
              <a:rPr lang="en-US" altLang="en-US" sz="2400" dirty="0">
                <a:latin typeface="Lato Light" charset="0"/>
                <a:ea typeface="ＭＳ Ｐゴシック" charset="-128"/>
              </a:rPr>
              <a:t> </a:t>
            </a:r>
            <a:r>
              <a:rPr lang="en-US" altLang="en-US" sz="2400" dirty="0" smtClean="0">
                <a:latin typeface="Lato Light" charset="0"/>
                <a:ea typeface="ＭＳ Ｐゴシック" charset="-128"/>
              </a:rPr>
              <a:t>Random Forrest does this at scale and the output is generated as a part of the training process</a:t>
            </a:r>
          </a:p>
          <a:p>
            <a:pPr lvl="1"/>
            <a:r>
              <a:rPr lang="en-US" altLang="en-US" sz="2000" dirty="0">
                <a:latin typeface="Lato Light" charset="0"/>
                <a:ea typeface="ＭＳ Ｐゴシック" charset="-128"/>
              </a:rPr>
              <a:t> </a:t>
            </a:r>
            <a:r>
              <a:rPr lang="en-US" altLang="en-US" sz="2000" dirty="0" err="1" smtClean="0">
                <a:latin typeface="Lato Light" charset="0"/>
                <a:ea typeface="ＭＳ Ｐゴシック" charset="-128"/>
              </a:rPr>
              <a:t>Sklearn</a:t>
            </a:r>
            <a:r>
              <a:rPr lang="en-US" altLang="en-US" sz="2000" dirty="0" smtClean="0">
                <a:latin typeface="Lato Light" charset="0"/>
                <a:ea typeface="ＭＳ Ｐゴシック" charset="-128"/>
              </a:rPr>
              <a:t> calculates the average depth at which each feature is utilized and ranks them accordingly</a:t>
            </a:r>
            <a:endParaRPr lang="en-US" altLang="en-US" sz="2000" dirty="0">
              <a:latin typeface="Lato Light" charset="0"/>
              <a:ea typeface="ＭＳ Ｐゴシック" charset="-128"/>
            </a:endParaRPr>
          </a:p>
          <a:p>
            <a:pPr eaLnBrk="1" hangingPunct="1"/>
            <a:endParaRPr lang="en-US" altLang="en-US" dirty="0">
              <a:latin typeface="Lato Light" charset="0"/>
              <a:ea typeface="ＭＳ Ｐゴシック" charset="-128"/>
            </a:endParaRPr>
          </a:p>
          <a:p>
            <a:pPr eaLnBrk="1" hangingPunct="1"/>
            <a:endParaRPr lang="en-US" altLang="en-US" dirty="0">
              <a:latin typeface="Lato Light" charset="0"/>
              <a:ea typeface="ＭＳ Ｐゴシック" charset="-128"/>
            </a:endParaRPr>
          </a:p>
        </p:txBody>
      </p:sp>
    </p:spTree>
    <p:extLst>
      <p:ext uri="{BB962C8B-B14F-4D97-AF65-F5344CB8AC3E}">
        <p14:creationId xmlns:p14="http://schemas.microsoft.com/office/powerpoint/2010/main" val="2145445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7788071" y="1916832"/>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 Placeholder 1"/>
          <p:cNvSpPr>
            <a:spLocks noGrp="1"/>
          </p:cNvSpPr>
          <p:nvPr>
            <p:ph idx="1"/>
          </p:nvPr>
        </p:nvSpPr>
        <p:spPr>
          <a:xfrm>
            <a:off x="80553" y="1066868"/>
            <a:ext cx="11636829" cy="4351338"/>
          </a:xfrm>
        </p:spPr>
        <p:txBody>
          <a:bodyPr rtlCol="0">
            <a:normAutofit/>
          </a:bodyPr>
          <a:lstStyle/>
          <a:p>
            <a:pPr marL="457875" indent="-457200">
              <a:buFont typeface="+mj-lt"/>
              <a:buAutoNum type="arabicPeriod"/>
              <a:defRPr/>
            </a:pPr>
            <a:r>
              <a:rPr lang="en-US" dirty="0">
                <a:ea typeface="+mn-ea"/>
              </a:rPr>
              <a:t>What is the most important question </a:t>
            </a:r>
            <a:r>
              <a:rPr lang="en-US" dirty="0" smtClean="0"/>
              <a:t>to move on to a second</a:t>
            </a:r>
            <a:r>
              <a:rPr lang="en-US" dirty="0" smtClean="0">
                <a:ea typeface="+mn-ea"/>
              </a:rPr>
              <a:t> </a:t>
            </a:r>
            <a:r>
              <a:rPr lang="en-US" dirty="0">
                <a:ea typeface="+mn-ea"/>
              </a:rPr>
              <a:t>date?</a:t>
            </a:r>
            <a:br>
              <a:rPr lang="en-US" dirty="0">
                <a:ea typeface="+mn-ea"/>
              </a:rPr>
            </a:br>
            <a:r>
              <a:rPr lang="en-US" b="1" i="1" dirty="0">
                <a:solidFill>
                  <a:srgbClr val="72CFDF"/>
                </a:solidFill>
                <a:latin typeface="Lato Regular"/>
                <a:ea typeface="+mn-ea"/>
                <a:cs typeface="Lato Regular"/>
              </a:rPr>
              <a:t>The question with the most amount of relevant </a:t>
            </a:r>
            <a:r>
              <a:rPr lang="en-US" b="1" i="1" dirty="0" smtClean="0">
                <a:solidFill>
                  <a:srgbClr val="72CFDF"/>
                </a:solidFill>
                <a:latin typeface="Lato Regular"/>
                <a:ea typeface="+mn-ea"/>
                <a:cs typeface="Lato Regular"/>
              </a:rPr>
              <a:t>information.</a:t>
            </a:r>
            <a:endParaRPr lang="en-US" b="1" i="1" dirty="0">
              <a:solidFill>
                <a:srgbClr val="72CFDF"/>
              </a:solidFill>
              <a:latin typeface="Lato Regular"/>
              <a:ea typeface="+mn-ea"/>
              <a:cs typeface="Lato Regular"/>
            </a:endParaRPr>
          </a:p>
          <a:p>
            <a:pPr marL="675" indent="0">
              <a:buNone/>
              <a:defRPr/>
            </a:pPr>
            <a:r>
              <a:rPr lang="en-US" b="1" i="1" dirty="0">
                <a:solidFill>
                  <a:srgbClr val="72CFDF"/>
                </a:solidFill>
                <a:ea typeface="+mn-ea"/>
              </a:rPr>
              <a:t>		</a:t>
            </a:r>
          </a:p>
        </p:txBody>
      </p:sp>
      <p:sp>
        <p:nvSpPr>
          <p:cNvPr id="3" name="Title 2"/>
          <p:cNvSpPr>
            <a:spLocks noGrp="1"/>
          </p:cNvSpPr>
          <p:nvPr>
            <p:ph type="title"/>
          </p:nvPr>
        </p:nvSpPr>
        <p:spPr>
          <a:xfrm>
            <a:off x="80554" y="-55680"/>
            <a:ext cx="10840244" cy="850900"/>
          </a:xfrm>
        </p:spPr>
        <p:txBody>
          <a:bodyPr/>
          <a:lstStyle/>
          <a:p>
            <a:pPr>
              <a:defRPr/>
            </a:pPr>
            <a:r>
              <a:rPr lang="en-US" dirty="0"/>
              <a:t>Basics: </a:t>
            </a:r>
            <a:r>
              <a:rPr lang="en-US" dirty="0" smtClean="0"/>
              <a:t>Intuition</a:t>
            </a:r>
            <a:endParaRPr lang="en-US" dirty="0"/>
          </a:p>
        </p:txBody>
      </p:sp>
      <p:pic>
        <p:nvPicPr>
          <p:cNvPr id="129029"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1307468" y="2672916"/>
            <a:ext cx="3384624" cy="2016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379476" y="4821324"/>
            <a:ext cx="3240882" cy="1569660"/>
          </a:xfrm>
          <a:prstGeom prst="rect">
            <a:avLst/>
          </a:prstGeom>
        </p:spPr>
        <p:txBody>
          <a:bodyPr>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Are you married?</a:t>
            </a:r>
            <a:endPar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7" name="Rectangle 6"/>
          <p:cNvSpPr/>
          <p:nvPr/>
        </p:nvSpPr>
        <p:spPr>
          <a:xfrm>
            <a:off x="7212124" y="4821324"/>
            <a:ext cx="4176464" cy="1569660"/>
          </a:xfrm>
          <a:prstGeom prst="rect">
            <a:avLst/>
          </a:prstGeom>
        </p:spPr>
        <p:txBody>
          <a:bodyPr wrap="square">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endPar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8" name="Rectangle 7"/>
          <p:cNvSpPr/>
          <p:nvPr/>
        </p:nvSpPr>
        <p:spPr>
          <a:xfrm>
            <a:off x="4997854" y="2564607"/>
            <a:ext cx="2196294" cy="3170099"/>
          </a:xfrm>
          <a:prstGeom prst="rect">
            <a:avLst/>
          </a:prstGeom>
        </p:spPr>
        <p:txBody>
          <a:bodyPr wrap="square">
            <a:spAutoFit/>
          </a:bodyPr>
          <a:lstStyle/>
          <a:p>
            <a:pPr marL="675" algn="ctr">
              <a:defRPr/>
            </a:pPr>
            <a:r>
              <a:rPr lang="en-US" sz="20000" cap="all" dirty="0">
                <a:latin typeface="League Gothic" pitchFamily="50" charset="0"/>
                <a:ea typeface="ヒラギノ角ゴ ProN W3" charset="0"/>
                <a:cs typeface="ヒラギノ角ゴ ProN W3" charset="0"/>
              </a:rPr>
              <a:t>&gt;</a:t>
            </a:r>
          </a:p>
        </p:txBody>
      </p:sp>
      <p:sp>
        <p:nvSpPr>
          <p:cNvPr id="10"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6</a:t>
            </a:fld>
            <a:endParaRPr lang="en-US" dirty="0">
              <a:latin typeface="Lato Light"/>
              <a:cs typeface="Lato Light"/>
            </a:endParaRPr>
          </a:p>
        </p:txBody>
      </p:sp>
    </p:spTree>
    <p:extLst>
      <p:ext uri="{BB962C8B-B14F-4D97-AF65-F5344CB8AC3E}">
        <p14:creationId xmlns:p14="http://schemas.microsoft.com/office/powerpoint/2010/main" val="2381907872"/>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Definitions</a:t>
            </a:r>
            <a:endParaRPr lang="en-US" dirty="0"/>
          </a:p>
        </p:txBody>
      </p:sp>
      <p:sp>
        <p:nvSpPr>
          <p:cNvPr id="3" name="Content Placeholder 2"/>
          <p:cNvSpPr>
            <a:spLocks noGrp="1"/>
          </p:cNvSpPr>
          <p:nvPr>
            <p:ph idx="1"/>
          </p:nvPr>
        </p:nvSpPr>
        <p:spPr>
          <a:xfrm>
            <a:off x="0" y="731520"/>
            <a:ext cx="10515600" cy="5016137"/>
          </a:xfrm>
        </p:spPr>
        <p:txBody>
          <a:bodyPr>
            <a:normAutofit/>
          </a:bodyPr>
          <a:lstStyle/>
          <a:p>
            <a:r>
              <a:rPr lang="en-US" sz="2600" dirty="0"/>
              <a:t> </a:t>
            </a:r>
            <a:r>
              <a:rPr lang="en-US" sz="2600" dirty="0" smtClean="0"/>
              <a:t>Overfitting – model becomes overly complex and as a result is predicting noise or the space between features (random error) instead of the true relationship. It is in theory possible to create a leaf node for every data point. </a:t>
            </a:r>
          </a:p>
          <a:p>
            <a:pPr marL="0" indent="0">
              <a:buNone/>
            </a:pPr>
            <a:endParaRPr lang="en-US" sz="2000" dirty="0" smtClean="0"/>
          </a:p>
          <a:p>
            <a:r>
              <a:rPr lang="en-US" sz="2600" dirty="0"/>
              <a:t> </a:t>
            </a:r>
            <a:r>
              <a:rPr lang="en-US" sz="2600" dirty="0" smtClean="0"/>
              <a:t>Ensemble methods – Process of running numerous models and codifying them using a decision rule to choose the optimal model result – example is majority vote on feature inclusion</a:t>
            </a:r>
          </a:p>
          <a:p>
            <a:pPr marL="0" indent="0">
              <a:buNone/>
            </a:pPr>
            <a:endParaRPr lang="en-US" sz="2000" dirty="0" smtClean="0"/>
          </a:p>
          <a:p>
            <a:r>
              <a:rPr lang="en-US" sz="2600" dirty="0"/>
              <a:t> </a:t>
            </a:r>
            <a:r>
              <a:rPr lang="en-US" sz="2600" dirty="0" smtClean="0"/>
              <a:t>Heuristic algorithms – approaches designed for operational efficiency generating a approximation to the ideal result but does not guarantee the best model</a:t>
            </a:r>
          </a:p>
          <a:p>
            <a:pPr lvl="1"/>
            <a:endParaRPr lang="en-US" sz="2600" dirty="0"/>
          </a:p>
        </p:txBody>
      </p:sp>
      <p:sp>
        <p:nvSpPr>
          <p:cNvPr id="5" name="Slide Number Placeholder 4"/>
          <p:cNvSpPr>
            <a:spLocks noGrp="1"/>
          </p:cNvSpPr>
          <p:nvPr>
            <p:ph type="sldNum" sz="quarter" idx="12"/>
          </p:nvPr>
        </p:nvSpPr>
        <p:spPr/>
        <p:txBody>
          <a:bodyPr/>
          <a:lstStyle/>
          <a:p>
            <a:fld id="{5ACD0CF0-90CC-9C41-A77B-2776398A8C8B}" type="slidenum">
              <a:rPr lang="en-US" smtClean="0"/>
              <a:t>60</a:t>
            </a:fld>
            <a:endParaRPr lang="en-US" dirty="0"/>
          </a:p>
        </p:txBody>
      </p:sp>
    </p:spTree>
    <p:extLst>
      <p:ext uri="{BB962C8B-B14F-4D97-AF65-F5344CB8AC3E}">
        <p14:creationId xmlns:p14="http://schemas.microsoft.com/office/powerpoint/2010/main" val="16360206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Sources</a:t>
            </a:r>
            <a:endParaRPr lang="en-US" dirty="0"/>
          </a:p>
        </p:txBody>
      </p:sp>
      <p:sp>
        <p:nvSpPr>
          <p:cNvPr id="3" name="Content Placeholder 2"/>
          <p:cNvSpPr>
            <a:spLocks noGrp="1"/>
          </p:cNvSpPr>
          <p:nvPr>
            <p:ph idx="1"/>
          </p:nvPr>
        </p:nvSpPr>
        <p:spPr>
          <a:xfrm>
            <a:off x="0" y="731520"/>
            <a:ext cx="10515600" cy="5406633"/>
          </a:xfrm>
        </p:spPr>
        <p:txBody>
          <a:bodyPr>
            <a:normAutofit/>
          </a:bodyPr>
          <a:lstStyle/>
          <a:p>
            <a:r>
              <a:rPr lang="en-US" sz="2400" dirty="0" smtClean="0"/>
              <a:t> Hands-on Machine Learning with </a:t>
            </a:r>
            <a:r>
              <a:rPr lang="en-US" sz="2400" dirty="0" err="1" smtClean="0"/>
              <a:t>Scikit</a:t>
            </a:r>
            <a:r>
              <a:rPr lang="en-US" sz="2400" dirty="0" smtClean="0"/>
              <a:t>-Learn &amp; Tensor Flow – </a:t>
            </a:r>
            <a:r>
              <a:rPr lang="en-US" sz="2400" dirty="0" err="1" smtClean="0"/>
              <a:t>Aurelien</a:t>
            </a:r>
            <a:r>
              <a:rPr lang="en-US" sz="2400" dirty="0" smtClean="0"/>
              <a:t> </a:t>
            </a:r>
            <a:r>
              <a:rPr lang="en-US" sz="2400" dirty="0" err="1" smtClean="0"/>
              <a:t>Geron</a:t>
            </a:r>
            <a:endParaRPr lang="en-US" sz="2400" dirty="0" smtClean="0"/>
          </a:p>
          <a:p>
            <a:r>
              <a:rPr lang="en-US" sz="2400" dirty="0"/>
              <a:t> </a:t>
            </a:r>
            <a:r>
              <a:rPr lang="en-US" sz="2400" dirty="0" smtClean="0"/>
              <a:t>Data Science and Analytics with Python – Jesus </a:t>
            </a:r>
            <a:r>
              <a:rPr lang="en-US" sz="2400" dirty="0" err="1" smtClean="0"/>
              <a:t>Rogel</a:t>
            </a:r>
            <a:r>
              <a:rPr lang="en-US" sz="2400" dirty="0" smtClean="0"/>
              <a:t>-Salazar</a:t>
            </a:r>
          </a:p>
          <a:p>
            <a:r>
              <a:rPr lang="en-US" sz="2400" dirty="0"/>
              <a:t> </a:t>
            </a:r>
            <a:r>
              <a:rPr lang="en-US" sz="2400" dirty="0" smtClean="0"/>
              <a:t>Machine Learning in Python – Michael Bowles </a:t>
            </a:r>
          </a:p>
          <a:p>
            <a:r>
              <a:rPr lang="en-US" sz="2400" dirty="0"/>
              <a:t> </a:t>
            </a:r>
            <a:r>
              <a:rPr lang="en-US" sz="2400" dirty="0" smtClean="0"/>
              <a:t>Python Machine Learning – </a:t>
            </a:r>
            <a:r>
              <a:rPr lang="en-US" sz="2400" dirty="0" err="1" smtClean="0"/>
              <a:t>Sepastian</a:t>
            </a:r>
            <a:r>
              <a:rPr lang="en-US" sz="2400" dirty="0" smtClean="0"/>
              <a:t> </a:t>
            </a:r>
            <a:r>
              <a:rPr lang="en-US" sz="2400" dirty="0" err="1" smtClean="0"/>
              <a:t>Raschka</a:t>
            </a:r>
            <a:r>
              <a:rPr lang="en-US" sz="2400" dirty="0" smtClean="0"/>
              <a:t> &amp; </a:t>
            </a:r>
            <a:r>
              <a:rPr lang="en-US" sz="2400" dirty="0" err="1" smtClean="0"/>
              <a:t>Vahid</a:t>
            </a:r>
            <a:r>
              <a:rPr lang="en-US" sz="2400" dirty="0" smtClean="0"/>
              <a:t> </a:t>
            </a:r>
            <a:r>
              <a:rPr lang="en-US" sz="2400" dirty="0" err="1" smtClean="0"/>
              <a:t>Mirjalili</a:t>
            </a:r>
            <a:endParaRPr lang="en-US" sz="2400"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61</a:t>
            </a:fld>
            <a:endParaRPr lang="en-US" dirty="0"/>
          </a:p>
        </p:txBody>
      </p:sp>
    </p:spTree>
    <p:extLst>
      <p:ext uri="{BB962C8B-B14F-4D97-AF65-F5344CB8AC3E}">
        <p14:creationId xmlns:p14="http://schemas.microsoft.com/office/powerpoint/2010/main" val="130432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rtlCol="0">
            <a:normAutofit/>
          </a:bodyPr>
          <a:lstStyle/>
          <a:p>
            <a:pPr marL="457875" indent="-457200">
              <a:buFont typeface="+mj-lt"/>
              <a:buAutoNum type="arabicPeriod" startAt="2"/>
              <a:defRPr/>
            </a:pPr>
            <a:r>
              <a:rPr lang="en-US" dirty="0">
                <a:ea typeface="+mn-ea"/>
              </a:rPr>
              <a:t>How do you combine questions?</a:t>
            </a:r>
            <a:br>
              <a:rPr lang="en-US" dirty="0">
                <a:ea typeface="+mn-ea"/>
              </a:rPr>
            </a:br>
            <a:r>
              <a:rPr lang="en-US" sz="2400" b="1" i="1" dirty="0">
                <a:solidFill>
                  <a:srgbClr val="72CFDF"/>
                </a:solidFill>
                <a:latin typeface="Lato Regular"/>
                <a:ea typeface="+mn-ea"/>
                <a:cs typeface="Lato Regular"/>
              </a:rPr>
              <a:t>Conditional on the first answer - select the next most important </a:t>
            </a:r>
            <a:r>
              <a:rPr lang="en-US" sz="2400" b="1" i="1" dirty="0" smtClean="0">
                <a:solidFill>
                  <a:srgbClr val="72CFDF"/>
                </a:solidFill>
                <a:latin typeface="Lato Regular"/>
                <a:ea typeface="+mn-ea"/>
                <a:cs typeface="Lato Regular"/>
              </a:rPr>
              <a:t>question for </a:t>
            </a:r>
            <a:r>
              <a:rPr lang="en-US" sz="2400" b="1" i="1" dirty="0">
                <a:solidFill>
                  <a:srgbClr val="72CFDF"/>
                </a:solidFill>
                <a:latin typeface="Lato Regular"/>
                <a:ea typeface="+mn-ea"/>
                <a:cs typeface="Lato Regular"/>
              </a:rPr>
              <a:t>information </a:t>
            </a:r>
            <a:r>
              <a:rPr lang="en-US" sz="2400" b="1" i="1" dirty="0" smtClean="0">
                <a:solidFill>
                  <a:srgbClr val="72CFDF"/>
                </a:solidFill>
                <a:latin typeface="Lato Regular"/>
                <a:ea typeface="+mn-ea"/>
                <a:cs typeface="Lato Regular"/>
              </a:rPr>
              <a:t>gain.</a:t>
            </a:r>
            <a:endParaRPr lang="en-US" sz="2400" b="1" i="1" dirty="0">
              <a:solidFill>
                <a:srgbClr val="72CFDF"/>
              </a:solidFill>
              <a:latin typeface="Lato Regular"/>
              <a:ea typeface="+mn-ea"/>
              <a:cs typeface="Lato Regular"/>
            </a:endParaRPr>
          </a:p>
        </p:txBody>
      </p:sp>
      <p:sp>
        <p:nvSpPr>
          <p:cNvPr id="9" name="Title 8"/>
          <p:cNvSpPr>
            <a:spLocks noGrp="1"/>
          </p:cNvSpPr>
          <p:nvPr>
            <p:ph type="title"/>
          </p:nvPr>
        </p:nvSpPr>
        <p:spPr>
          <a:xfrm>
            <a:off x="80554" y="-45473"/>
            <a:ext cx="10840244" cy="850900"/>
          </a:xfrm>
        </p:spPr>
        <p:txBody>
          <a:bodyPr/>
          <a:lstStyle/>
          <a:p>
            <a:pPr>
              <a:defRPr/>
            </a:pPr>
            <a:r>
              <a:rPr lang="en-US" dirty="0"/>
              <a:t>Basics: </a:t>
            </a:r>
            <a:r>
              <a:rPr lang="en-US" dirty="0" smtClean="0"/>
              <a:t>Intuition</a:t>
            </a:r>
            <a:endParaRPr lang="en-US" dirty="0"/>
          </a:p>
        </p:txBody>
      </p:sp>
      <p:sp>
        <p:nvSpPr>
          <p:cNvPr id="5" name="Rectangle 4"/>
          <p:cNvSpPr/>
          <p:nvPr/>
        </p:nvSpPr>
        <p:spPr bwMode="auto">
          <a:xfrm>
            <a:off x="9565309" y="4374069"/>
            <a:ext cx="2304256" cy="1005681"/>
          </a:xfrm>
          <a:prstGeom prst="rect">
            <a:avLst/>
          </a:prstGeom>
          <a:solidFill>
            <a:schemeClr val="bg1">
              <a:lumMod val="75000"/>
              <a:alpha val="40000"/>
            </a:schemeClr>
          </a:solidFill>
          <a:ln>
            <a:noFill/>
          </a:ln>
          <a:effectLst/>
          <a:extLst/>
        </p:spPr>
        <p:txBody>
          <a:bodyPr anchor="ctr"/>
          <a:lstStyle/>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a:p>
            <a:pPr algn="ctr">
              <a:defRPr/>
            </a:pPr>
            <a:r>
              <a:rPr lang="en-US" sz="2000" b="1" dirty="0" smtClean="0">
                <a:latin typeface="Lato Heavy" panose="020F0502020204030203" pitchFamily="34" charset="0"/>
                <a:ea typeface="Lato Heavy" panose="020F0502020204030203" pitchFamily="34" charset="0"/>
                <a:cs typeface="Lato Heavy" panose="020F0502020204030203" pitchFamily="34" charset="0"/>
              </a:rPr>
              <a:t>Belief in a blue colored sky?</a:t>
            </a:r>
            <a:endParaRPr lang="en-US" sz="2000" b="1" cap="all" dirty="0">
              <a:latin typeface="Lato Heavy" panose="020F0502020204030203" pitchFamily="34" charset="0"/>
              <a:ea typeface="Lato Heavy" panose="020F0502020204030203" pitchFamily="34" charset="0"/>
              <a:cs typeface="Lato Heavy" panose="020F0502020204030203" pitchFamily="34" charset="0"/>
            </a:endParaRPr>
          </a:p>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79" name="Rectangle 7"/>
          <p:cNvSpPr>
            <a:spLocks noChangeArrowheads="1"/>
          </p:cNvSpPr>
          <p:nvPr/>
        </p:nvSpPr>
        <p:spPr bwMode="auto">
          <a:xfrm>
            <a:off x="2052549" y="2545940"/>
            <a:ext cx="324088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1" name="Down Arrow 10"/>
          <p:cNvSpPr>
            <a:spLocks noChangeArrowheads="1"/>
          </p:cNvSpPr>
          <p:nvPr/>
        </p:nvSpPr>
        <p:spPr bwMode="auto">
          <a:xfrm rot="-2851389">
            <a:off x="3939209" y="3320762"/>
            <a:ext cx="383381" cy="1175544"/>
          </a:xfrm>
          <a:prstGeom prst="downArrow">
            <a:avLst>
              <a:gd name="adj1" fmla="val 50000"/>
              <a:gd name="adj2" fmla="val 50025"/>
            </a:avLst>
          </a:prstGeom>
          <a:solidFill>
            <a:srgbClr val="F9840C"/>
          </a:solidFill>
          <a:ln>
            <a:noFill/>
          </a:ln>
          <a:effectLst>
            <a:outerShdw blurRad="63500" dist="38099" dir="2700000" algn="ctr" rotWithShape="0">
              <a:schemeClr val="bg2">
                <a:alpha val="74997"/>
              </a:schemeClr>
            </a:outerShdw>
          </a:effectLst>
          <a:ex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1" name="Shape 103"/>
          <p:cNvSpPr txBox="1">
            <a:spLocks noChangeArrowheads="1"/>
          </p:cNvSpPr>
          <p:nvPr/>
        </p:nvSpPr>
        <p:spPr bwMode="auto">
          <a:xfrm>
            <a:off x="2021732" y="3262719"/>
            <a:ext cx="17264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2" name="Shape 103"/>
          <p:cNvSpPr txBox="1">
            <a:spLocks noChangeArrowheads="1"/>
          </p:cNvSpPr>
          <p:nvPr/>
        </p:nvSpPr>
        <p:spPr bwMode="auto">
          <a:xfrm>
            <a:off x="3719340" y="3262719"/>
            <a:ext cx="1181100"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131083" name="Rectangle 13"/>
          <p:cNvSpPr>
            <a:spLocks noChangeArrowheads="1"/>
          </p:cNvSpPr>
          <p:nvPr/>
        </p:nvSpPr>
        <p:spPr bwMode="auto">
          <a:xfrm>
            <a:off x="1825134"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smtClean="0">
                <a:solidFill>
                  <a:schemeClr val="accent1"/>
                </a:solidFill>
                <a:latin typeface="Lato Heavy" charset="0"/>
              </a:rPr>
              <a:t>Stop!</a:t>
            </a:r>
            <a:endParaRPr lang="en-US" altLang="en-US" sz="2400" b="1" dirty="0">
              <a:solidFill>
                <a:schemeClr val="accent1"/>
              </a:solidFill>
              <a:latin typeface="Lato Heavy" charset="0"/>
            </a:endParaRPr>
          </a:p>
        </p:txBody>
      </p:sp>
      <p:sp>
        <p:nvSpPr>
          <p:cNvPr id="131084" name="Rectangle 14"/>
          <p:cNvSpPr>
            <a:spLocks noChangeArrowheads="1"/>
          </p:cNvSpPr>
          <p:nvPr/>
        </p:nvSpPr>
        <p:spPr bwMode="auto">
          <a:xfrm>
            <a:off x="7921565" y="2558034"/>
            <a:ext cx="348595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7" name="Down Arrow 16"/>
          <p:cNvSpPr>
            <a:spLocks noChangeArrowheads="1"/>
          </p:cNvSpPr>
          <p:nvPr/>
        </p:nvSpPr>
        <p:spPr bwMode="auto">
          <a:xfrm rot="2670883">
            <a:off x="8735840" y="3285837"/>
            <a:ext cx="378619" cy="1175544"/>
          </a:xfrm>
          <a:prstGeom prst="downArrow">
            <a:avLst>
              <a:gd name="adj1" fmla="val 50000"/>
              <a:gd name="adj2" fmla="val 50036"/>
            </a:avLst>
          </a:prstGeom>
          <a:solidFill>
            <a:srgbClr val="F9840C"/>
          </a:solidFill>
          <a:ln>
            <a:noFill/>
          </a:ln>
          <a:effectLst>
            <a:outerShdw blurRad="63500" dist="38099" dir="2700000" algn="ctr" rotWithShape="0">
              <a:schemeClr val="bg2">
                <a:alpha val="74997"/>
              </a:schemeClr>
            </a:outerShdw>
          </a:effectLst>
          <a:ex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8" name="Down Arrow 17"/>
          <p:cNvSpPr>
            <a:spLocks noChangeArrowheads="1"/>
          </p:cNvSpPr>
          <p:nvPr/>
        </p:nvSpPr>
        <p:spPr bwMode="auto">
          <a:xfrm rot="-2851389">
            <a:off x="9772081" y="3259247"/>
            <a:ext cx="383381" cy="1174750"/>
          </a:xfrm>
          <a:prstGeom prst="downArrow">
            <a:avLst>
              <a:gd name="adj1" fmla="val 50000"/>
              <a:gd name="adj2" fmla="val 49992"/>
            </a:avLst>
          </a:prstGeom>
          <a:solidFill>
            <a:srgbClr val="F9840C"/>
          </a:solidFill>
          <a:ln>
            <a:noFill/>
          </a:ln>
          <a:effectLst>
            <a:outerShdw blurRad="63500" dist="38099" dir="2700000" algn="ctr" rotWithShape="0">
              <a:schemeClr val="bg2">
                <a:alpha val="74997"/>
              </a:schemeClr>
            </a:outerShdw>
          </a:effectLst>
          <a:ex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7" name="Shape 103"/>
          <p:cNvSpPr txBox="1">
            <a:spLocks noChangeArrowheads="1"/>
          </p:cNvSpPr>
          <p:nvPr/>
        </p:nvSpPr>
        <p:spPr bwMode="auto">
          <a:xfrm>
            <a:off x="7854380" y="3262719"/>
            <a:ext cx="1726406"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8" name="Shape 103"/>
          <p:cNvSpPr txBox="1">
            <a:spLocks noChangeArrowheads="1"/>
          </p:cNvSpPr>
          <p:nvPr/>
        </p:nvSpPr>
        <p:spPr bwMode="auto">
          <a:xfrm>
            <a:off x="9570865" y="3262719"/>
            <a:ext cx="11803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22" name="Rectangle 21"/>
          <p:cNvSpPr/>
          <p:nvPr/>
        </p:nvSpPr>
        <p:spPr>
          <a:xfrm>
            <a:off x="6124402" y="4018803"/>
            <a:ext cx="1476338" cy="1631216"/>
          </a:xfrm>
          <a:prstGeom prst="rect">
            <a:avLst/>
          </a:prstGeom>
        </p:spPr>
        <p:txBody>
          <a:bodyPr wrap="square">
            <a:spAutoFit/>
          </a:bodyPr>
          <a:lstStyle/>
          <a:p>
            <a:pPr marL="675" algn="ctr">
              <a:defRPr/>
            </a:pPr>
            <a:r>
              <a:rPr lang="en-US" sz="10000" cap="all" dirty="0">
                <a:latin typeface="League Gothic" pitchFamily="50" charset="0"/>
                <a:ea typeface="ヒラギノ角ゴ ProN W3" charset="0"/>
                <a:cs typeface="ヒラギノ角ゴ ProN W3" charset="0"/>
              </a:rPr>
              <a:t>&gt;</a:t>
            </a:r>
          </a:p>
        </p:txBody>
      </p:sp>
      <p:sp>
        <p:nvSpPr>
          <p:cNvPr id="131091" name="Rectangle 23"/>
          <p:cNvSpPr>
            <a:spLocks noChangeArrowheads="1"/>
          </p:cNvSpPr>
          <p:nvPr/>
        </p:nvSpPr>
        <p:spPr bwMode="auto">
          <a:xfrm>
            <a:off x="386384" y="2831812"/>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1</a:t>
            </a:r>
          </a:p>
        </p:txBody>
      </p:sp>
      <p:sp>
        <p:nvSpPr>
          <p:cNvPr id="131092" name="Rectangle 25"/>
          <p:cNvSpPr>
            <a:spLocks noChangeArrowheads="1"/>
          </p:cNvSpPr>
          <p:nvPr/>
        </p:nvSpPr>
        <p:spPr bwMode="auto">
          <a:xfrm>
            <a:off x="409402" y="4531231"/>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2</a:t>
            </a:r>
          </a:p>
        </p:txBody>
      </p:sp>
      <p:sp>
        <p:nvSpPr>
          <p:cNvPr id="28" name="Down Arrow 27"/>
          <p:cNvSpPr>
            <a:spLocks noChangeArrowheads="1"/>
          </p:cNvSpPr>
          <p:nvPr/>
        </p:nvSpPr>
        <p:spPr bwMode="auto">
          <a:xfrm rot="2670883">
            <a:off x="2907334" y="3349337"/>
            <a:ext cx="378619" cy="1175544"/>
          </a:xfrm>
          <a:prstGeom prst="downArrow">
            <a:avLst>
              <a:gd name="adj1" fmla="val 50000"/>
              <a:gd name="adj2" fmla="val 50037"/>
            </a:avLst>
          </a:prstGeom>
          <a:solidFill>
            <a:srgbClr val="F9840C"/>
          </a:solidFill>
          <a:ln>
            <a:noFill/>
          </a:ln>
          <a:effectLst>
            <a:outerShdw blurRad="63500" dist="38099" dir="2700000" algn="ctr" rotWithShape="0">
              <a:schemeClr val="bg2">
                <a:alpha val="74997"/>
              </a:schemeClr>
            </a:outerShdw>
          </a:effectLst>
          <a:ex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6" name="Rectangle 5"/>
          <p:cNvSpPr/>
          <p:nvPr/>
        </p:nvSpPr>
        <p:spPr bwMode="auto">
          <a:xfrm>
            <a:off x="3748010" y="4374862"/>
            <a:ext cx="2304256" cy="1004888"/>
          </a:xfrm>
          <a:prstGeom prst="rect">
            <a:avLst/>
          </a:prstGeom>
          <a:solidFill>
            <a:schemeClr val="bg1">
              <a:lumMod val="75000"/>
              <a:alpha val="40000"/>
            </a:schemeClr>
          </a:solidFill>
          <a:ln>
            <a:noFill/>
          </a:ln>
          <a:effectLst/>
          <a:extLst/>
        </p:spPr>
        <p:txBody>
          <a:bodyPr anchor="ctr"/>
          <a:lstStyle/>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7</a:t>
            </a:fld>
            <a:endParaRPr lang="en-US" dirty="0">
              <a:latin typeface="Lato Light"/>
              <a:cs typeface="Lato Light"/>
            </a:endParaRPr>
          </a:p>
        </p:txBody>
      </p:sp>
      <p:sp>
        <p:nvSpPr>
          <p:cNvPr id="24" name="Rectangle 13"/>
          <p:cNvSpPr>
            <a:spLocks noChangeArrowheads="1"/>
          </p:cNvSpPr>
          <p:nvPr/>
        </p:nvSpPr>
        <p:spPr bwMode="auto">
          <a:xfrm>
            <a:off x="7795605"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smtClean="0">
                <a:solidFill>
                  <a:schemeClr val="accent1"/>
                </a:solidFill>
                <a:latin typeface="Lato Heavy" charset="0"/>
              </a:rPr>
              <a:t>Stop!</a:t>
            </a:r>
            <a:endParaRPr lang="en-US" altLang="en-US" sz="2400" b="1" dirty="0">
              <a:solidFill>
                <a:schemeClr val="accent1"/>
              </a:solidFill>
              <a:latin typeface="Lato Heavy" charset="0"/>
            </a:endParaRPr>
          </a:p>
        </p:txBody>
      </p:sp>
    </p:spTree>
    <p:extLst>
      <p:ext uri="{BB962C8B-B14F-4D97-AF65-F5344CB8AC3E}">
        <p14:creationId xmlns:p14="http://schemas.microsoft.com/office/powerpoint/2010/main" val="333039620"/>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Placeholder 1"/>
          <p:cNvSpPr>
            <a:spLocks noGrp="1"/>
          </p:cNvSpPr>
          <p:nvPr>
            <p:ph idx="1"/>
          </p:nvPr>
        </p:nvSpPr>
        <p:spPr>
          <a:xfrm>
            <a:off x="80553" y="1066868"/>
            <a:ext cx="11926567" cy="4351338"/>
          </a:xfrm>
        </p:spPr>
        <p:txBody>
          <a:bodyPr/>
          <a:lstStyle/>
          <a:p>
            <a:pPr marL="457200" indent="-457200">
              <a:buFont typeface="Calibri" charset="0"/>
              <a:buAutoNum type="arabicPeriod" startAt="3"/>
            </a:pPr>
            <a:r>
              <a:rPr lang="en-US" altLang="en-US" dirty="0">
                <a:latin typeface="Lato Light" charset="0"/>
                <a:ea typeface="ＭＳ Ｐゴシック" charset="-128"/>
              </a:rPr>
              <a:t>When should you stop asking questions?</a:t>
            </a:r>
            <a:br>
              <a:rPr lang="en-US" altLang="en-US" dirty="0">
                <a:latin typeface="Lato Light" charset="0"/>
                <a:ea typeface="ＭＳ Ｐゴシック" charset="-128"/>
              </a:rPr>
            </a:br>
            <a:r>
              <a:rPr lang="en-US" altLang="en-US" b="1" i="1" dirty="0">
                <a:solidFill>
                  <a:srgbClr val="72CFDF"/>
                </a:solidFill>
                <a:latin typeface="Lato Regular"/>
                <a:ea typeface="ＭＳ Ｐゴシック" charset="-128"/>
                <a:cs typeface="Lato Regular"/>
              </a:rPr>
              <a:t>When the answer no longer provides additional relevant </a:t>
            </a:r>
            <a:r>
              <a:rPr lang="en-US" altLang="en-US" b="1" i="1" dirty="0" smtClean="0">
                <a:solidFill>
                  <a:srgbClr val="72CFDF"/>
                </a:solidFill>
                <a:latin typeface="Lato Regular"/>
                <a:ea typeface="ＭＳ Ｐゴシック" charset="-128"/>
                <a:cs typeface="Lato Regular"/>
              </a:rPr>
              <a:t>information.</a:t>
            </a:r>
            <a:endParaRPr lang="en-US" altLang="en-US" b="1" i="1" dirty="0">
              <a:solidFill>
                <a:srgbClr val="72CFDF"/>
              </a:solidFill>
              <a:latin typeface="Lato Regular"/>
              <a:ea typeface="ＭＳ Ｐゴシック" charset="-128"/>
              <a:cs typeface="Lato Regular"/>
            </a:endParaRPr>
          </a:p>
        </p:txBody>
      </p:sp>
      <p:sp>
        <p:nvSpPr>
          <p:cNvPr id="13" name="Title 12"/>
          <p:cNvSpPr>
            <a:spLocks noGrp="1"/>
          </p:cNvSpPr>
          <p:nvPr>
            <p:ph type="title"/>
          </p:nvPr>
        </p:nvSpPr>
        <p:spPr>
          <a:xfrm>
            <a:off x="0" y="-96591"/>
            <a:ext cx="10840244" cy="850900"/>
          </a:xfrm>
        </p:spPr>
        <p:txBody>
          <a:bodyPr/>
          <a:lstStyle/>
          <a:p>
            <a:pPr>
              <a:defRPr/>
            </a:pPr>
            <a:r>
              <a:rPr lang="en-US" dirty="0" smtClean="0"/>
              <a:t>Basics: Intuition</a:t>
            </a:r>
            <a:endParaRPr lang="en-US" dirty="0"/>
          </a:p>
        </p:txBody>
      </p:sp>
      <p:sp>
        <p:nvSpPr>
          <p:cNvPr id="133126" name="Down Arrow 6"/>
          <p:cNvSpPr>
            <a:spLocks noChangeArrowheads="1"/>
          </p:cNvSpPr>
          <p:nvPr/>
        </p:nvSpPr>
        <p:spPr bwMode="auto">
          <a:xfrm rot="-7311048">
            <a:off x="5433219" y="2730501"/>
            <a:ext cx="576263" cy="1771650"/>
          </a:xfrm>
          <a:prstGeom prst="downArrow">
            <a:avLst>
              <a:gd name="adj1" fmla="val 50000"/>
              <a:gd name="adj2" fmla="val 50001"/>
            </a:avLst>
          </a:prstGeom>
          <a:solidFill>
            <a:srgbClr val="F9840C"/>
          </a:solidFill>
          <a:ln>
            <a:noFill/>
          </a:ln>
          <a:extLst/>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133128" name="Picture 2" descr="https://c1.staticflickr.com/3/2524/3717132043_8c5201be69_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65913" y="2499519"/>
            <a:ext cx="1338263"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9" name="Rectangle 9"/>
          <p:cNvSpPr>
            <a:spLocks noChangeArrowheads="1"/>
          </p:cNvSpPr>
          <p:nvPr/>
        </p:nvSpPr>
        <p:spPr bwMode="auto">
          <a:xfrm>
            <a:off x="8209268" y="2667794"/>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33130" name="Picture 5" descr="music, record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72064" y="4761148"/>
            <a:ext cx="1331453" cy="1332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31" name="Rectangle 11"/>
          <p:cNvSpPr>
            <a:spLocks noChangeArrowheads="1"/>
          </p:cNvSpPr>
          <p:nvPr/>
        </p:nvSpPr>
        <p:spPr bwMode="auto">
          <a:xfrm>
            <a:off x="8290627" y="4968875"/>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4" name="Picture 2"/>
          <p:cNvPicPr>
            <a:picLocks noChangeAspect="1" noChangeArrowheads="1"/>
          </p:cNvPicPr>
          <p:nvPr/>
        </p:nvPicPr>
        <p:blipFill>
          <a:blip r:embed="rId5">
            <a:alphaModFix amt="62000"/>
            <a:extLst>
              <a:ext uri="{28A0092B-C50C-407E-A947-70E740481C1C}">
                <a14:useLocalDpi xmlns:a14="http://schemas.microsoft.com/office/drawing/2010/main"/>
              </a:ext>
            </a:extLst>
          </a:blip>
          <a:srcRect/>
          <a:stretch>
            <a:fillRect/>
          </a:stretch>
        </p:blipFill>
        <p:spPr bwMode="auto">
          <a:xfrm>
            <a:off x="1271347" y="1989346"/>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14"/>
          <p:cNvSpPr/>
          <p:nvPr/>
        </p:nvSpPr>
        <p:spPr>
          <a:xfrm>
            <a:off x="695400" y="4893838"/>
            <a:ext cx="4176464" cy="1446550"/>
          </a:xfrm>
          <a:prstGeom prst="rect">
            <a:avLst/>
          </a:prstGeom>
        </p:spPr>
        <p:txBody>
          <a:bodyPr wrap="square">
            <a:spAutoFit/>
          </a:bodyPr>
          <a:lstStyle/>
          <a:p>
            <a:pPr marL="675" algn="ctr">
              <a:defRPr/>
            </a:pPr>
            <a:r>
              <a:rPr lang="en-US" sz="44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endParaRPr lang="en-US" sz="4400" dirty="0">
              <a:solidFill>
                <a:srgbClr val="FF6600"/>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16" name="Down Arrow 6"/>
          <p:cNvSpPr>
            <a:spLocks noChangeArrowheads="1"/>
          </p:cNvSpPr>
          <p:nvPr/>
        </p:nvSpPr>
        <p:spPr bwMode="auto">
          <a:xfrm rot="7311048" flipV="1">
            <a:off x="5452221" y="3939455"/>
            <a:ext cx="576263" cy="1771650"/>
          </a:xfrm>
          <a:prstGeom prst="downArrow">
            <a:avLst>
              <a:gd name="adj1" fmla="val 50000"/>
              <a:gd name="adj2" fmla="val 50001"/>
            </a:avLst>
          </a:prstGeom>
          <a:solidFill>
            <a:srgbClr val="F9840C"/>
          </a:solidFill>
          <a:ln>
            <a:noFill/>
          </a:ln>
          <a:extLst/>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8</a:t>
            </a:fld>
            <a:endParaRPr lang="en-US" dirty="0">
              <a:latin typeface="Lato Light"/>
              <a:cs typeface="Lato Light"/>
            </a:endParaRPr>
          </a:p>
        </p:txBody>
      </p:sp>
    </p:spTree>
    <p:extLst>
      <p:ext uri="{BB962C8B-B14F-4D97-AF65-F5344CB8AC3E}">
        <p14:creationId xmlns:p14="http://schemas.microsoft.com/office/powerpoint/2010/main" val="2040717931"/>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Placeholder 1"/>
          <p:cNvSpPr>
            <a:spLocks noGrp="1"/>
          </p:cNvSpPr>
          <p:nvPr>
            <p:ph idx="1"/>
          </p:nvPr>
        </p:nvSpPr>
        <p:spPr>
          <a:xfrm>
            <a:off x="377578" y="1099268"/>
            <a:ext cx="7357239" cy="4788532"/>
          </a:xfrm>
        </p:spPr>
        <p:txBody>
          <a:bodyPr>
            <a:normAutofit/>
          </a:bodyPr>
          <a:lstStyle/>
          <a:p>
            <a:r>
              <a:rPr lang="en-US" altLang="en-US" sz="2200" b="1" dirty="0" smtClean="0">
                <a:latin typeface="Lato Light" charset="0"/>
                <a:ea typeface="ＭＳ Ｐゴシック" charset="-128"/>
              </a:rPr>
              <a:t> </a:t>
            </a:r>
            <a:r>
              <a:rPr lang="en-US" altLang="en-US" sz="2200" b="1" u="sng" dirty="0" smtClean="0">
                <a:latin typeface="Lato Light" charset="0"/>
                <a:ea typeface="ＭＳ Ｐゴシック" charset="-128"/>
              </a:rPr>
              <a:t>Step 1:</a:t>
            </a:r>
            <a:r>
              <a:rPr lang="en-US" altLang="en-US" sz="2200" b="1" dirty="0" smtClean="0">
                <a:latin typeface="Lato Light" charset="0"/>
                <a:ea typeface="ＭＳ Ｐゴシック" charset="-128"/>
              </a:rPr>
              <a:t> </a:t>
            </a:r>
            <a:r>
              <a:rPr lang="en-US" altLang="en-US" sz="2200" dirty="0" smtClean="0">
                <a:latin typeface="Lato Regular"/>
                <a:ea typeface="ＭＳ Ｐゴシック" charset="-128"/>
                <a:cs typeface="Lato Regular"/>
              </a:rPr>
              <a:t>Ask </a:t>
            </a:r>
            <a:r>
              <a:rPr lang="en-US" altLang="en-US" sz="2200" dirty="0">
                <a:latin typeface="Lato Regular"/>
                <a:ea typeface="ＭＳ Ｐゴシック" charset="-128"/>
                <a:cs typeface="Lato Regular"/>
              </a:rPr>
              <a:t>the question with the most amount of information, where </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most amount of information</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 is based on some objective criteria</a:t>
            </a:r>
            <a:r>
              <a:rPr lang="en-US" altLang="ja-JP" sz="2200" dirty="0" smtClean="0">
                <a:latin typeface="Lato Regular"/>
                <a:ea typeface="ＭＳ Ｐゴシック" charset="-128"/>
                <a:cs typeface="Lato Regular"/>
              </a:rPr>
              <a:t>.</a:t>
            </a:r>
            <a:endParaRPr lang="en-US" altLang="ja-JP" sz="2200" dirty="0">
              <a:latin typeface="Lato Regular"/>
              <a:ea typeface="ＭＳ Ｐゴシック" charset="-128"/>
              <a:cs typeface="Lato Regular"/>
            </a:endParaRPr>
          </a:p>
          <a:p>
            <a:pPr eaLnBrk="1" hangingPunct="1"/>
            <a:endParaRPr lang="en-US" altLang="en-US" sz="1500" u="sng" dirty="0">
              <a:latin typeface="Lato Light" charset="0"/>
              <a:ea typeface="ＭＳ Ｐゴシック" charset="-128"/>
            </a:endParaRPr>
          </a:p>
          <a:p>
            <a:r>
              <a:rPr lang="en-US" altLang="en-US" sz="2200" b="1" dirty="0" smtClean="0">
                <a:latin typeface="Lato Light" charset="0"/>
                <a:ea typeface="ＭＳ Ｐゴシック" charset="-128"/>
              </a:rPr>
              <a:t> </a:t>
            </a:r>
            <a:r>
              <a:rPr lang="en-US" altLang="en-US" sz="2200" b="1" u="sng" dirty="0" smtClean="0">
                <a:latin typeface="Lato Light" charset="0"/>
                <a:ea typeface="ＭＳ Ｐゴシック" charset="-128"/>
              </a:rPr>
              <a:t>Step 2:</a:t>
            </a:r>
            <a:r>
              <a:rPr lang="en-US" altLang="en-US" sz="2200" b="1" dirty="0" smtClean="0">
                <a:latin typeface="Lato Light" charset="0"/>
                <a:ea typeface="ＭＳ Ｐゴシック" charset="-128"/>
              </a:rPr>
              <a:t> </a:t>
            </a:r>
            <a:r>
              <a:rPr lang="en-US" altLang="en-US" sz="2200" dirty="0" smtClean="0">
                <a:latin typeface="Lato Regular"/>
                <a:ea typeface="ＭＳ Ｐゴシック" charset="-128"/>
                <a:cs typeface="Lato Regular"/>
              </a:rPr>
              <a:t>Conditional </a:t>
            </a:r>
            <a:r>
              <a:rPr lang="en-US" altLang="en-US" sz="2200" dirty="0">
                <a:latin typeface="Lato Regular"/>
                <a:ea typeface="ＭＳ Ｐゴシック" charset="-128"/>
                <a:cs typeface="Lato Regular"/>
              </a:rPr>
              <a:t>on the first answer, select the next most important question</a:t>
            </a:r>
            <a:r>
              <a:rPr lang="en-US" altLang="en-US" sz="2200" dirty="0" smtClean="0">
                <a:latin typeface="Lato Regular"/>
                <a:ea typeface="ＭＳ Ｐゴシック" charset="-128"/>
                <a:cs typeface="Lato Regular"/>
              </a:rPr>
              <a:t>.</a:t>
            </a:r>
            <a:r>
              <a:rPr lang="en-US" altLang="en-US" sz="2200" u="sng" dirty="0">
                <a:latin typeface="Lato Light" charset="0"/>
                <a:ea typeface="ＭＳ Ｐゴシック" charset="-128"/>
              </a:rPr>
              <a:t/>
            </a:r>
            <a:br>
              <a:rPr lang="en-US" altLang="en-US" sz="2200" u="sng" dirty="0">
                <a:latin typeface="Lato Light" charset="0"/>
                <a:ea typeface="ＭＳ Ｐゴシック" charset="-128"/>
              </a:rPr>
            </a:br>
            <a:endParaRPr lang="en-US" altLang="en-US" sz="1500" u="sng" dirty="0">
              <a:latin typeface="Lato Light" charset="0"/>
              <a:ea typeface="ＭＳ Ｐゴシック" charset="-128"/>
            </a:endParaRPr>
          </a:p>
          <a:p>
            <a:r>
              <a:rPr lang="en-US" altLang="en-US" sz="2200" b="1" dirty="0" smtClean="0">
                <a:latin typeface="Lato Light" charset="0"/>
                <a:ea typeface="ＭＳ Ｐゴシック" charset="-128"/>
              </a:rPr>
              <a:t> </a:t>
            </a:r>
            <a:r>
              <a:rPr lang="en-US" altLang="en-US" sz="2200" b="1" u="sng" dirty="0" smtClean="0">
                <a:latin typeface="Lato Light" charset="0"/>
                <a:ea typeface="ＭＳ Ｐゴシック" charset="-128"/>
              </a:rPr>
              <a:t>Step 3:</a:t>
            </a:r>
            <a:r>
              <a:rPr lang="en-US" altLang="en-US" sz="2200" b="1" dirty="0" smtClean="0">
                <a:latin typeface="Lato Light" charset="0"/>
                <a:ea typeface="ＭＳ Ｐゴシック" charset="-128"/>
              </a:rPr>
              <a:t> </a:t>
            </a:r>
            <a:r>
              <a:rPr lang="en-US" altLang="en-US" sz="2200" dirty="0" smtClean="0">
                <a:latin typeface="Lato Regular"/>
                <a:ea typeface="ＭＳ Ｐゴシック" charset="-128"/>
                <a:cs typeface="Lato Regular"/>
              </a:rPr>
              <a:t>When </a:t>
            </a:r>
            <a:r>
              <a:rPr lang="en-US" altLang="en-US" sz="2200" dirty="0">
                <a:latin typeface="Lato Regular"/>
                <a:ea typeface="ＭＳ Ｐゴシック" charset="-128"/>
                <a:cs typeface="Lato Regular"/>
              </a:rPr>
              <a:t>the answer no longer provides additional information (no information gain), stop growing the branch.</a:t>
            </a:r>
          </a:p>
          <a:p>
            <a:pPr marL="0" indent="0" eaLnBrk="1" hangingPunct="1">
              <a:buNone/>
            </a:pPr>
            <a:endParaRPr lang="en-US" altLang="en-US" sz="1300" dirty="0">
              <a:latin typeface="Lato Light" charset="0"/>
              <a:ea typeface="ＭＳ Ｐゴシック" charset="-128"/>
            </a:endParaRPr>
          </a:p>
          <a:p>
            <a:r>
              <a:rPr lang="en-US" altLang="en-US" sz="2200" b="1" dirty="0" smtClean="0">
                <a:latin typeface="Lato Light" charset="0"/>
                <a:ea typeface="ＭＳ Ｐゴシック" charset="-128"/>
              </a:rPr>
              <a:t> </a:t>
            </a:r>
            <a:r>
              <a:rPr lang="en-US" altLang="en-US" sz="2200" b="1" u="sng" dirty="0" smtClean="0">
                <a:latin typeface="Lato Light" charset="0"/>
                <a:ea typeface="ＭＳ Ｐゴシック" charset="-128"/>
              </a:rPr>
              <a:t>Step 4:</a:t>
            </a:r>
            <a:r>
              <a:rPr lang="en-US" altLang="en-US" sz="2200" b="1" dirty="0" smtClean="0">
                <a:latin typeface="Lato Light" charset="0"/>
                <a:ea typeface="ＭＳ Ｐゴシック" charset="-128"/>
              </a:rPr>
              <a:t> </a:t>
            </a:r>
            <a:r>
              <a:rPr lang="en-US" altLang="en-US" sz="2200" dirty="0" smtClean="0">
                <a:latin typeface="Lato Regular"/>
                <a:ea typeface="ＭＳ Ｐゴシック" charset="-128"/>
                <a:cs typeface="Lato Regular"/>
              </a:rPr>
              <a:t>Repeat </a:t>
            </a:r>
            <a:r>
              <a:rPr lang="en-US" altLang="en-US" sz="2200" dirty="0">
                <a:latin typeface="Lato Regular"/>
                <a:ea typeface="ＭＳ Ｐゴシック" charset="-128"/>
                <a:cs typeface="Lato Regular"/>
              </a:rPr>
              <a:t>steps 2 and 3 for each question branch</a:t>
            </a:r>
            <a:r>
              <a:rPr lang="en-US" altLang="en-US" sz="2200" dirty="0" smtClean="0">
                <a:latin typeface="Lato Regular"/>
                <a:ea typeface="ＭＳ Ｐゴシック" charset="-128"/>
                <a:cs typeface="Lato Regular"/>
              </a:rPr>
              <a:t>.</a:t>
            </a:r>
            <a:r>
              <a:rPr lang="en-US" altLang="en-US" sz="2200" u="sng" dirty="0">
                <a:latin typeface="Lato Light" charset="0"/>
                <a:ea typeface="ＭＳ Ｐゴシック" charset="-128"/>
              </a:rPr>
              <a:t/>
            </a:r>
            <a:br>
              <a:rPr lang="en-US" altLang="en-US" sz="2200" u="sng" dirty="0">
                <a:latin typeface="Lato Light" charset="0"/>
                <a:ea typeface="ＭＳ Ｐゴシック" charset="-128"/>
              </a:rPr>
            </a:br>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p:txBody>
      </p:sp>
      <p:sp>
        <p:nvSpPr>
          <p:cNvPr id="3" name="Title 2"/>
          <p:cNvSpPr>
            <a:spLocks noGrp="1"/>
          </p:cNvSpPr>
          <p:nvPr>
            <p:ph type="title"/>
          </p:nvPr>
        </p:nvSpPr>
        <p:spPr>
          <a:xfrm>
            <a:off x="0" y="-63656"/>
            <a:ext cx="10840244" cy="850900"/>
          </a:xfrm>
        </p:spPr>
        <p:txBody>
          <a:bodyPr/>
          <a:lstStyle/>
          <a:p>
            <a:pPr>
              <a:defRPr/>
            </a:pPr>
            <a:r>
              <a:rPr lang="en-US" dirty="0" smtClean="0"/>
              <a:t>Basics: Building </a:t>
            </a:r>
            <a:r>
              <a:rPr lang="en-US" dirty="0"/>
              <a:t>a tree in four steps</a:t>
            </a:r>
          </a:p>
        </p:txBody>
      </p:sp>
      <p:pic>
        <p:nvPicPr>
          <p:cNvPr id="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10056440" y="2924944"/>
            <a:ext cx="863915" cy="863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8909663" y="1448780"/>
            <a:ext cx="966758" cy="57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https://c1.staticflickr.com/3/2524/3717132043_8c5201be69_b.jpg"/>
          <p:cNvPicPr>
            <a:picLocks noChangeAspect="1" noChangeArrowheads="1"/>
          </p:cNvPicPr>
          <p:nvPr/>
        </p:nvPicPr>
        <p:blipFill>
          <a:blip r:embed="rId5" cstate="screen">
            <a:alphaModFix amt="50000"/>
            <a:extLst>
              <a:ext uri="{28A0092B-C50C-407E-A947-70E740481C1C}">
                <a14:useLocalDpi xmlns:a14="http://schemas.microsoft.com/office/drawing/2010/main"/>
              </a:ext>
            </a:extLst>
          </a:blip>
          <a:srcRect/>
          <a:stretch>
            <a:fillRect/>
          </a:stretch>
        </p:blipFill>
        <p:spPr bwMode="auto">
          <a:xfrm>
            <a:off x="11166413" y="4845268"/>
            <a:ext cx="654224" cy="648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music, record icon"/>
          <p:cNvPicPr>
            <a:picLocks noChangeAspect="1" noChangeArrowheads="1"/>
          </p:cNvPicPr>
          <p:nvPr/>
        </p:nvPicPr>
        <p:blipFill>
          <a:blip r:embed="rId6" cstate="screen">
            <a:alphaModFix amt="50000"/>
            <a:extLst>
              <a:ext uri="{28A0092B-C50C-407E-A947-70E740481C1C}">
                <a14:useLocalDpi xmlns:a14="http://schemas.microsoft.com/office/drawing/2010/main"/>
              </a:ext>
            </a:extLst>
          </a:blip>
          <a:srcRect/>
          <a:stretch>
            <a:fillRect/>
          </a:stretch>
        </p:blipFill>
        <p:spPr bwMode="auto">
          <a:xfrm>
            <a:off x="9114185" y="4833156"/>
            <a:ext cx="684076" cy="684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Down Arrow 6"/>
          <p:cNvSpPr>
            <a:spLocks noChangeArrowheads="1"/>
          </p:cNvSpPr>
          <p:nvPr/>
        </p:nvSpPr>
        <p:spPr bwMode="auto">
          <a:xfrm rot="19688952">
            <a:off x="9711305" y="2036594"/>
            <a:ext cx="362728" cy="1115164"/>
          </a:xfrm>
          <a:prstGeom prst="downArrow">
            <a:avLst>
              <a:gd name="adj1" fmla="val 50000"/>
              <a:gd name="adj2" fmla="val 50001"/>
            </a:avLst>
          </a:prstGeom>
          <a:solidFill>
            <a:srgbClr val="F9840C"/>
          </a:solidFill>
          <a:ln>
            <a:noFill/>
          </a:ln>
          <a:extLst/>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1" name="Down Arrow 6"/>
          <p:cNvSpPr>
            <a:spLocks noChangeArrowheads="1"/>
          </p:cNvSpPr>
          <p:nvPr/>
        </p:nvSpPr>
        <p:spPr bwMode="auto">
          <a:xfrm rot="1911048" flipH="1">
            <a:off x="8631185" y="2036594"/>
            <a:ext cx="362728" cy="1115164"/>
          </a:xfrm>
          <a:prstGeom prst="downArrow">
            <a:avLst>
              <a:gd name="adj1" fmla="val 50000"/>
              <a:gd name="adj2" fmla="val 50001"/>
            </a:avLst>
          </a:prstGeom>
          <a:solidFill>
            <a:srgbClr val="F9840C"/>
          </a:solidFill>
          <a:ln>
            <a:noFill/>
          </a:ln>
          <a:extLst/>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2" name="Down Arrow 6"/>
          <p:cNvSpPr>
            <a:spLocks noChangeArrowheads="1"/>
          </p:cNvSpPr>
          <p:nvPr/>
        </p:nvSpPr>
        <p:spPr bwMode="auto">
          <a:xfrm rot="19688952">
            <a:off x="10857281" y="3800790"/>
            <a:ext cx="362728" cy="1115164"/>
          </a:xfrm>
          <a:prstGeom prst="downArrow">
            <a:avLst>
              <a:gd name="adj1" fmla="val 50000"/>
              <a:gd name="adj2" fmla="val 50001"/>
            </a:avLst>
          </a:prstGeom>
          <a:solidFill>
            <a:srgbClr val="F9840C"/>
          </a:solidFill>
          <a:ln>
            <a:noFill/>
          </a:ln>
          <a:extLst/>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3" name="Down Arrow 6"/>
          <p:cNvSpPr>
            <a:spLocks noChangeArrowheads="1"/>
          </p:cNvSpPr>
          <p:nvPr/>
        </p:nvSpPr>
        <p:spPr bwMode="auto">
          <a:xfrm rot="1911048" flipH="1">
            <a:off x="9777161" y="3800790"/>
            <a:ext cx="362728" cy="1115164"/>
          </a:xfrm>
          <a:prstGeom prst="downArrow">
            <a:avLst>
              <a:gd name="adj1" fmla="val 50000"/>
              <a:gd name="adj2" fmla="val 50001"/>
            </a:avLst>
          </a:prstGeom>
          <a:solidFill>
            <a:srgbClr val="F9840C"/>
          </a:solidFill>
          <a:ln>
            <a:noFill/>
          </a:ln>
          <a:extLst/>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4" name="Picture 3"/>
          <p:cNvPicPr>
            <a:picLocks noChangeAspect="1"/>
          </p:cNvPicPr>
          <p:nvPr/>
        </p:nvPicPr>
        <p:blipFill>
          <a:blip r:embed="rId7"/>
          <a:stretch>
            <a:fillRect/>
          </a:stretch>
        </p:blipFill>
        <p:spPr>
          <a:xfrm>
            <a:off x="7824192" y="2996952"/>
            <a:ext cx="802928" cy="802928"/>
          </a:xfrm>
          <a:prstGeom prst="rect">
            <a:avLst/>
          </a:prstGeom>
        </p:spPr>
      </p:pic>
      <p:sp>
        <p:nvSpPr>
          <p:cNvPr id="14"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9</a:t>
            </a:fld>
            <a:endParaRPr lang="en-US" dirty="0">
              <a:latin typeface="Lato Light"/>
              <a:cs typeface="Lato Light"/>
            </a:endParaRPr>
          </a:p>
        </p:txBody>
      </p:sp>
    </p:spTree>
    <p:extLst>
      <p:ext uri="{BB962C8B-B14F-4D97-AF65-F5344CB8AC3E}">
        <p14:creationId xmlns:p14="http://schemas.microsoft.com/office/powerpoint/2010/main" val="2583720711"/>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39656</TotalTime>
  <Words>4958</Words>
  <Application>Microsoft Office PowerPoint</Application>
  <PresentationFormat>Widescreen</PresentationFormat>
  <Paragraphs>878</Paragraphs>
  <Slides>61</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61</vt:i4>
      </vt:variant>
    </vt:vector>
  </HeadingPairs>
  <TitlesOfParts>
    <vt:vector size="75" baseType="lpstr">
      <vt:lpstr>ＭＳ Ｐゴシック</vt:lpstr>
      <vt:lpstr>Arial</vt:lpstr>
      <vt:lpstr>Calibri</vt:lpstr>
      <vt:lpstr>Calibri Light</vt:lpstr>
      <vt:lpstr>Gill Sans</vt:lpstr>
      <vt:lpstr>Lato Bold</vt:lpstr>
      <vt:lpstr>Lato Heavy</vt:lpstr>
      <vt:lpstr>Lato Light</vt:lpstr>
      <vt:lpstr>Lato Regular</vt:lpstr>
      <vt:lpstr>League Gothic</vt:lpstr>
      <vt:lpstr>Roboto Condensed</vt:lpstr>
      <vt:lpstr>Wingdings</vt:lpstr>
      <vt:lpstr>ヒラギノ角ゴ ProN W3</vt:lpstr>
      <vt:lpstr>Office Theme</vt:lpstr>
      <vt:lpstr>Introduction to Decision Trees, Background and Application  Brian Wright  </vt:lpstr>
      <vt:lpstr>Quick Poll </vt:lpstr>
      <vt:lpstr>Outline</vt:lpstr>
      <vt:lpstr>Basics: Graph Elements</vt:lpstr>
      <vt:lpstr>Basics: Graph Example</vt:lpstr>
      <vt:lpstr>Basics: Intuition</vt:lpstr>
      <vt:lpstr>Basics: Intuition</vt:lpstr>
      <vt:lpstr>Basics: Intuition</vt:lpstr>
      <vt:lpstr>Basics: Building a tree in four steps</vt:lpstr>
      <vt:lpstr>Basics</vt:lpstr>
      <vt:lpstr>Practice…Poll  </vt:lpstr>
      <vt:lpstr>Background</vt:lpstr>
      <vt:lpstr>Background </vt:lpstr>
      <vt:lpstr>Background: CART Algorithm (and C4.5)</vt:lpstr>
      <vt:lpstr>Advantages and Limitations</vt:lpstr>
      <vt:lpstr>Advantages </vt:lpstr>
      <vt:lpstr>Limitations</vt:lpstr>
      <vt:lpstr>Limitations</vt:lpstr>
      <vt:lpstr>Quiz time!!!</vt:lpstr>
      <vt:lpstr>Mathematical Approaches and Example</vt:lpstr>
      <vt:lpstr>Mathematical Approaches: Node split criterion </vt:lpstr>
      <vt:lpstr>Mathematical Approaches: Classification, Entropy (C4.5)</vt:lpstr>
      <vt:lpstr>Mathematical Approaches: Classification, Entropy</vt:lpstr>
      <vt:lpstr>Mathematical Approaches: Classification, Entropy</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Mathematical Approaches: Returning Customer Example</vt:lpstr>
      <vt:lpstr>Mathematical Approaches: Classification, Gini Coefficient (CART)</vt:lpstr>
      <vt:lpstr>Mathematical Approaches: Regression/MSE</vt:lpstr>
      <vt:lpstr>Example in R</vt:lpstr>
      <vt:lpstr>Decision Trees: Overfitting and Hyper-parameters</vt:lpstr>
      <vt:lpstr>Decision Trees: Hyper-parameter tuning (Pruning)</vt:lpstr>
      <vt:lpstr>Decision Trees: Hyper-parameter tuning (Pruning)</vt:lpstr>
      <vt:lpstr>Evaluation</vt:lpstr>
      <vt:lpstr>Decision Trees: Evaluation: Receiver Operating Curve or Area Under the Curve</vt:lpstr>
      <vt:lpstr>Decision Trees: Evaluation: Confusion Matrix and threshold </vt:lpstr>
      <vt:lpstr>Decision Trees: Evaluation: Confusion Matrix and threshold </vt:lpstr>
      <vt:lpstr>Decision Trees: Evaluation: Confusion Matrix and threshold </vt:lpstr>
      <vt:lpstr>Decision Trees: Evaluation: Confusion Matrix and threshold </vt:lpstr>
      <vt:lpstr>Outline</vt:lpstr>
      <vt:lpstr>Ensemble Methods</vt:lpstr>
      <vt:lpstr>Ensemble Methods</vt:lpstr>
      <vt:lpstr>Ensemble Methods</vt:lpstr>
      <vt:lpstr>Ensemble Methods</vt:lpstr>
      <vt:lpstr>Ensemble Methods: Probabilities Converge (Code Available) </vt:lpstr>
      <vt:lpstr>Ensemble Methods: Ensemble </vt:lpstr>
      <vt:lpstr>Decision Trees: Balancing Dataset </vt:lpstr>
      <vt:lpstr>Decision Trees: Balancing Dataset </vt:lpstr>
      <vt:lpstr>Ensemble Methods: Random Forest – power in numbers </vt:lpstr>
      <vt:lpstr>Ensemble Methods: Bagging </vt:lpstr>
      <vt:lpstr>Ensemble Methods: Random Forest</vt:lpstr>
      <vt:lpstr>Ensemble Methods: Random Forest</vt:lpstr>
      <vt:lpstr>Ensemble Methods: Random Forest</vt:lpstr>
      <vt:lpstr>Ensemble Methods: Bagging</vt:lpstr>
      <vt:lpstr>Ensemble Methods: Random Forest</vt:lpstr>
      <vt:lpstr>Ensemble Methods: Random Forest: Variable Importance </vt:lpstr>
      <vt:lpstr>Decision Trees: Definitions</vt:lpstr>
      <vt:lpstr>Main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Brian Wright</cp:lastModifiedBy>
  <cp:revision>183</cp:revision>
  <dcterms:created xsi:type="dcterms:W3CDTF">2017-12-21T15:47:29Z</dcterms:created>
  <dcterms:modified xsi:type="dcterms:W3CDTF">2019-06-11T20:55:55Z</dcterms:modified>
</cp:coreProperties>
</file>