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32"/>
  </p:notesMasterIdLst>
  <p:sldIdLst>
    <p:sldId id="256" r:id="rId5"/>
    <p:sldId id="338" r:id="rId6"/>
    <p:sldId id="339" r:id="rId7"/>
    <p:sldId id="370" r:id="rId8"/>
    <p:sldId id="364" r:id="rId9"/>
    <p:sldId id="357" r:id="rId10"/>
    <p:sldId id="369" r:id="rId11"/>
    <p:sldId id="346" r:id="rId12"/>
    <p:sldId id="368" r:id="rId13"/>
    <p:sldId id="340" r:id="rId14"/>
    <p:sldId id="342" r:id="rId15"/>
    <p:sldId id="343" r:id="rId16"/>
    <p:sldId id="344" r:id="rId17"/>
    <p:sldId id="348" r:id="rId18"/>
    <p:sldId id="350" r:id="rId19"/>
    <p:sldId id="352" r:id="rId20"/>
    <p:sldId id="356" r:id="rId21"/>
    <p:sldId id="366" r:id="rId22"/>
    <p:sldId id="355" r:id="rId23"/>
    <p:sldId id="341" r:id="rId24"/>
    <p:sldId id="275" r:id="rId25"/>
    <p:sldId id="345" r:id="rId26"/>
    <p:sldId id="358" r:id="rId27"/>
    <p:sldId id="360" r:id="rId28"/>
    <p:sldId id="361" r:id="rId29"/>
    <p:sldId id="362" r:id="rId30"/>
    <p:sldId id="363" r:id="rId31"/>
  </p:sldIdLst>
  <p:sldSz cx="9144000" cy="5143500" type="screen16x9"/>
  <p:notesSz cx="6858000" cy="9144000"/>
  <p:embeddedFontLst>
    <p:embeddedFont>
      <p:font typeface="Albert Sans" panose="020B060402020202020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Urbanist" panose="020B0604020202020204" charset="0"/>
      <p:regular r:id="rId41"/>
      <p:bold r:id="rId42"/>
      <p:italic r:id="rId43"/>
      <p:boldItalic r:id="rId44"/>
    </p:embeddedFont>
    <p:embeddedFont>
      <p:font typeface="Urbanist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2"/>
    <a:srgbClr val="F8F6F2"/>
    <a:srgbClr val="2379B5"/>
    <a:srgbClr val="A99893"/>
    <a:srgbClr val="EAD6C6"/>
    <a:srgbClr val="D4D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B667D-9FF6-AE38-45FB-7F8FD03AE3C3}" v="2904" dt="2024-07-07T11:19:19.657"/>
    <p1510:client id="{1D6CD3BD-5B71-CF50-00BE-0536314989BB}" v="377" dt="2024-07-08T07:53:19.056"/>
    <p1510:client id="{73D7ED7D-64C9-1DA5-E67E-783A70DAA5ED}" v="2876" dt="2024-07-06T12:33:06.549"/>
    <p1510:client id="{83120868-F1E9-2DBE-FF65-7D5B66DC22A8}" v="962" dt="2024-07-07T09:00:34.195"/>
  </p1510:revLst>
</p1510:revInfo>
</file>

<file path=ppt/tableStyles.xml><?xml version="1.0" encoding="utf-8"?>
<a:tblStyleLst xmlns:a="http://schemas.openxmlformats.org/drawingml/2006/main" def="{69271BF0-80FA-44D3-B114-B38513C96556}">
  <a:tblStyle styleId="{69271BF0-80FA-44D3-B114-B38513C965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8B5F7D-D18D-47A5-BF3B-ED654F68BEC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375f8474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375f8474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6192600" cy="1785600"/>
          </a:xfrm>
          <a:prstGeom prst="rect">
            <a:avLst/>
          </a:prstGeom>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457575" y="4160625"/>
            <a:ext cx="3973200" cy="443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950" y="-6300"/>
            <a:ext cx="9153900" cy="5156100"/>
            <a:chOff x="-4950" y="-6300"/>
            <a:chExt cx="9153900" cy="5156100"/>
          </a:xfrm>
        </p:grpSpPr>
        <p:cxnSp>
          <p:nvCxnSpPr>
            <p:cNvPr id="12" name="Google Shape;12;p2"/>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16" name="Google Shape;16;p2"/>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8" name="Google Shape;18;p2"/>
            <p:cNvSpPr/>
            <p:nvPr/>
          </p:nvSpPr>
          <p:spPr>
            <a:xfrm>
              <a:off x="450195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107505" y="2023500"/>
              <a:ext cx="140100" cy="855450"/>
              <a:chOff x="8898796" y="1665825"/>
              <a:chExt cx="140100" cy="855450"/>
            </a:xfrm>
          </p:grpSpPr>
          <p:sp>
            <p:nvSpPr>
              <p:cNvPr id="23" name="Google Shape;23;p2"/>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 name="Google Shape;26;p2"/>
            <p:cNvCxnSpPr/>
            <p:nvPr/>
          </p:nvCxnSpPr>
          <p:spPr>
            <a:xfrm rot="10800000">
              <a:off x="4572000" y="4868875"/>
              <a:ext cx="0" cy="267300"/>
            </a:xfrm>
            <a:prstGeom prst="straightConnector1">
              <a:avLst/>
            </a:prstGeom>
            <a:noFill/>
            <a:ln w="9525" cap="flat" cmpd="sng">
              <a:solidFill>
                <a:schemeClr val="dk2"/>
              </a:solidFill>
              <a:prstDash val="solid"/>
              <a:round/>
              <a:headEnd type="none" w="med" len="med"/>
              <a:tailEnd type="none" w="med" len="med"/>
            </a:ln>
          </p:spPr>
        </p:cxnSp>
        <p:sp>
          <p:nvSpPr>
            <p:cNvPr id="27" name="Google Shape;27;p2"/>
            <p:cNvSpPr/>
            <p:nvPr/>
          </p:nvSpPr>
          <p:spPr>
            <a:xfrm>
              <a:off x="450195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
        <p:cNvGrpSpPr/>
        <p:nvPr/>
      </p:nvGrpSpPr>
      <p:grpSpPr>
        <a:xfrm>
          <a:off x="0" y="0"/>
          <a:ext cx="0" cy="0"/>
          <a:chOff x="0" y="0"/>
          <a:chExt cx="0" cy="0"/>
        </a:xfrm>
      </p:grpSpPr>
      <p:grpSp>
        <p:nvGrpSpPr>
          <p:cNvPr id="421" name="Google Shape;421;p28"/>
          <p:cNvGrpSpPr/>
          <p:nvPr/>
        </p:nvGrpSpPr>
        <p:grpSpPr>
          <a:xfrm>
            <a:off x="-4950" y="-6300"/>
            <a:ext cx="9155688" cy="5156100"/>
            <a:chOff x="-4950" y="-6300"/>
            <a:chExt cx="9155688" cy="5156100"/>
          </a:xfrm>
        </p:grpSpPr>
        <p:cxnSp>
          <p:nvCxnSpPr>
            <p:cNvPr id="422" name="Google Shape;422;p28"/>
            <p:cNvCxnSpPr/>
            <p:nvPr/>
          </p:nvCxnSpPr>
          <p:spPr>
            <a:xfrm rot="10800000">
              <a:off x="4572000" y="4875312"/>
              <a:ext cx="0" cy="267300"/>
            </a:xfrm>
            <a:prstGeom prst="straightConnector1">
              <a:avLst/>
            </a:prstGeom>
            <a:noFill/>
            <a:ln w="9525" cap="flat" cmpd="sng">
              <a:solidFill>
                <a:schemeClr val="dk2"/>
              </a:solidFill>
              <a:prstDash val="solid"/>
              <a:round/>
              <a:headEnd type="none" w="med" len="med"/>
              <a:tailEnd type="none" w="med" len="med"/>
            </a:ln>
          </p:spPr>
        </p:cxnSp>
        <p:cxnSp>
          <p:nvCxnSpPr>
            <p:cNvPr id="423" name="Google Shape;423;p28"/>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424" name="Google Shape;424;p28"/>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28"/>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28"/>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427" name="Google Shape;427;p28"/>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428" name="Google Shape;428;p28"/>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286500" y="1973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286500" y="480365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8717400" y="1973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8717400" y="480365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28"/>
            <p:cNvCxnSpPr/>
            <p:nvPr/>
          </p:nvCxnSpPr>
          <p:spPr>
            <a:xfrm>
              <a:off x="0" y="2571750"/>
              <a:ext cx="352500" cy="0"/>
            </a:xfrm>
            <a:prstGeom prst="straightConnector1">
              <a:avLst/>
            </a:prstGeom>
            <a:noFill/>
            <a:ln w="9525" cap="flat" cmpd="sng">
              <a:solidFill>
                <a:schemeClr val="dk2"/>
              </a:solidFill>
              <a:prstDash val="solid"/>
              <a:round/>
              <a:headEnd type="none" w="med" len="med"/>
              <a:tailEnd type="none" w="med" len="med"/>
            </a:ln>
          </p:spPr>
        </p:cxnSp>
        <p:cxnSp>
          <p:nvCxnSpPr>
            <p:cNvPr id="435" name="Google Shape;435;p28"/>
            <p:cNvCxnSpPr/>
            <p:nvPr/>
          </p:nvCxnSpPr>
          <p:spPr>
            <a:xfrm rot="10800000">
              <a:off x="8793738" y="2570525"/>
              <a:ext cx="357000" cy="0"/>
            </a:xfrm>
            <a:prstGeom prst="straightConnector1">
              <a:avLst/>
            </a:prstGeom>
            <a:noFill/>
            <a:ln w="9525" cap="flat" cmpd="sng">
              <a:solidFill>
                <a:schemeClr val="dk2"/>
              </a:solidFill>
              <a:prstDash val="solid"/>
              <a:round/>
              <a:headEnd type="none" w="med" len="med"/>
              <a:tailEnd type="none" w="med" len="med"/>
            </a:ln>
          </p:spPr>
        </p:cxnSp>
        <p:sp>
          <p:nvSpPr>
            <p:cNvPr id="436" name="Google Shape;436;p28"/>
            <p:cNvSpPr/>
            <p:nvPr/>
          </p:nvSpPr>
          <p:spPr>
            <a:xfrm>
              <a:off x="286625" y="25004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8717275" y="25004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3"/>
          <p:cNvCxnSpPr/>
          <p:nvPr/>
        </p:nvCxnSpPr>
        <p:spPr>
          <a:xfrm>
            <a:off x="356675" y="-17925"/>
            <a:ext cx="0" cy="51756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3"/>
          <p:cNvCxnSpPr/>
          <p:nvPr/>
        </p:nvCxnSpPr>
        <p:spPr>
          <a:xfrm>
            <a:off x="356675" y="26735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3"/>
          <p:cNvCxnSpPr/>
          <p:nvPr/>
        </p:nvCxnSpPr>
        <p:spPr>
          <a:xfrm>
            <a:off x="356675" y="487370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3"/>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3"/>
          <p:cNvCxnSpPr/>
          <p:nvPr/>
        </p:nvCxnSpPr>
        <p:spPr>
          <a:xfrm rot="10800000">
            <a:off x="4572000" y="4868875"/>
            <a:ext cx="0" cy="267300"/>
          </a:xfrm>
          <a:prstGeom prst="straightConnector1">
            <a:avLst/>
          </a:prstGeom>
          <a:noFill/>
          <a:ln w="9525" cap="flat" cmpd="sng">
            <a:solidFill>
              <a:schemeClr val="dk2"/>
            </a:solidFill>
            <a:prstDash val="solid"/>
            <a:round/>
            <a:headEnd type="none" w="med" len="med"/>
            <a:tailEnd type="none" w="med" len="med"/>
          </a:ln>
        </p:spPr>
      </p:cxnSp>
      <p:sp>
        <p:nvSpPr>
          <p:cNvPr id="34" name="Google Shape;34;p3"/>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3"/>
          <p:cNvCxnSpPr/>
          <p:nvPr/>
        </p:nvCxnSpPr>
        <p:spPr>
          <a:xfrm>
            <a:off x="8787325" y="-17925"/>
            <a:ext cx="0" cy="51756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3"/>
          <p:cNvCxnSpPr/>
          <p:nvPr/>
        </p:nvCxnSpPr>
        <p:spPr>
          <a:xfrm rot="10800000">
            <a:off x="-6975" y="2571750"/>
            <a:ext cx="370500" cy="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3"/>
          <p:cNvCxnSpPr/>
          <p:nvPr/>
        </p:nvCxnSpPr>
        <p:spPr>
          <a:xfrm rot="10800000">
            <a:off x="8787325" y="2571750"/>
            <a:ext cx="370500" cy="0"/>
          </a:xfrm>
          <a:prstGeom prst="straightConnector1">
            <a:avLst/>
          </a:prstGeom>
          <a:noFill/>
          <a:ln w="9525" cap="flat" cmpd="sng">
            <a:solidFill>
              <a:schemeClr val="dk2"/>
            </a:solidFill>
            <a:prstDash val="solid"/>
            <a:round/>
            <a:headEnd type="none" w="med" len="med"/>
            <a:tailEnd type="none" w="med" len="med"/>
          </a:ln>
        </p:spPr>
      </p:cxnSp>
      <p:sp>
        <p:nvSpPr>
          <p:cNvPr id="39" name="Google Shape;39;p3"/>
          <p:cNvSpPr/>
          <p:nvPr/>
        </p:nvSpPr>
        <p:spPr>
          <a:xfrm>
            <a:off x="28662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71727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txBox="1">
            <a:spLocks noGrp="1"/>
          </p:cNvSpPr>
          <p:nvPr>
            <p:ph type="title"/>
          </p:nvPr>
        </p:nvSpPr>
        <p:spPr>
          <a:xfrm>
            <a:off x="2380200" y="22969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3767938" y="1228575"/>
            <a:ext cx="1474500" cy="87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atin typeface="Urbanist Light"/>
                <a:ea typeface="Urbanist Light"/>
                <a:cs typeface="Urbanist Light"/>
                <a:sym typeface="Urbanist 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grpSp>
        <p:nvGrpSpPr>
          <p:cNvPr id="93" name="Google Shape;93;p8"/>
          <p:cNvGrpSpPr/>
          <p:nvPr/>
        </p:nvGrpSpPr>
        <p:grpSpPr>
          <a:xfrm>
            <a:off x="-4950" y="-6300"/>
            <a:ext cx="9153900" cy="5156100"/>
            <a:chOff x="-4950" y="-6300"/>
            <a:chExt cx="9153900" cy="5156100"/>
          </a:xfrm>
        </p:grpSpPr>
        <p:cxnSp>
          <p:nvCxnSpPr>
            <p:cNvPr id="94" name="Google Shape;94;p8"/>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8"/>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8"/>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8"/>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98" name="Google Shape;98;p8"/>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8"/>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00" name="Google Shape;100;p8"/>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8"/>
            <p:cNvGrpSpPr/>
            <p:nvPr/>
          </p:nvGrpSpPr>
          <p:grpSpPr>
            <a:xfrm>
              <a:off x="107505" y="2023500"/>
              <a:ext cx="140100" cy="855450"/>
              <a:chOff x="8898796" y="1665825"/>
              <a:chExt cx="140100" cy="855450"/>
            </a:xfrm>
          </p:grpSpPr>
          <p:sp>
            <p:nvSpPr>
              <p:cNvPr id="104" name="Google Shape;104;p8"/>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 name="Google Shape;107;p8"/>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grpSp>
          <p:nvGrpSpPr>
            <p:cNvPr id="108" name="Google Shape;108;p8"/>
            <p:cNvGrpSpPr/>
            <p:nvPr/>
          </p:nvGrpSpPr>
          <p:grpSpPr>
            <a:xfrm>
              <a:off x="8896405" y="2023500"/>
              <a:ext cx="140100" cy="855450"/>
              <a:chOff x="8898796" y="1665825"/>
              <a:chExt cx="140100" cy="855450"/>
            </a:xfrm>
          </p:grpSpPr>
          <p:sp>
            <p:nvSpPr>
              <p:cNvPr id="109" name="Google Shape;109;p8"/>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8"/>
            <p:cNvSpPr/>
            <p:nvPr/>
          </p:nvSpPr>
          <p:spPr>
            <a:xfrm>
              <a:off x="450195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4501950" y="48061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17" name="Google Shape;11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8" name="Google Shape;118;p9"/>
          <p:cNvGrpSpPr/>
          <p:nvPr/>
        </p:nvGrpSpPr>
        <p:grpSpPr>
          <a:xfrm>
            <a:off x="-4950" y="-6300"/>
            <a:ext cx="9153900" cy="5156100"/>
            <a:chOff x="-4950" y="-6300"/>
            <a:chExt cx="9153900" cy="5156100"/>
          </a:xfrm>
        </p:grpSpPr>
        <p:cxnSp>
          <p:nvCxnSpPr>
            <p:cNvPr id="119" name="Google Shape;119;p9"/>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20" name="Google Shape;120;p9"/>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9"/>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9"/>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123" name="Google Shape;123;p9"/>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9"/>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9"/>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107505" y="2023500"/>
              <a:ext cx="140100" cy="855450"/>
              <a:chOff x="8898796" y="1665825"/>
              <a:chExt cx="140100" cy="855450"/>
            </a:xfrm>
          </p:grpSpPr>
          <p:sp>
            <p:nvSpPr>
              <p:cNvPr id="129" name="Google Shape;129;p9"/>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 name="Google Shape;132;p9"/>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grpSp>
          <p:nvGrpSpPr>
            <p:cNvPr id="133" name="Google Shape;133;p9"/>
            <p:cNvGrpSpPr/>
            <p:nvPr/>
          </p:nvGrpSpPr>
          <p:grpSpPr>
            <a:xfrm>
              <a:off x="8896405" y="2023500"/>
              <a:ext cx="140100" cy="855450"/>
              <a:chOff x="8898796" y="1665825"/>
              <a:chExt cx="140100" cy="855450"/>
            </a:xfrm>
          </p:grpSpPr>
          <p:sp>
            <p:nvSpPr>
              <p:cNvPr id="134" name="Google Shape;134;p9"/>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10"/>
          <p:cNvSpPr>
            <a:spLocks noGrp="1"/>
          </p:cNvSpPr>
          <p:nvPr>
            <p:ph type="pic" idx="2"/>
          </p:nvPr>
        </p:nvSpPr>
        <p:spPr>
          <a:xfrm>
            <a:off x="0" y="0"/>
            <a:ext cx="9144000" cy="5143500"/>
          </a:xfrm>
          <a:prstGeom prst="rect">
            <a:avLst/>
          </a:prstGeom>
          <a:noFill/>
          <a:ln>
            <a:noFill/>
          </a:ln>
        </p:spPr>
      </p:sp>
      <p:sp>
        <p:nvSpPr>
          <p:cNvPr id="139" name="Google Shape;13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670325"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3"/>
          <p:cNvSpPr txBox="1">
            <a:spLocks noGrp="1"/>
          </p:cNvSpPr>
          <p:nvPr>
            <p:ph type="title" idx="2" hasCustomPrompt="1"/>
          </p:nvPr>
        </p:nvSpPr>
        <p:spPr>
          <a:xfrm>
            <a:off x="720000" y="1133200"/>
            <a:ext cx="1471200" cy="91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720000" y="2833147"/>
            <a:ext cx="1471200" cy="9105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title" idx="4" hasCustomPrompt="1"/>
          </p:nvPr>
        </p:nvSpPr>
        <p:spPr>
          <a:xfrm>
            <a:off x="3306000" y="1133200"/>
            <a:ext cx="1471200" cy="91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a:spLocks noGrp="1"/>
          </p:cNvSpPr>
          <p:nvPr>
            <p:ph type="title" idx="5" hasCustomPrompt="1"/>
          </p:nvPr>
        </p:nvSpPr>
        <p:spPr>
          <a:xfrm>
            <a:off x="3306000" y="2832851"/>
            <a:ext cx="1471200" cy="9105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title" idx="6" hasCustomPrompt="1"/>
          </p:nvPr>
        </p:nvSpPr>
        <p:spPr>
          <a:xfrm>
            <a:off x="5892000" y="1133200"/>
            <a:ext cx="1471200" cy="91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title" idx="7" hasCustomPrompt="1"/>
          </p:nvPr>
        </p:nvSpPr>
        <p:spPr>
          <a:xfrm>
            <a:off x="5892000" y="2832850"/>
            <a:ext cx="1471200" cy="9105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3000"/>
              <a:buNone/>
              <a:defRPr sz="6000">
                <a:latin typeface="Urbanist Light"/>
                <a:ea typeface="Urbanist Light"/>
                <a:cs typeface="Urbanist Light"/>
                <a:sym typeface="Urbanist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3"/>
          <p:cNvSpPr txBox="1">
            <a:spLocks noGrp="1"/>
          </p:cNvSpPr>
          <p:nvPr>
            <p:ph type="subTitle" idx="1"/>
          </p:nvPr>
        </p:nvSpPr>
        <p:spPr>
          <a:xfrm>
            <a:off x="720000" y="2043075"/>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13"/>
          <p:cNvSpPr txBox="1">
            <a:spLocks noGrp="1"/>
          </p:cNvSpPr>
          <p:nvPr>
            <p:ph type="subTitle" idx="8"/>
          </p:nvPr>
        </p:nvSpPr>
        <p:spPr>
          <a:xfrm>
            <a:off x="3306000" y="2043075"/>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13"/>
          <p:cNvSpPr txBox="1">
            <a:spLocks noGrp="1"/>
          </p:cNvSpPr>
          <p:nvPr>
            <p:ph type="subTitle" idx="9"/>
          </p:nvPr>
        </p:nvSpPr>
        <p:spPr>
          <a:xfrm>
            <a:off x="5892000" y="2043075"/>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0" name="Google Shape;170;p13"/>
          <p:cNvSpPr txBox="1">
            <a:spLocks noGrp="1"/>
          </p:cNvSpPr>
          <p:nvPr>
            <p:ph type="subTitle" idx="13"/>
          </p:nvPr>
        </p:nvSpPr>
        <p:spPr>
          <a:xfrm>
            <a:off x="720000" y="3746600"/>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13"/>
          <p:cNvSpPr txBox="1">
            <a:spLocks noGrp="1"/>
          </p:cNvSpPr>
          <p:nvPr>
            <p:ph type="subTitle" idx="14"/>
          </p:nvPr>
        </p:nvSpPr>
        <p:spPr>
          <a:xfrm>
            <a:off x="3306000" y="3746600"/>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2" name="Google Shape;172;p13"/>
          <p:cNvSpPr txBox="1">
            <a:spLocks noGrp="1"/>
          </p:cNvSpPr>
          <p:nvPr>
            <p:ph type="subTitle" idx="15"/>
          </p:nvPr>
        </p:nvSpPr>
        <p:spPr>
          <a:xfrm>
            <a:off x="5892000" y="3746600"/>
            <a:ext cx="2532000" cy="75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73" name="Google Shape;173;p13"/>
          <p:cNvGrpSpPr/>
          <p:nvPr/>
        </p:nvGrpSpPr>
        <p:grpSpPr>
          <a:xfrm>
            <a:off x="-54625" y="50"/>
            <a:ext cx="9153900" cy="5149825"/>
            <a:chOff x="-54625" y="50"/>
            <a:chExt cx="9153900" cy="5149825"/>
          </a:xfrm>
        </p:grpSpPr>
        <p:cxnSp>
          <p:nvCxnSpPr>
            <p:cNvPr id="174" name="Google Shape;174;p13"/>
            <p:cNvCxnSpPr/>
            <p:nvPr/>
          </p:nvCxnSpPr>
          <p:spPr>
            <a:xfrm>
              <a:off x="-54625"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3"/>
            <p:cNvCxnSpPr/>
            <p:nvPr/>
          </p:nvCxnSpPr>
          <p:spPr>
            <a:xfrm>
              <a:off x="-54625"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3"/>
            <p:cNvCxnSpPr/>
            <p:nvPr/>
          </p:nvCxnSpPr>
          <p:spPr>
            <a:xfrm rot="10800000">
              <a:off x="4522325"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3"/>
            <p:cNvCxnSpPr/>
            <p:nvPr/>
          </p:nvCxnSpPr>
          <p:spPr>
            <a:xfrm rot="10800000">
              <a:off x="4522325" y="4868775"/>
              <a:ext cx="0" cy="281100"/>
            </a:xfrm>
            <a:prstGeom prst="straightConnector1">
              <a:avLst/>
            </a:prstGeom>
            <a:noFill/>
            <a:ln w="9525" cap="flat" cmpd="sng">
              <a:solidFill>
                <a:schemeClr val="dk2"/>
              </a:solidFill>
              <a:prstDash val="solid"/>
              <a:round/>
              <a:headEnd type="none" w="med" len="med"/>
              <a:tailEnd type="none" w="med" len="med"/>
            </a:ln>
          </p:spPr>
        </p:cxnSp>
        <p:sp>
          <p:nvSpPr>
            <p:cNvPr id="178" name="Google Shape;178;p13"/>
            <p:cNvSpPr/>
            <p:nvPr/>
          </p:nvSpPr>
          <p:spPr>
            <a:xfrm>
              <a:off x="863580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05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63580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05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4452275"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4452275"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79"/>
        <p:cNvGrpSpPr/>
        <p:nvPr/>
      </p:nvGrpSpPr>
      <p:grpSpPr>
        <a:xfrm>
          <a:off x="0" y="0"/>
          <a:ext cx="0" cy="0"/>
          <a:chOff x="0" y="0"/>
          <a:chExt cx="0" cy="0"/>
        </a:xfrm>
      </p:grpSpPr>
      <p:grpSp>
        <p:nvGrpSpPr>
          <p:cNvPr id="380" name="Google Shape;380;p26"/>
          <p:cNvGrpSpPr/>
          <p:nvPr/>
        </p:nvGrpSpPr>
        <p:grpSpPr>
          <a:xfrm>
            <a:off x="107505" y="50"/>
            <a:ext cx="8781670" cy="5142562"/>
            <a:chOff x="107505" y="50"/>
            <a:chExt cx="8781670" cy="5142562"/>
          </a:xfrm>
        </p:grpSpPr>
        <p:cxnSp>
          <p:nvCxnSpPr>
            <p:cNvPr id="381" name="Google Shape;381;p26"/>
            <p:cNvCxnSpPr/>
            <p:nvPr/>
          </p:nvCxnSpPr>
          <p:spPr>
            <a:xfrm>
              <a:off x="8787325" y="265650"/>
              <a:ext cx="0" cy="4614000"/>
            </a:xfrm>
            <a:prstGeom prst="straightConnector1">
              <a:avLst/>
            </a:prstGeom>
            <a:noFill/>
            <a:ln w="9525" cap="flat" cmpd="sng">
              <a:solidFill>
                <a:schemeClr val="dk2"/>
              </a:solidFill>
              <a:prstDash val="solid"/>
              <a:round/>
              <a:headEnd type="none" w="med" len="med"/>
              <a:tailEnd type="none" w="med" len="med"/>
            </a:ln>
          </p:spPr>
        </p:cxnSp>
        <p:cxnSp>
          <p:nvCxnSpPr>
            <p:cNvPr id="382" name="Google Shape;382;p26"/>
            <p:cNvCxnSpPr/>
            <p:nvPr/>
          </p:nvCxnSpPr>
          <p:spPr>
            <a:xfrm>
              <a:off x="356550" y="265650"/>
              <a:ext cx="0" cy="461400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p26"/>
            <p:cNvCxnSpPr/>
            <p:nvPr/>
          </p:nvCxnSpPr>
          <p:spPr>
            <a:xfrm>
              <a:off x="349550" y="267350"/>
              <a:ext cx="844500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6"/>
            <p:cNvCxnSpPr/>
            <p:nvPr/>
          </p:nvCxnSpPr>
          <p:spPr>
            <a:xfrm>
              <a:off x="349550" y="4873700"/>
              <a:ext cx="8445000" cy="0"/>
            </a:xfrm>
            <a:prstGeom prst="straightConnector1">
              <a:avLst/>
            </a:prstGeom>
            <a:noFill/>
            <a:ln w="9525" cap="flat" cmpd="sng">
              <a:solidFill>
                <a:schemeClr val="dk2"/>
              </a:solidFill>
              <a:prstDash val="solid"/>
              <a:round/>
              <a:headEnd type="none" w="med" len="med"/>
              <a:tailEnd type="none" w="med" len="med"/>
            </a:ln>
          </p:spPr>
        </p:cxnSp>
        <p:sp>
          <p:nvSpPr>
            <p:cNvPr id="385" name="Google Shape;385;p26"/>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26"/>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387" name="Google Shape;387;p26"/>
            <p:cNvSpPr/>
            <p:nvPr/>
          </p:nvSpPr>
          <p:spPr>
            <a:xfrm>
              <a:off x="450195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26"/>
            <p:cNvCxnSpPr/>
            <p:nvPr/>
          </p:nvCxnSpPr>
          <p:spPr>
            <a:xfrm rot="10800000">
              <a:off x="4572000" y="4875312"/>
              <a:ext cx="0" cy="267300"/>
            </a:xfrm>
            <a:prstGeom prst="straightConnector1">
              <a:avLst/>
            </a:prstGeom>
            <a:noFill/>
            <a:ln w="9525" cap="flat" cmpd="sng">
              <a:solidFill>
                <a:schemeClr val="dk2"/>
              </a:solidFill>
              <a:prstDash val="solid"/>
              <a:round/>
              <a:headEnd type="none" w="med" len="med"/>
              <a:tailEnd type="none" w="med" len="med"/>
            </a:ln>
          </p:spPr>
        </p:cxnSp>
        <p:sp>
          <p:nvSpPr>
            <p:cNvPr id="392" name="Google Shape;392;p26"/>
            <p:cNvSpPr/>
            <p:nvPr/>
          </p:nvSpPr>
          <p:spPr>
            <a:xfrm>
              <a:off x="450195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6"/>
            <p:cNvGrpSpPr/>
            <p:nvPr/>
          </p:nvGrpSpPr>
          <p:grpSpPr>
            <a:xfrm>
              <a:off x="107505" y="2144025"/>
              <a:ext cx="140100" cy="855450"/>
              <a:chOff x="8898796" y="1665825"/>
              <a:chExt cx="140100" cy="855450"/>
            </a:xfrm>
          </p:grpSpPr>
          <p:sp>
            <p:nvSpPr>
              <p:cNvPr id="394" name="Google Shape;394;p26"/>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26"/>
          <p:cNvSpPr txBox="1">
            <a:spLocks noGrp="1"/>
          </p:cNvSpPr>
          <p:nvPr>
            <p:ph type="title"/>
          </p:nvPr>
        </p:nvSpPr>
        <p:spPr>
          <a:xfrm>
            <a:off x="2084813" y="525050"/>
            <a:ext cx="4448100" cy="105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8" name="Google Shape;398;p26"/>
          <p:cNvSpPr txBox="1">
            <a:spLocks noGrp="1"/>
          </p:cNvSpPr>
          <p:nvPr>
            <p:ph type="subTitle" idx="1"/>
          </p:nvPr>
        </p:nvSpPr>
        <p:spPr>
          <a:xfrm>
            <a:off x="2426475" y="1702275"/>
            <a:ext cx="3764700" cy="105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9" name="Google Shape;399;p26"/>
          <p:cNvSpPr txBox="1"/>
          <p:nvPr/>
        </p:nvSpPr>
        <p:spPr>
          <a:xfrm>
            <a:off x="2084825" y="3611950"/>
            <a:ext cx="4448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lang="en" sz="10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000" b="1">
                <a:solidFill>
                  <a:schemeClr val="dk1"/>
                </a:solidFill>
                <a:latin typeface="Albert Sans"/>
                <a:ea typeface="Albert Sans"/>
                <a:cs typeface="Albert Sans"/>
                <a:sym typeface="Albert Sans"/>
              </a:rPr>
              <a:t>,</a:t>
            </a:r>
            <a:r>
              <a:rPr lang="en" sz="1000">
                <a:solidFill>
                  <a:schemeClr val="dk1"/>
                </a:solidFill>
                <a:latin typeface="Albert Sans"/>
                <a:ea typeface="Albert Sans"/>
                <a:cs typeface="Albert Sans"/>
                <a:sym typeface="Albert Sans"/>
              </a:rPr>
              <a:t> and includes icons by </a:t>
            </a:r>
            <a:r>
              <a:rPr lang="en" sz="10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Albert Sans"/>
                <a:ea typeface="Albert Sans"/>
                <a:cs typeface="Albert Sans"/>
                <a:sym typeface="Albert Sans"/>
              </a:rPr>
              <a:t>, and infographics &amp; images by </a:t>
            </a:r>
            <a:r>
              <a:rPr lang="en" sz="10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lbert Sans"/>
                <a:ea typeface="Albert Sans"/>
                <a:cs typeface="Albert Sans"/>
                <a:sym typeface="Albert Sans"/>
              </a:rPr>
              <a:t> </a:t>
            </a:r>
            <a:endParaRPr sz="10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0"/>
        <p:cNvGrpSpPr/>
        <p:nvPr/>
      </p:nvGrpSpPr>
      <p:grpSpPr>
        <a:xfrm>
          <a:off x="0" y="0"/>
          <a:ext cx="0" cy="0"/>
          <a:chOff x="0" y="0"/>
          <a:chExt cx="0" cy="0"/>
        </a:xfrm>
      </p:grpSpPr>
      <p:grpSp>
        <p:nvGrpSpPr>
          <p:cNvPr id="401" name="Google Shape;401;p27"/>
          <p:cNvGrpSpPr/>
          <p:nvPr/>
        </p:nvGrpSpPr>
        <p:grpSpPr>
          <a:xfrm>
            <a:off x="-4950" y="-6300"/>
            <a:ext cx="9153900" cy="5156100"/>
            <a:chOff x="-4950" y="-6300"/>
            <a:chExt cx="9153900" cy="5156100"/>
          </a:xfrm>
        </p:grpSpPr>
        <p:cxnSp>
          <p:nvCxnSpPr>
            <p:cNvPr id="402" name="Google Shape;402;p27"/>
            <p:cNvCxnSpPr/>
            <p:nvPr/>
          </p:nvCxnSpPr>
          <p:spPr>
            <a:xfrm rot="10800000">
              <a:off x="4572000" y="4875312"/>
              <a:ext cx="0" cy="267300"/>
            </a:xfrm>
            <a:prstGeom prst="straightConnector1">
              <a:avLst/>
            </a:prstGeom>
            <a:noFill/>
            <a:ln w="9525" cap="flat" cmpd="sng">
              <a:solidFill>
                <a:schemeClr val="dk2"/>
              </a:solidFill>
              <a:prstDash val="solid"/>
              <a:round/>
              <a:headEnd type="none" w="med" len="med"/>
              <a:tailEnd type="none" w="med" len="med"/>
            </a:ln>
          </p:spPr>
        </p:cxnSp>
        <p:cxnSp>
          <p:nvCxnSpPr>
            <p:cNvPr id="403" name="Google Shape;403;p27"/>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27"/>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27"/>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27"/>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7"/>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408" name="Google Shape;408;p27"/>
            <p:cNvSpPr/>
            <p:nvPr/>
          </p:nvSpPr>
          <p:spPr>
            <a:xfrm>
              <a:off x="28650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7"/>
            <p:cNvGrpSpPr/>
            <p:nvPr/>
          </p:nvGrpSpPr>
          <p:grpSpPr>
            <a:xfrm>
              <a:off x="107505" y="2144025"/>
              <a:ext cx="140100" cy="855450"/>
              <a:chOff x="8898796" y="1665825"/>
              <a:chExt cx="140100" cy="855450"/>
            </a:xfrm>
          </p:grpSpPr>
          <p:sp>
            <p:nvSpPr>
              <p:cNvPr id="410" name="Google Shape;410;p27"/>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7"/>
            <p:cNvGrpSpPr/>
            <p:nvPr/>
          </p:nvGrpSpPr>
          <p:grpSpPr>
            <a:xfrm>
              <a:off x="8896405" y="2023500"/>
              <a:ext cx="140100" cy="855450"/>
              <a:chOff x="8898796" y="1665825"/>
              <a:chExt cx="140100" cy="855450"/>
            </a:xfrm>
          </p:grpSpPr>
          <p:sp>
            <p:nvSpPr>
              <p:cNvPr id="414" name="Google Shape;414;p27"/>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27"/>
            <p:cNvSpPr/>
            <p:nvPr/>
          </p:nvSpPr>
          <p:spPr>
            <a:xfrm>
              <a:off x="28650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871740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871740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1pPr>
            <a:lvl2pPr lvl="1"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2pPr>
            <a:lvl3pPr lvl="2"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3pPr>
            <a:lvl4pPr lvl="3"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4pPr>
            <a:lvl5pPr lvl="4"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5pPr>
            <a:lvl6pPr lvl="5"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6pPr>
            <a:lvl7pPr lvl="6"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7pPr>
            <a:lvl8pPr lvl="7"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8pPr>
            <a:lvl9pPr lvl="8"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72" r:id="rId8"/>
    <p:sldLayoutId id="2147483673" r:id="rId9"/>
    <p:sldLayoutId id="214748367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604.03257" TargetMode="External"/><Relationship Id="rId2" Type="http://schemas.openxmlformats.org/officeDocument/2006/relationships/hyperlink" Target="https://proceedings.mlr.press/v28/sutskever13.html" TargetMode="External"/><Relationship Id="rId1" Type="http://schemas.openxmlformats.org/officeDocument/2006/relationships/slideLayout" Target="../slideLayouts/slideLayout2.xml"/><Relationship Id="rId5" Type="http://schemas.openxmlformats.org/officeDocument/2006/relationships/hyperlink" Target="https://joblib.readthedocs.io/en/stable/" TargetMode="External"/><Relationship Id="rId4" Type="http://schemas.openxmlformats.org/officeDocument/2006/relationships/hyperlink" Target="https://arxiv.org/abs/1808.10396"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2"/>
          <p:cNvSpPr txBox="1">
            <a:spLocks noGrp="1"/>
          </p:cNvSpPr>
          <p:nvPr>
            <p:ph type="subTitle" idx="1"/>
          </p:nvPr>
        </p:nvSpPr>
        <p:spPr>
          <a:xfrm>
            <a:off x="4574723" y="3566415"/>
            <a:ext cx="4091387" cy="965685"/>
          </a:xfrm>
          <a:prstGeom prst="rect">
            <a:avLst/>
          </a:prstGeom>
        </p:spPr>
        <p:txBody>
          <a:bodyPr spcFirstLastPara="1" wrap="square" lIns="91425" tIns="91425" rIns="91425" bIns="91425" anchor="t" anchorCtr="0">
            <a:noAutofit/>
          </a:bodyPr>
          <a:lstStyle/>
          <a:p>
            <a:pPr marL="0" indent="0">
              <a:lnSpc>
                <a:spcPct val="150000"/>
              </a:lnSpc>
            </a:pPr>
            <a:r>
              <a:rPr lang="en" sz="1400">
                <a:latin typeface="Urbanist Light"/>
              </a:rPr>
              <a:t>Department of Computer Science,</a:t>
            </a:r>
            <a:endParaRPr lang="it-IT">
              <a:latin typeface="Urbanist Light"/>
            </a:endParaRPr>
          </a:p>
          <a:p>
            <a:pPr marL="0" indent="0">
              <a:lnSpc>
                <a:spcPct val="150000"/>
              </a:lnSpc>
            </a:pPr>
            <a:r>
              <a:rPr lang="en" sz="1400">
                <a:latin typeface="Urbanist Light"/>
              </a:rPr>
              <a:t>University of Pisa</a:t>
            </a:r>
            <a:endParaRPr lang="it-IT">
              <a:latin typeface="Urbanist Light"/>
            </a:endParaRPr>
          </a:p>
          <a:p>
            <a:pPr marL="0" indent="0">
              <a:lnSpc>
                <a:spcPct val="150000"/>
              </a:lnSpc>
            </a:pPr>
            <a:r>
              <a:rPr lang="en" sz="1400">
                <a:latin typeface="Urbanist Light"/>
              </a:rPr>
              <a:t>A/A 23-24</a:t>
            </a:r>
          </a:p>
          <a:p>
            <a:pPr marL="0" lvl="0" indent="0" algn="r" rtl="0">
              <a:lnSpc>
                <a:spcPct val="150000"/>
              </a:lnSpc>
              <a:spcBef>
                <a:spcPts val="0"/>
              </a:spcBef>
              <a:spcAft>
                <a:spcPts val="0"/>
              </a:spcAft>
              <a:buNone/>
            </a:pPr>
            <a:endParaRPr lang="en"/>
          </a:p>
          <a:p>
            <a:pPr marL="0" lvl="0" indent="0" algn="r" rtl="0">
              <a:spcBef>
                <a:spcPts val="0"/>
              </a:spcBef>
              <a:spcAft>
                <a:spcPts val="0"/>
              </a:spcAft>
              <a:buNone/>
            </a:pPr>
            <a:endParaRPr/>
          </a:p>
        </p:txBody>
      </p:sp>
      <p:sp>
        <p:nvSpPr>
          <p:cNvPr id="449" name="Google Shape;449;p32"/>
          <p:cNvSpPr txBox="1">
            <a:spLocks noGrp="1"/>
          </p:cNvSpPr>
          <p:nvPr>
            <p:ph type="ctrTitle"/>
          </p:nvPr>
        </p:nvSpPr>
        <p:spPr>
          <a:xfrm>
            <a:off x="1234853" y="1660569"/>
            <a:ext cx="6712811" cy="1224645"/>
          </a:xfrm>
          <a:prstGeom prst="rect">
            <a:avLst/>
          </a:prstGeom>
        </p:spPr>
        <p:txBody>
          <a:bodyPr spcFirstLastPara="1" wrap="square" lIns="91425" tIns="91425" rIns="91425" bIns="91425" anchor="b" anchorCtr="0">
            <a:noAutofit/>
          </a:bodyPr>
          <a:lstStyle/>
          <a:p>
            <a:pPr algn="ctr"/>
            <a:r>
              <a:rPr lang="it-IT" sz="2800" dirty="0">
                <a:latin typeface="Urbanist Light"/>
                <a:ea typeface="Urbanist Light"/>
                <a:cs typeface="Urbanist Light"/>
              </a:rPr>
              <a:t>ML 2023 Project – </a:t>
            </a:r>
            <a:r>
              <a:rPr lang="it-IT" sz="2800" dirty="0" err="1">
                <a:latin typeface="Urbanist Light"/>
                <a:ea typeface="Urbanist Light"/>
                <a:cs typeface="Urbanist Light"/>
              </a:rPr>
              <a:t>Type</a:t>
            </a:r>
            <a:r>
              <a:rPr lang="it-IT" sz="2800" dirty="0">
                <a:latin typeface="Urbanist Light"/>
                <a:ea typeface="Urbanist Light"/>
                <a:cs typeface="Urbanist Light"/>
              </a:rPr>
              <a:t> A</a:t>
            </a:r>
            <a:br>
              <a:rPr lang="it-IT" sz="3200" dirty="0">
                <a:latin typeface="Urbanist Light"/>
                <a:ea typeface="Urbanist Light"/>
                <a:cs typeface="Urbanist Light"/>
              </a:rPr>
            </a:br>
            <a:r>
              <a:rPr lang="it-IT" sz="2400" dirty="0">
                <a:latin typeface="Urbanist Light"/>
                <a:ea typeface="Urbanist Light"/>
                <a:cs typeface="Urbanist Light"/>
              </a:rPr>
              <a:t>Team Name:  All' ultimo </a:t>
            </a:r>
            <a:r>
              <a:rPr lang="it-IT" sz="2400" dirty="0" err="1">
                <a:latin typeface="Urbanist Light"/>
                <a:ea typeface="Urbanist Light"/>
                <a:cs typeface="Urbanist Light"/>
              </a:rPr>
              <a:t>momentum</a:t>
            </a:r>
            <a:endParaRPr lang="it-IT" sz="2400" dirty="0">
              <a:latin typeface="Urbanist Light"/>
              <a:ea typeface="Urbanist Light"/>
              <a:cs typeface="Urbanist Light"/>
            </a:endParaRPr>
          </a:p>
        </p:txBody>
      </p:sp>
      <p:sp>
        <p:nvSpPr>
          <p:cNvPr id="450" name="Google Shape;450;p32"/>
          <p:cNvSpPr/>
          <p:nvPr/>
        </p:nvSpPr>
        <p:spPr>
          <a:xfrm>
            <a:off x="897381" y="238117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8137977" y="3340581"/>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2" name="Google Shape;452;p32"/>
          <p:cNvCxnSpPr>
            <a:cxnSpLocks/>
            <a:endCxn id="450" idx="4"/>
          </p:cNvCxnSpPr>
          <p:nvPr/>
        </p:nvCxnSpPr>
        <p:spPr>
          <a:xfrm rot="10800000">
            <a:off x="967501" y="2521125"/>
            <a:ext cx="2020500" cy="1861200"/>
          </a:xfrm>
          <a:prstGeom prst="bentConnector2">
            <a:avLst/>
          </a:prstGeom>
          <a:noFill/>
          <a:ln w="19050" cap="flat" cmpd="sng">
            <a:solidFill>
              <a:schemeClr val="dk1"/>
            </a:solidFill>
            <a:prstDash val="solid"/>
            <a:round/>
            <a:headEnd type="none" w="med" len="med"/>
            <a:tailEnd type="stealth" w="med" len="med"/>
          </a:ln>
        </p:spPr>
      </p:cxnSp>
      <p:cxnSp>
        <p:nvCxnSpPr>
          <p:cNvPr id="453" name="Google Shape;453;p32"/>
          <p:cNvCxnSpPr>
            <a:cxnSpLocks/>
            <a:endCxn id="451" idx="0"/>
          </p:cNvCxnSpPr>
          <p:nvPr/>
        </p:nvCxnSpPr>
        <p:spPr>
          <a:xfrm>
            <a:off x="7693732" y="783354"/>
            <a:ext cx="514295" cy="2557227"/>
          </a:xfrm>
          <a:prstGeom prst="bentConnector2">
            <a:avLst/>
          </a:prstGeom>
          <a:noFill/>
          <a:ln w="19050" cap="flat" cmpd="sng">
            <a:solidFill>
              <a:schemeClr val="dk1"/>
            </a:solidFill>
            <a:prstDash val="solid"/>
            <a:round/>
            <a:headEnd type="none" w="med" len="med"/>
            <a:tailEnd type="stealth" w="med" len="med"/>
          </a:ln>
        </p:spPr>
      </p:cxnSp>
      <p:sp>
        <p:nvSpPr>
          <p:cNvPr id="4" name="CasellaDiTesto 3">
            <a:extLst>
              <a:ext uri="{FF2B5EF4-FFF2-40B4-BE49-F238E27FC236}">
                <a16:creationId xmlns:a16="http://schemas.microsoft.com/office/drawing/2014/main" id="{C102F3DB-85E0-9A7F-01FC-5A04017AD4DC}"/>
              </a:ext>
            </a:extLst>
          </p:cNvPr>
          <p:cNvSpPr txBox="1"/>
          <p:nvPr/>
        </p:nvSpPr>
        <p:spPr>
          <a:xfrm>
            <a:off x="3138086" y="2760281"/>
            <a:ext cx="2865388" cy="1138773"/>
          </a:xfrm>
          <a:prstGeom prst="rect">
            <a:avLst/>
          </a:prstGeom>
          <a:noFill/>
        </p:spPr>
        <p:txBody>
          <a:bodyPr wrap="square" lIns="91440" tIns="45720" rIns="91440" bIns="45720" anchor="t">
            <a:spAutoFit/>
          </a:bodyPr>
          <a:lstStyle/>
          <a:p>
            <a:pPr algn="ctr"/>
            <a:endParaRPr lang="it-IT" sz="1800">
              <a:solidFill>
                <a:schemeClr val="dk1"/>
              </a:solidFill>
              <a:latin typeface="Albert Sans"/>
            </a:endParaRPr>
          </a:p>
          <a:p>
            <a:pPr algn="ctr"/>
            <a:r>
              <a:rPr lang="it-IT" sz="1800" dirty="0">
                <a:solidFill>
                  <a:schemeClr val="dk1"/>
                </a:solidFill>
                <a:latin typeface="Albert Sans"/>
                <a:sym typeface="Albert Sans"/>
              </a:rPr>
              <a:t>Andriani Paolo </a:t>
            </a:r>
            <a:endParaRPr lang="it-IT" sz="1800" dirty="0">
              <a:solidFill>
                <a:schemeClr val="dk1"/>
              </a:solidFill>
              <a:latin typeface="Albert Sans"/>
            </a:endParaRPr>
          </a:p>
          <a:p>
            <a:pPr algn="ctr"/>
            <a:r>
              <a:rPr lang="it-IT" sz="1800" dirty="0" err="1">
                <a:solidFill>
                  <a:schemeClr val="dk1"/>
                </a:solidFill>
                <a:latin typeface="Albert Sans"/>
                <a:sym typeface="Albert Sans"/>
              </a:rPr>
              <a:t>Velardita</a:t>
            </a:r>
            <a:r>
              <a:rPr lang="it-IT" sz="1800" dirty="0">
                <a:solidFill>
                  <a:schemeClr val="dk1"/>
                </a:solidFill>
                <a:latin typeface="Albert Sans"/>
                <a:sym typeface="Albert Sans"/>
              </a:rPr>
              <a:t> Michele</a:t>
            </a:r>
            <a:endParaRPr lang="it-IT" sz="1800" dirty="0">
              <a:solidFill>
                <a:schemeClr val="dk1"/>
              </a:solidFill>
              <a:latin typeface="Albert Sans"/>
            </a:endParaRPr>
          </a:p>
          <a:p>
            <a:endParaRPr lang="it-IT">
              <a:solidFill>
                <a:schemeClr val="dk1"/>
              </a:solidFill>
              <a:latin typeface="Albert Sans"/>
            </a:endParaRPr>
          </a:p>
        </p:txBody>
      </p:sp>
      <p:pic>
        <p:nvPicPr>
          <p:cNvPr id="5" name="Immagine 4" descr="Immagine che contiene arte, cerchio, disegno, Elementi grafici&#10;&#10;Descrizione generata automaticamente">
            <a:extLst>
              <a:ext uri="{FF2B5EF4-FFF2-40B4-BE49-F238E27FC236}">
                <a16:creationId xmlns:a16="http://schemas.microsoft.com/office/drawing/2014/main" id="{1DE7B726-6985-C3C7-65B6-098D19D79662}"/>
              </a:ext>
            </a:extLst>
          </p:cNvPr>
          <p:cNvPicPr>
            <a:picLocks noChangeAspect="1"/>
          </p:cNvPicPr>
          <p:nvPr/>
        </p:nvPicPr>
        <p:blipFill>
          <a:blip r:embed="rId3"/>
          <a:stretch>
            <a:fillRect/>
          </a:stretch>
        </p:blipFill>
        <p:spPr>
          <a:xfrm>
            <a:off x="4037649" y="413653"/>
            <a:ext cx="1059772" cy="10419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74657" y="290957"/>
            <a:ext cx="4090898" cy="514314"/>
          </a:xfrm>
        </p:spPr>
        <p:txBody>
          <a:bodyPr/>
          <a:lstStyle/>
          <a:p>
            <a:pPr algn="l"/>
            <a:r>
              <a:rPr lang="it-IT" sz="2800">
                <a:latin typeface="Urbanist"/>
                <a:ea typeface="Urbanist"/>
                <a:cs typeface="Urbanist"/>
              </a:rPr>
              <a:t>MONK </a:t>
            </a:r>
            <a:r>
              <a:rPr lang="it-IT" sz="2800" err="1">
                <a:latin typeface="Urbanist"/>
                <a:ea typeface="Urbanist"/>
                <a:cs typeface="Urbanist"/>
              </a:rPr>
              <a:t>result</a:t>
            </a:r>
            <a:r>
              <a:rPr lang="it-IT" sz="2800">
                <a:latin typeface="Urbanist"/>
                <a:ea typeface="Urbanist"/>
                <a:cs typeface="Urbanist"/>
              </a:rPr>
              <a:t>: </a:t>
            </a:r>
            <a:r>
              <a:rPr lang="it-IT" sz="2800" err="1">
                <a:latin typeface="Urbanist"/>
                <a:ea typeface="Urbanist"/>
                <a:cs typeface="Urbanist"/>
              </a:rPr>
              <a:t>Summary</a:t>
            </a:r>
          </a:p>
        </p:txBody>
      </p:sp>
      <p:graphicFrame>
        <p:nvGraphicFramePr>
          <p:cNvPr id="6" name="Tabella 5">
            <a:extLst>
              <a:ext uri="{FF2B5EF4-FFF2-40B4-BE49-F238E27FC236}">
                <a16:creationId xmlns:a16="http://schemas.microsoft.com/office/drawing/2014/main" id="{A9694DD3-B4A5-7177-E268-E51D20388F51}"/>
              </a:ext>
            </a:extLst>
          </p:cNvPr>
          <p:cNvGraphicFramePr>
            <a:graphicFrameLocks noGrp="1"/>
          </p:cNvGraphicFramePr>
          <p:nvPr>
            <p:extLst>
              <p:ext uri="{D42A27DB-BD31-4B8C-83A1-F6EECF244321}">
                <p14:modId xmlns:p14="http://schemas.microsoft.com/office/powerpoint/2010/main" val="4281340228"/>
              </p:ext>
            </p:extLst>
          </p:nvPr>
        </p:nvGraphicFramePr>
        <p:xfrm>
          <a:off x="642937" y="1089421"/>
          <a:ext cx="7854389" cy="3459540"/>
        </p:xfrm>
        <a:graphic>
          <a:graphicData uri="http://schemas.openxmlformats.org/drawingml/2006/table">
            <a:tbl>
              <a:tblPr firstRow="1" bandRow="1">
                <a:tableStyleId>{69271BF0-80FA-44D3-B114-B38513C96556}</a:tableStyleId>
              </a:tblPr>
              <a:tblGrid>
                <a:gridCol w="1748607">
                  <a:extLst>
                    <a:ext uri="{9D8B030D-6E8A-4147-A177-3AD203B41FA5}">
                      <a16:colId xmlns:a16="http://schemas.microsoft.com/office/drawing/2014/main" val="137749684"/>
                    </a:ext>
                  </a:extLst>
                </a:gridCol>
                <a:gridCol w="3360208">
                  <a:extLst>
                    <a:ext uri="{9D8B030D-6E8A-4147-A177-3AD203B41FA5}">
                      <a16:colId xmlns:a16="http://schemas.microsoft.com/office/drawing/2014/main" val="2927909484"/>
                    </a:ext>
                  </a:extLst>
                </a:gridCol>
                <a:gridCol w="1498935">
                  <a:extLst>
                    <a:ext uri="{9D8B030D-6E8A-4147-A177-3AD203B41FA5}">
                      <a16:colId xmlns:a16="http://schemas.microsoft.com/office/drawing/2014/main" val="1336141907"/>
                    </a:ext>
                  </a:extLst>
                </a:gridCol>
                <a:gridCol w="1246639">
                  <a:extLst>
                    <a:ext uri="{9D8B030D-6E8A-4147-A177-3AD203B41FA5}">
                      <a16:colId xmlns:a16="http://schemas.microsoft.com/office/drawing/2014/main" val="327432376"/>
                    </a:ext>
                  </a:extLst>
                </a:gridCol>
              </a:tblGrid>
              <a:tr h="753459">
                <a:tc>
                  <a:txBody>
                    <a:bodyPr/>
                    <a:lstStyle/>
                    <a:p>
                      <a:pPr algn="ctr"/>
                      <a:r>
                        <a:rPr lang="it-IT" sz="1600" b="1" dirty="0">
                          <a:solidFill>
                            <a:schemeClr val="tx1"/>
                          </a:solidFill>
                          <a:latin typeface="Urbanist"/>
                        </a:rPr>
                        <a:t>Task</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lvl="0" algn="ctr">
                        <a:buNone/>
                      </a:pPr>
                      <a:r>
                        <a:rPr lang="it-IT" sz="1600" b="1" err="1">
                          <a:solidFill>
                            <a:schemeClr val="tx1"/>
                          </a:solidFill>
                          <a:latin typeface="Urbanist"/>
                        </a:rPr>
                        <a:t>Hyperparameters</a:t>
                      </a:r>
                      <a:endParaRPr lang="it-IT" sz="1600" b="1">
                        <a:solidFill>
                          <a:schemeClr val="tx1"/>
                        </a:solidFill>
                        <a:latin typeface="Urbani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algn="ctr"/>
                      <a:r>
                        <a:rPr lang="it-IT" sz="1600" b="1" dirty="0">
                          <a:solidFill>
                            <a:schemeClr val="tx1"/>
                          </a:solidFill>
                          <a:latin typeface="Urbanist"/>
                        </a:rPr>
                        <a:t>MSE</a:t>
                      </a:r>
                    </a:p>
                    <a:p>
                      <a:pPr lvl="0" algn="ctr">
                        <a:buNone/>
                      </a:pPr>
                      <a:r>
                        <a:rPr lang="it-IT" sz="1600" b="1" dirty="0">
                          <a:solidFill>
                            <a:schemeClr val="tx1"/>
                          </a:solidFill>
                          <a:latin typeface="Urbanist"/>
                        </a:rPr>
                        <a:t>(TR / TS)</a:t>
                      </a:r>
                      <a:endParaRPr lang="it-IT"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algn="ctr"/>
                      <a:r>
                        <a:rPr lang="it-IT" sz="1600" b="1" err="1">
                          <a:solidFill>
                            <a:schemeClr val="tx1"/>
                          </a:solidFill>
                          <a:latin typeface="Urbanist"/>
                        </a:rPr>
                        <a:t>Accuracy</a:t>
                      </a:r>
                      <a:endParaRPr lang="it-IT" sz="1600" b="1" dirty="0" err="1">
                        <a:solidFill>
                          <a:schemeClr val="tx1"/>
                        </a:solidFill>
                        <a:latin typeface="Urbanist"/>
                      </a:endParaRPr>
                    </a:p>
                    <a:p>
                      <a:pPr lvl="0" algn="ctr">
                        <a:buNone/>
                      </a:pPr>
                      <a:r>
                        <a:rPr lang="it-IT" sz="1600" b="1" dirty="0">
                          <a:solidFill>
                            <a:schemeClr val="tx1"/>
                          </a:solidFill>
                          <a:latin typeface="Urbanist"/>
                        </a:rPr>
                        <a:t>(TR / TS)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extLst>
                  <a:ext uri="{0D108BD9-81ED-4DB2-BD59-A6C34878D82A}">
                    <a16:rowId xmlns:a16="http://schemas.microsoft.com/office/drawing/2014/main" val="3065672540"/>
                  </a:ext>
                </a:extLst>
              </a:tr>
              <a:tr h="902027">
                <a:tc>
                  <a:txBody>
                    <a:bodyPr/>
                    <a:lstStyle/>
                    <a:p>
                      <a:pPr algn="ctr"/>
                      <a:r>
                        <a:rPr lang="it-IT" b="0" dirty="0">
                          <a:solidFill>
                            <a:schemeClr val="tx1"/>
                          </a:solidFill>
                          <a:latin typeface="Urbanist"/>
                        </a:rPr>
                        <a:t>MONK 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it-IT" sz="1400" b="1" i="0" u="none" strike="noStrike" noProof="0" dirty="0">
                          <a:solidFill>
                            <a:schemeClr val="tx1"/>
                          </a:solidFill>
                          <a:latin typeface="Urbanist"/>
                        </a:rPr>
                        <a:t>μ</a:t>
                      </a:r>
                      <a:r>
                        <a:rPr lang="it-IT" sz="1400" b="0" i="0" u="none" strike="noStrike" noProof="0" dirty="0">
                          <a:solidFill>
                            <a:schemeClr val="tx1"/>
                          </a:solidFill>
                          <a:latin typeface="Urbanist"/>
                        </a:rPr>
                        <a:t>: 0.95,    </a:t>
                      </a:r>
                      <a:r>
                        <a:rPr lang="it-IT" sz="1400" b="1" i="0" u="none" strike="noStrike" noProof="0" dirty="0">
                          <a:solidFill>
                            <a:schemeClr val="tx1"/>
                          </a:solidFill>
                          <a:latin typeface="Urbanist"/>
                        </a:rPr>
                        <a:t>α</a:t>
                      </a:r>
                      <a:r>
                        <a:rPr lang="it-IT" sz="1400" b="0" i="0" u="none" strike="noStrike" noProof="0" dirty="0">
                          <a:solidFill>
                            <a:schemeClr val="tx1"/>
                          </a:solidFill>
                          <a:latin typeface="Urbanist"/>
                        </a:rPr>
                        <a:t>: 0.05,    </a:t>
                      </a:r>
                      <a:r>
                        <a:rPr lang="it-IT" sz="1400" b="1" i="0" u="none" strike="noStrike" noProof="0" dirty="0">
                          <a:solidFill>
                            <a:schemeClr val="tx1"/>
                          </a:solidFill>
                          <a:latin typeface="Urbanist"/>
                        </a:rPr>
                        <a:t>λ:</a:t>
                      </a:r>
                      <a:r>
                        <a:rPr lang="it-IT" sz="1400" b="0" i="0" u="none" strike="noStrike" noProof="0" dirty="0">
                          <a:solidFill>
                            <a:schemeClr val="tx1"/>
                          </a:solidFill>
                          <a:latin typeface="Urbanist"/>
                        </a:rPr>
                        <a:t> 0.001</a:t>
                      </a:r>
                      <a:endParaRPr lang="it-IT" dirty="0">
                        <a:solidFill>
                          <a:schemeClr val="tx1"/>
                        </a:solidFill>
                        <a:latin typeface="Urbanist"/>
                      </a:endParaRPr>
                    </a:p>
                    <a:p>
                      <a:pPr lvl="0" algn="ctr">
                        <a:buNone/>
                      </a:pPr>
                      <a:r>
                        <a:rPr lang="it-IT" sz="1400" b="1" i="0" u="none" strike="noStrike" noProof="0" dirty="0" err="1">
                          <a:solidFill>
                            <a:schemeClr val="tx1"/>
                          </a:solidFill>
                          <a:latin typeface="Urbanist"/>
                        </a:rPr>
                        <a:t>Topology</a:t>
                      </a:r>
                      <a:r>
                        <a:rPr lang="it-IT" sz="1400" b="0" i="0" u="none" strike="noStrike" noProof="0" dirty="0">
                          <a:solidFill>
                            <a:schemeClr val="tx1"/>
                          </a:solidFill>
                          <a:latin typeface="Urbanist"/>
                        </a:rPr>
                        <a:t>: [n, 6, 4, 1],</a:t>
                      </a:r>
                      <a:r>
                        <a:rPr lang="it-IT" sz="1400" b="1" i="0" u="none" strike="noStrike" noProof="0" dirty="0">
                          <a:solidFill>
                            <a:schemeClr val="tx1"/>
                          </a:solidFill>
                          <a:latin typeface="Urbanist"/>
                        </a:rPr>
                        <a:t>    f</a:t>
                      </a:r>
                      <a:r>
                        <a:rPr lang="it-IT" sz="1400" b="0" i="0" u="none" strike="noStrike" noProof="0" dirty="0">
                          <a:solidFill>
                            <a:schemeClr val="tx1"/>
                          </a:solidFill>
                          <a:latin typeface="Urbanist"/>
                        </a:rPr>
                        <a:t>: </a:t>
                      </a:r>
                      <a:r>
                        <a:rPr lang="it-IT" sz="1400" b="0" i="0" u="none" strike="noStrike" noProof="0" dirty="0" err="1">
                          <a:solidFill>
                            <a:schemeClr val="tx1"/>
                          </a:solidFill>
                          <a:latin typeface="Urbanist"/>
                        </a:rPr>
                        <a:t>tanh</a:t>
                      </a:r>
                      <a:endParaRPr lang="it-IT" sz="1400" b="0" i="0" u="none" strike="noStrike" noProof="0" dirty="0">
                        <a:solidFill>
                          <a:schemeClr val="tx1"/>
                        </a:solidFill>
                        <a:latin typeface="Urbanist"/>
                      </a:endParaRPr>
                    </a:p>
                    <a:p>
                      <a:pPr lvl="0" algn="ctr">
                        <a:buNone/>
                      </a:pPr>
                      <a:r>
                        <a:rPr lang="it-IT" sz="1400" b="1" i="0" u="none" strike="noStrike" noProof="0" dirty="0" err="1">
                          <a:solidFill>
                            <a:schemeClr val="tx1"/>
                          </a:solidFill>
                          <a:latin typeface="Urbanist"/>
                        </a:rPr>
                        <a:t>Init</a:t>
                      </a:r>
                      <a:r>
                        <a:rPr lang="it-IT" sz="1400" b="0" i="0" u="none" strike="noStrike" noProof="0" dirty="0">
                          <a:solidFill>
                            <a:schemeClr val="tx1"/>
                          </a:solidFill>
                          <a:latin typeface="Urbanist"/>
                        </a:rPr>
                        <a:t>: he,    </a:t>
                      </a:r>
                      <a:r>
                        <a:rPr lang="it-IT" sz="1400" b="1" i="0" u="none" strike="noStrike" noProof="0" dirty="0" err="1">
                          <a:solidFill>
                            <a:schemeClr val="tx1"/>
                          </a:solidFill>
                          <a:latin typeface="Urbanist"/>
                        </a:rPr>
                        <a:t>batch_size</a:t>
                      </a:r>
                      <a:r>
                        <a:rPr lang="it-IT" sz="1400" b="0" i="0" u="none" strike="noStrike" noProof="0" dirty="0">
                          <a:solidFill>
                            <a:schemeClr val="tx1"/>
                          </a:solidFill>
                          <a:latin typeface="Urbanist"/>
                        </a:rPr>
                        <a:t>: 8,    </a:t>
                      </a:r>
                      <a:r>
                        <a:rPr lang="it-IT" sz="1400" b="1" i="0" u="none" strike="noStrike" noProof="0" dirty="0" err="1">
                          <a:solidFill>
                            <a:schemeClr val="tx1"/>
                          </a:solidFill>
                          <a:latin typeface="Urbanist"/>
                        </a:rPr>
                        <a:t>epochs</a:t>
                      </a:r>
                      <a:r>
                        <a:rPr lang="it-IT" sz="1400" b="0" i="0" u="none" strike="noStrike" noProof="0" dirty="0">
                          <a:solidFill>
                            <a:schemeClr val="tx1"/>
                          </a:solidFill>
                          <a:latin typeface="Urbanist"/>
                        </a:rPr>
                        <a:t>: 128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0.0003±0.001</a:t>
                      </a:r>
                      <a:endParaRPr lang="it-IT" sz="1400" b="0" i="0" u="none" strike="noStrike" cap="none" dirty="0">
                        <a:solidFill>
                          <a:schemeClr val="tx1"/>
                        </a:solidFill>
                        <a:latin typeface="Consolas"/>
                        <a:cs typeface="Arial"/>
                        <a:sym typeface="Arial"/>
                      </a:endParaRP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0.002</a:t>
                      </a:r>
                      <a:r>
                        <a:rPr lang="it-IT" sz="1400" b="0" i="0" u="none" strike="noStrike" cap="none" noProof="0" dirty="0">
                          <a:solidFill>
                            <a:schemeClr val="tx1"/>
                          </a:solidFill>
                          <a:latin typeface="Consolas"/>
                        </a:rPr>
                        <a:t>±0.003</a:t>
                      </a:r>
                      <a:endParaRPr lang="it-IT" sz="1400" b="0" i="0" u="none" strike="noStrike" cap="none" noProof="0" dirty="0">
                        <a:solidFill>
                          <a:schemeClr val="tx1"/>
                        </a:solidFill>
                        <a:latin typeface="Consolas"/>
                        <a:sym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100% /</a:t>
                      </a: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100</a:t>
                      </a:r>
                      <a:r>
                        <a:rPr lang="it-IT" sz="1400" b="0" i="0" u="none" strike="noStrike" cap="none" dirty="0">
                          <a:solidFill>
                            <a:schemeClr val="tx1"/>
                          </a:solidFill>
                          <a:latin typeface="Consolas"/>
                          <a:cs typeface="Arial"/>
                          <a:sym typeface="Arial"/>
                        </a:rPr>
                        <a: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75846733"/>
                  </a:ext>
                </a:extLst>
              </a:tr>
              <a:tr h="902027">
                <a:tc>
                  <a:txBody>
                    <a:bodyPr/>
                    <a:lstStyle/>
                    <a:p>
                      <a:pPr algn="ctr"/>
                      <a:r>
                        <a:rPr lang="it-IT" b="0" dirty="0">
                          <a:solidFill>
                            <a:schemeClr val="tx1"/>
                          </a:solidFill>
                          <a:latin typeface="Urbanist"/>
                        </a:rPr>
                        <a:t>MONK 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it-IT" sz="1400" b="1" i="0" u="none" strike="noStrike" noProof="0" dirty="0">
                          <a:solidFill>
                            <a:schemeClr val="tx1"/>
                          </a:solidFill>
                          <a:latin typeface="Urbanist"/>
                        </a:rPr>
                        <a:t>μ</a:t>
                      </a:r>
                      <a:r>
                        <a:rPr lang="it-IT" sz="1400" b="0" i="0" u="none" strike="noStrike" noProof="0" dirty="0">
                          <a:solidFill>
                            <a:schemeClr val="tx1"/>
                          </a:solidFill>
                          <a:latin typeface="Urbanist"/>
                        </a:rPr>
                        <a:t>: 0.9,    </a:t>
                      </a:r>
                      <a:r>
                        <a:rPr lang="it-IT" sz="1400" b="1" i="0" u="none" strike="noStrike" noProof="0" dirty="0">
                          <a:solidFill>
                            <a:schemeClr val="tx1"/>
                          </a:solidFill>
                          <a:latin typeface="Urbanist"/>
                        </a:rPr>
                        <a:t>α</a:t>
                      </a:r>
                      <a:r>
                        <a:rPr lang="it-IT" sz="1400" b="0" i="0" u="none" strike="noStrike" noProof="0" dirty="0">
                          <a:solidFill>
                            <a:schemeClr val="tx1"/>
                          </a:solidFill>
                          <a:latin typeface="Urbanist"/>
                        </a:rPr>
                        <a:t>: 0.05,    </a:t>
                      </a:r>
                      <a:r>
                        <a:rPr lang="it-IT" sz="1400" b="1" i="0" u="none" strike="noStrike" noProof="0" dirty="0">
                          <a:solidFill>
                            <a:schemeClr val="tx1"/>
                          </a:solidFill>
                          <a:latin typeface="Urbanist"/>
                        </a:rPr>
                        <a:t>λ</a:t>
                      </a:r>
                      <a:r>
                        <a:rPr lang="it-IT" sz="1400" b="0" i="0" u="none" strike="noStrike" noProof="0" dirty="0">
                          <a:solidFill>
                            <a:schemeClr val="tx1"/>
                          </a:solidFill>
                          <a:latin typeface="Urbanist"/>
                        </a:rPr>
                        <a:t>: 0</a:t>
                      </a:r>
                      <a:endParaRPr lang="it-IT" sz="1400" b="0" i="0" u="none" strike="noStrike" noProof="0" dirty="0">
                        <a:solidFill>
                          <a:srgbClr val="000000"/>
                        </a:solidFill>
                        <a:latin typeface="Urbanist"/>
                      </a:endParaRPr>
                    </a:p>
                    <a:p>
                      <a:pPr lvl="0" algn="ctr">
                        <a:buNone/>
                      </a:pPr>
                      <a:r>
                        <a:rPr lang="it-IT" sz="1400" b="1" i="0" u="none" strike="noStrike" noProof="0" dirty="0" err="1">
                          <a:solidFill>
                            <a:schemeClr val="tx1"/>
                          </a:solidFill>
                          <a:latin typeface="Urbanist"/>
                        </a:rPr>
                        <a:t>Topology</a:t>
                      </a:r>
                      <a:r>
                        <a:rPr lang="it-IT" sz="1400" b="0" i="0" u="none" strike="noStrike" noProof="0" dirty="0">
                          <a:solidFill>
                            <a:schemeClr val="tx1"/>
                          </a:solidFill>
                          <a:latin typeface="Urbanist"/>
                        </a:rPr>
                        <a:t>: [n, 6, 4, 1],</a:t>
                      </a:r>
                      <a:r>
                        <a:rPr lang="it-IT" sz="1400" b="1" i="0" u="none" strike="noStrike" noProof="0" dirty="0">
                          <a:solidFill>
                            <a:schemeClr val="tx1"/>
                          </a:solidFill>
                          <a:latin typeface="Urbanist"/>
                        </a:rPr>
                        <a:t>    f</a:t>
                      </a:r>
                      <a:r>
                        <a:rPr lang="it-IT" sz="1400" b="0" i="0" u="none" strike="noStrike" noProof="0" dirty="0">
                          <a:solidFill>
                            <a:schemeClr val="tx1"/>
                          </a:solidFill>
                          <a:latin typeface="Urbanist"/>
                        </a:rPr>
                        <a:t>: </a:t>
                      </a:r>
                      <a:r>
                        <a:rPr lang="it-IT" sz="1400" b="0" i="0" u="none" strike="noStrike" noProof="0" dirty="0" err="1">
                          <a:solidFill>
                            <a:schemeClr val="tx1"/>
                          </a:solidFill>
                          <a:latin typeface="Urbanist"/>
                        </a:rPr>
                        <a:t>tanh</a:t>
                      </a:r>
                      <a:endParaRPr lang="it-IT" sz="1400" b="0" i="0" u="none" strike="noStrike" noProof="0" dirty="0">
                        <a:solidFill>
                          <a:srgbClr val="000000"/>
                        </a:solidFill>
                        <a:latin typeface="Urbanist"/>
                      </a:endParaRPr>
                    </a:p>
                    <a:p>
                      <a:pPr lvl="0" algn="ctr">
                        <a:buNone/>
                      </a:pPr>
                      <a:r>
                        <a:rPr lang="it-IT" sz="1400" b="1" i="0" u="none" strike="noStrike" noProof="0" dirty="0" err="1">
                          <a:solidFill>
                            <a:schemeClr val="tx1"/>
                          </a:solidFill>
                          <a:latin typeface="Urbanist"/>
                        </a:rPr>
                        <a:t>Init</a:t>
                      </a:r>
                      <a:r>
                        <a:rPr lang="it-IT" sz="1400" b="0" i="0" u="none" strike="noStrike" noProof="0" dirty="0">
                          <a:solidFill>
                            <a:schemeClr val="tx1"/>
                          </a:solidFill>
                          <a:latin typeface="Urbanist"/>
                        </a:rPr>
                        <a:t>: he,    </a:t>
                      </a:r>
                      <a:r>
                        <a:rPr lang="it-IT" sz="1400" b="1" i="0" u="none" strike="noStrike" noProof="0" dirty="0" err="1">
                          <a:solidFill>
                            <a:schemeClr val="tx1"/>
                          </a:solidFill>
                          <a:latin typeface="Urbanist"/>
                        </a:rPr>
                        <a:t>batch_size</a:t>
                      </a:r>
                      <a:r>
                        <a:rPr lang="it-IT" sz="1400" b="0" i="0" u="none" strike="noStrike" noProof="0" dirty="0">
                          <a:solidFill>
                            <a:schemeClr val="tx1"/>
                          </a:solidFill>
                          <a:latin typeface="Urbanist"/>
                        </a:rPr>
                        <a:t>: 4,    </a:t>
                      </a:r>
                      <a:r>
                        <a:rPr lang="it-IT" sz="1400" b="1" i="0" u="none" strike="noStrike" noProof="0" dirty="0" err="1">
                          <a:solidFill>
                            <a:schemeClr val="tx1"/>
                          </a:solidFill>
                          <a:latin typeface="Urbanist"/>
                        </a:rPr>
                        <a:t>epochs</a:t>
                      </a:r>
                      <a:r>
                        <a:rPr lang="it-IT" sz="1400" b="0" i="0" u="none" strike="noStrike" noProof="0" dirty="0">
                          <a:solidFill>
                            <a:schemeClr val="tx1"/>
                          </a:solidFill>
                          <a:latin typeface="Urbanist"/>
                        </a:rPr>
                        <a:t>: 128</a:t>
                      </a:r>
                      <a:endParaRPr lang="it-IT">
                        <a:latin typeface="Urbani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0.0001</a:t>
                      </a:r>
                      <a:r>
                        <a:rPr lang="it-IT" sz="1400" b="0" i="0" u="none" strike="noStrike" cap="none" noProof="0" dirty="0">
                          <a:solidFill>
                            <a:schemeClr val="tx1"/>
                          </a:solidFill>
                          <a:latin typeface="Consolas"/>
                        </a:rPr>
                        <a:t>±0.0001</a:t>
                      </a:r>
                      <a:endParaRPr lang="it-IT" sz="1400" b="0" i="0" u="none" strike="noStrike" cap="none" noProof="0" dirty="0">
                        <a:solidFill>
                          <a:srgbClr val="000000"/>
                        </a:solidFill>
                        <a:latin typeface="Consolas"/>
                      </a:endParaRP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0.0002</a:t>
                      </a:r>
                      <a:r>
                        <a:rPr lang="it-IT" sz="1400" b="0" i="0" u="none" strike="noStrike" cap="none" noProof="0" dirty="0">
                          <a:solidFill>
                            <a:schemeClr val="tx1"/>
                          </a:solidFill>
                          <a:latin typeface="Consolas"/>
                        </a:rPr>
                        <a:t>±0.0001</a:t>
                      </a:r>
                      <a:endParaRPr lang="it-IT" sz="1400" b="0" i="0" u="none" strike="noStrike" cap="none" noProof="0" dirty="0">
                        <a:solidFill>
                          <a:srgbClr val="000000"/>
                        </a:solidFill>
                        <a:latin typeface="Consola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100% /</a:t>
                      </a: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100%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36701329"/>
                  </a:ext>
                </a:extLst>
              </a:tr>
              <a:tr h="902027">
                <a:tc>
                  <a:txBody>
                    <a:bodyPr/>
                    <a:lstStyle/>
                    <a:p>
                      <a:pPr algn="ctr"/>
                      <a:r>
                        <a:rPr lang="it-IT" b="0" dirty="0">
                          <a:solidFill>
                            <a:schemeClr val="tx1"/>
                          </a:solidFill>
                          <a:latin typeface="Urbanist"/>
                        </a:rPr>
                        <a:t>MONK 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it-IT" sz="1400" b="1" i="0" u="none" strike="noStrike" noProof="0" dirty="0">
                          <a:solidFill>
                            <a:schemeClr val="tx1"/>
                          </a:solidFill>
                          <a:latin typeface="Urbanist"/>
                        </a:rPr>
                        <a:t>μ</a:t>
                      </a:r>
                      <a:r>
                        <a:rPr lang="it-IT" sz="1400" b="0" i="0" u="none" strike="noStrike" noProof="0" dirty="0">
                          <a:solidFill>
                            <a:schemeClr val="tx1"/>
                          </a:solidFill>
                          <a:latin typeface="Urbanist"/>
                        </a:rPr>
                        <a:t>: 0.95,    </a:t>
                      </a:r>
                      <a:r>
                        <a:rPr lang="it-IT" sz="1400" b="1" i="0" u="none" strike="noStrike" noProof="0" dirty="0">
                          <a:solidFill>
                            <a:schemeClr val="tx1"/>
                          </a:solidFill>
                          <a:latin typeface="Urbanist"/>
                        </a:rPr>
                        <a:t>α</a:t>
                      </a:r>
                      <a:r>
                        <a:rPr lang="it-IT" sz="1400" b="0" i="0" u="none" strike="noStrike" noProof="0" dirty="0">
                          <a:solidFill>
                            <a:schemeClr val="tx1"/>
                          </a:solidFill>
                          <a:latin typeface="Urbanist"/>
                        </a:rPr>
                        <a:t>: 0.05,    </a:t>
                      </a:r>
                      <a:r>
                        <a:rPr lang="it-IT" sz="1400" b="1" i="0" u="none" strike="noStrike" noProof="0" dirty="0">
                          <a:solidFill>
                            <a:schemeClr val="tx1"/>
                          </a:solidFill>
                          <a:latin typeface="Urbanist"/>
                        </a:rPr>
                        <a:t>λ</a:t>
                      </a:r>
                      <a:r>
                        <a:rPr lang="it-IT" sz="1400" b="0" i="0" u="none" strike="noStrike" noProof="0" dirty="0">
                          <a:solidFill>
                            <a:schemeClr val="tx1"/>
                          </a:solidFill>
                          <a:latin typeface="Urbanist"/>
                        </a:rPr>
                        <a:t>: 0</a:t>
                      </a:r>
                      <a:endParaRPr lang="it-IT" sz="1400" b="0" i="0" u="none" strike="noStrike" noProof="0" dirty="0">
                        <a:solidFill>
                          <a:srgbClr val="000000"/>
                        </a:solidFill>
                        <a:latin typeface="Urbanist"/>
                      </a:endParaRPr>
                    </a:p>
                    <a:p>
                      <a:pPr lvl="0" algn="ctr">
                        <a:buNone/>
                      </a:pPr>
                      <a:r>
                        <a:rPr lang="it-IT" sz="1400" b="1" i="0" u="none" strike="noStrike" noProof="0" dirty="0" err="1">
                          <a:solidFill>
                            <a:schemeClr val="tx1"/>
                          </a:solidFill>
                          <a:latin typeface="Urbanist"/>
                        </a:rPr>
                        <a:t>Topology</a:t>
                      </a:r>
                      <a:r>
                        <a:rPr lang="it-IT" sz="1400" b="0" i="0" u="none" strike="noStrike" noProof="0" dirty="0">
                          <a:solidFill>
                            <a:schemeClr val="tx1"/>
                          </a:solidFill>
                          <a:latin typeface="Urbanist"/>
                        </a:rPr>
                        <a:t>: [n, 6, 4, 1],   </a:t>
                      </a:r>
                      <a:r>
                        <a:rPr lang="it-IT" sz="1400" b="1" i="0" u="none" strike="noStrike" noProof="0" dirty="0">
                          <a:solidFill>
                            <a:schemeClr val="tx1"/>
                          </a:solidFill>
                          <a:latin typeface="Urbanist"/>
                        </a:rPr>
                        <a:t> f</a:t>
                      </a:r>
                      <a:r>
                        <a:rPr lang="it-IT" sz="1400" b="0" i="0" u="none" strike="noStrike" noProof="0" dirty="0">
                          <a:solidFill>
                            <a:schemeClr val="tx1"/>
                          </a:solidFill>
                          <a:latin typeface="Urbanist"/>
                        </a:rPr>
                        <a:t>: </a:t>
                      </a:r>
                      <a:r>
                        <a:rPr lang="it-IT" sz="1400" b="0" i="0" u="none" strike="noStrike" noProof="0" dirty="0" err="1">
                          <a:solidFill>
                            <a:schemeClr val="tx1"/>
                          </a:solidFill>
                          <a:latin typeface="Urbanist"/>
                        </a:rPr>
                        <a:t>sigmoid</a:t>
                      </a:r>
                      <a:endParaRPr lang="it-IT" sz="1400" b="0" i="0" u="none" strike="noStrike" noProof="0">
                        <a:solidFill>
                          <a:schemeClr val="tx1"/>
                        </a:solidFill>
                        <a:latin typeface="Urbanist"/>
                      </a:endParaRPr>
                    </a:p>
                    <a:p>
                      <a:pPr lvl="0" algn="ctr">
                        <a:buNone/>
                      </a:pPr>
                      <a:r>
                        <a:rPr lang="it-IT" sz="1400" b="1" i="0" u="none" strike="noStrike" noProof="0" dirty="0" err="1">
                          <a:solidFill>
                            <a:schemeClr val="tx1"/>
                          </a:solidFill>
                          <a:latin typeface="Urbanist"/>
                        </a:rPr>
                        <a:t>Init</a:t>
                      </a:r>
                      <a:r>
                        <a:rPr lang="it-IT" sz="1400" b="0" i="0" u="none" strike="noStrike" noProof="0" dirty="0">
                          <a:solidFill>
                            <a:schemeClr val="tx1"/>
                          </a:solidFill>
                          <a:latin typeface="Urbanist"/>
                        </a:rPr>
                        <a:t>: he,    </a:t>
                      </a:r>
                      <a:r>
                        <a:rPr lang="it-IT" sz="1400" b="1" i="0" u="none" strike="noStrike" noProof="0" dirty="0" err="1">
                          <a:solidFill>
                            <a:schemeClr val="tx1"/>
                          </a:solidFill>
                          <a:latin typeface="Urbanist"/>
                        </a:rPr>
                        <a:t>batch_size</a:t>
                      </a:r>
                      <a:r>
                        <a:rPr lang="it-IT" sz="1400" b="0" i="0" u="none" strike="noStrike" noProof="0" dirty="0">
                          <a:solidFill>
                            <a:schemeClr val="tx1"/>
                          </a:solidFill>
                          <a:latin typeface="Urbanist"/>
                        </a:rPr>
                        <a:t>: 8,    </a:t>
                      </a:r>
                      <a:r>
                        <a:rPr lang="it-IT" sz="1400" b="1" i="0" u="none" strike="noStrike" noProof="0" dirty="0" err="1">
                          <a:solidFill>
                            <a:schemeClr val="tx1"/>
                          </a:solidFill>
                          <a:latin typeface="Urbanist"/>
                        </a:rPr>
                        <a:t>epochs</a:t>
                      </a:r>
                      <a:r>
                        <a:rPr lang="it-IT" sz="1400" b="0" i="0" u="none" strike="noStrike" noProof="0" dirty="0">
                          <a:solidFill>
                            <a:schemeClr val="tx1"/>
                          </a:solidFill>
                          <a:latin typeface="Urbanist"/>
                        </a:rPr>
                        <a:t>: 128</a:t>
                      </a:r>
                      <a:endParaRPr lang="it-IT" dirty="0">
                        <a:latin typeface="Urbani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0.0500</a:t>
                      </a:r>
                      <a:r>
                        <a:rPr lang="it-IT" sz="1400" b="0" i="0" u="none" strike="noStrike" cap="none" noProof="0" dirty="0">
                          <a:solidFill>
                            <a:schemeClr val="tx1"/>
                          </a:solidFill>
                          <a:latin typeface="Consolas"/>
                        </a:rPr>
                        <a:t>±0.005</a:t>
                      </a:r>
                      <a:endParaRPr lang="it-IT" sz="1400" b="0" i="0" u="none" strike="noStrike" cap="none" dirty="0">
                        <a:solidFill>
                          <a:schemeClr val="tx1"/>
                        </a:solidFill>
                        <a:latin typeface="Consolas"/>
                        <a:cs typeface="Arial"/>
                        <a:sym typeface="Arial"/>
                      </a:endParaRP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0.0237</a:t>
                      </a:r>
                      <a:r>
                        <a:rPr lang="it-IT" sz="1400" b="0" i="0" u="none" strike="noStrike" cap="none" noProof="0" dirty="0">
                          <a:solidFill>
                            <a:schemeClr val="tx1"/>
                          </a:solidFill>
                          <a:latin typeface="Consolas"/>
                        </a:rPr>
                        <a:t>±0.005</a:t>
                      </a:r>
                      <a:endParaRPr lang="it-IT" sz="1400" b="0" i="0" u="none" strike="noStrike" cap="none" dirty="0">
                        <a:solidFill>
                          <a:schemeClr val="tx1"/>
                        </a:solidFill>
                        <a:latin typeface="Consolas"/>
                        <a:cs typeface="Arial"/>
                        <a:sym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94</a:t>
                      </a:r>
                      <a:r>
                        <a:rPr lang="it-IT" sz="1400" b="0" i="0" u="none" strike="noStrike" cap="none" dirty="0">
                          <a:solidFill>
                            <a:schemeClr val="tx1"/>
                          </a:solidFill>
                          <a:latin typeface="Consolas"/>
                          <a:cs typeface="Arial"/>
                          <a:sym typeface="Arial"/>
                        </a:rPr>
                        <a:t>% /</a:t>
                      </a:r>
                    </a:p>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rPr>
                        <a:t>98%</a:t>
                      </a:r>
                      <a:r>
                        <a:rPr lang="it-IT" sz="1400" b="0" i="0" u="none" strike="noStrike" cap="none" noProof="0" dirty="0">
                          <a:solidFill>
                            <a:schemeClr val="tx1"/>
                          </a:solidFill>
                          <a:latin typeface="Consolas"/>
                        </a:rPr>
                        <a:t>±1%</a:t>
                      </a:r>
                      <a:endParaRPr lang="it-IT" sz="1400" b="0" i="0" u="none" strike="noStrike" cap="none" noProof="0" dirty="0">
                        <a:solidFill>
                          <a:schemeClr val="tx1"/>
                        </a:solidFill>
                        <a:latin typeface="Consolas"/>
                        <a:sym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05748576"/>
                  </a:ext>
                </a:extLst>
              </a:tr>
            </a:tbl>
          </a:graphicData>
        </a:graphic>
      </p:graphicFrame>
    </p:spTree>
    <p:extLst>
      <p:ext uri="{BB962C8B-B14F-4D97-AF65-F5344CB8AC3E}">
        <p14:creationId xmlns:p14="http://schemas.microsoft.com/office/powerpoint/2010/main" val="405612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4206984" cy="514314"/>
          </a:xfrm>
        </p:spPr>
        <p:txBody>
          <a:bodyPr/>
          <a:lstStyle/>
          <a:p>
            <a:pPr algn="l"/>
            <a:r>
              <a:rPr lang="it-IT" sz="2800">
                <a:latin typeface="Urbanist"/>
                <a:ea typeface="Urbanist"/>
                <a:cs typeface="Urbanist"/>
              </a:rPr>
              <a:t>MONK </a:t>
            </a:r>
            <a:r>
              <a:rPr lang="it-IT" sz="2800" err="1">
                <a:latin typeface="Urbanist"/>
                <a:ea typeface="Urbanist"/>
                <a:cs typeface="Urbanist"/>
              </a:rPr>
              <a:t>result</a:t>
            </a:r>
            <a:r>
              <a:rPr lang="it-IT" sz="2800">
                <a:latin typeface="Urbanist"/>
                <a:ea typeface="Urbanist"/>
                <a:cs typeface="Urbanist"/>
              </a:rPr>
              <a:t>: Plot </a:t>
            </a:r>
          </a:p>
        </p:txBody>
      </p:sp>
      <p:pic>
        <p:nvPicPr>
          <p:cNvPr id="2" name="Immagine 1" descr="Immagine che contiene testo, schermata, diagramma&#10;&#10;Descrizione generata automaticamente">
            <a:extLst>
              <a:ext uri="{FF2B5EF4-FFF2-40B4-BE49-F238E27FC236}">
                <a16:creationId xmlns:a16="http://schemas.microsoft.com/office/drawing/2014/main" id="{21578C8B-E70F-4E47-3A7D-82EB6101FE1F}"/>
              </a:ext>
            </a:extLst>
          </p:cNvPr>
          <p:cNvPicPr>
            <a:picLocks noChangeAspect="1"/>
          </p:cNvPicPr>
          <p:nvPr/>
        </p:nvPicPr>
        <p:blipFill>
          <a:blip r:embed="rId2"/>
          <a:stretch>
            <a:fillRect/>
          </a:stretch>
        </p:blipFill>
        <p:spPr>
          <a:xfrm>
            <a:off x="4585799" y="1280728"/>
            <a:ext cx="3972576" cy="2743188"/>
          </a:xfrm>
          <a:prstGeom prst="rect">
            <a:avLst/>
          </a:prstGeom>
        </p:spPr>
      </p:pic>
      <p:pic>
        <p:nvPicPr>
          <p:cNvPr id="4" name="Immagine 3" descr="Immagine che contiene testo, schermata, diagramma, schermo&#10;&#10;Descrizione generata automaticamente">
            <a:extLst>
              <a:ext uri="{FF2B5EF4-FFF2-40B4-BE49-F238E27FC236}">
                <a16:creationId xmlns:a16="http://schemas.microsoft.com/office/drawing/2014/main" id="{109D4A09-A1E8-12F2-A646-FBE7F898679B}"/>
              </a:ext>
            </a:extLst>
          </p:cNvPr>
          <p:cNvPicPr>
            <a:picLocks noChangeAspect="1"/>
          </p:cNvPicPr>
          <p:nvPr/>
        </p:nvPicPr>
        <p:blipFill>
          <a:blip r:embed="rId3"/>
          <a:stretch>
            <a:fillRect/>
          </a:stretch>
        </p:blipFill>
        <p:spPr>
          <a:xfrm>
            <a:off x="459519" y="1285830"/>
            <a:ext cx="4052740" cy="2743188"/>
          </a:xfrm>
          <a:prstGeom prst="rect">
            <a:avLst/>
          </a:prstGeom>
        </p:spPr>
      </p:pic>
    </p:spTree>
    <p:extLst>
      <p:ext uri="{BB962C8B-B14F-4D97-AF65-F5344CB8AC3E}">
        <p14:creationId xmlns:p14="http://schemas.microsoft.com/office/powerpoint/2010/main" val="8948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4206984" cy="514314"/>
          </a:xfrm>
        </p:spPr>
        <p:txBody>
          <a:bodyPr/>
          <a:lstStyle/>
          <a:p>
            <a:pPr algn="l"/>
            <a:r>
              <a:rPr lang="it-IT" sz="2800">
                <a:latin typeface="Urbanist"/>
                <a:ea typeface="Urbanist"/>
                <a:cs typeface="Urbanist"/>
              </a:rPr>
              <a:t>MONK </a:t>
            </a:r>
            <a:r>
              <a:rPr lang="it-IT" sz="2800" err="1">
                <a:latin typeface="Urbanist"/>
                <a:ea typeface="Urbanist"/>
                <a:cs typeface="Urbanist"/>
              </a:rPr>
              <a:t>result</a:t>
            </a:r>
            <a:r>
              <a:rPr lang="it-IT" sz="2800">
                <a:latin typeface="Urbanist"/>
                <a:ea typeface="Urbanist"/>
                <a:cs typeface="Urbanist"/>
              </a:rPr>
              <a:t>: Plot </a:t>
            </a:r>
          </a:p>
        </p:txBody>
      </p:sp>
      <p:pic>
        <p:nvPicPr>
          <p:cNvPr id="2" name="Immagine 1" descr="Immagine che contiene testo, schermata, diagramma, schermo&#10;&#10;Descrizione generata automaticamente">
            <a:extLst>
              <a:ext uri="{FF2B5EF4-FFF2-40B4-BE49-F238E27FC236}">
                <a16:creationId xmlns:a16="http://schemas.microsoft.com/office/drawing/2014/main" id="{629E764F-0E2F-2340-C84A-D9AF7CCC8CFB}"/>
              </a:ext>
            </a:extLst>
          </p:cNvPr>
          <p:cNvPicPr>
            <a:picLocks noChangeAspect="1"/>
          </p:cNvPicPr>
          <p:nvPr/>
        </p:nvPicPr>
        <p:blipFill>
          <a:blip r:embed="rId2"/>
          <a:stretch>
            <a:fillRect/>
          </a:stretch>
        </p:blipFill>
        <p:spPr>
          <a:xfrm>
            <a:off x="4589240" y="1282628"/>
            <a:ext cx="4003914" cy="2759363"/>
          </a:xfrm>
          <a:prstGeom prst="rect">
            <a:avLst/>
          </a:prstGeom>
        </p:spPr>
      </p:pic>
      <p:pic>
        <p:nvPicPr>
          <p:cNvPr id="4" name="Immagine 3" descr="Immagine che contiene testo, schermata, schermo, software&#10;&#10;Descrizione generata automaticamente">
            <a:extLst>
              <a:ext uri="{FF2B5EF4-FFF2-40B4-BE49-F238E27FC236}">
                <a16:creationId xmlns:a16="http://schemas.microsoft.com/office/drawing/2014/main" id="{2A351572-93B6-CD7A-0D60-E07C6E095111}"/>
              </a:ext>
            </a:extLst>
          </p:cNvPr>
          <p:cNvPicPr>
            <a:picLocks noChangeAspect="1"/>
          </p:cNvPicPr>
          <p:nvPr/>
        </p:nvPicPr>
        <p:blipFill>
          <a:blip r:embed="rId3"/>
          <a:stretch>
            <a:fillRect/>
          </a:stretch>
        </p:blipFill>
        <p:spPr>
          <a:xfrm>
            <a:off x="380426" y="1281714"/>
            <a:ext cx="4003713" cy="2750434"/>
          </a:xfrm>
          <a:prstGeom prst="rect">
            <a:avLst/>
          </a:prstGeom>
        </p:spPr>
      </p:pic>
    </p:spTree>
    <p:extLst>
      <p:ext uri="{BB962C8B-B14F-4D97-AF65-F5344CB8AC3E}">
        <p14:creationId xmlns:p14="http://schemas.microsoft.com/office/powerpoint/2010/main" val="211957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65728" y="282027"/>
            <a:ext cx="4206984" cy="514314"/>
          </a:xfrm>
        </p:spPr>
        <p:txBody>
          <a:bodyPr/>
          <a:lstStyle/>
          <a:p>
            <a:pPr algn="l"/>
            <a:r>
              <a:rPr lang="it-IT" sz="2800">
                <a:latin typeface="Urbanist"/>
                <a:ea typeface="Urbanist"/>
                <a:cs typeface="Urbanist"/>
              </a:rPr>
              <a:t>MONK </a:t>
            </a:r>
            <a:r>
              <a:rPr lang="it-IT" sz="2800" err="1">
                <a:latin typeface="Urbanist"/>
                <a:ea typeface="Urbanist"/>
                <a:cs typeface="Urbanist"/>
              </a:rPr>
              <a:t>result</a:t>
            </a:r>
            <a:r>
              <a:rPr lang="it-IT" sz="2800">
                <a:latin typeface="Urbanist"/>
                <a:ea typeface="Urbanist"/>
                <a:cs typeface="Urbanist"/>
              </a:rPr>
              <a:t>: Plot </a:t>
            </a:r>
          </a:p>
        </p:txBody>
      </p:sp>
      <p:pic>
        <p:nvPicPr>
          <p:cNvPr id="2" name="Immagine 1" descr="Immagine che contiene testo, schermata, diagramma, linea&#10;&#10;Descrizione generata automaticamente">
            <a:extLst>
              <a:ext uri="{FF2B5EF4-FFF2-40B4-BE49-F238E27FC236}">
                <a16:creationId xmlns:a16="http://schemas.microsoft.com/office/drawing/2014/main" id="{CF60BB15-7361-AD0E-0DAE-78F13D0BA13A}"/>
              </a:ext>
            </a:extLst>
          </p:cNvPr>
          <p:cNvPicPr>
            <a:picLocks noChangeAspect="1"/>
          </p:cNvPicPr>
          <p:nvPr/>
        </p:nvPicPr>
        <p:blipFill>
          <a:blip r:embed="rId2"/>
          <a:stretch>
            <a:fillRect/>
          </a:stretch>
        </p:blipFill>
        <p:spPr>
          <a:xfrm>
            <a:off x="481825" y="1288381"/>
            <a:ext cx="3969544" cy="2742009"/>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A48AEE5F-89FF-7BA5-0F1C-03202CECD946}"/>
              </a:ext>
            </a:extLst>
          </p:cNvPr>
          <p:cNvPicPr>
            <a:picLocks noChangeAspect="1"/>
          </p:cNvPicPr>
          <p:nvPr/>
        </p:nvPicPr>
        <p:blipFill>
          <a:blip r:embed="rId3"/>
          <a:stretch>
            <a:fillRect/>
          </a:stretch>
        </p:blipFill>
        <p:spPr>
          <a:xfrm>
            <a:off x="4656875" y="1288767"/>
            <a:ext cx="3969544" cy="2742009"/>
          </a:xfrm>
          <a:prstGeom prst="rect">
            <a:avLst/>
          </a:prstGeom>
        </p:spPr>
      </p:pic>
    </p:spTree>
    <p:extLst>
      <p:ext uri="{BB962C8B-B14F-4D97-AF65-F5344CB8AC3E}">
        <p14:creationId xmlns:p14="http://schemas.microsoft.com/office/powerpoint/2010/main" val="34009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4206984" cy="514314"/>
          </a:xfrm>
        </p:spPr>
        <p:txBody>
          <a:bodyPr/>
          <a:lstStyle/>
          <a:p>
            <a:pPr algn="l"/>
            <a:r>
              <a:rPr lang="it-IT" sz="2800">
                <a:latin typeface="Urbanist"/>
                <a:ea typeface="Urbanist"/>
                <a:cs typeface="Urbanist"/>
              </a:rPr>
              <a:t>CUP: </a:t>
            </a:r>
            <a:r>
              <a:rPr lang="it-IT" sz="2800" err="1">
                <a:latin typeface="Urbanist"/>
                <a:ea typeface="Urbanist"/>
                <a:cs typeface="Urbanist"/>
              </a:rPr>
              <a:t>Validation</a:t>
            </a:r>
            <a:r>
              <a:rPr lang="it-IT" sz="2800">
                <a:latin typeface="Urbanist"/>
                <a:ea typeface="Urbanist"/>
                <a:cs typeface="Urbanist"/>
              </a:rPr>
              <a:t> </a:t>
            </a:r>
            <a:r>
              <a:rPr lang="it-IT" sz="2800" err="1">
                <a:latin typeface="Urbanist"/>
                <a:ea typeface="Urbanist"/>
                <a:cs typeface="Urbanist"/>
              </a:rPr>
              <a:t>Schema</a:t>
            </a:r>
            <a:r>
              <a:rPr lang="it-IT" sz="2800">
                <a:latin typeface="Urbanist"/>
                <a:ea typeface="Urbanist"/>
                <a:cs typeface="Urbanist"/>
              </a:rPr>
              <a:t> </a:t>
            </a:r>
          </a:p>
        </p:txBody>
      </p:sp>
      <p:sp>
        <p:nvSpPr>
          <p:cNvPr id="2" name="CasellaDiTesto 1">
            <a:extLst>
              <a:ext uri="{FF2B5EF4-FFF2-40B4-BE49-F238E27FC236}">
                <a16:creationId xmlns:a16="http://schemas.microsoft.com/office/drawing/2014/main" id="{0854CF51-1B81-A245-F957-52C0B1390237}"/>
              </a:ext>
            </a:extLst>
          </p:cNvPr>
          <p:cNvSpPr txBox="1"/>
          <p:nvPr/>
        </p:nvSpPr>
        <p:spPr>
          <a:xfrm>
            <a:off x="1020701" y="1441768"/>
            <a:ext cx="48000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solidFill>
                  <a:schemeClr val="tx1"/>
                </a:solidFill>
                <a:latin typeface="Urbanist"/>
              </a:rPr>
              <a:t>Train Set  / </a:t>
            </a:r>
            <a:r>
              <a:rPr lang="it-IT" sz="1600" dirty="0" err="1">
                <a:solidFill>
                  <a:schemeClr val="tx1"/>
                </a:solidFill>
                <a:latin typeface="Urbanist"/>
              </a:rPr>
              <a:t>Holdout</a:t>
            </a:r>
            <a:r>
              <a:rPr lang="it-IT" sz="1600" dirty="0">
                <a:solidFill>
                  <a:schemeClr val="tx1"/>
                </a:solidFill>
                <a:latin typeface="Urbanist"/>
              </a:rPr>
              <a:t> Test Set Split (80%/20%)</a:t>
            </a:r>
          </a:p>
        </p:txBody>
      </p:sp>
      <p:sp>
        <p:nvSpPr>
          <p:cNvPr id="4" name="CasellaDiTesto 3">
            <a:extLst>
              <a:ext uri="{FF2B5EF4-FFF2-40B4-BE49-F238E27FC236}">
                <a16:creationId xmlns:a16="http://schemas.microsoft.com/office/drawing/2014/main" id="{466CC6D5-2EFD-0E9B-0664-B9F201C633E8}"/>
              </a:ext>
            </a:extLst>
          </p:cNvPr>
          <p:cNvSpPr txBox="1"/>
          <p:nvPr/>
        </p:nvSpPr>
        <p:spPr>
          <a:xfrm>
            <a:off x="1090196" y="2164426"/>
            <a:ext cx="47912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err="1">
                <a:solidFill>
                  <a:schemeClr val="tx1"/>
                </a:solidFill>
                <a:latin typeface="Urbanist"/>
              </a:rPr>
              <a:t>Repeated</a:t>
            </a:r>
            <a:r>
              <a:rPr lang="it-IT" sz="1600" dirty="0">
                <a:solidFill>
                  <a:schemeClr val="tx1"/>
                </a:solidFill>
                <a:latin typeface="Urbanist"/>
              </a:rPr>
              <a:t> K-</a:t>
            </a:r>
            <a:r>
              <a:rPr lang="it-IT" sz="1600" err="1">
                <a:solidFill>
                  <a:schemeClr val="tx1"/>
                </a:solidFill>
                <a:latin typeface="Urbanist"/>
              </a:rPr>
              <a:t>Fold</a:t>
            </a:r>
            <a:r>
              <a:rPr lang="it-IT" sz="1600" dirty="0">
                <a:solidFill>
                  <a:schemeClr val="tx1"/>
                </a:solidFill>
                <a:latin typeface="Urbanist"/>
              </a:rPr>
              <a:t> CV* </a:t>
            </a:r>
            <a:endParaRPr lang="it-IT" sz="1600">
              <a:solidFill>
                <a:schemeClr val="tx1"/>
              </a:solidFill>
            </a:endParaRPr>
          </a:p>
          <a:p>
            <a:r>
              <a:rPr lang="it-IT" sz="1600" dirty="0">
                <a:solidFill>
                  <a:schemeClr val="tx1"/>
                </a:solidFill>
                <a:latin typeface="Urbanist"/>
              </a:rPr>
              <a:t>(Split 80%/20%, </a:t>
            </a:r>
            <a:r>
              <a:rPr lang="it-IT" sz="1600" err="1">
                <a:solidFill>
                  <a:schemeClr val="tx1"/>
                </a:solidFill>
                <a:latin typeface="Urbanist"/>
              </a:rPr>
              <a:t>n_fold</a:t>
            </a:r>
            <a:r>
              <a:rPr lang="it-IT" sz="1600" dirty="0">
                <a:solidFill>
                  <a:schemeClr val="tx1"/>
                </a:solidFill>
                <a:latin typeface="Urbanist"/>
              </a:rPr>
              <a:t>=5, </a:t>
            </a:r>
            <a:r>
              <a:rPr lang="it-IT" sz="1600" err="1">
                <a:solidFill>
                  <a:schemeClr val="tx1"/>
                </a:solidFill>
                <a:latin typeface="Urbanist"/>
              </a:rPr>
              <a:t>n_repeat</a:t>
            </a:r>
            <a:r>
              <a:rPr lang="it-IT" sz="1600" dirty="0">
                <a:solidFill>
                  <a:schemeClr val="tx1"/>
                </a:solidFill>
                <a:latin typeface="Urbanist"/>
              </a:rPr>
              <a:t>=3)</a:t>
            </a:r>
            <a:endParaRPr lang="it-IT" sz="1600">
              <a:solidFill>
                <a:schemeClr val="tx1"/>
              </a:solidFill>
            </a:endParaRPr>
          </a:p>
        </p:txBody>
      </p:sp>
      <p:sp>
        <p:nvSpPr>
          <p:cNvPr id="5" name="CasellaDiTesto 4">
            <a:extLst>
              <a:ext uri="{FF2B5EF4-FFF2-40B4-BE49-F238E27FC236}">
                <a16:creationId xmlns:a16="http://schemas.microsoft.com/office/drawing/2014/main" id="{B7BC1C91-8AD1-C9E2-86F7-C2B79F4E0295}"/>
              </a:ext>
            </a:extLst>
          </p:cNvPr>
          <p:cNvSpPr txBox="1"/>
          <p:nvPr/>
        </p:nvSpPr>
        <p:spPr>
          <a:xfrm>
            <a:off x="1086962" y="2988935"/>
            <a:ext cx="40200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err="1">
                <a:solidFill>
                  <a:schemeClr val="tx1"/>
                </a:solidFill>
                <a:latin typeface="Urbanist"/>
              </a:rPr>
              <a:t>Retrain</a:t>
            </a:r>
            <a:r>
              <a:rPr lang="it-IT" sz="1600" dirty="0">
                <a:solidFill>
                  <a:schemeClr val="tx1"/>
                </a:solidFill>
                <a:latin typeface="Urbanist"/>
              </a:rPr>
              <a:t> NN with the best </a:t>
            </a:r>
            <a:r>
              <a:rPr lang="it-IT" sz="1600" dirty="0" err="1">
                <a:solidFill>
                  <a:schemeClr val="tx1"/>
                </a:solidFill>
                <a:latin typeface="Urbanist"/>
              </a:rPr>
              <a:t>hyperprameters</a:t>
            </a:r>
            <a:r>
              <a:rPr lang="it-IT" sz="1600" dirty="0">
                <a:solidFill>
                  <a:schemeClr val="tx1"/>
                </a:solidFill>
                <a:latin typeface="Urbanist"/>
              </a:rPr>
              <a:t> on TR Set with </a:t>
            </a:r>
            <a:r>
              <a:rPr lang="it-IT" sz="1600" dirty="0" err="1">
                <a:solidFill>
                  <a:schemeClr val="tx1"/>
                </a:solidFill>
                <a:latin typeface="Urbanist"/>
              </a:rPr>
              <a:t>early</a:t>
            </a:r>
            <a:r>
              <a:rPr lang="it-IT" sz="1600" dirty="0">
                <a:solidFill>
                  <a:schemeClr val="tx1"/>
                </a:solidFill>
                <a:latin typeface="Urbanist"/>
              </a:rPr>
              <a:t> </a:t>
            </a:r>
            <a:r>
              <a:rPr lang="it-IT" sz="1600" dirty="0" err="1">
                <a:solidFill>
                  <a:schemeClr val="tx1"/>
                </a:solidFill>
                <a:latin typeface="Urbanist"/>
              </a:rPr>
              <a:t>stopping</a:t>
            </a:r>
          </a:p>
        </p:txBody>
      </p:sp>
      <p:sp>
        <p:nvSpPr>
          <p:cNvPr id="10" name="CasellaDiTesto 9">
            <a:extLst>
              <a:ext uri="{FF2B5EF4-FFF2-40B4-BE49-F238E27FC236}">
                <a16:creationId xmlns:a16="http://schemas.microsoft.com/office/drawing/2014/main" id="{95BFDE02-DA31-4616-3178-DD70543DDA6C}"/>
              </a:ext>
            </a:extLst>
          </p:cNvPr>
          <p:cNvSpPr txBox="1"/>
          <p:nvPr/>
        </p:nvSpPr>
        <p:spPr>
          <a:xfrm>
            <a:off x="1085149" y="3676520"/>
            <a:ext cx="34404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err="1">
                <a:solidFill>
                  <a:schemeClr val="tx1"/>
                </a:solidFill>
                <a:latin typeface="Urbanist"/>
              </a:rPr>
              <a:t>Assessment</a:t>
            </a:r>
            <a:r>
              <a:rPr lang="it-IT" sz="1600" dirty="0">
                <a:solidFill>
                  <a:schemeClr val="tx1"/>
                </a:solidFill>
                <a:latin typeface="Urbanist"/>
              </a:rPr>
              <a:t> on </a:t>
            </a:r>
            <a:r>
              <a:rPr lang="it-IT" sz="1600" err="1">
                <a:solidFill>
                  <a:schemeClr val="tx1"/>
                </a:solidFill>
                <a:latin typeface="Urbanist"/>
              </a:rPr>
              <a:t>Holdout</a:t>
            </a:r>
            <a:r>
              <a:rPr lang="it-IT" sz="1600" dirty="0">
                <a:solidFill>
                  <a:schemeClr val="tx1"/>
                </a:solidFill>
                <a:latin typeface="Urbanist"/>
              </a:rPr>
              <a:t> Test Set</a:t>
            </a:r>
          </a:p>
        </p:txBody>
      </p:sp>
      <p:sp>
        <p:nvSpPr>
          <p:cNvPr id="14" name="Rettangolo con angoli arrotondati 13">
            <a:extLst>
              <a:ext uri="{FF2B5EF4-FFF2-40B4-BE49-F238E27FC236}">
                <a16:creationId xmlns:a16="http://schemas.microsoft.com/office/drawing/2014/main" id="{16B93004-412B-B7DF-921E-97A295BEF111}"/>
              </a:ext>
            </a:extLst>
          </p:cNvPr>
          <p:cNvSpPr/>
          <p:nvPr/>
        </p:nvSpPr>
        <p:spPr>
          <a:xfrm>
            <a:off x="1086950" y="1450051"/>
            <a:ext cx="910828" cy="312539"/>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2C91D36-F0DB-3BC0-ABF2-1BE89432FC04}"/>
              </a:ext>
            </a:extLst>
          </p:cNvPr>
          <p:cNvSpPr txBox="1"/>
          <p:nvPr/>
        </p:nvSpPr>
        <p:spPr>
          <a:xfrm>
            <a:off x="390070" y="4564959"/>
            <a:ext cx="26440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tx1"/>
                </a:solidFill>
                <a:latin typeface="Urbanist"/>
              </a:rPr>
              <a:t>* </a:t>
            </a:r>
            <a:r>
              <a:rPr lang="it-IT" dirty="0" err="1">
                <a:solidFill>
                  <a:schemeClr val="tx1"/>
                </a:solidFill>
                <a:latin typeface="Urbanist"/>
              </a:rPr>
              <a:t>Parallelized</a:t>
            </a:r>
            <a:r>
              <a:rPr lang="it-IT" dirty="0">
                <a:solidFill>
                  <a:schemeClr val="tx1"/>
                </a:solidFill>
                <a:latin typeface="Urbanist"/>
              </a:rPr>
              <a:t> with </a:t>
            </a:r>
            <a:r>
              <a:rPr lang="it-IT" dirty="0" err="1">
                <a:solidFill>
                  <a:schemeClr val="tx1"/>
                </a:solidFill>
                <a:latin typeface="Urbanist"/>
              </a:rPr>
              <a:t>joblib</a:t>
            </a:r>
            <a:r>
              <a:rPr lang="it-IT" dirty="0">
                <a:solidFill>
                  <a:schemeClr val="tx1"/>
                </a:solidFill>
                <a:latin typeface="Urbanist"/>
              </a:rPr>
              <a:t> [4]</a:t>
            </a:r>
          </a:p>
        </p:txBody>
      </p:sp>
      <p:cxnSp>
        <p:nvCxnSpPr>
          <p:cNvPr id="12" name="Connettore 2 11">
            <a:extLst>
              <a:ext uri="{FF2B5EF4-FFF2-40B4-BE49-F238E27FC236}">
                <a16:creationId xmlns:a16="http://schemas.microsoft.com/office/drawing/2014/main" id="{0D4B2D4F-CBBB-1280-8284-9A5AB980B3D0}"/>
              </a:ext>
            </a:extLst>
          </p:cNvPr>
          <p:cNvCxnSpPr/>
          <p:nvPr/>
        </p:nvCxnSpPr>
        <p:spPr>
          <a:xfrm flipH="1">
            <a:off x="1492526" y="1783244"/>
            <a:ext cx="4969" cy="367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6EC126D6-F99D-89FC-8929-2CE2EB91C51F}"/>
              </a:ext>
            </a:extLst>
          </p:cNvPr>
          <p:cNvSpPr txBox="1"/>
          <p:nvPr/>
        </p:nvSpPr>
        <p:spPr>
          <a:xfrm>
            <a:off x="616948" y="1434499"/>
            <a:ext cx="61403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800" dirty="0">
                <a:solidFill>
                  <a:schemeClr val="tx1"/>
                </a:solidFill>
                <a:latin typeface="Urbanist"/>
              </a:rPr>
              <a:t>0.</a:t>
            </a:r>
          </a:p>
          <a:p>
            <a:endParaRPr lang="it-IT" sz="1800" dirty="0">
              <a:solidFill>
                <a:schemeClr val="tx1"/>
              </a:solidFill>
              <a:latin typeface="Urbanist"/>
            </a:endParaRPr>
          </a:p>
          <a:p>
            <a:endParaRPr lang="it-IT" sz="1800" dirty="0">
              <a:solidFill>
                <a:schemeClr val="tx1"/>
              </a:solidFill>
              <a:latin typeface="Urbanist"/>
            </a:endParaRPr>
          </a:p>
          <a:p>
            <a:r>
              <a:rPr lang="it-IT" sz="1800" dirty="0">
                <a:solidFill>
                  <a:schemeClr val="tx1"/>
                </a:solidFill>
                <a:latin typeface="Urbanist"/>
              </a:rPr>
              <a:t>1.</a:t>
            </a:r>
          </a:p>
          <a:p>
            <a:endParaRPr lang="it-IT" sz="1800" dirty="0">
              <a:solidFill>
                <a:schemeClr val="tx1"/>
              </a:solidFill>
              <a:latin typeface="Urbanist"/>
            </a:endParaRPr>
          </a:p>
          <a:p>
            <a:endParaRPr lang="it-IT" sz="1800" dirty="0">
              <a:solidFill>
                <a:schemeClr val="tx1"/>
              </a:solidFill>
              <a:latin typeface="Urbanist"/>
            </a:endParaRPr>
          </a:p>
          <a:p>
            <a:r>
              <a:rPr lang="it-IT" sz="1800" dirty="0">
                <a:solidFill>
                  <a:schemeClr val="tx1"/>
                </a:solidFill>
                <a:latin typeface="Urbanist"/>
              </a:rPr>
              <a:t>2.</a:t>
            </a:r>
          </a:p>
          <a:p>
            <a:endParaRPr lang="it-IT" sz="1800" dirty="0">
              <a:solidFill>
                <a:schemeClr val="tx1"/>
              </a:solidFill>
              <a:latin typeface="Urbanist"/>
            </a:endParaRPr>
          </a:p>
          <a:p>
            <a:r>
              <a:rPr lang="it-IT" sz="1800" dirty="0">
                <a:solidFill>
                  <a:schemeClr val="tx1"/>
                </a:solidFill>
                <a:latin typeface="Urbanist"/>
              </a:rPr>
              <a:t>3.</a:t>
            </a:r>
          </a:p>
        </p:txBody>
      </p:sp>
      <p:sp>
        <p:nvSpPr>
          <p:cNvPr id="19" name="Freccia a gallone 18">
            <a:extLst>
              <a:ext uri="{FF2B5EF4-FFF2-40B4-BE49-F238E27FC236}">
                <a16:creationId xmlns:a16="http://schemas.microsoft.com/office/drawing/2014/main" id="{2CD275F8-896E-939F-96B2-EAA7767ECB98}"/>
              </a:ext>
            </a:extLst>
          </p:cNvPr>
          <p:cNvSpPr/>
          <p:nvPr/>
        </p:nvSpPr>
        <p:spPr>
          <a:xfrm>
            <a:off x="5340004" y="2355415"/>
            <a:ext cx="389282" cy="438978"/>
          </a:xfrm>
          <a:prstGeom prst="chevron">
            <a:avLst/>
          </a:prstGeom>
          <a:solidFill>
            <a:schemeClr val="accent3"/>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1" name="Freccia a gallone 20">
            <a:extLst>
              <a:ext uri="{FF2B5EF4-FFF2-40B4-BE49-F238E27FC236}">
                <a16:creationId xmlns:a16="http://schemas.microsoft.com/office/drawing/2014/main" id="{7794E0DE-2079-0E97-08D7-2FB826281546}"/>
              </a:ext>
            </a:extLst>
          </p:cNvPr>
          <p:cNvSpPr/>
          <p:nvPr/>
        </p:nvSpPr>
        <p:spPr>
          <a:xfrm>
            <a:off x="5340004" y="2984893"/>
            <a:ext cx="389282" cy="438978"/>
          </a:xfrm>
          <a:prstGeom prst="chevron">
            <a:avLst/>
          </a:prstGeom>
          <a:solidFill>
            <a:schemeClr val="accent3"/>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2" name="Freccia a gallone 21">
            <a:extLst>
              <a:ext uri="{FF2B5EF4-FFF2-40B4-BE49-F238E27FC236}">
                <a16:creationId xmlns:a16="http://schemas.microsoft.com/office/drawing/2014/main" id="{BC89C29E-9FAE-CDF4-65F6-FFFE8F1BE9F9}"/>
              </a:ext>
            </a:extLst>
          </p:cNvPr>
          <p:cNvSpPr/>
          <p:nvPr/>
        </p:nvSpPr>
        <p:spPr>
          <a:xfrm>
            <a:off x="5340003" y="3581240"/>
            <a:ext cx="389282" cy="438978"/>
          </a:xfrm>
          <a:prstGeom prst="chevron">
            <a:avLst/>
          </a:prstGeom>
          <a:solidFill>
            <a:schemeClr val="accent3"/>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3" name="CasellaDiTesto 22">
            <a:extLst>
              <a:ext uri="{FF2B5EF4-FFF2-40B4-BE49-F238E27FC236}">
                <a16:creationId xmlns:a16="http://schemas.microsoft.com/office/drawing/2014/main" id="{637EE08E-8AF0-01CC-9CF7-BBB755344413}"/>
              </a:ext>
            </a:extLst>
          </p:cNvPr>
          <p:cNvSpPr txBox="1"/>
          <p:nvPr/>
        </p:nvSpPr>
        <p:spPr>
          <a:xfrm>
            <a:off x="5874885" y="2280871"/>
            <a:ext cx="19559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a:solidFill>
                  <a:schemeClr val="tx1"/>
                </a:solidFill>
                <a:latin typeface="Urbanist"/>
              </a:rPr>
              <a:t>Best</a:t>
            </a:r>
            <a:endParaRPr lang="it-IT"/>
          </a:p>
          <a:p>
            <a:pPr algn="ctr"/>
            <a:r>
              <a:rPr lang="it-IT" sz="1600" dirty="0">
                <a:solidFill>
                  <a:schemeClr val="tx1"/>
                </a:solidFill>
                <a:latin typeface="Urbanist"/>
              </a:rPr>
              <a:t> </a:t>
            </a:r>
            <a:r>
              <a:rPr lang="it-IT" sz="1600" err="1">
                <a:solidFill>
                  <a:schemeClr val="tx1"/>
                </a:solidFill>
                <a:latin typeface="Urbanist"/>
              </a:rPr>
              <a:t>Hyperparameters</a:t>
            </a:r>
            <a:endParaRPr lang="it-IT" sz="1600" dirty="0" err="1">
              <a:solidFill>
                <a:schemeClr val="tx1"/>
              </a:solidFill>
              <a:latin typeface="Urbanist"/>
            </a:endParaRPr>
          </a:p>
        </p:txBody>
      </p:sp>
      <p:sp>
        <p:nvSpPr>
          <p:cNvPr id="24" name="CasellaDiTesto 23">
            <a:extLst>
              <a:ext uri="{FF2B5EF4-FFF2-40B4-BE49-F238E27FC236}">
                <a16:creationId xmlns:a16="http://schemas.microsoft.com/office/drawing/2014/main" id="{EE6B4792-A898-1454-64D0-099918E8E80B}"/>
              </a:ext>
            </a:extLst>
          </p:cNvPr>
          <p:cNvSpPr txBox="1"/>
          <p:nvPr/>
        </p:nvSpPr>
        <p:spPr>
          <a:xfrm>
            <a:off x="5998062" y="3047633"/>
            <a:ext cx="15742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err="1">
                <a:solidFill>
                  <a:schemeClr val="tx1"/>
                </a:solidFill>
                <a:latin typeface="Urbanist"/>
              </a:rPr>
              <a:t>Trained</a:t>
            </a:r>
            <a:r>
              <a:rPr lang="it-IT" sz="1600" dirty="0">
                <a:solidFill>
                  <a:schemeClr val="tx1"/>
                </a:solidFill>
                <a:latin typeface="Urbanist"/>
              </a:rPr>
              <a:t> NN</a:t>
            </a:r>
            <a:endParaRPr lang="it-IT">
              <a:solidFill>
                <a:schemeClr val="tx1"/>
              </a:solidFill>
            </a:endParaRPr>
          </a:p>
        </p:txBody>
      </p:sp>
      <p:sp>
        <p:nvSpPr>
          <p:cNvPr id="25" name="CasellaDiTesto 24">
            <a:extLst>
              <a:ext uri="{FF2B5EF4-FFF2-40B4-BE49-F238E27FC236}">
                <a16:creationId xmlns:a16="http://schemas.microsoft.com/office/drawing/2014/main" id="{568128FF-AA8E-D20F-0056-F9F858692F0A}"/>
              </a:ext>
            </a:extLst>
          </p:cNvPr>
          <p:cNvSpPr txBox="1"/>
          <p:nvPr/>
        </p:nvSpPr>
        <p:spPr>
          <a:xfrm>
            <a:off x="5874551" y="3570226"/>
            <a:ext cx="23214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a:rPr>
              <a:t>Performance </a:t>
            </a:r>
            <a:r>
              <a:rPr lang="it-IT" sz="1600" err="1">
                <a:solidFill>
                  <a:schemeClr val="tx1"/>
                </a:solidFill>
                <a:latin typeface="Urbanist"/>
              </a:rPr>
              <a:t>measure</a:t>
            </a:r>
            <a:endParaRPr lang="it-IT" sz="1600">
              <a:solidFill>
                <a:schemeClr val="tx1"/>
              </a:solidFill>
              <a:latin typeface="Urbanist"/>
            </a:endParaRPr>
          </a:p>
          <a:p>
            <a:pPr algn="ctr"/>
            <a:r>
              <a:rPr lang="it-IT" sz="1600" dirty="0">
                <a:solidFill>
                  <a:schemeClr val="tx1"/>
                </a:solidFill>
                <a:latin typeface="Urbanist"/>
              </a:rPr>
              <a:t>(MSE/MEE)</a:t>
            </a:r>
          </a:p>
        </p:txBody>
      </p:sp>
    </p:spTree>
    <p:extLst>
      <p:ext uri="{BB962C8B-B14F-4D97-AF65-F5344CB8AC3E}">
        <p14:creationId xmlns:p14="http://schemas.microsoft.com/office/powerpoint/2010/main" val="166928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5885765" cy="514314"/>
          </a:xfrm>
        </p:spPr>
        <p:txBody>
          <a:bodyPr/>
          <a:lstStyle/>
          <a:p>
            <a:pPr algn="l"/>
            <a:r>
              <a:rPr lang="it-IT" sz="2800">
                <a:latin typeface="Urbanist"/>
                <a:ea typeface="Urbanist"/>
                <a:cs typeface="Urbanist"/>
              </a:rPr>
              <a:t>CUP: </a:t>
            </a:r>
            <a:r>
              <a:rPr lang="it-IT" sz="2800" err="1">
                <a:latin typeface="Urbanist"/>
                <a:ea typeface="Urbanist"/>
                <a:cs typeface="Urbanist"/>
              </a:rPr>
              <a:t>Grid</a:t>
            </a:r>
            <a:r>
              <a:rPr lang="it-IT" sz="2800">
                <a:latin typeface="Urbanist"/>
                <a:ea typeface="Urbanist"/>
                <a:cs typeface="Urbanist"/>
              </a:rPr>
              <a:t> </a:t>
            </a:r>
            <a:r>
              <a:rPr lang="it-IT" sz="2800" err="1">
                <a:latin typeface="Urbanist"/>
                <a:ea typeface="Urbanist"/>
                <a:cs typeface="Urbanist"/>
              </a:rPr>
              <a:t>Search</a:t>
            </a:r>
            <a:r>
              <a:rPr lang="it-IT" sz="2800">
                <a:latin typeface="Urbanist"/>
                <a:ea typeface="Urbanist"/>
                <a:cs typeface="Urbanist"/>
              </a:rPr>
              <a:t> strategy </a:t>
            </a:r>
          </a:p>
        </p:txBody>
      </p:sp>
      <p:graphicFrame>
        <p:nvGraphicFramePr>
          <p:cNvPr id="2" name="Tabella 1">
            <a:extLst>
              <a:ext uri="{FF2B5EF4-FFF2-40B4-BE49-F238E27FC236}">
                <a16:creationId xmlns:a16="http://schemas.microsoft.com/office/drawing/2014/main" id="{641B038D-7F6A-A8CF-767F-FF23F57CB3BD}"/>
              </a:ext>
            </a:extLst>
          </p:cNvPr>
          <p:cNvGraphicFramePr>
            <a:graphicFrameLocks noGrp="1"/>
          </p:cNvGraphicFramePr>
          <p:nvPr>
            <p:extLst>
              <p:ext uri="{D42A27DB-BD31-4B8C-83A1-F6EECF244321}">
                <p14:modId xmlns:p14="http://schemas.microsoft.com/office/powerpoint/2010/main" val="1282214588"/>
              </p:ext>
            </p:extLst>
          </p:nvPr>
        </p:nvGraphicFramePr>
        <p:xfrm>
          <a:off x="554935" y="1027043"/>
          <a:ext cx="8036445" cy="2571733"/>
        </p:xfrm>
        <a:graphic>
          <a:graphicData uri="http://schemas.openxmlformats.org/drawingml/2006/table">
            <a:tbl>
              <a:tblPr firstRow="1" bandRow="1">
                <a:tableStyleId>{69271BF0-80FA-44D3-B114-B38513C96556}</a:tableStyleId>
              </a:tblPr>
              <a:tblGrid>
                <a:gridCol w="955055">
                  <a:extLst>
                    <a:ext uri="{9D8B030D-6E8A-4147-A177-3AD203B41FA5}">
                      <a16:colId xmlns:a16="http://schemas.microsoft.com/office/drawing/2014/main" val="2900008886"/>
                    </a:ext>
                  </a:extLst>
                </a:gridCol>
                <a:gridCol w="926453">
                  <a:extLst>
                    <a:ext uri="{9D8B030D-6E8A-4147-A177-3AD203B41FA5}">
                      <a16:colId xmlns:a16="http://schemas.microsoft.com/office/drawing/2014/main" val="2401872346"/>
                    </a:ext>
                  </a:extLst>
                </a:gridCol>
                <a:gridCol w="1298127">
                  <a:extLst>
                    <a:ext uri="{9D8B030D-6E8A-4147-A177-3AD203B41FA5}">
                      <a16:colId xmlns:a16="http://schemas.microsoft.com/office/drawing/2014/main" val="3781128221"/>
                    </a:ext>
                  </a:extLst>
                </a:gridCol>
                <a:gridCol w="1141407">
                  <a:extLst>
                    <a:ext uri="{9D8B030D-6E8A-4147-A177-3AD203B41FA5}">
                      <a16:colId xmlns:a16="http://schemas.microsoft.com/office/drawing/2014/main" val="2673231688"/>
                    </a:ext>
                  </a:extLst>
                </a:gridCol>
                <a:gridCol w="1439912">
                  <a:extLst>
                    <a:ext uri="{9D8B030D-6E8A-4147-A177-3AD203B41FA5}">
                      <a16:colId xmlns:a16="http://schemas.microsoft.com/office/drawing/2014/main" val="3161202756"/>
                    </a:ext>
                  </a:extLst>
                </a:gridCol>
                <a:gridCol w="1138534">
                  <a:extLst>
                    <a:ext uri="{9D8B030D-6E8A-4147-A177-3AD203B41FA5}">
                      <a16:colId xmlns:a16="http://schemas.microsoft.com/office/drawing/2014/main" val="1429747377"/>
                    </a:ext>
                  </a:extLst>
                </a:gridCol>
                <a:gridCol w="1136957">
                  <a:extLst>
                    <a:ext uri="{9D8B030D-6E8A-4147-A177-3AD203B41FA5}">
                      <a16:colId xmlns:a16="http://schemas.microsoft.com/office/drawing/2014/main" val="3301231780"/>
                    </a:ext>
                  </a:extLst>
                </a:gridCol>
              </a:tblGrid>
              <a:tr h="736699">
                <a:tc>
                  <a:txBody>
                    <a:bodyPr/>
                    <a:lstStyle/>
                    <a:p>
                      <a:pPr algn="ctr"/>
                      <a:endParaRPr lang="it-IT" b="1">
                        <a:solidFill>
                          <a:schemeClr val="tx1"/>
                        </a:solidFill>
                        <a:latin typeface="Urbanist"/>
                      </a:endParaRPr>
                    </a:p>
                  </a:txBody>
                  <a:tcPr anchor="ctr"/>
                </a:tc>
                <a:tc>
                  <a:txBody>
                    <a:bodyPr/>
                    <a:lstStyle/>
                    <a:p>
                      <a:pPr algn="ctr"/>
                      <a:r>
                        <a:rPr lang="it-IT" b="1" dirty="0">
                          <a:solidFill>
                            <a:schemeClr val="tx1"/>
                          </a:solidFill>
                          <a:latin typeface="Urbanist"/>
                        </a:rPr>
                        <a:t>Batch</a:t>
                      </a:r>
                    </a:p>
                    <a:p>
                      <a:pPr lvl="0" algn="ctr">
                        <a:buNone/>
                      </a:pPr>
                      <a:r>
                        <a:rPr lang="it-IT" b="1" dirty="0">
                          <a:solidFill>
                            <a:schemeClr val="tx1"/>
                          </a:solidFill>
                          <a:latin typeface="Urbanist"/>
                        </a:rPr>
                        <a:t>Size</a:t>
                      </a:r>
                    </a:p>
                  </a:txBody>
                  <a:tcPr anchor="ctr">
                    <a:solidFill>
                      <a:schemeClr val="accent3"/>
                    </a:solidFill>
                  </a:tcPr>
                </a:tc>
                <a:tc>
                  <a:txBody>
                    <a:bodyPr/>
                    <a:lstStyle/>
                    <a:p>
                      <a:pPr algn="ctr"/>
                      <a:r>
                        <a:rPr lang="it-IT" b="1" dirty="0">
                          <a:solidFill>
                            <a:schemeClr val="tx1"/>
                          </a:solidFill>
                          <a:latin typeface="Urbanist"/>
                        </a:rPr>
                        <a:t>Momentum</a:t>
                      </a:r>
                    </a:p>
                    <a:p>
                      <a:pPr lvl="0" algn="ctr">
                        <a:buNone/>
                      </a:pPr>
                      <a:r>
                        <a:rPr lang="it-IT" sz="1400" b="1" i="0" u="none" strike="noStrike" noProof="0" dirty="0">
                          <a:solidFill>
                            <a:schemeClr val="tx1"/>
                          </a:solidFill>
                        </a:rPr>
                        <a:t>μ</a:t>
                      </a:r>
                      <a:endParaRPr lang="it-IT" dirty="0"/>
                    </a:p>
                  </a:txBody>
                  <a:tcPr anchor="ctr">
                    <a:solidFill>
                      <a:schemeClr val="accent3"/>
                    </a:solidFill>
                  </a:tcPr>
                </a:tc>
                <a:tc>
                  <a:txBody>
                    <a:bodyPr/>
                    <a:lstStyle/>
                    <a:p>
                      <a:pPr algn="ctr"/>
                      <a:r>
                        <a:rPr lang="it-IT" b="1" dirty="0">
                          <a:solidFill>
                            <a:schemeClr val="tx1"/>
                          </a:solidFill>
                          <a:latin typeface="Urbanist"/>
                        </a:rPr>
                        <a:t>Learning</a:t>
                      </a:r>
                    </a:p>
                    <a:p>
                      <a:pPr lvl="0" algn="ctr">
                        <a:buNone/>
                      </a:pPr>
                      <a:r>
                        <a:rPr lang="it-IT" b="1">
                          <a:solidFill>
                            <a:schemeClr val="tx1"/>
                          </a:solidFill>
                          <a:latin typeface="Urbanist"/>
                        </a:rPr>
                        <a:t>Rate</a:t>
                      </a:r>
                    </a:p>
                    <a:p>
                      <a:pPr lvl="0" algn="ctr">
                        <a:buNone/>
                      </a:pPr>
                      <a:r>
                        <a:rPr lang="it-IT" sz="1400" b="0" i="0" u="none" strike="noStrike" noProof="0" dirty="0">
                          <a:solidFill>
                            <a:schemeClr val="tx1"/>
                          </a:solidFill>
                        </a:rPr>
                        <a:t>α</a:t>
                      </a:r>
                      <a:endParaRPr lang="it-IT" dirty="0"/>
                    </a:p>
                  </a:txBody>
                  <a:tcPr anchor="ctr">
                    <a:solidFill>
                      <a:schemeClr val="accent3"/>
                    </a:solidFill>
                  </a:tcPr>
                </a:tc>
                <a:tc>
                  <a:txBody>
                    <a:bodyPr/>
                    <a:lstStyle/>
                    <a:p>
                      <a:pPr algn="ctr"/>
                      <a:r>
                        <a:rPr lang="it-IT" b="1" err="1">
                          <a:solidFill>
                            <a:schemeClr val="tx1"/>
                          </a:solidFill>
                          <a:latin typeface="Urbanist"/>
                        </a:rPr>
                        <a:t>Activation</a:t>
                      </a:r>
                      <a:endParaRPr lang="it-IT" b="1">
                        <a:solidFill>
                          <a:schemeClr val="tx1"/>
                        </a:solidFill>
                        <a:latin typeface="Urbanist"/>
                      </a:endParaRPr>
                    </a:p>
                    <a:p>
                      <a:pPr lvl="0" algn="ctr">
                        <a:buNone/>
                      </a:pPr>
                      <a:r>
                        <a:rPr lang="it-IT" b="1" err="1">
                          <a:solidFill>
                            <a:schemeClr val="tx1"/>
                          </a:solidFill>
                          <a:latin typeface="Urbanist"/>
                        </a:rPr>
                        <a:t>Function</a:t>
                      </a:r>
                      <a:endParaRPr lang="it-IT" b="1">
                        <a:solidFill>
                          <a:schemeClr val="tx1"/>
                        </a:solidFill>
                        <a:latin typeface="Urbanist"/>
                      </a:endParaRPr>
                    </a:p>
                  </a:txBody>
                  <a:tcPr anchor="ctr">
                    <a:solidFill>
                      <a:schemeClr val="accent3"/>
                    </a:solidFill>
                  </a:tcPr>
                </a:tc>
                <a:tc>
                  <a:txBody>
                    <a:bodyPr/>
                    <a:lstStyle/>
                    <a:p>
                      <a:pPr lvl="0" algn="ctr">
                        <a:buNone/>
                      </a:pPr>
                      <a:r>
                        <a:rPr lang="it-IT" sz="1400" b="1" i="0" u="none" strike="noStrike" noProof="0" dirty="0">
                          <a:solidFill>
                            <a:schemeClr val="tx1"/>
                          </a:solidFill>
                          <a:latin typeface="Urbanist"/>
                        </a:rPr>
                        <a:t>λ</a:t>
                      </a:r>
                      <a:endParaRPr lang="it-IT" sz="1400" b="1" dirty="0">
                        <a:solidFill>
                          <a:schemeClr val="tx1"/>
                        </a:solidFill>
                        <a:latin typeface="Urbanist"/>
                      </a:endParaRPr>
                    </a:p>
                    <a:p>
                      <a:pPr lvl="0" algn="ctr">
                        <a:buNone/>
                      </a:pPr>
                      <a:r>
                        <a:rPr lang="it-IT" sz="1400" b="1" i="0" u="none" strike="noStrike" noProof="0" dirty="0">
                          <a:solidFill>
                            <a:schemeClr val="tx1"/>
                          </a:solidFill>
                          <a:latin typeface="Urbanist"/>
                        </a:rPr>
                        <a:t> </a:t>
                      </a:r>
                      <a:r>
                        <a:rPr lang="it-IT" sz="1400" b="1" i="0" u="none" strike="noStrike" noProof="0" err="1">
                          <a:solidFill>
                            <a:schemeClr val="tx1"/>
                          </a:solidFill>
                          <a:latin typeface="Urbanist"/>
                        </a:rPr>
                        <a:t>regularizer</a:t>
                      </a:r>
                      <a:endParaRPr lang="it-IT" sz="1400" b="1">
                        <a:solidFill>
                          <a:schemeClr val="tx1"/>
                        </a:solidFill>
                        <a:latin typeface="Urbanist"/>
                      </a:endParaRPr>
                    </a:p>
                  </a:txBody>
                  <a:tcPr anchor="ctr">
                    <a:solidFill>
                      <a:schemeClr val="accent3"/>
                    </a:solidFill>
                  </a:tcPr>
                </a:tc>
                <a:tc>
                  <a:txBody>
                    <a:bodyPr/>
                    <a:lstStyle/>
                    <a:p>
                      <a:pPr lvl="0" algn="ctr">
                        <a:buNone/>
                      </a:pPr>
                      <a:r>
                        <a:rPr lang="it-IT" sz="1400" b="1" i="0" u="none" strike="noStrike" noProof="0" dirty="0" err="1">
                          <a:solidFill>
                            <a:schemeClr val="tx1"/>
                          </a:solidFill>
                          <a:latin typeface="Urbanist"/>
                        </a:rPr>
                        <a:t>Topology</a:t>
                      </a:r>
                    </a:p>
                    <a:p>
                      <a:pPr lvl="0" algn="ctr">
                        <a:buNone/>
                      </a:pPr>
                      <a:r>
                        <a:rPr lang="it-IT" sz="1400" b="1" i="0" u="none" strike="noStrike" noProof="0" dirty="0">
                          <a:solidFill>
                            <a:schemeClr val="tx1"/>
                          </a:solidFill>
                          <a:latin typeface="Urbanist"/>
                        </a:rPr>
                        <a:t>(</a:t>
                      </a:r>
                      <a:r>
                        <a:rPr lang="it-IT" sz="1400" b="1" i="0" u="none" strike="noStrike" noProof="0" dirty="0" err="1">
                          <a:solidFill>
                            <a:schemeClr val="tx1"/>
                          </a:solidFill>
                          <a:latin typeface="Urbanist"/>
                        </a:rPr>
                        <a:t>hidden</a:t>
                      </a:r>
                      <a:r>
                        <a:rPr lang="it-IT" sz="1400" b="1" i="0" u="none" strike="noStrike" noProof="0" dirty="0">
                          <a:solidFill>
                            <a:schemeClr val="tx1"/>
                          </a:solidFill>
                          <a:latin typeface="Urbanist"/>
                        </a:rPr>
                        <a:t>)</a:t>
                      </a:r>
                    </a:p>
                  </a:txBody>
                  <a:tcPr anchor="ctr">
                    <a:solidFill>
                      <a:schemeClr val="accent3"/>
                    </a:solidFill>
                  </a:tcPr>
                </a:tc>
                <a:extLst>
                  <a:ext uri="{0D108BD9-81ED-4DB2-BD59-A6C34878D82A}">
                    <a16:rowId xmlns:a16="http://schemas.microsoft.com/office/drawing/2014/main" val="2045684210"/>
                  </a:ext>
                </a:extLst>
              </a:tr>
              <a:tr h="904130">
                <a:tc>
                  <a:txBody>
                    <a:bodyPr/>
                    <a:lstStyle/>
                    <a:p>
                      <a:pPr algn="ctr"/>
                      <a:r>
                        <a:rPr lang="it-IT" dirty="0" err="1">
                          <a:solidFill>
                            <a:schemeClr val="tx1"/>
                          </a:solidFill>
                          <a:latin typeface="Urbanist"/>
                        </a:rPr>
                        <a:t>Grid</a:t>
                      </a:r>
                      <a:r>
                        <a:rPr lang="it-IT" dirty="0">
                          <a:solidFill>
                            <a:schemeClr val="tx1"/>
                          </a:solidFill>
                          <a:latin typeface="Urbanist"/>
                        </a:rPr>
                        <a:t> 1</a:t>
                      </a:r>
                    </a:p>
                  </a:txBody>
                  <a:tcPr anchor="ctr"/>
                </a:tc>
                <a:tc>
                  <a:txBody>
                    <a:bodyPr/>
                    <a:lstStyle/>
                    <a:p>
                      <a:pPr algn="ctr"/>
                      <a:r>
                        <a:rPr lang="it-IT" dirty="0">
                          <a:solidFill>
                            <a:schemeClr val="tx1"/>
                          </a:solidFill>
                          <a:latin typeface="Urbanist"/>
                        </a:rPr>
                        <a:t>16, 32, 64</a:t>
                      </a:r>
                    </a:p>
                  </a:txBody>
                  <a:tcPr anchor="ctr"/>
                </a:tc>
                <a:tc>
                  <a:txBody>
                    <a:bodyPr/>
                    <a:lstStyle/>
                    <a:p>
                      <a:pPr algn="ctr"/>
                      <a:r>
                        <a:rPr lang="it-IT" dirty="0">
                          <a:solidFill>
                            <a:schemeClr val="tx1"/>
                          </a:solidFill>
                          <a:latin typeface="Urbanist"/>
                        </a:rPr>
                        <a:t>0.90, 0.95, 0.98</a:t>
                      </a:r>
                      <a:endParaRPr lang="it-IT" dirty="0"/>
                    </a:p>
                    <a:p>
                      <a:pPr lvl="0" algn="ctr">
                        <a:buNone/>
                      </a:pPr>
                      <a:r>
                        <a:rPr lang="it-IT" dirty="0">
                          <a:solidFill>
                            <a:schemeClr val="tx1"/>
                          </a:solidFill>
                          <a:latin typeface="Urbanist"/>
                        </a:rPr>
                        <a:t>schedule</a:t>
                      </a:r>
                    </a:p>
                  </a:txBody>
                  <a:tcPr anchor="ctr"/>
                </a:tc>
                <a:tc>
                  <a:txBody>
                    <a:bodyPr/>
                    <a:lstStyle/>
                    <a:p>
                      <a:pPr algn="ctr"/>
                      <a:r>
                        <a:rPr lang="it-IT" dirty="0">
                          <a:solidFill>
                            <a:schemeClr val="tx1"/>
                          </a:solidFill>
                          <a:latin typeface="Urbanist"/>
                        </a:rPr>
                        <a:t>0.1, 0.01, 0.001</a:t>
                      </a:r>
                      <a:endParaRPr lang="it-IT"/>
                    </a:p>
                  </a:txBody>
                  <a:tcPr anchor="ctr"/>
                </a:tc>
                <a:tc>
                  <a:txBody>
                    <a:bodyPr/>
                    <a:lstStyle/>
                    <a:p>
                      <a:pPr algn="ctr"/>
                      <a:r>
                        <a:rPr lang="it-IT" dirty="0" err="1">
                          <a:solidFill>
                            <a:schemeClr val="tx1"/>
                          </a:solidFill>
                          <a:latin typeface="Urbanist"/>
                        </a:rPr>
                        <a:t>Sigmoid</a:t>
                      </a:r>
                      <a:r>
                        <a:rPr lang="it-IT" dirty="0">
                          <a:solidFill>
                            <a:schemeClr val="tx1"/>
                          </a:solidFill>
                          <a:latin typeface="Urbanist"/>
                        </a:rPr>
                        <a:t>, </a:t>
                      </a:r>
                      <a:r>
                        <a:rPr lang="it-IT" dirty="0" err="1">
                          <a:solidFill>
                            <a:schemeClr val="tx1"/>
                          </a:solidFill>
                          <a:latin typeface="Urbanist"/>
                        </a:rPr>
                        <a:t>tanh</a:t>
                      </a:r>
                      <a:r>
                        <a:rPr lang="it-IT" dirty="0">
                          <a:solidFill>
                            <a:schemeClr val="tx1"/>
                          </a:solidFill>
                          <a:latin typeface="Urbanist"/>
                        </a:rPr>
                        <a:t>, </a:t>
                      </a:r>
                      <a:r>
                        <a:rPr lang="it-IT" dirty="0" err="1">
                          <a:solidFill>
                            <a:schemeClr val="tx1"/>
                          </a:solidFill>
                          <a:latin typeface="Urbanist"/>
                        </a:rPr>
                        <a:t>relu</a:t>
                      </a:r>
                    </a:p>
                  </a:txBody>
                  <a:tcPr anchor="ctr"/>
                </a:tc>
                <a:tc>
                  <a:txBody>
                    <a:bodyPr/>
                    <a:lstStyle/>
                    <a:p>
                      <a:pPr algn="ctr"/>
                      <a:r>
                        <a:rPr lang="it-IT" dirty="0">
                          <a:solidFill>
                            <a:schemeClr val="tx1"/>
                          </a:solidFill>
                          <a:latin typeface="Urbanist"/>
                        </a:rPr>
                        <a:t>0, 0.001, 0.0001</a:t>
                      </a:r>
                    </a:p>
                  </a:txBody>
                  <a:tcPr anchor="ctr"/>
                </a:tc>
                <a:tc>
                  <a:txBody>
                    <a:bodyPr/>
                    <a:lstStyle/>
                    <a:p>
                      <a:pPr lvl="0" algn="ctr">
                        <a:buNone/>
                      </a:pPr>
                      <a:r>
                        <a:rPr lang="it-IT" dirty="0">
                          <a:solidFill>
                            <a:schemeClr val="tx1"/>
                          </a:solidFill>
                          <a:latin typeface="Urbanist"/>
                        </a:rPr>
                        <a:t>[10, 20, 10]</a:t>
                      </a:r>
                    </a:p>
                    <a:p>
                      <a:pPr lvl="0" algn="ctr">
                        <a:buNone/>
                      </a:pPr>
                      <a:r>
                        <a:rPr lang="it-IT" dirty="0">
                          <a:solidFill>
                            <a:schemeClr val="tx1"/>
                          </a:solidFill>
                          <a:latin typeface="Urbanist"/>
                        </a:rPr>
                        <a:t>[32, 64, 32]</a:t>
                      </a:r>
                    </a:p>
                  </a:txBody>
                  <a:tcPr anchor="ctr"/>
                </a:tc>
                <a:extLst>
                  <a:ext uri="{0D108BD9-81ED-4DB2-BD59-A6C34878D82A}">
                    <a16:rowId xmlns:a16="http://schemas.microsoft.com/office/drawing/2014/main" val="2542675401"/>
                  </a:ext>
                </a:extLst>
              </a:tr>
              <a:tr h="930904">
                <a:tc>
                  <a:txBody>
                    <a:bodyPr/>
                    <a:lstStyle/>
                    <a:p>
                      <a:pPr algn="ctr"/>
                      <a:r>
                        <a:rPr lang="it-IT" dirty="0" err="1">
                          <a:solidFill>
                            <a:schemeClr val="tx1"/>
                          </a:solidFill>
                          <a:latin typeface="Urbanist"/>
                        </a:rPr>
                        <a:t>Grid</a:t>
                      </a:r>
                      <a:r>
                        <a:rPr lang="it-IT" dirty="0">
                          <a:solidFill>
                            <a:schemeClr val="tx1"/>
                          </a:solidFill>
                          <a:latin typeface="Urbanist"/>
                        </a:rPr>
                        <a:t> 2</a:t>
                      </a:r>
                    </a:p>
                  </a:txBody>
                  <a:tcPr anchor="ctr"/>
                </a:tc>
                <a:tc>
                  <a:txBody>
                    <a:bodyPr/>
                    <a:lstStyle/>
                    <a:p>
                      <a:pPr algn="ctr"/>
                      <a:r>
                        <a:rPr lang="it-IT" dirty="0">
                          <a:solidFill>
                            <a:schemeClr val="tx1"/>
                          </a:solidFill>
                          <a:latin typeface="Urbanist"/>
                        </a:rPr>
                        <a:t>32, 64</a:t>
                      </a:r>
                    </a:p>
                  </a:txBody>
                  <a:tcPr anchor="ctr"/>
                </a:tc>
                <a:tc>
                  <a:txBody>
                    <a:bodyPr/>
                    <a:lstStyle/>
                    <a:p>
                      <a:pPr algn="ctr"/>
                      <a:r>
                        <a:rPr lang="it-IT" dirty="0">
                          <a:solidFill>
                            <a:schemeClr val="tx1"/>
                          </a:solidFill>
                          <a:latin typeface="Urbanist"/>
                        </a:rPr>
                        <a:t>0.95,</a:t>
                      </a:r>
                      <a:endParaRPr lang="it-IT" dirty="0"/>
                    </a:p>
                    <a:p>
                      <a:pPr lvl="0" algn="ctr">
                        <a:buNone/>
                      </a:pPr>
                      <a:r>
                        <a:rPr lang="it-IT" dirty="0">
                          <a:solidFill>
                            <a:schemeClr val="tx1"/>
                          </a:solidFill>
                          <a:latin typeface="Urbanist"/>
                        </a:rPr>
                        <a:t>schedule</a:t>
                      </a:r>
                    </a:p>
                  </a:txBody>
                  <a:tcPr anchor="ctr"/>
                </a:tc>
                <a:tc>
                  <a:txBody>
                    <a:bodyPr/>
                    <a:lstStyle/>
                    <a:p>
                      <a:pPr algn="ctr"/>
                      <a:r>
                        <a:rPr lang="it-IT" dirty="0">
                          <a:solidFill>
                            <a:schemeClr val="tx1"/>
                          </a:solidFill>
                          <a:latin typeface="Urbanist"/>
                        </a:rPr>
                        <a:t>0.001, 0.002,</a:t>
                      </a:r>
                    </a:p>
                    <a:p>
                      <a:pPr lvl="0" algn="ctr">
                        <a:buNone/>
                      </a:pPr>
                      <a:r>
                        <a:rPr lang="it-IT" dirty="0">
                          <a:solidFill>
                            <a:schemeClr val="tx1"/>
                          </a:solidFill>
                          <a:latin typeface="Urbanist"/>
                        </a:rPr>
                        <a:t>0.005</a:t>
                      </a:r>
                    </a:p>
                  </a:txBody>
                  <a:tcPr anchor="ctr"/>
                </a:tc>
                <a:tc>
                  <a:txBody>
                    <a:bodyPr/>
                    <a:lstStyle/>
                    <a:p>
                      <a:pPr algn="ctr"/>
                      <a:r>
                        <a:rPr lang="it-IT" dirty="0" err="1">
                          <a:solidFill>
                            <a:schemeClr val="tx1"/>
                          </a:solidFill>
                          <a:latin typeface="Urbanist"/>
                        </a:rPr>
                        <a:t>Sigmoid</a:t>
                      </a:r>
                      <a:r>
                        <a:rPr lang="it-IT" dirty="0">
                          <a:solidFill>
                            <a:schemeClr val="tx1"/>
                          </a:solidFill>
                          <a:latin typeface="Urbanist"/>
                        </a:rPr>
                        <a:t>, </a:t>
                      </a:r>
                      <a:r>
                        <a:rPr lang="it-IT" dirty="0" err="1">
                          <a:solidFill>
                            <a:schemeClr val="tx1"/>
                          </a:solidFill>
                          <a:latin typeface="Urbanist"/>
                        </a:rPr>
                        <a:t>tanh</a:t>
                      </a:r>
                    </a:p>
                  </a:txBody>
                  <a:tcPr anchor="ctr"/>
                </a:tc>
                <a:tc>
                  <a:txBody>
                    <a:bodyPr/>
                    <a:lstStyle/>
                    <a:p>
                      <a:pPr algn="ctr"/>
                      <a:r>
                        <a:rPr lang="it-IT" dirty="0">
                          <a:solidFill>
                            <a:schemeClr val="tx1"/>
                          </a:solidFill>
                          <a:latin typeface="Urbanist"/>
                        </a:rPr>
                        <a:t>0, 0.001</a:t>
                      </a:r>
                    </a:p>
                  </a:txBody>
                  <a:tcPr anchor="ctr"/>
                </a:tc>
                <a:tc>
                  <a:txBody>
                    <a:bodyPr/>
                    <a:lstStyle/>
                    <a:p>
                      <a:pPr lvl="0" algn="ctr">
                        <a:buNone/>
                      </a:pPr>
                      <a:r>
                        <a:rPr lang="it-IT" dirty="0">
                          <a:solidFill>
                            <a:schemeClr val="tx1"/>
                          </a:solidFill>
                          <a:latin typeface="Urbanist"/>
                        </a:rPr>
                        <a:t>[32, 64, 32]</a:t>
                      </a:r>
                    </a:p>
                  </a:txBody>
                  <a:tcPr anchor="ctr"/>
                </a:tc>
                <a:extLst>
                  <a:ext uri="{0D108BD9-81ED-4DB2-BD59-A6C34878D82A}">
                    <a16:rowId xmlns:a16="http://schemas.microsoft.com/office/drawing/2014/main" val="3275897662"/>
                  </a:ext>
                </a:extLst>
              </a:tr>
            </a:tbl>
          </a:graphicData>
        </a:graphic>
      </p:graphicFrame>
      <p:sp>
        <p:nvSpPr>
          <p:cNvPr id="4" name="CasellaDiTesto 3">
            <a:extLst>
              <a:ext uri="{FF2B5EF4-FFF2-40B4-BE49-F238E27FC236}">
                <a16:creationId xmlns:a16="http://schemas.microsoft.com/office/drawing/2014/main" id="{6E36F2ED-06DB-1ABD-2ECC-0D8F4A4BCD79}"/>
              </a:ext>
            </a:extLst>
          </p:cNvPr>
          <p:cNvSpPr txBox="1"/>
          <p:nvPr/>
        </p:nvSpPr>
        <p:spPr>
          <a:xfrm>
            <a:off x="555419" y="3953137"/>
            <a:ext cx="22776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tx1"/>
                </a:solidFill>
                <a:latin typeface="Urbanist"/>
              </a:rPr>
              <a:t>#Grid 1: 648</a:t>
            </a:r>
          </a:p>
          <a:p>
            <a:r>
              <a:rPr lang="it-IT" dirty="0">
                <a:solidFill>
                  <a:schemeClr val="tx1"/>
                </a:solidFill>
                <a:latin typeface="Urbanist"/>
              </a:rPr>
              <a:t>#Grid 2: 48</a:t>
            </a:r>
          </a:p>
        </p:txBody>
      </p:sp>
    </p:spTree>
    <p:extLst>
      <p:ext uri="{BB962C8B-B14F-4D97-AF65-F5344CB8AC3E}">
        <p14:creationId xmlns:p14="http://schemas.microsoft.com/office/powerpoint/2010/main" val="45312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5885765" cy="514314"/>
          </a:xfrm>
        </p:spPr>
        <p:txBody>
          <a:bodyPr/>
          <a:lstStyle/>
          <a:p>
            <a:pPr algn="l"/>
            <a:r>
              <a:rPr lang="it-IT" sz="2800">
                <a:latin typeface="Urbanist"/>
                <a:ea typeface="Urbanist"/>
                <a:cs typeface="Urbanist"/>
              </a:rPr>
              <a:t>CUP: </a:t>
            </a:r>
            <a:r>
              <a:rPr lang="it-IT" sz="2800" err="1">
                <a:latin typeface="Urbanist"/>
                <a:ea typeface="Urbanist"/>
                <a:cs typeface="Urbanist"/>
              </a:rPr>
              <a:t>Final</a:t>
            </a:r>
            <a:r>
              <a:rPr lang="it-IT" sz="2800">
                <a:latin typeface="Urbanist"/>
                <a:ea typeface="Urbanist"/>
                <a:cs typeface="Urbanist"/>
              </a:rPr>
              <a:t> NN model </a:t>
            </a:r>
          </a:p>
        </p:txBody>
      </p:sp>
      <p:sp>
        <p:nvSpPr>
          <p:cNvPr id="2" name="CasellaDiTesto 1">
            <a:extLst>
              <a:ext uri="{FF2B5EF4-FFF2-40B4-BE49-F238E27FC236}">
                <a16:creationId xmlns:a16="http://schemas.microsoft.com/office/drawing/2014/main" id="{6921D902-14D9-AE0C-68C9-543B705F833C}"/>
              </a:ext>
            </a:extLst>
          </p:cNvPr>
          <p:cNvSpPr txBox="1"/>
          <p:nvPr/>
        </p:nvSpPr>
        <p:spPr>
          <a:xfrm>
            <a:off x="677625" y="1172671"/>
            <a:ext cx="4287294"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err="1">
                <a:solidFill>
                  <a:schemeClr val="tx1"/>
                </a:solidFill>
                <a:latin typeface="Urbanist"/>
              </a:rPr>
              <a:t>Optimizer</a:t>
            </a:r>
            <a:r>
              <a:rPr lang="it-IT" sz="2000" dirty="0">
                <a:solidFill>
                  <a:schemeClr val="tx1"/>
                </a:solidFill>
                <a:latin typeface="Urbanist"/>
              </a:rPr>
              <a:t>: Nesterov</a:t>
            </a:r>
            <a:endParaRPr lang="it-IT" dirty="0">
              <a:solidFill>
                <a:schemeClr val="tx1"/>
              </a:solidFill>
            </a:endParaRPr>
          </a:p>
          <a:p>
            <a:pPr marL="342900" indent="-342900">
              <a:buChar char="•"/>
            </a:pPr>
            <a:endParaRPr lang="it-IT" sz="2000" dirty="0">
              <a:solidFill>
                <a:schemeClr val="tx1"/>
              </a:solidFill>
              <a:latin typeface="Urbanist"/>
            </a:endParaRPr>
          </a:p>
          <a:p>
            <a:pPr marL="285750" indent="-285750">
              <a:buFont typeface="Arial"/>
              <a:buChar char="•"/>
            </a:pPr>
            <a:r>
              <a:rPr lang="it-IT" sz="1600" err="1">
                <a:solidFill>
                  <a:schemeClr val="tx1"/>
                </a:solidFill>
                <a:latin typeface="Urbanist"/>
              </a:rPr>
              <a:t>Topology</a:t>
            </a:r>
            <a:r>
              <a:rPr lang="it-IT" sz="1600" dirty="0">
                <a:solidFill>
                  <a:schemeClr val="tx1"/>
                </a:solidFill>
                <a:latin typeface="Urbanist"/>
              </a:rPr>
              <a:t>: [10, 32, 64, 32, 3]</a:t>
            </a:r>
          </a:p>
          <a:p>
            <a:pPr marL="285750" indent="-285750">
              <a:buFont typeface="Arial,Sans-Serif"/>
              <a:buChar char="•"/>
            </a:pPr>
            <a:r>
              <a:rPr lang="it-IT" sz="1600" err="1">
                <a:solidFill>
                  <a:schemeClr val="tx1"/>
                </a:solidFill>
                <a:latin typeface="Urbanist"/>
              </a:rPr>
              <a:t>Hidden</a:t>
            </a:r>
            <a:r>
              <a:rPr lang="it-IT" sz="1600" dirty="0">
                <a:solidFill>
                  <a:schemeClr val="tx1"/>
                </a:solidFill>
                <a:latin typeface="Urbanist"/>
              </a:rPr>
              <a:t> </a:t>
            </a:r>
            <a:r>
              <a:rPr lang="it-IT" sz="1600" err="1">
                <a:solidFill>
                  <a:schemeClr val="tx1"/>
                </a:solidFill>
                <a:latin typeface="Urbanist"/>
              </a:rPr>
              <a:t>function</a:t>
            </a:r>
            <a:r>
              <a:rPr lang="it-IT" sz="1600" dirty="0">
                <a:solidFill>
                  <a:schemeClr val="tx1"/>
                </a:solidFill>
                <a:latin typeface="Urbanist"/>
              </a:rPr>
              <a:t>: </a:t>
            </a:r>
            <a:r>
              <a:rPr lang="it-IT" sz="1600" err="1">
                <a:solidFill>
                  <a:schemeClr val="tx1"/>
                </a:solidFill>
                <a:latin typeface="Urbanist"/>
              </a:rPr>
              <a:t>sigmoid</a:t>
            </a:r>
            <a:endParaRPr lang="it-IT" sz="1600">
              <a:solidFill>
                <a:schemeClr val="tx1"/>
              </a:solidFill>
              <a:latin typeface="Urbanist"/>
            </a:endParaRPr>
          </a:p>
          <a:p>
            <a:pPr marL="285750" indent="-285750">
              <a:buFont typeface="Arial,Sans-Serif"/>
              <a:buChar char="•"/>
            </a:pPr>
            <a:r>
              <a:rPr lang="it-IT" sz="1600" dirty="0">
                <a:solidFill>
                  <a:schemeClr val="tx1"/>
                </a:solidFill>
                <a:latin typeface="Urbanist"/>
              </a:rPr>
              <a:t>Output </a:t>
            </a:r>
            <a:r>
              <a:rPr lang="it-IT" sz="1600" dirty="0" err="1">
                <a:solidFill>
                  <a:schemeClr val="tx1"/>
                </a:solidFill>
                <a:latin typeface="Urbanist"/>
              </a:rPr>
              <a:t>function</a:t>
            </a:r>
            <a:r>
              <a:rPr lang="it-IT" sz="1600" dirty="0">
                <a:solidFill>
                  <a:schemeClr val="tx1"/>
                </a:solidFill>
                <a:latin typeface="Urbanist"/>
              </a:rPr>
              <a:t>: linear</a:t>
            </a:r>
            <a:endParaRPr lang="en-US" sz="1600">
              <a:solidFill>
                <a:schemeClr val="tx1"/>
              </a:solidFill>
              <a:latin typeface="Urbanist"/>
            </a:endParaRPr>
          </a:p>
          <a:p>
            <a:pPr marL="285750" indent="-285750">
              <a:buFont typeface="Arial,Sans-Serif"/>
              <a:buChar char="•"/>
            </a:pPr>
            <a:r>
              <a:rPr lang="it-IT" sz="1600" dirty="0">
                <a:solidFill>
                  <a:schemeClr val="tx1"/>
                </a:solidFill>
                <a:latin typeface="Urbanist"/>
              </a:rPr>
              <a:t>λ </a:t>
            </a:r>
            <a:r>
              <a:rPr lang="it-IT" sz="1600" dirty="0" err="1">
                <a:solidFill>
                  <a:schemeClr val="tx1"/>
                </a:solidFill>
                <a:latin typeface="Urbanist"/>
              </a:rPr>
              <a:t>regularizer</a:t>
            </a:r>
            <a:r>
              <a:rPr lang="it-IT" sz="1600" dirty="0">
                <a:solidFill>
                  <a:schemeClr val="tx1"/>
                </a:solidFill>
                <a:latin typeface="Urbanist"/>
              </a:rPr>
              <a:t>: 0.001</a:t>
            </a:r>
          </a:p>
          <a:p>
            <a:pPr marL="285750" indent="-285750">
              <a:buFont typeface="Arial,Sans-Serif"/>
              <a:buChar char="•"/>
            </a:pPr>
            <a:r>
              <a:rPr lang="it-IT" sz="1600" err="1">
                <a:solidFill>
                  <a:schemeClr val="tx1"/>
                </a:solidFill>
                <a:latin typeface="Urbanist"/>
              </a:rPr>
              <a:t>Init</a:t>
            </a:r>
            <a:r>
              <a:rPr lang="it-IT" sz="1600" dirty="0">
                <a:solidFill>
                  <a:schemeClr val="tx1"/>
                </a:solidFill>
                <a:latin typeface="Urbanist"/>
              </a:rPr>
              <a:t> </a:t>
            </a:r>
            <a:r>
              <a:rPr lang="it-IT" sz="1600" err="1">
                <a:solidFill>
                  <a:schemeClr val="tx1"/>
                </a:solidFill>
                <a:latin typeface="Urbanist"/>
              </a:rPr>
              <a:t>method</a:t>
            </a:r>
            <a:r>
              <a:rPr lang="it-IT" sz="1600" dirty="0">
                <a:solidFill>
                  <a:schemeClr val="tx1"/>
                </a:solidFill>
                <a:latin typeface="Urbanist"/>
              </a:rPr>
              <a:t>: </a:t>
            </a:r>
            <a:r>
              <a:rPr lang="it-IT" sz="1600" b="1" dirty="0">
                <a:solidFill>
                  <a:schemeClr val="tx1"/>
                </a:solidFill>
                <a:latin typeface="Urbanist"/>
              </a:rPr>
              <a:t>he</a:t>
            </a:r>
            <a:endParaRPr lang="it-IT" b="1">
              <a:solidFill>
                <a:schemeClr val="tx1"/>
              </a:solidFill>
              <a:latin typeface="Urbanist"/>
            </a:endParaRPr>
          </a:p>
          <a:p>
            <a:pPr marL="285750" indent="-285750">
              <a:buFont typeface="Arial"/>
              <a:buChar char="•"/>
            </a:pPr>
            <a:r>
              <a:rPr lang="it-IT" sz="1600" dirty="0">
                <a:solidFill>
                  <a:schemeClr val="tx1"/>
                </a:solidFill>
                <a:latin typeface="Urbanist"/>
              </a:rPr>
              <a:t>Max </a:t>
            </a:r>
            <a:r>
              <a:rPr lang="it-IT" sz="1600" err="1">
                <a:solidFill>
                  <a:schemeClr val="tx1"/>
                </a:solidFill>
                <a:latin typeface="Urbanist"/>
              </a:rPr>
              <a:t>Epochs</a:t>
            </a:r>
            <a:r>
              <a:rPr lang="it-IT" sz="1600" dirty="0">
                <a:solidFill>
                  <a:schemeClr val="tx1"/>
                </a:solidFill>
                <a:latin typeface="Urbanist"/>
              </a:rPr>
              <a:t>: 512</a:t>
            </a:r>
          </a:p>
          <a:p>
            <a:pPr marL="285750" indent="-285750">
              <a:buFont typeface="Arial"/>
              <a:buChar char="•"/>
            </a:pPr>
            <a:r>
              <a:rPr lang="it-IT" sz="1600" err="1">
                <a:solidFill>
                  <a:schemeClr val="tx1"/>
                </a:solidFill>
                <a:latin typeface="Urbanist"/>
              </a:rPr>
              <a:t>Batchs</a:t>
            </a:r>
            <a:r>
              <a:rPr lang="it-IT" sz="1600" dirty="0">
                <a:solidFill>
                  <a:schemeClr val="tx1"/>
                </a:solidFill>
                <a:latin typeface="Urbanist"/>
              </a:rPr>
              <a:t> Size: 64</a:t>
            </a:r>
          </a:p>
          <a:p>
            <a:pPr marL="285750" indent="-285750">
              <a:buFont typeface="Arial"/>
              <a:buChar char="•"/>
            </a:pPr>
            <a:r>
              <a:rPr lang="it-IT" sz="1600" dirty="0">
                <a:solidFill>
                  <a:schemeClr val="tx1"/>
                </a:solidFill>
                <a:latin typeface="Urbanist"/>
              </a:rPr>
              <a:t>Learning Rate: 0.005</a:t>
            </a:r>
          </a:p>
          <a:p>
            <a:pPr marL="285750" indent="-285750">
              <a:buFont typeface="Arial"/>
              <a:buChar char="•"/>
            </a:pPr>
            <a:r>
              <a:rPr lang="it-IT" sz="1600" dirty="0">
                <a:solidFill>
                  <a:schemeClr val="tx1"/>
                </a:solidFill>
                <a:latin typeface="Urbanist"/>
              </a:rPr>
              <a:t>Momentum: </a:t>
            </a:r>
            <a:r>
              <a:rPr lang="it-IT" sz="1600" b="1" err="1">
                <a:solidFill>
                  <a:schemeClr val="tx1"/>
                </a:solidFill>
                <a:latin typeface="Urbanist"/>
              </a:rPr>
              <a:t>scheduled</a:t>
            </a:r>
            <a:endParaRPr lang="it-IT" sz="1600" b="1">
              <a:solidFill>
                <a:schemeClr val="tx1"/>
              </a:solidFill>
              <a:latin typeface="Urbanist"/>
            </a:endParaRPr>
          </a:p>
          <a:p>
            <a:endParaRPr lang="it-IT" sz="1600" dirty="0">
              <a:solidFill>
                <a:schemeClr val="tx1"/>
              </a:solidFill>
              <a:latin typeface="Urbanist"/>
            </a:endParaRPr>
          </a:p>
          <a:p>
            <a:pPr algn="ctr"/>
            <a:endParaRPr lang="it-IT" dirty="0"/>
          </a:p>
        </p:txBody>
      </p:sp>
      <p:sp>
        <p:nvSpPr>
          <p:cNvPr id="4" name="CasellaDiTesto 3">
            <a:extLst>
              <a:ext uri="{FF2B5EF4-FFF2-40B4-BE49-F238E27FC236}">
                <a16:creationId xmlns:a16="http://schemas.microsoft.com/office/drawing/2014/main" id="{EA02A1DF-C2B7-F823-6887-F4EFFF1C90D1}"/>
              </a:ext>
            </a:extLst>
          </p:cNvPr>
          <p:cNvSpPr txBox="1"/>
          <p:nvPr/>
        </p:nvSpPr>
        <p:spPr>
          <a:xfrm>
            <a:off x="5104632" y="1707460"/>
            <a:ext cx="324195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b="1" dirty="0">
                <a:solidFill>
                  <a:schemeClr val="tx1"/>
                </a:solidFill>
                <a:latin typeface="Urbanist"/>
              </a:rPr>
              <a:t>Momentum schedule</a:t>
            </a:r>
          </a:p>
          <a:p>
            <a:pPr algn="ctr"/>
            <a:r>
              <a:rPr lang="it-IT" sz="1600" dirty="0">
                <a:solidFill>
                  <a:schemeClr val="tx1"/>
                </a:solidFill>
                <a:latin typeface="Urbanist"/>
              </a:rPr>
              <a:t>a = ( 1 + </a:t>
            </a:r>
            <a:r>
              <a:rPr lang="it-IT" sz="1600" err="1">
                <a:solidFill>
                  <a:schemeClr val="tx1"/>
                </a:solidFill>
                <a:latin typeface="Urbanist"/>
              </a:rPr>
              <a:t>sqrt</a:t>
            </a:r>
            <a:r>
              <a:rPr lang="it-IT" sz="1600" dirty="0">
                <a:solidFill>
                  <a:schemeClr val="tx1"/>
                </a:solidFill>
                <a:latin typeface="Urbanist"/>
              </a:rPr>
              <a:t>(4a_prev**2+1) ) / 2</a:t>
            </a:r>
          </a:p>
          <a:p>
            <a:pPr algn="ctr"/>
            <a:r>
              <a:rPr lang="it-IT" sz="1600" dirty="0">
                <a:solidFill>
                  <a:schemeClr val="tx1"/>
                </a:solidFill>
                <a:latin typeface="Urbanist"/>
              </a:rPr>
              <a:t>μ = (</a:t>
            </a:r>
            <a:r>
              <a:rPr lang="it-IT" sz="1600" dirty="0" err="1">
                <a:solidFill>
                  <a:schemeClr val="tx1"/>
                </a:solidFill>
                <a:latin typeface="Urbanist"/>
              </a:rPr>
              <a:t>a_prev</a:t>
            </a:r>
            <a:r>
              <a:rPr lang="it-IT" sz="1600" dirty="0">
                <a:solidFill>
                  <a:schemeClr val="tx1"/>
                </a:solidFill>
                <a:latin typeface="Urbanist"/>
              </a:rPr>
              <a:t> - 1) / (a)</a:t>
            </a:r>
          </a:p>
          <a:p>
            <a:pPr algn="ctr"/>
            <a:endParaRPr lang="it-IT" sz="1600" dirty="0">
              <a:solidFill>
                <a:schemeClr val="tx1"/>
              </a:solidFill>
              <a:latin typeface="Urbanist"/>
            </a:endParaRPr>
          </a:p>
          <a:p>
            <a:pPr algn="ctr"/>
            <a:endParaRPr lang="it-IT" sz="1600" dirty="0">
              <a:solidFill>
                <a:schemeClr val="tx1"/>
              </a:solidFill>
              <a:latin typeface="Urbanist"/>
            </a:endParaRPr>
          </a:p>
          <a:p>
            <a:pPr algn="ctr"/>
            <a:r>
              <a:rPr lang="it-IT" sz="1600" b="1" dirty="0">
                <a:solidFill>
                  <a:schemeClr val="tx1"/>
                </a:solidFill>
                <a:latin typeface="Urbanist"/>
              </a:rPr>
              <a:t>He </a:t>
            </a:r>
            <a:r>
              <a:rPr lang="it-IT" sz="1600" b="1" dirty="0" err="1">
                <a:solidFill>
                  <a:schemeClr val="tx1"/>
                </a:solidFill>
                <a:latin typeface="Urbanist"/>
              </a:rPr>
              <a:t>initialization</a:t>
            </a:r>
          </a:p>
          <a:p>
            <a:pPr algn="ctr"/>
            <a:r>
              <a:rPr lang="it-IT" sz="1600" dirty="0" err="1">
                <a:solidFill>
                  <a:schemeClr val="tx1"/>
                </a:solidFill>
                <a:latin typeface="Urbanist"/>
              </a:rPr>
              <a:t>Gaussian</a:t>
            </a:r>
            <a:r>
              <a:rPr lang="it-IT" sz="1600" dirty="0">
                <a:solidFill>
                  <a:schemeClr val="tx1"/>
                </a:solidFill>
                <a:latin typeface="Urbanist"/>
              </a:rPr>
              <a:t> </a:t>
            </a:r>
            <a:r>
              <a:rPr lang="it-IT" sz="1600" dirty="0" err="1">
                <a:solidFill>
                  <a:schemeClr val="tx1"/>
                </a:solidFill>
                <a:latin typeface="Urbanist"/>
              </a:rPr>
              <a:t>distribution</a:t>
            </a:r>
            <a:r>
              <a:rPr lang="it-IT" sz="1600" dirty="0">
                <a:solidFill>
                  <a:schemeClr val="tx1"/>
                </a:solidFill>
                <a:latin typeface="Urbanist"/>
              </a:rPr>
              <a:t> with</a:t>
            </a:r>
          </a:p>
          <a:p>
            <a:pPr algn="ctr"/>
            <a:r>
              <a:rPr lang="it-IT" sz="1600" dirty="0">
                <a:solidFill>
                  <a:schemeClr val="tx1"/>
                </a:solidFill>
                <a:latin typeface="Urbanist"/>
              </a:rPr>
              <a:t>Mean: 0</a:t>
            </a:r>
          </a:p>
          <a:p>
            <a:pPr algn="ctr"/>
            <a:r>
              <a:rPr lang="it-IT" sz="1600" dirty="0" err="1">
                <a:solidFill>
                  <a:schemeClr val="tx1"/>
                </a:solidFill>
                <a:latin typeface="Urbanist"/>
              </a:rPr>
              <a:t>Std</a:t>
            </a:r>
            <a:r>
              <a:rPr lang="it-IT" sz="1600" dirty="0">
                <a:solidFill>
                  <a:schemeClr val="tx1"/>
                </a:solidFill>
                <a:latin typeface="Urbanist"/>
              </a:rPr>
              <a:t>: </a:t>
            </a:r>
            <a:r>
              <a:rPr lang="it-IT" sz="1600" dirty="0" err="1">
                <a:solidFill>
                  <a:schemeClr val="tx1"/>
                </a:solidFill>
                <a:latin typeface="Urbanist"/>
              </a:rPr>
              <a:t>sqrt</a:t>
            </a:r>
            <a:r>
              <a:rPr lang="it-IT" sz="1600" dirty="0">
                <a:solidFill>
                  <a:schemeClr val="tx1"/>
                </a:solidFill>
                <a:latin typeface="Urbanist"/>
              </a:rPr>
              <a:t>(2/</a:t>
            </a:r>
            <a:r>
              <a:rPr lang="it-IT" sz="1600" dirty="0" err="1">
                <a:solidFill>
                  <a:schemeClr val="tx1"/>
                </a:solidFill>
                <a:latin typeface="Urbanist"/>
              </a:rPr>
              <a:t>N_prev</a:t>
            </a:r>
            <a:r>
              <a:rPr lang="it-IT" sz="1600" dirty="0">
                <a:solidFill>
                  <a:schemeClr val="tx1"/>
                </a:solidFill>
                <a:latin typeface="Urbanist"/>
              </a:rPr>
              <a:t>)</a:t>
            </a:r>
          </a:p>
        </p:txBody>
      </p:sp>
      <p:cxnSp>
        <p:nvCxnSpPr>
          <p:cNvPr id="5" name="Connettore 2 4">
            <a:extLst>
              <a:ext uri="{FF2B5EF4-FFF2-40B4-BE49-F238E27FC236}">
                <a16:creationId xmlns:a16="http://schemas.microsoft.com/office/drawing/2014/main" id="{11B4B23A-A9AD-EE53-5C7C-FBAA028C19EF}"/>
              </a:ext>
            </a:extLst>
          </p:cNvPr>
          <p:cNvCxnSpPr/>
          <p:nvPr/>
        </p:nvCxnSpPr>
        <p:spPr>
          <a:xfrm>
            <a:off x="4570342" y="1973746"/>
            <a:ext cx="3315" cy="1767508"/>
          </a:xfrm>
          <a:prstGeom prst="straightConnector1">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683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5885765" cy="514314"/>
          </a:xfrm>
        </p:spPr>
        <p:txBody>
          <a:bodyPr/>
          <a:lstStyle/>
          <a:p>
            <a:pPr algn="l"/>
            <a:r>
              <a:rPr lang="it-IT" sz="2800">
                <a:latin typeface="Urbanist"/>
                <a:ea typeface="Urbanist"/>
                <a:cs typeface="Urbanist"/>
              </a:rPr>
              <a:t>CUP: </a:t>
            </a:r>
            <a:r>
              <a:rPr lang="it-IT" sz="2800" err="1">
                <a:latin typeface="Urbanist"/>
                <a:ea typeface="Urbanist"/>
                <a:cs typeface="Urbanist"/>
              </a:rPr>
              <a:t>result</a:t>
            </a:r>
          </a:p>
        </p:txBody>
      </p:sp>
      <p:graphicFrame>
        <p:nvGraphicFramePr>
          <p:cNvPr id="2" name="Tabella 1">
            <a:extLst>
              <a:ext uri="{FF2B5EF4-FFF2-40B4-BE49-F238E27FC236}">
                <a16:creationId xmlns:a16="http://schemas.microsoft.com/office/drawing/2014/main" id="{8418C6E2-98E0-FCD1-56D1-9FDA28FB8E82}"/>
              </a:ext>
            </a:extLst>
          </p:cNvPr>
          <p:cNvGraphicFramePr>
            <a:graphicFrameLocks noGrp="1"/>
          </p:cNvGraphicFramePr>
          <p:nvPr>
            <p:extLst>
              <p:ext uri="{D42A27DB-BD31-4B8C-83A1-F6EECF244321}">
                <p14:modId xmlns:p14="http://schemas.microsoft.com/office/powerpoint/2010/main" val="1237145326"/>
              </p:ext>
            </p:extLst>
          </p:nvPr>
        </p:nvGraphicFramePr>
        <p:xfrm>
          <a:off x="1375171" y="2187773"/>
          <a:ext cx="6110079" cy="1631277"/>
        </p:xfrm>
        <a:graphic>
          <a:graphicData uri="http://schemas.openxmlformats.org/drawingml/2006/table">
            <a:tbl>
              <a:tblPr firstRow="1" bandRow="1">
                <a:tableStyleId>{69271BF0-80FA-44D3-B114-B38513C96556}</a:tableStyleId>
              </a:tblPr>
              <a:tblGrid>
                <a:gridCol w="2036693">
                  <a:extLst>
                    <a:ext uri="{9D8B030D-6E8A-4147-A177-3AD203B41FA5}">
                      <a16:colId xmlns:a16="http://schemas.microsoft.com/office/drawing/2014/main" val="132569927"/>
                    </a:ext>
                  </a:extLst>
                </a:gridCol>
                <a:gridCol w="2036693">
                  <a:extLst>
                    <a:ext uri="{9D8B030D-6E8A-4147-A177-3AD203B41FA5}">
                      <a16:colId xmlns:a16="http://schemas.microsoft.com/office/drawing/2014/main" val="898989866"/>
                    </a:ext>
                  </a:extLst>
                </a:gridCol>
                <a:gridCol w="2036693">
                  <a:extLst>
                    <a:ext uri="{9D8B030D-6E8A-4147-A177-3AD203B41FA5}">
                      <a16:colId xmlns:a16="http://schemas.microsoft.com/office/drawing/2014/main" val="2424260946"/>
                    </a:ext>
                  </a:extLst>
                </a:gridCol>
              </a:tblGrid>
              <a:tr h="543759">
                <a:tc>
                  <a:txBody>
                    <a:bodyPr/>
                    <a:lstStyle/>
                    <a:p>
                      <a:pPr algn="ctr"/>
                      <a:endParaRPr lang="it-IT">
                        <a:solidFill>
                          <a:schemeClr val="tx1"/>
                        </a:solidFill>
                        <a:latin typeface="Urbanist"/>
                      </a:endParaRPr>
                    </a:p>
                  </a:txBody>
                  <a:tcPr anchor="ctr"/>
                </a:tc>
                <a:tc>
                  <a:txBody>
                    <a:bodyPr/>
                    <a:lstStyle/>
                    <a:p>
                      <a:pPr algn="ctr"/>
                      <a:r>
                        <a:rPr lang="it-IT" dirty="0">
                          <a:solidFill>
                            <a:schemeClr val="tx1"/>
                          </a:solidFill>
                          <a:latin typeface="Urbanist"/>
                        </a:rPr>
                        <a:t>MSE</a:t>
                      </a:r>
                    </a:p>
                  </a:txBody>
                  <a:tcPr anchor="ctr">
                    <a:solidFill>
                      <a:schemeClr val="accent3"/>
                    </a:solidFill>
                  </a:tcPr>
                </a:tc>
                <a:tc>
                  <a:txBody>
                    <a:bodyPr/>
                    <a:lstStyle/>
                    <a:p>
                      <a:pPr algn="ctr"/>
                      <a:r>
                        <a:rPr lang="it-IT" dirty="0">
                          <a:solidFill>
                            <a:schemeClr val="tx1"/>
                          </a:solidFill>
                          <a:latin typeface="Urbanist"/>
                        </a:rPr>
                        <a:t>MEE</a:t>
                      </a:r>
                    </a:p>
                  </a:txBody>
                  <a:tcPr anchor="ctr">
                    <a:solidFill>
                      <a:schemeClr val="accent3"/>
                    </a:solidFill>
                  </a:tcPr>
                </a:tc>
                <a:extLst>
                  <a:ext uri="{0D108BD9-81ED-4DB2-BD59-A6C34878D82A}">
                    <a16:rowId xmlns:a16="http://schemas.microsoft.com/office/drawing/2014/main" val="12865248"/>
                  </a:ext>
                </a:extLst>
              </a:tr>
              <a:tr h="543759">
                <a:tc>
                  <a:txBody>
                    <a:bodyPr/>
                    <a:lstStyle/>
                    <a:p>
                      <a:pPr algn="ctr"/>
                      <a:r>
                        <a:rPr lang="it-IT" dirty="0">
                          <a:solidFill>
                            <a:schemeClr val="tx1"/>
                          </a:solidFill>
                          <a:latin typeface="Urbanist"/>
                        </a:rPr>
                        <a:t>Train</a:t>
                      </a:r>
                    </a:p>
                  </a:txBody>
                  <a:tcPr anchor="ctr">
                    <a:solidFill>
                      <a:schemeClr val="accent3"/>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0.055 ± 0.023</a:t>
                      </a:r>
                    </a:p>
                  </a:txBody>
                  <a:tcPr anchor="ct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noProof="0" dirty="0">
                          <a:solidFill>
                            <a:schemeClr val="tx1"/>
                          </a:solidFill>
                          <a:latin typeface="Consolas"/>
                          <a:cs typeface="Arial"/>
                          <a:sym typeface="Arial"/>
                        </a:rPr>
                        <a:t>0.320 ± 0.062</a:t>
                      </a:r>
                      <a:endParaRPr lang="it-IT" sz="1400" b="0" i="0" u="none" strike="noStrike" cap="none" dirty="0">
                        <a:solidFill>
                          <a:schemeClr val="tx1"/>
                        </a:solidFill>
                        <a:latin typeface="Consolas"/>
                        <a:cs typeface="Arial"/>
                        <a:sym typeface="Arial"/>
                      </a:endParaRPr>
                    </a:p>
                  </a:txBody>
                  <a:tcPr anchor="ctr"/>
                </a:tc>
                <a:extLst>
                  <a:ext uri="{0D108BD9-81ED-4DB2-BD59-A6C34878D82A}">
                    <a16:rowId xmlns:a16="http://schemas.microsoft.com/office/drawing/2014/main" val="2212569675"/>
                  </a:ext>
                </a:extLst>
              </a:tr>
              <a:tr h="543759">
                <a:tc>
                  <a:txBody>
                    <a:bodyPr/>
                    <a:lstStyle/>
                    <a:p>
                      <a:pPr lvl="0" algn="ctr">
                        <a:buNone/>
                      </a:pPr>
                      <a:r>
                        <a:rPr lang="it-IT" sz="1400" b="0" i="0" u="none" strike="noStrike" baseline="0" noProof="0" dirty="0" err="1">
                          <a:solidFill>
                            <a:srgbClr val="70544D"/>
                          </a:solidFill>
                          <a:latin typeface="Urbanist"/>
                        </a:rPr>
                        <a:t>Holdout</a:t>
                      </a:r>
                      <a:r>
                        <a:rPr lang="it-IT" sz="1400" b="0" i="0" u="none" strike="noStrike" baseline="0" noProof="0" dirty="0">
                          <a:solidFill>
                            <a:srgbClr val="70544D"/>
                          </a:solidFill>
                          <a:latin typeface="Urbanist"/>
                        </a:rPr>
                        <a:t> Test</a:t>
                      </a:r>
                      <a:endParaRPr lang="it-IT" dirty="0"/>
                    </a:p>
                  </a:txBody>
                  <a:tcPr anchor="ctr">
                    <a:solidFill>
                      <a:schemeClr val="accent3"/>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noProof="0" dirty="0">
                          <a:solidFill>
                            <a:schemeClr val="tx1"/>
                          </a:solidFill>
                          <a:latin typeface="Consolas"/>
                          <a:cs typeface="Arial"/>
                          <a:sym typeface="Arial"/>
                        </a:rPr>
                        <a:t> 0.285</a:t>
                      </a:r>
                      <a:r>
                        <a:rPr lang="it-IT" sz="1400" b="0" i="0" u="none" strike="noStrike" cap="none" noProof="0" dirty="0">
                          <a:solidFill>
                            <a:schemeClr val="tx1"/>
                          </a:solidFill>
                          <a:latin typeface="Consolas"/>
                          <a:cs typeface="Arial"/>
                        </a:rPr>
                        <a:t> </a:t>
                      </a:r>
                      <a:r>
                        <a:rPr lang="it-IT" sz="1400" b="0" i="0" u="none" strike="noStrike" cap="none" noProof="0" dirty="0">
                          <a:solidFill>
                            <a:schemeClr val="tx1"/>
                          </a:solidFill>
                          <a:latin typeface="Consolas"/>
                          <a:cs typeface="Arial"/>
                          <a:sym typeface="Arial"/>
                        </a:rPr>
                        <a:t>± 0.063</a:t>
                      </a:r>
                      <a:endParaRPr lang="it-IT" sz="1400" b="0" i="0" u="none" strike="noStrike" cap="none" dirty="0">
                        <a:solidFill>
                          <a:schemeClr val="tx1"/>
                        </a:solidFill>
                        <a:latin typeface="Consolas"/>
                        <a:cs typeface="Arial"/>
                        <a:sym typeface="Arial"/>
                      </a:endParaRPr>
                    </a:p>
                  </a:txBody>
                  <a:tcPr anchor="ct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noProof="0" dirty="0">
                          <a:solidFill>
                            <a:schemeClr val="tx1"/>
                          </a:solidFill>
                          <a:latin typeface="Consolas"/>
                          <a:cs typeface="Arial"/>
                          <a:sym typeface="Arial"/>
                        </a:rPr>
                        <a:t>0.633 ± 0.058</a:t>
                      </a:r>
                      <a:endParaRPr lang="it-IT" sz="1400" b="0" i="0" u="none" strike="noStrike" cap="none" dirty="0">
                        <a:solidFill>
                          <a:schemeClr val="tx1"/>
                        </a:solidFill>
                        <a:latin typeface="Consolas"/>
                        <a:cs typeface="Arial"/>
                        <a:sym typeface="Arial"/>
                      </a:endParaRPr>
                    </a:p>
                  </a:txBody>
                  <a:tcPr anchor="ctr"/>
                </a:tc>
                <a:extLst>
                  <a:ext uri="{0D108BD9-81ED-4DB2-BD59-A6C34878D82A}">
                    <a16:rowId xmlns:a16="http://schemas.microsoft.com/office/drawing/2014/main" val="2639451672"/>
                  </a:ext>
                </a:extLst>
              </a:tr>
            </a:tbl>
          </a:graphicData>
        </a:graphic>
      </p:graphicFrame>
      <p:sp>
        <p:nvSpPr>
          <p:cNvPr id="5" name="CasellaDiTesto 4">
            <a:extLst>
              <a:ext uri="{FF2B5EF4-FFF2-40B4-BE49-F238E27FC236}">
                <a16:creationId xmlns:a16="http://schemas.microsoft.com/office/drawing/2014/main" id="{22505836-895A-C73E-0E8D-2F6EED783048}"/>
              </a:ext>
            </a:extLst>
          </p:cNvPr>
          <p:cNvSpPr txBox="1"/>
          <p:nvPr/>
        </p:nvSpPr>
        <p:spPr>
          <a:xfrm>
            <a:off x="1373738" y="1369339"/>
            <a:ext cx="66115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err="1">
                <a:solidFill>
                  <a:schemeClr val="tx1"/>
                </a:solidFill>
                <a:latin typeface="Urbanist"/>
              </a:rPr>
              <a:t>Result</a:t>
            </a:r>
            <a:r>
              <a:rPr lang="it-IT" sz="1600" dirty="0">
                <a:solidFill>
                  <a:schemeClr val="tx1"/>
                </a:solidFill>
                <a:latin typeface="Urbanist"/>
              </a:rPr>
              <a:t> of 20 trials on the </a:t>
            </a:r>
            <a:r>
              <a:rPr lang="it-IT" sz="1600" dirty="0" err="1">
                <a:solidFill>
                  <a:schemeClr val="tx1"/>
                </a:solidFill>
                <a:latin typeface="Urbanist"/>
              </a:rPr>
              <a:t>same</a:t>
            </a:r>
            <a:r>
              <a:rPr lang="it-IT" sz="1600" dirty="0">
                <a:solidFill>
                  <a:schemeClr val="tx1"/>
                </a:solidFill>
                <a:latin typeface="Urbanist"/>
              </a:rPr>
              <a:t> model. </a:t>
            </a:r>
            <a:r>
              <a:rPr lang="it-IT" sz="1600" dirty="0" err="1">
                <a:solidFill>
                  <a:schemeClr val="tx1"/>
                </a:solidFill>
                <a:latin typeface="Urbanist"/>
              </a:rPr>
              <a:t>We</a:t>
            </a:r>
            <a:r>
              <a:rPr lang="it-IT" sz="1600" dirty="0">
                <a:solidFill>
                  <a:schemeClr val="tx1"/>
                </a:solidFill>
                <a:latin typeface="Urbanist"/>
              </a:rPr>
              <a:t> </a:t>
            </a:r>
            <a:r>
              <a:rPr lang="it-IT" sz="1600" dirty="0" err="1">
                <a:solidFill>
                  <a:schemeClr val="tx1"/>
                </a:solidFill>
                <a:latin typeface="Urbanist"/>
              </a:rPr>
              <a:t>calculate</a:t>
            </a:r>
            <a:r>
              <a:rPr lang="it-IT" sz="1600" dirty="0">
                <a:solidFill>
                  <a:schemeClr val="tx1"/>
                </a:solidFill>
                <a:latin typeface="Urbanist"/>
              </a:rPr>
              <a:t> the MSE and MEE, </a:t>
            </a:r>
            <a:endParaRPr lang="it-IT">
              <a:solidFill>
                <a:schemeClr val="tx1"/>
              </a:solidFill>
            </a:endParaRPr>
          </a:p>
          <a:p>
            <a:r>
              <a:rPr lang="it-IT" sz="1600" dirty="0">
                <a:solidFill>
                  <a:schemeClr val="tx1"/>
                </a:solidFill>
                <a:latin typeface="Urbanist"/>
              </a:rPr>
              <a:t>take the </a:t>
            </a:r>
            <a:r>
              <a:rPr lang="it-IT" sz="1600" dirty="0" err="1">
                <a:solidFill>
                  <a:schemeClr val="tx1"/>
                </a:solidFill>
                <a:latin typeface="Urbanist"/>
              </a:rPr>
              <a:t>mean</a:t>
            </a:r>
            <a:r>
              <a:rPr lang="it-IT" sz="1600" dirty="0">
                <a:solidFill>
                  <a:schemeClr val="tx1"/>
                </a:solidFill>
                <a:latin typeface="Urbanist"/>
              </a:rPr>
              <a:t> and the standard </a:t>
            </a:r>
            <a:r>
              <a:rPr lang="it-IT" sz="1600" dirty="0" err="1">
                <a:solidFill>
                  <a:schemeClr val="tx1"/>
                </a:solidFill>
                <a:latin typeface="Urbanist"/>
              </a:rPr>
              <a:t>deviation</a:t>
            </a:r>
            <a:r>
              <a:rPr lang="it-IT" sz="1600" dirty="0">
                <a:solidFill>
                  <a:schemeClr val="tx1"/>
                </a:solidFill>
                <a:latin typeface="Urbanist"/>
              </a:rPr>
              <a:t>.</a:t>
            </a:r>
            <a:endParaRPr lang="it-IT">
              <a:solidFill>
                <a:schemeClr val="tx1"/>
              </a:solidFill>
            </a:endParaRPr>
          </a:p>
        </p:txBody>
      </p:sp>
    </p:spTree>
    <p:extLst>
      <p:ext uri="{BB962C8B-B14F-4D97-AF65-F5344CB8AC3E}">
        <p14:creationId xmlns:p14="http://schemas.microsoft.com/office/powerpoint/2010/main" val="276730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90957"/>
            <a:ext cx="5885765" cy="514314"/>
          </a:xfrm>
        </p:spPr>
        <p:txBody>
          <a:bodyPr/>
          <a:lstStyle/>
          <a:p>
            <a:pPr algn="l"/>
            <a:r>
              <a:rPr lang="it-IT" sz="2800" dirty="0">
                <a:latin typeface="Urbanist"/>
                <a:ea typeface="Urbanist"/>
                <a:cs typeface="Urbanist"/>
              </a:rPr>
              <a:t>CUP: Plot</a:t>
            </a:r>
          </a:p>
        </p:txBody>
      </p:sp>
      <p:pic>
        <p:nvPicPr>
          <p:cNvPr id="5" name="Immagine 4" descr="Immagine che contiene testo, schermata, diagramma&#10;&#10;Descrizione generata automaticamente">
            <a:extLst>
              <a:ext uri="{FF2B5EF4-FFF2-40B4-BE49-F238E27FC236}">
                <a16:creationId xmlns:a16="http://schemas.microsoft.com/office/drawing/2014/main" id="{D5A88C74-C051-D84C-FF1D-E3FCE76FF1DF}"/>
              </a:ext>
            </a:extLst>
          </p:cNvPr>
          <p:cNvPicPr>
            <a:picLocks noChangeAspect="1"/>
          </p:cNvPicPr>
          <p:nvPr/>
        </p:nvPicPr>
        <p:blipFill>
          <a:blip r:embed="rId2"/>
          <a:stretch>
            <a:fillRect/>
          </a:stretch>
        </p:blipFill>
        <p:spPr>
          <a:xfrm>
            <a:off x="4600660" y="1392096"/>
            <a:ext cx="3922513" cy="2679500"/>
          </a:xfrm>
          <a:prstGeom prst="rect">
            <a:avLst/>
          </a:prstGeom>
        </p:spPr>
      </p:pic>
      <p:pic>
        <p:nvPicPr>
          <p:cNvPr id="6" name="Immagine 5" descr="Immagine che contiene testo, schermata, diagramma, schermo&#10;&#10;Descrizione generata automaticamente">
            <a:extLst>
              <a:ext uri="{FF2B5EF4-FFF2-40B4-BE49-F238E27FC236}">
                <a16:creationId xmlns:a16="http://schemas.microsoft.com/office/drawing/2014/main" id="{07D38044-9D02-FA04-9B40-F73166D37F62}"/>
              </a:ext>
            </a:extLst>
          </p:cNvPr>
          <p:cNvPicPr>
            <a:picLocks noChangeAspect="1"/>
          </p:cNvPicPr>
          <p:nvPr/>
        </p:nvPicPr>
        <p:blipFill>
          <a:blip r:embed="rId3"/>
          <a:stretch>
            <a:fillRect/>
          </a:stretch>
        </p:blipFill>
        <p:spPr>
          <a:xfrm>
            <a:off x="526682" y="1388269"/>
            <a:ext cx="3936801" cy="2670571"/>
          </a:xfrm>
          <a:prstGeom prst="rect">
            <a:avLst/>
          </a:prstGeom>
        </p:spPr>
      </p:pic>
    </p:spTree>
    <p:extLst>
      <p:ext uri="{BB962C8B-B14F-4D97-AF65-F5344CB8AC3E}">
        <p14:creationId xmlns:p14="http://schemas.microsoft.com/office/powerpoint/2010/main" val="228483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90000"/>
          </a:schemeClr>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633993" y="451691"/>
            <a:ext cx="1885266" cy="505384"/>
          </a:xfrm>
        </p:spPr>
        <p:txBody>
          <a:bodyPr/>
          <a:lstStyle/>
          <a:p>
            <a:pPr algn="l"/>
            <a:r>
              <a:rPr lang="it-IT" sz="2800" err="1">
                <a:latin typeface="Urbanist"/>
                <a:ea typeface="Urbanist"/>
                <a:cs typeface="Urbanist"/>
              </a:rPr>
              <a:t>Conclusion</a:t>
            </a:r>
          </a:p>
        </p:txBody>
      </p:sp>
      <p:sp>
        <p:nvSpPr>
          <p:cNvPr id="2" name="CasellaDiTesto 1">
            <a:extLst>
              <a:ext uri="{FF2B5EF4-FFF2-40B4-BE49-F238E27FC236}">
                <a16:creationId xmlns:a16="http://schemas.microsoft.com/office/drawing/2014/main" id="{EA408EA5-7B24-CD6B-BE07-3AEC9ACBD12D}"/>
              </a:ext>
            </a:extLst>
          </p:cNvPr>
          <p:cNvSpPr txBox="1"/>
          <p:nvPr/>
        </p:nvSpPr>
        <p:spPr>
          <a:xfrm>
            <a:off x="628603" y="1064718"/>
            <a:ext cx="787749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err="1">
                <a:solidFill>
                  <a:schemeClr val="tx1"/>
                </a:solidFill>
                <a:latin typeface="Urbanist"/>
              </a:rPr>
              <a:t>We</a:t>
            </a:r>
            <a:r>
              <a:rPr lang="it-IT" sz="1600" dirty="0">
                <a:solidFill>
                  <a:schemeClr val="tx1"/>
                </a:solidFill>
                <a:latin typeface="Urbanist"/>
              </a:rPr>
              <a:t> </a:t>
            </a:r>
            <a:r>
              <a:rPr lang="it-IT" sz="1600" dirty="0" err="1">
                <a:solidFill>
                  <a:schemeClr val="tx1"/>
                </a:solidFill>
                <a:latin typeface="Urbanist"/>
              </a:rPr>
              <a:t>discovered</a:t>
            </a:r>
            <a:r>
              <a:rPr lang="it-IT" sz="1600" dirty="0">
                <a:solidFill>
                  <a:schemeClr val="tx1"/>
                </a:solidFill>
                <a:latin typeface="Urbanist"/>
              </a:rPr>
              <a:t> </a:t>
            </a:r>
            <a:r>
              <a:rPr lang="it-IT" sz="1600" dirty="0" err="1">
                <a:solidFill>
                  <a:schemeClr val="tx1"/>
                </a:solidFill>
                <a:latin typeface="Urbanist"/>
              </a:rPr>
              <a:t>that</a:t>
            </a:r>
            <a:r>
              <a:rPr lang="it-IT" sz="1600" dirty="0">
                <a:solidFill>
                  <a:schemeClr val="tx1"/>
                </a:solidFill>
                <a:latin typeface="Urbanist"/>
              </a:rPr>
              <a:t> </a:t>
            </a:r>
            <a:r>
              <a:rPr lang="it-IT" sz="1600" dirty="0" err="1">
                <a:solidFill>
                  <a:schemeClr val="tx1"/>
                </a:solidFill>
                <a:latin typeface="Urbanist"/>
              </a:rPr>
              <a:t>although</a:t>
            </a:r>
            <a:r>
              <a:rPr lang="it-IT" sz="1600" dirty="0">
                <a:solidFill>
                  <a:schemeClr val="tx1"/>
                </a:solidFill>
                <a:latin typeface="Urbanist"/>
              </a:rPr>
              <a:t> Nesterov </a:t>
            </a:r>
            <a:r>
              <a:rPr lang="it-IT" sz="1600" dirty="0" err="1">
                <a:solidFill>
                  <a:schemeClr val="tx1"/>
                </a:solidFill>
                <a:latin typeface="Urbanist"/>
              </a:rPr>
              <a:t>Accelerated</a:t>
            </a:r>
            <a:r>
              <a:rPr lang="it-IT" sz="1600" dirty="0">
                <a:solidFill>
                  <a:schemeClr val="tx1"/>
                </a:solidFill>
                <a:latin typeface="Urbanist"/>
              </a:rPr>
              <a:t> </a:t>
            </a:r>
            <a:r>
              <a:rPr lang="it-IT" sz="1600" dirty="0" err="1">
                <a:solidFill>
                  <a:schemeClr val="tx1"/>
                </a:solidFill>
                <a:latin typeface="Urbanist"/>
              </a:rPr>
              <a:t>Gradient</a:t>
            </a:r>
            <a:r>
              <a:rPr lang="it-IT" sz="1600" dirty="0">
                <a:solidFill>
                  <a:schemeClr val="tx1"/>
                </a:solidFill>
                <a:latin typeface="Urbanist"/>
              </a:rPr>
              <a:t> (NAG) </a:t>
            </a:r>
            <a:r>
              <a:rPr lang="it-IT" sz="1600" dirty="0" err="1">
                <a:solidFill>
                  <a:schemeClr val="tx1"/>
                </a:solidFill>
                <a:latin typeface="Urbanist"/>
              </a:rPr>
              <a:t>does</a:t>
            </a:r>
            <a:r>
              <a:rPr lang="it-IT" sz="1600" dirty="0">
                <a:solidFill>
                  <a:schemeClr val="tx1"/>
                </a:solidFill>
                <a:latin typeface="Urbanist"/>
              </a:rPr>
              <a:t> </a:t>
            </a:r>
            <a:r>
              <a:rPr lang="it-IT" sz="1600" dirty="0" err="1">
                <a:solidFill>
                  <a:schemeClr val="tx1"/>
                </a:solidFill>
                <a:latin typeface="Urbanist"/>
              </a:rPr>
              <a:t>not</a:t>
            </a:r>
            <a:r>
              <a:rPr lang="it-IT" sz="1600" dirty="0">
                <a:solidFill>
                  <a:schemeClr val="tx1"/>
                </a:solidFill>
                <a:latin typeface="Urbanist"/>
              </a:rPr>
              <a:t> yield </a:t>
            </a:r>
            <a:r>
              <a:rPr lang="it-IT" sz="1600" dirty="0" err="1">
                <a:solidFill>
                  <a:schemeClr val="tx1"/>
                </a:solidFill>
                <a:latin typeface="Urbanist"/>
              </a:rPr>
              <a:t>significant</a:t>
            </a:r>
            <a:r>
              <a:rPr lang="it-IT" sz="1600" dirty="0">
                <a:solidFill>
                  <a:schemeClr val="tx1"/>
                </a:solidFill>
                <a:latin typeface="Urbanist"/>
              </a:rPr>
              <a:t> </a:t>
            </a:r>
            <a:r>
              <a:rPr lang="it-IT" sz="1600" dirty="0" err="1">
                <a:solidFill>
                  <a:schemeClr val="tx1"/>
                </a:solidFill>
                <a:latin typeface="Urbanist"/>
              </a:rPr>
              <a:t>improvements</a:t>
            </a:r>
            <a:r>
              <a:rPr lang="it-IT" sz="1600" dirty="0">
                <a:solidFill>
                  <a:schemeClr val="tx1"/>
                </a:solidFill>
                <a:latin typeface="Urbanist"/>
              </a:rPr>
              <a:t> over </a:t>
            </a:r>
            <a:r>
              <a:rPr lang="it-IT" sz="1600" dirty="0" err="1">
                <a:solidFill>
                  <a:schemeClr val="tx1"/>
                </a:solidFill>
                <a:latin typeface="Urbanist"/>
              </a:rPr>
              <a:t>classical</a:t>
            </a:r>
            <a:r>
              <a:rPr lang="it-IT" sz="1600" dirty="0">
                <a:solidFill>
                  <a:schemeClr val="tx1"/>
                </a:solidFill>
                <a:latin typeface="Urbanist"/>
              </a:rPr>
              <a:t> </a:t>
            </a:r>
            <a:r>
              <a:rPr lang="it-IT" sz="1600" dirty="0" err="1">
                <a:solidFill>
                  <a:schemeClr val="tx1"/>
                </a:solidFill>
                <a:latin typeface="Urbanist"/>
              </a:rPr>
              <a:t>momentum</a:t>
            </a:r>
            <a:r>
              <a:rPr lang="it-IT" sz="1600" dirty="0">
                <a:solidFill>
                  <a:schemeClr val="tx1"/>
                </a:solidFill>
                <a:latin typeface="Urbanist"/>
              </a:rPr>
              <a:t>, </a:t>
            </a:r>
            <a:r>
              <a:rPr lang="it-IT" sz="1600" dirty="0" err="1">
                <a:solidFill>
                  <a:schemeClr val="tx1"/>
                </a:solidFill>
                <a:latin typeface="Urbanist"/>
              </a:rPr>
              <a:t>it</a:t>
            </a:r>
            <a:r>
              <a:rPr lang="it-IT" sz="1600" dirty="0">
                <a:solidFill>
                  <a:schemeClr val="tx1"/>
                </a:solidFill>
                <a:latin typeface="Urbanist"/>
              </a:rPr>
              <a:t> </a:t>
            </a:r>
            <a:r>
              <a:rPr lang="it-IT" sz="1600" dirty="0" err="1">
                <a:solidFill>
                  <a:schemeClr val="tx1"/>
                </a:solidFill>
                <a:latin typeface="Urbanist"/>
              </a:rPr>
              <a:t>is</a:t>
            </a:r>
            <a:r>
              <a:rPr lang="it-IT" sz="1600" dirty="0">
                <a:solidFill>
                  <a:schemeClr val="tx1"/>
                </a:solidFill>
                <a:latin typeface="Urbanist"/>
              </a:rPr>
              <a:t> </a:t>
            </a:r>
            <a:r>
              <a:rPr lang="it-IT" sz="1600" b="1" dirty="0">
                <a:solidFill>
                  <a:schemeClr val="tx1"/>
                </a:solidFill>
                <a:latin typeface="Urbanist"/>
              </a:rPr>
              <a:t>more </a:t>
            </a:r>
            <a:r>
              <a:rPr lang="it-IT" sz="1600" b="1" dirty="0" err="1">
                <a:solidFill>
                  <a:schemeClr val="tx1"/>
                </a:solidFill>
                <a:latin typeface="Urbanist"/>
              </a:rPr>
              <a:t>robust</a:t>
            </a:r>
            <a:r>
              <a:rPr lang="it-IT" sz="1600" b="1" dirty="0">
                <a:solidFill>
                  <a:schemeClr val="tx1"/>
                </a:solidFill>
                <a:latin typeface="Urbanist"/>
              </a:rPr>
              <a:t> and </a:t>
            </a:r>
            <a:r>
              <a:rPr lang="it-IT" sz="1600" b="1" dirty="0" err="1">
                <a:solidFill>
                  <a:schemeClr val="tx1"/>
                </a:solidFill>
                <a:latin typeface="Urbanist"/>
              </a:rPr>
              <a:t>stable</a:t>
            </a:r>
            <a:r>
              <a:rPr lang="it-IT" sz="1600" dirty="0">
                <a:solidFill>
                  <a:schemeClr val="tx1"/>
                </a:solidFill>
                <a:latin typeface="Urbanist"/>
              </a:rPr>
              <a:t>. </a:t>
            </a:r>
            <a:endParaRPr lang="it-IT">
              <a:solidFill>
                <a:schemeClr val="tx1"/>
              </a:solidFill>
            </a:endParaRPr>
          </a:p>
          <a:p>
            <a:pPr algn="ctr"/>
            <a:endParaRPr lang="it-IT" sz="1600" dirty="0">
              <a:solidFill>
                <a:schemeClr val="tx1"/>
              </a:solidFill>
              <a:latin typeface="Urbanist"/>
            </a:endParaRPr>
          </a:p>
          <a:p>
            <a:pPr algn="ctr"/>
            <a:r>
              <a:rPr lang="it-IT" sz="1600" dirty="0" err="1">
                <a:solidFill>
                  <a:schemeClr val="tx1"/>
                </a:solidFill>
                <a:latin typeface="Urbanist"/>
              </a:rPr>
              <a:t>Additionally</a:t>
            </a:r>
            <a:r>
              <a:rPr lang="it-IT" sz="1600" dirty="0">
                <a:solidFill>
                  <a:schemeClr val="tx1"/>
                </a:solidFill>
                <a:latin typeface="Urbanist"/>
              </a:rPr>
              <a:t>, NAG </a:t>
            </a:r>
            <a:r>
              <a:rPr lang="it-IT" sz="1600" dirty="0" err="1">
                <a:solidFill>
                  <a:schemeClr val="tx1"/>
                </a:solidFill>
                <a:latin typeface="Urbanist"/>
              </a:rPr>
              <a:t>allows</a:t>
            </a:r>
            <a:r>
              <a:rPr lang="it-IT" sz="1600" dirty="0">
                <a:solidFill>
                  <a:schemeClr val="tx1"/>
                </a:solidFill>
                <a:latin typeface="Urbanist"/>
              </a:rPr>
              <a:t> </a:t>
            </a:r>
            <a:r>
              <a:rPr lang="it-IT" sz="1600" dirty="0" err="1">
                <a:solidFill>
                  <a:schemeClr val="tx1"/>
                </a:solidFill>
                <a:latin typeface="Urbanist"/>
              </a:rPr>
              <a:t>us</a:t>
            </a:r>
            <a:r>
              <a:rPr lang="it-IT" sz="1600" dirty="0">
                <a:solidFill>
                  <a:schemeClr val="tx1"/>
                </a:solidFill>
                <a:latin typeface="Urbanist"/>
              </a:rPr>
              <a:t> to </a:t>
            </a:r>
            <a:r>
              <a:rPr lang="it-IT" sz="1600" dirty="0" err="1">
                <a:solidFill>
                  <a:schemeClr val="tx1"/>
                </a:solidFill>
                <a:latin typeface="Urbanist"/>
              </a:rPr>
              <a:t>experiment</a:t>
            </a:r>
            <a:r>
              <a:rPr lang="it-IT" sz="1600" dirty="0">
                <a:solidFill>
                  <a:schemeClr val="tx1"/>
                </a:solidFill>
                <a:latin typeface="Urbanist"/>
              </a:rPr>
              <a:t> with </a:t>
            </a:r>
            <a:r>
              <a:rPr lang="it-IT" sz="1600" dirty="0" err="1">
                <a:solidFill>
                  <a:schemeClr val="tx1"/>
                </a:solidFill>
                <a:latin typeface="Urbanist"/>
              </a:rPr>
              <a:t>much</a:t>
            </a:r>
            <a:r>
              <a:rPr lang="it-IT" sz="1600" dirty="0">
                <a:solidFill>
                  <a:schemeClr val="tx1"/>
                </a:solidFill>
                <a:latin typeface="Urbanist"/>
              </a:rPr>
              <a:t> </a:t>
            </a:r>
            <a:r>
              <a:rPr lang="it-IT" sz="1600" dirty="0" err="1">
                <a:solidFill>
                  <a:schemeClr val="tx1"/>
                </a:solidFill>
                <a:latin typeface="Urbanist"/>
              </a:rPr>
              <a:t>higher</a:t>
            </a:r>
            <a:r>
              <a:rPr lang="it-IT" sz="1600" dirty="0">
                <a:solidFill>
                  <a:schemeClr val="tx1"/>
                </a:solidFill>
                <a:latin typeface="Urbanist"/>
              </a:rPr>
              <a:t> </a:t>
            </a:r>
            <a:r>
              <a:rPr lang="it-IT" sz="1600" dirty="0" err="1">
                <a:solidFill>
                  <a:schemeClr val="tx1"/>
                </a:solidFill>
                <a:latin typeface="Urbanist"/>
              </a:rPr>
              <a:t>parameters</a:t>
            </a:r>
            <a:r>
              <a:rPr lang="it-IT" sz="1600" dirty="0">
                <a:solidFill>
                  <a:schemeClr val="tx1"/>
                </a:solidFill>
                <a:latin typeface="Urbanist"/>
              </a:rPr>
              <a:t>.</a:t>
            </a:r>
            <a:endParaRPr lang="it-IT" dirty="0">
              <a:solidFill>
                <a:schemeClr val="tx1"/>
              </a:solidFill>
            </a:endParaRPr>
          </a:p>
          <a:p>
            <a:pPr algn="ctr"/>
            <a:endParaRPr lang="it-IT" sz="1600" dirty="0">
              <a:solidFill>
                <a:schemeClr val="tx1"/>
              </a:solidFill>
              <a:latin typeface="Urbanist"/>
            </a:endParaRPr>
          </a:p>
          <a:p>
            <a:pPr algn="ctr"/>
            <a:r>
              <a:rPr lang="it-IT" sz="1600" b="1" dirty="0" err="1">
                <a:solidFill>
                  <a:schemeClr val="tx1"/>
                </a:solidFill>
                <a:latin typeface="Urbanist"/>
              </a:rPr>
              <a:t>Initialization</a:t>
            </a:r>
            <a:r>
              <a:rPr lang="it-IT" sz="1600" b="1" dirty="0">
                <a:solidFill>
                  <a:schemeClr val="tx1"/>
                </a:solidFill>
                <a:latin typeface="Urbanist"/>
              </a:rPr>
              <a:t> </a:t>
            </a:r>
            <a:r>
              <a:rPr lang="it-IT" sz="1600" b="1" dirty="0" err="1">
                <a:solidFill>
                  <a:schemeClr val="tx1"/>
                </a:solidFill>
                <a:latin typeface="Urbanist"/>
              </a:rPr>
              <a:t>is</a:t>
            </a:r>
            <a:r>
              <a:rPr lang="it-IT" sz="1600" b="1" dirty="0">
                <a:solidFill>
                  <a:schemeClr val="tx1"/>
                </a:solidFill>
                <a:latin typeface="Urbanist"/>
              </a:rPr>
              <a:t> </a:t>
            </a:r>
            <a:r>
              <a:rPr lang="it-IT" sz="1600" b="1" dirty="0" err="1">
                <a:solidFill>
                  <a:schemeClr val="tx1"/>
                </a:solidFill>
                <a:latin typeface="Urbanist"/>
              </a:rPr>
              <a:t>crucial</a:t>
            </a:r>
            <a:r>
              <a:rPr lang="it-IT" sz="1600" dirty="0">
                <a:solidFill>
                  <a:schemeClr val="tx1"/>
                </a:solidFill>
                <a:latin typeface="Urbanist"/>
              </a:rPr>
              <a:t>: a random </a:t>
            </a:r>
            <a:r>
              <a:rPr lang="it-IT" sz="1600" dirty="0" err="1">
                <a:solidFill>
                  <a:schemeClr val="tx1"/>
                </a:solidFill>
                <a:latin typeface="Urbanist"/>
              </a:rPr>
              <a:t>initialization</a:t>
            </a:r>
            <a:r>
              <a:rPr lang="it-IT" sz="1600" dirty="0">
                <a:solidFill>
                  <a:schemeClr val="tx1"/>
                </a:solidFill>
                <a:latin typeface="Urbanist"/>
              </a:rPr>
              <a:t>, </a:t>
            </a:r>
            <a:r>
              <a:rPr lang="it-IT" sz="1600" dirty="0" err="1">
                <a:solidFill>
                  <a:schemeClr val="tx1"/>
                </a:solidFill>
                <a:latin typeface="Urbanist"/>
              </a:rPr>
              <a:t>tested</a:t>
            </a:r>
            <a:r>
              <a:rPr lang="it-IT" sz="1600" dirty="0">
                <a:solidFill>
                  <a:schemeClr val="tx1"/>
                </a:solidFill>
                <a:latin typeface="Urbanist"/>
              </a:rPr>
              <a:t> </a:t>
            </a:r>
            <a:r>
              <a:rPr lang="it-IT" sz="1600" dirty="0" err="1">
                <a:solidFill>
                  <a:schemeClr val="tx1"/>
                </a:solidFill>
                <a:latin typeface="Urbanist"/>
              </a:rPr>
              <a:t>across</a:t>
            </a:r>
            <a:r>
              <a:rPr lang="it-IT" sz="1600" dirty="0">
                <a:solidFill>
                  <a:schemeClr val="tx1"/>
                </a:solidFill>
                <a:latin typeface="Urbanist"/>
              </a:rPr>
              <a:t> multiple trials, </a:t>
            </a:r>
            <a:r>
              <a:rPr lang="it-IT" sz="1600" dirty="0" err="1">
                <a:solidFill>
                  <a:schemeClr val="tx1"/>
                </a:solidFill>
                <a:latin typeface="Urbanist"/>
              </a:rPr>
              <a:t>results</a:t>
            </a:r>
            <a:r>
              <a:rPr lang="it-IT" sz="1600" dirty="0">
                <a:solidFill>
                  <a:schemeClr val="tx1"/>
                </a:solidFill>
                <a:latin typeface="Urbanist"/>
              </a:rPr>
              <a:t> in </a:t>
            </a:r>
            <a:r>
              <a:rPr lang="it-IT" sz="1600" dirty="0" err="1">
                <a:solidFill>
                  <a:schemeClr val="tx1"/>
                </a:solidFill>
                <a:latin typeface="Urbanist"/>
              </a:rPr>
              <a:t>highly</a:t>
            </a:r>
            <a:r>
              <a:rPr lang="it-IT" sz="1600" dirty="0">
                <a:solidFill>
                  <a:schemeClr val="tx1"/>
                </a:solidFill>
                <a:latin typeface="Urbanist"/>
              </a:rPr>
              <a:t> </a:t>
            </a:r>
            <a:r>
              <a:rPr lang="it-IT" sz="1600" dirty="0" err="1">
                <a:solidFill>
                  <a:schemeClr val="tx1"/>
                </a:solidFill>
                <a:latin typeface="Urbanist"/>
              </a:rPr>
              <a:t>variable</a:t>
            </a:r>
            <a:r>
              <a:rPr lang="it-IT" sz="1600" dirty="0">
                <a:solidFill>
                  <a:schemeClr val="tx1"/>
                </a:solidFill>
                <a:latin typeface="Urbanist"/>
              </a:rPr>
              <a:t> </a:t>
            </a:r>
            <a:r>
              <a:rPr lang="it-IT" sz="1600" dirty="0" err="1">
                <a:solidFill>
                  <a:schemeClr val="tx1"/>
                </a:solidFill>
                <a:latin typeface="Urbanist"/>
              </a:rPr>
              <a:t>outcomes</a:t>
            </a:r>
            <a:r>
              <a:rPr lang="it-IT" sz="1600" dirty="0">
                <a:solidFill>
                  <a:schemeClr val="tx1"/>
                </a:solidFill>
                <a:latin typeface="Urbanist"/>
              </a:rPr>
              <a:t>.</a:t>
            </a:r>
          </a:p>
          <a:p>
            <a:pPr algn="ctr"/>
            <a:endParaRPr lang="it-IT" sz="1600" dirty="0">
              <a:solidFill>
                <a:schemeClr val="tx1"/>
              </a:solidFill>
              <a:latin typeface="Urbanist"/>
            </a:endParaRPr>
          </a:p>
          <a:p>
            <a:pPr algn="ctr"/>
            <a:r>
              <a:rPr lang="it-IT" sz="1600" err="1">
                <a:solidFill>
                  <a:schemeClr val="tx1"/>
                </a:solidFill>
                <a:latin typeface="Urbanist"/>
              </a:rPr>
              <a:t>Regarding</a:t>
            </a:r>
            <a:r>
              <a:rPr lang="it-IT" sz="1600" dirty="0">
                <a:solidFill>
                  <a:schemeClr val="tx1"/>
                </a:solidFill>
                <a:latin typeface="Urbanist"/>
              </a:rPr>
              <a:t> </a:t>
            </a:r>
            <a:r>
              <a:rPr lang="it-IT" sz="1600" err="1">
                <a:solidFill>
                  <a:schemeClr val="tx1"/>
                </a:solidFill>
                <a:latin typeface="Urbanist"/>
              </a:rPr>
              <a:t>generalization</a:t>
            </a:r>
            <a:r>
              <a:rPr lang="it-IT" sz="1600" dirty="0">
                <a:solidFill>
                  <a:schemeClr val="tx1"/>
                </a:solidFill>
                <a:latin typeface="Urbanist"/>
              </a:rPr>
              <a:t> </a:t>
            </a:r>
            <a:r>
              <a:rPr lang="it-IT" sz="1600" err="1">
                <a:solidFill>
                  <a:schemeClr val="tx1"/>
                </a:solidFill>
                <a:latin typeface="Urbanist"/>
              </a:rPr>
              <a:t>ability</a:t>
            </a:r>
            <a:r>
              <a:rPr lang="it-IT" sz="1600" dirty="0">
                <a:solidFill>
                  <a:schemeClr val="tx1"/>
                </a:solidFill>
                <a:latin typeface="Urbanist"/>
              </a:rPr>
              <a:t>, </a:t>
            </a:r>
            <a:r>
              <a:rPr lang="it-IT" sz="1600" err="1">
                <a:solidFill>
                  <a:schemeClr val="tx1"/>
                </a:solidFill>
                <a:latin typeface="Urbanist"/>
              </a:rPr>
              <a:t>we</a:t>
            </a:r>
            <a:r>
              <a:rPr lang="it-IT" sz="1600" dirty="0">
                <a:solidFill>
                  <a:schemeClr val="tx1"/>
                </a:solidFill>
                <a:latin typeface="Urbanist"/>
              </a:rPr>
              <a:t> </a:t>
            </a:r>
            <a:r>
              <a:rPr lang="it-IT" sz="1600" err="1">
                <a:solidFill>
                  <a:schemeClr val="tx1"/>
                </a:solidFill>
                <a:latin typeface="Urbanist"/>
              </a:rPr>
              <a:t>observed</a:t>
            </a:r>
            <a:r>
              <a:rPr lang="it-IT" sz="1600" dirty="0">
                <a:solidFill>
                  <a:schemeClr val="tx1"/>
                </a:solidFill>
                <a:latin typeface="Urbanist"/>
              </a:rPr>
              <a:t> </a:t>
            </a:r>
            <a:r>
              <a:rPr lang="it-IT" sz="1600" err="1">
                <a:solidFill>
                  <a:schemeClr val="tx1"/>
                </a:solidFill>
                <a:latin typeface="Urbanist"/>
              </a:rPr>
              <a:t>that</a:t>
            </a:r>
            <a:r>
              <a:rPr lang="it-IT" sz="1600" dirty="0">
                <a:solidFill>
                  <a:schemeClr val="tx1"/>
                </a:solidFill>
                <a:latin typeface="Urbanist"/>
              </a:rPr>
              <a:t> on more </a:t>
            </a:r>
            <a:r>
              <a:rPr lang="it-IT" sz="1600" err="1">
                <a:solidFill>
                  <a:schemeClr val="tx1"/>
                </a:solidFill>
                <a:latin typeface="Urbanist"/>
              </a:rPr>
              <a:t>complex</a:t>
            </a:r>
            <a:r>
              <a:rPr lang="it-IT" sz="1600" dirty="0">
                <a:solidFill>
                  <a:schemeClr val="tx1"/>
                </a:solidFill>
                <a:latin typeface="Urbanist"/>
              </a:rPr>
              <a:t> datasets (</a:t>
            </a:r>
            <a:r>
              <a:rPr lang="it-IT" sz="1600" err="1">
                <a:solidFill>
                  <a:schemeClr val="tx1"/>
                </a:solidFill>
                <a:latin typeface="Urbanist"/>
              </a:rPr>
              <a:t>such</a:t>
            </a:r>
            <a:r>
              <a:rPr lang="it-IT" sz="1600" dirty="0">
                <a:solidFill>
                  <a:schemeClr val="tx1"/>
                </a:solidFill>
                <a:latin typeface="Urbanist"/>
              </a:rPr>
              <a:t> </a:t>
            </a:r>
            <a:r>
              <a:rPr lang="it-IT" sz="1600" err="1">
                <a:solidFill>
                  <a:schemeClr val="tx1"/>
                </a:solidFill>
                <a:latin typeface="Urbanist"/>
              </a:rPr>
              <a:t>as</a:t>
            </a:r>
            <a:r>
              <a:rPr lang="it-IT" sz="1600" dirty="0">
                <a:solidFill>
                  <a:schemeClr val="tx1"/>
                </a:solidFill>
                <a:latin typeface="Urbanist"/>
              </a:rPr>
              <a:t> CUP), </a:t>
            </a:r>
            <a:r>
              <a:rPr lang="it-IT" sz="1600" b="1" dirty="0">
                <a:solidFill>
                  <a:schemeClr val="tx1"/>
                </a:solidFill>
                <a:latin typeface="Urbanist"/>
              </a:rPr>
              <a:t>NAG </a:t>
            </a:r>
            <a:r>
              <a:rPr lang="it-IT" sz="1600" b="1" err="1">
                <a:solidFill>
                  <a:schemeClr val="tx1"/>
                </a:solidFill>
                <a:latin typeface="Urbanist"/>
              </a:rPr>
              <a:t>outperforms</a:t>
            </a:r>
            <a:r>
              <a:rPr lang="it-IT" sz="1600" b="1" dirty="0">
                <a:solidFill>
                  <a:schemeClr val="tx1"/>
                </a:solidFill>
                <a:latin typeface="Urbanist"/>
              </a:rPr>
              <a:t> </a:t>
            </a:r>
            <a:r>
              <a:rPr lang="it-IT" sz="1600" b="1" err="1">
                <a:solidFill>
                  <a:schemeClr val="tx1"/>
                </a:solidFill>
                <a:latin typeface="Urbanist"/>
              </a:rPr>
              <a:t>classical</a:t>
            </a:r>
            <a:r>
              <a:rPr lang="it-IT" sz="1600" b="1" dirty="0">
                <a:solidFill>
                  <a:schemeClr val="tx1"/>
                </a:solidFill>
                <a:latin typeface="Urbanist"/>
              </a:rPr>
              <a:t> </a:t>
            </a:r>
            <a:r>
              <a:rPr lang="it-IT" sz="1600" b="1" err="1">
                <a:solidFill>
                  <a:schemeClr val="tx1"/>
                </a:solidFill>
                <a:latin typeface="Urbanist"/>
              </a:rPr>
              <a:t>momentum</a:t>
            </a:r>
            <a:r>
              <a:rPr lang="it-IT" sz="1600" b="1" dirty="0">
                <a:solidFill>
                  <a:schemeClr val="tx1"/>
                </a:solidFill>
                <a:latin typeface="Urbanist"/>
              </a:rPr>
              <a:t>.</a:t>
            </a:r>
          </a:p>
          <a:p>
            <a:pPr algn="ctr"/>
            <a:endParaRPr lang="it-IT" sz="1600" dirty="0">
              <a:solidFill>
                <a:schemeClr val="tx1"/>
              </a:solidFill>
              <a:latin typeface="Urbanist"/>
            </a:endParaRPr>
          </a:p>
          <a:p>
            <a:pPr algn="ctr"/>
            <a:r>
              <a:rPr lang="it-IT" sz="1600" dirty="0">
                <a:solidFill>
                  <a:schemeClr val="tx1"/>
                </a:solidFill>
                <a:latin typeface="Urbanist"/>
              </a:rPr>
              <a:t>In </a:t>
            </a:r>
            <a:r>
              <a:rPr lang="it-IT" sz="1600" err="1">
                <a:solidFill>
                  <a:schemeClr val="tx1"/>
                </a:solidFill>
                <a:latin typeface="Urbanist"/>
              </a:rPr>
              <a:t>conclusion</a:t>
            </a:r>
            <a:r>
              <a:rPr lang="it-IT" sz="1600" dirty="0">
                <a:solidFill>
                  <a:schemeClr val="tx1"/>
                </a:solidFill>
                <a:latin typeface="Urbanist"/>
              </a:rPr>
              <a:t>, </a:t>
            </a:r>
            <a:r>
              <a:rPr lang="it-IT" sz="1600" err="1">
                <a:solidFill>
                  <a:schemeClr val="tx1"/>
                </a:solidFill>
                <a:latin typeface="Urbanist"/>
              </a:rPr>
              <a:t>our</a:t>
            </a:r>
            <a:r>
              <a:rPr lang="it-IT" sz="1600" dirty="0">
                <a:solidFill>
                  <a:schemeClr val="tx1"/>
                </a:solidFill>
                <a:latin typeface="Urbanist"/>
              </a:rPr>
              <a:t> </a:t>
            </a:r>
            <a:r>
              <a:rPr lang="it-IT" sz="1600" err="1">
                <a:solidFill>
                  <a:schemeClr val="tx1"/>
                </a:solidFill>
                <a:latin typeface="Urbanist"/>
              </a:rPr>
              <a:t>theoretical</a:t>
            </a:r>
            <a:r>
              <a:rPr lang="it-IT" sz="1600" dirty="0">
                <a:solidFill>
                  <a:schemeClr val="tx1"/>
                </a:solidFill>
                <a:latin typeface="Urbanist"/>
              </a:rPr>
              <a:t> study of </a:t>
            </a:r>
            <a:r>
              <a:rPr lang="it-IT" sz="1600" err="1">
                <a:solidFill>
                  <a:schemeClr val="tx1"/>
                </a:solidFill>
                <a:latin typeface="Urbanist"/>
              </a:rPr>
              <a:t>these</a:t>
            </a:r>
            <a:r>
              <a:rPr lang="it-IT" sz="1600" dirty="0">
                <a:solidFill>
                  <a:schemeClr val="tx1"/>
                </a:solidFill>
                <a:latin typeface="Urbanist"/>
              </a:rPr>
              <a:t> models </a:t>
            </a:r>
            <a:r>
              <a:rPr lang="it-IT" sz="1600" err="1">
                <a:solidFill>
                  <a:schemeClr val="tx1"/>
                </a:solidFill>
                <a:latin typeface="Urbanist"/>
              </a:rPr>
              <a:t>enabled</a:t>
            </a:r>
            <a:r>
              <a:rPr lang="it-IT" sz="1600" dirty="0">
                <a:solidFill>
                  <a:schemeClr val="tx1"/>
                </a:solidFill>
                <a:latin typeface="Urbanist"/>
              </a:rPr>
              <a:t> </a:t>
            </a:r>
            <a:r>
              <a:rPr lang="it-IT" sz="1600" err="1">
                <a:solidFill>
                  <a:schemeClr val="tx1"/>
                </a:solidFill>
                <a:latin typeface="Urbanist"/>
              </a:rPr>
              <a:t>us</a:t>
            </a:r>
            <a:r>
              <a:rPr lang="it-IT" sz="1600" dirty="0">
                <a:solidFill>
                  <a:schemeClr val="tx1"/>
                </a:solidFill>
                <a:latin typeface="Urbanist"/>
              </a:rPr>
              <a:t> to </a:t>
            </a:r>
            <a:r>
              <a:rPr lang="it-IT" sz="1600" err="1">
                <a:solidFill>
                  <a:schemeClr val="tx1"/>
                </a:solidFill>
                <a:latin typeface="Urbanist"/>
              </a:rPr>
              <a:t>explore</a:t>
            </a:r>
            <a:r>
              <a:rPr lang="it-IT" sz="1600" dirty="0">
                <a:solidFill>
                  <a:schemeClr val="tx1"/>
                </a:solidFill>
                <a:latin typeface="Urbanist"/>
              </a:rPr>
              <a:t> </a:t>
            </a:r>
            <a:r>
              <a:rPr lang="it-IT" sz="1600" err="1">
                <a:solidFill>
                  <a:schemeClr val="tx1"/>
                </a:solidFill>
                <a:latin typeface="Urbanist"/>
              </a:rPr>
              <a:t>hyperparameters</a:t>
            </a:r>
            <a:r>
              <a:rPr lang="it-IT" sz="1600" dirty="0">
                <a:solidFill>
                  <a:schemeClr val="tx1"/>
                </a:solidFill>
                <a:latin typeface="Urbanist"/>
              </a:rPr>
              <a:t> more </a:t>
            </a:r>
            <a:r>
              <a:rPr lang="it-IT" sz="1600" err="1">
                <a:solidFill>
                  <a:schemeClr val="tx1"/>
                </a:solidFill>
                <a:latin typeface="Urbanist"/>
              </a:rPr>
              <a:t>effectively</a:t>
            </a:r>
            <a:r>
              <a:rPr lang="it-IT" sz="1600" dirty="0">
                <a:solidFill>
                  <a:schemeClr val="tx1"/>
                </a:solidFill>
                <a:latin typeface="Urbanist"/>
              </a:rPr>
              <a:t> and anticipate the </a:t>
            </a:r>
            <a:r>
              <a:rPr lang="it-IT" sz="1600" err="1">
                <a:solidFill>
                  <a:schemeClr val="tx1"/>
                </a:solidFill>
                <a:latin typeface="Urbanist"/>
              </a:rPr>
              <a:t>expected</a:t>
            </a:r>
            <a:r>
              <a:rPr lang="it-IT" sz="1600" dirty="0">
                <a:solidFill>
                  <a:schemeClr val="tx1"/>
                </a:solidFill>
                <a:latin typeface="Urbanist"/>
              </a:rPr>
              <a:t> </a:t>
            </a:r>
            <a:r>
              <a:rPr lang="it-IT" sz="1600" err="1">
                <a:solidFill>
                  <a:schemeClr val="tx1"/>
                </a:solidFill>
                <a:latin typeface="Urbanist"/>
              </a:rPr>
              <a:t>results</a:t>
            </a:r>
            <a:r>
              <a:rPr lang="it-IT" sz="1600" dirty="0">
                <a:solidFill>
                  <a:schemeClr val="tx1"/>
                </a:solidFill>
                <a:latin typeface="Urbanist"/>
              </a:rPr>
              <a:t> for </a:t>
            </a:r>
            <a:r>
              <a:rPr lang="it-IT" sz="1600" err="1">
                <a:solidFill>
                  <a:schemeClr val="tx1"/>
                </a:solidFill>
                <a:latin typeface="Urbanist"/>
              </a:rPr>
              <a:t>certain</a:t>
            </a:r>
            <a:r>
              <a:rPr lang="it-IT" sz="1600" dirty="0">
                <a:solidFill>
                  <a:schemeClr val="tx1"/>
                </a:solidFill>
                <a:latin typeface="Urbanist"/>
              </a:rPr>
              <a:t> models</a:t>
            </a:r>
          </a:p>
          <a:p>
            <a:endParaRPr lang="it-IT" dirty="0"/>
          </a:p>
        </p:txBody>
      </p:sp>
    </p:spTree>
    <p:extLst>
      <p:ext uri="{BB962C8B-B14F-4D97-AF65-F5344CB8AC3E}">
        <p14:creationId xmlns:p14="http://schemas.microsoft.com/office/powerpoint/2010/main" val="22574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C4799-C590-BFCF-D5D5-CC8F964E4321}"/>
              </a:ext>
            </a:extLst>
          </p:cNvPr>
          <p:cNvSpPr>
            <a:spLocks noGrp="1"/>
          </p:cNvSpPr>
          <p:nvPr>
            <p:ph type="title"/>
          </p:nvPr>
        </p:nvSpPr>
        <p:spPr>
          <a:xfrm>
            <a:off x="572521" y="1626009"/>
            <a:ext cx="7965827" cy="2743975"/>
          </a:xfrm>
        </p:spPr>
        <p:txBody>
          <a:bodyPr/>
          <a:lstStyle/>
          <a:p>
            <a:r>
              <a:rPr lang="en-US" sz="1600"/>
              <a:t>In this project, a flexible neural network was implemented in </a:t>
            </a:r>
            <a:r>
              <a:rPr lang="en-US" sz="1600" b="1"/>
              <a:t>Python</a:t>
            </a:r>
            <a:r>
              <a:rPr lang="en-US" sz="1600"/>
              <a:t>, allowing the selection of the number of layers, activation functions, and the use of </a:t>
            </a:r>
            <a:r>
              <a:rPr lang="en-US" sz="1600" b="1"/>
              <a:t>L2 regularization.</a:t>
            </a:r>
            <a:r>
              <a:rPr lang="en-US" sz="1600"/>
              <a:t> </a:t>
            </a:r>
            <a:br>
              <a:rPr lang="en-US" sz="1600"/>
            </a:br>
            <a:br>
              <a:rPr lang="en-US" sz="1600"/>
            </a:br>
            <a:r>
              <a:rPr lang="en-US" sz="1600"/>
              <a:t>Gradient descent, stochastic gradient descent (</a:t>
            </a:r>
            <a:r>
              <a:rPr lang="en-US" sz="1600" b="1"/>
              <a:t>SGD</a:t>
            </a:r>
            <a:r>
              <a:rPr lang="en-US" sz="1600"/>
              <a:t>), classical moment (</a:t>
            </a:r>
            <a:r>
              <a:rPr lang="en-US" sz="1600" b="1"/>
              <a:t>CM</a:t>
            </a:r>
            <a:r>
              <a:rPr lang="en-US" sz="1600"/>
              <a:t>), and accelerated Nesterov gradient (</a:t>
            </a:r>
            <a:r>
              <a:rPr lang="en-US" sz="1600" b="1"/>
              <a:t>NAG</a:t>
            </a:r>
            <a:r>
              <a:rPr lang="en-US" sz="1600"/>
              <a:t>) methods were implemented. </a:t>
            </a:r>
            <a:br>
              <a:rPr lang="en-US" sz="1600"/>
            </a:br>
            <a:br>
              <a:rPr lang="en-US" sz="1600"/>
            </a:br>
            <a:r>
              <a:rPr lang="en-US" sz="1600"/>
              <a:t>Additionally, we developed </a:t>
            </a:r>
            <a:r>
              <a:rPr lang="en-US" sz="1600" b="1"/>
              <a:t>grid search</a:t>
            </a:r>
            <a:r>
              <a:rPr lang="en-US" sz="1600"/>
              <a:t> and </a:t>
            </a:r>
            <a:r>
              <a:rPr lang="en-US" sz="1600" b="1"/>
              <a:t>k-fold cross validation</a:t>
            </a:r>
            <a:r>
              <a:rPr lang="en-US" sz="1600"/>
              <a:t> for parameter tuning and model validation. Our experiments and hypotheses, as will be better explained later, were based on the results of previous studies [1] [2] [3].</a:t>
            </a:r>
          </a:p>
        </p:txBody>
      </p:sp>
      <p:sp>
        <p:nvSpPr>
          <p:cNvPr id="3" name="Titolo 2">
            <a:extLst>
              <a:ext uri="{FF2B5EF4-FFF2-40B4-BE49-F238E27FC236}">
                <a16:creationId xmlns:a16="http://schemas.microsoft.com/office/drawing/2014/main" id="{077C529E-CA70-E8D1-B14C-1906601CE343}"/>
              </a:ext>
            </a:extLst>
          </p:cNvPr>
          <p:cNvSpPr>
            <a:spLocks noGrp="1"/>
          </p:cNvSpPr>
          <p:nvPr>
            <p:ph type="title" idx="2"/>
          </p:nvPr>
        </p:nvSpPr>
        <p:spPr>
          <a:xfrm>
            <a:off x="1830196" y="657074"/>
            <a:ext cx="5492859" cy="817923"/>
          </a:xfrm>
        </p:spPr>
        <p:txBody>
          <a:bodyPr/>
          <a:lstStyle/>
          <a:p>
            <a:r>
              <a:rPr lang="it-IT" sz="4000"/>
              <a:t>Abstract</a:t>
            </a:r>
          </a:p>
        </p:txBody>
      </p:sp>
    </p:spTree>
    <p:extLst>
      <p:ext uri="{BB962C8B-B14F-4D97-AF65-F5344CB8AC3E}">
        <p14:creationId xmlns:p14="http://schemas.microsoft.com/office/powerpoint/2010/main" val="905649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2395A-B6EB-9BEE-F46C-BBB0B6F676C6}"/>
              </a:ext>
            </a:extLst>
          </p:cNvPr>
          <p:cNvSpPr>
            <a:spLocks noGrp="1"/>
          </p:cNvSpPr>
          <p:nvPr>
            <p:ph type="title"/>
          </p:nvPr>
        </p:nvSpPr>
        <p:spPr>
          <a:xfrm>
            <a:off x="754997" y="948517"/>
            <a:ext cx="7973333" cy="3644709"/>
          </a:xfrm>
        </p:spPr>
        <p:txBody>
          <a:bodyPr/>
          <a:lstStyle/>
          <a:p>
            <a:pPr algn="l"/>
            <a:r>
              <a:rPr lang="it-IT" sz="1600"/>
              <a:t>[1]</a:t>
            </a:r>
            <a:r>
              <a:rPr lang="it-IT" sz="1400"/>
              <a:t> </a:t>
            </a:r>
            <a:r>
              <a:rPr lang="it-IT" sz="1400" err="1"/>
              <a:t>Sutskever</a:t>
            </a:r>
            <a:r>
              <a:rPr lang="it-IT" sz="1400"/>
              <a:t>, I., Martens, J., Dahl, G. &amp; </a:t>
            </a:r>
            <a:r>
              <a:rPr lang="it-IT" sz="1400" err="1"/>
              <a:t>Hinton</a:t>
            </a:r>
            <a:r>
              <a:rPr lang="it-IT" sz="1400"/>
              <a:t>, G. (2013). </a:t>
            </a:r>
            <a:r>
              <a:rPr lang="it-IT" sz="1400" i="1"/>
              <a:t>On the </a:t>
            </a:r>
            <a:r>
              <a:rPr lang="it-IT" sz="1400" i="1" err="1"/>
              <a:t>importance</a:t>
            </a:r>
            <a:r>
              <a:rPr lang="it-IT" sz="1400" i="1"/>
              <a:t> of </a:t>
            </a:r>
            <a:r>
              <a:rPr lang="it-IT" sz="1400" i="1" err="1"/>
              <a:t>initialization</a:t>
            </a:r>
            <a:r>
              <a:rPr lang="it-IT" sz="1400" i="1"/>
              <a:t> and  </a:t>
            </a:r>
            <a:r>
              <a:rPr lang="it-IT" sz="1400" i="1" err="1"/>
              <a:t>momentum</a:t>
            </a:r>
            <a:r>
              <a:rPr lang="it-IT" sz="1400" i="1"/>
              <a:t> in deep learning</a:t>
            </a:r>
            <a:r>
              <a:rPr lang="it-IT" sz="1400"/>
              <a:t>. </a:t>
            </a:r>
            <a:r>
              <a:rPr lang="it-IT" sz="1400" err="1"/>
              <a:t>Proceedings</a:t>
            </a:r>
            <a:r>
              <a:rPr lang="it-IT" sz="1400"/>
              <a:t> of the 30th International Conference on Machine Learning, 28(3):1139-1147. </a:t>
            </a:r>
            <a:r>
              <a:rPr lang="it-IT" sz="1400" err="1"/>
              <a:t>Available</a:t>
            </a:r>
            <a:r>
              <a:rPr lang="it-IT" sz="1400"/>
              <a:t> from: </a:t>
            </a:r>
            <a:r>
              <a:rPr lang="it-IT" sz="1400">
                <a:hlinkClick r:id="rId2"/>
              </a:rPr>
              <a:t>https://proceedings.mlr.press/v28/sutskever13.html</a:t>
            </a:r>
            <a:r>
              <a:rPr lang="it-IT" sz="1400"/>
              <a:t>.</a:t>
            </a:r>
            <a:br>
              <a:rPr lang="it-IT" sz="1400"/>
            </a:br>
            <a:endParaRPr lang="it-IT" sz="1400"/>
          </a:p>
          <a:p>
            <a:pPr algn="l"/>
            <a:r>
              <a:rPr lang="it-IT" sz="1600"/>
              <a:t>[2]</a:t>
            </a:r>
            <a:r>
              <a:rPr lang="it-IT" sz="1400"/>
              <a:t> Yang, T., </a:t>
            </a:r>
            <a:r>
              <a:rPr lang="it-IT" sz="1400" err="1"/>
              <a:t>Lin</a:t>
            </a:r>
            <a:r>
              <a:rPr lang="it-IT" sz="1400"/>
              <a:t>, Q., &amp; Li, Z. (2016). </a:t>
            </a:r>
            <a:r>
              <a:rPr lang="it-IT" sz="1400" i="1" err="1"/>
              <a:t>Unified</a:t>
            </a:r>
            <a:r>
              <a:rPr lang="it-IT" sz="1400" i="1"/>
              <a:t> </a:t>
            </a:r>
            <a:r>
              <a:rPr lang="it-IT" sz="1400" i="1" err="1"/>
              <a:t>Convergence</a:t>
            </a:r>
            <a:r>
              <a:rPr lang="it-IT" sz="1400" i="1"/>
              <a:t> </a:t>
            </a:r>
            <a:r>
              <a:rPr lang="it-IT" sz="1400" i="1" err="1"/>
              <a:t>analysis</a:t>
            </a:r>
            <a:r>
              <a:rPr lang="it-IT" sz="1400" i="1"/>
              <a:t> of </a:t>
            </a:r>
            <a:r>
              <a:rPr lang="it-IT" sz="1400" i="1" err="1"/>
              <a:t>stochastic</a:t>
            </a:r>
            <a:r>
              <a:rPr lang="it-IT" sz="1400" i="1"/>
              <a:t> </a:t>
            </a:r>
            <a:r>
              <a:rPr lang="it-IT" sz="1400" i="1" err="1"/>
              <a:t>momentum</a:t>
            </a:r>
            <a:r>
              <a:rPr lang="it-IT" sz="1400" i="1"/>
              <a:t> </a:t>
            </a:r>
            <a:r>
              <a:rPr lang="it-IT" sz="1400" i="1" err="1"/>
              <a:t>methods</a:t>
            </a:r>
            <a:r>
              <a:rPr lang="it-IT" sz="1400" i="1"/>
              <a:t> for </a:t>
            </a:r>
            <a:r>
              <a:rPr lang="it-IT" sz="1400" i="1" err="1"/>
              <a:t>convex</a:t>
            </a:r>
            <a:r>
              <a:rPr lang="it-IT" sz="1400" i="1"/>
              <a:t> and non-</a:t>
            </a:r>
            <a:r>
              <a:rPr lang="it-IT" sz="1400" i="1" err="1"/>
              <a:t>convex</a:t>
            </a:r>
            <a:r>
              <a:rPr lang="it-IT" sz="1400" i="1"/>
              <a:t> </a:t>
            </a:r>
            <a:r>
              <a:rPr lang="it-IT" sz="1400" i="1" err="1"/>
              <a:t>optimization</a:t>
            </a:r>
            <a:r>
              <a:rPr lang="it-IT" sz="1400"/>
              <a:t>. </a:t>
            </a:r>
            <a:r>
              <a:rPr lang="it-IT" sz="1400" err="1"/>
              <a:t>Available</a:t>
            </a:r>
            <a:r>
              <a:rPr lang="it-IT" sz="1400"/>
              <a:t> from: </a:t>
            </a:r>
            <a:r>
              <a:rPr lang="it-IT" sz="1400">
                <a:hlinkClick r:id="rId3">
                  <a:extLst>
                    <a:ext uri="{A12FA001-AC4F-418D-AE19-62706E023703}">
                      <ahyp:hlinkClr xmlns:ahyp="http://schemas.microsoft.com/office/drawing/2018/hyperlinkcolor" val="tx"/>
                    </a:ext>
                  </a:extLst>
                </a:hlinkClick>
              </a:rPr>
              <a:t>https://arxiv.org/abs/1604.03257</a:t>
            </a:r>
            <a:br>
              <a:rPr lang="it-IT" sz="1400"/>
            </a:br>
            <a:endParaRPr lang="it-IT" sz="1400"/>
          </a:p>
          <a:p>
            <a:pPr algn="l"/>
            <a:r>
              <a:rPr lang="it-IT" sz="1600"/>
              <a:t>[3]</a:t>
            </a:r>
            <a:r>
              <a:rPr lang="it-IT" sz="1400"/>
              <a:t> </a:t>
            </a:r>
            <a:r>
              <a:rPr lang="it-IT" sz="1400" err="1"/>
              <a:t>Yan</a:t>
            </a:r>
            <a:r>
              <a:rPr lang="it-IT" sz="1400"/>
              <a:t>, Y., Yang, T., Li, Z., </a:t>
            </a:r>
            <a:r>
              <a:rPr lang="it-IT" sz="1400" err="1"/>
              <a:t>Lin</a:t>
            </a:r>
            <a:r>
              <a:rPr lang="it-IT" sz="1400"/>
              <a:t>, Q., &amp; Yang, Y. (2018). </a:t>
            </a:r>
            <a:r>
              <a:rPr lang="it-IT" sz="1400" i="1"/>
              <a:t>A </a:t>
            </a:r>
            <a:r>
              <a:rPr lang="it-IT" sz="1400" i="1" err="1"/>
              <a:t>unified</a:t>
            </a:r>
            <a:r>
              <a:rPr lang="it-IT" sz="1400" i="1"/>
              <a:t> </a:t>
            </a:r>
            <a:r>
              <a:rPr lang="it-IT" sz="1400" i="1" err="1"/>
              <a:t>analysis</a:t>
            </a:r>
            <a:r>
              <a:rPr lang="it-IT" sz="1400" i="1"/>
              <a:t> of </a:t>
            </a:r>
            <a:r>
              <a:rPr lang="it-IT" sz="1400" i="1" err="1"/>
              <a:t>stochastic</a:t>
            </a:r>
            <a:r>
              <a:rPr lang="it-IT" sz="1400" i="1"/>
              <a:t> </a:t>
            </a:r>
            <a:r>
              <a:rPr lang="it-IT" sz="1400" i="1" err="1"/>
              <a:t>momentum</a:t>
            </a:r>
            <a:r>
              <a:rPr lang="it-IT" sz="1400" i="1"/>
              <a:t> Methods for Deep learning</a:t>
            </a:r>
            <a:r>
              <a:rPr lang="it-IT" sz="1400"/>
              <a:t>. </a:t>
            </a:r>
            <a:r>
              <a:rPr lang="it-IT" sz="1400" err="1"/>
              <a:t>Available</a:t>
            </a:r>
            <a:r>
              <a:rPr lang="it-IT" sz="1400"/>
              <a:t> from: </a:t>
            </a:r>
            <a:r>
              <a:rPr lang="it-IT" sz="1400">
                <a:hlinkClick r:id="rId4">
                  <a:extLst>
                    <a:ext uri="{A12FA001-AC4F-418D-AE19-62706E023703}">
                      <ahyp:hlinkClr xmlns:ahyp="http://schemas.microsoft.com/office/drawing/2018/hyperlinkcolor" val="tx"/>
                    </a:ext>
                  </a:extLst>
                </a:hlinkClick>
              </a:rPr>
              <a:t>https://arxiv.org/abs/1808.10396</a:t>
            </a:r>
            <a:br>
              <a:rPr lang="it-IT" sz="1400"/>
            </a:br>
            <a:br>
              <a:rPr lang="it-IT" sz="1400"/>
            </a:br>
            <a:r>
              <a:rPr lang="it-IT" sz="1400"/>
              <a:t>[4] </a:t>
            </a:r>
            <a:r>
              <a:rPr lang="it-IT" sz="1400" err="1"/>
              <a:t>Joblib</a:t>
            </a:r>
            <a:r>
              <a:rPr lang="it-IT" sz="1400"/>
              <a:t>: running Python </a:t>
            </a:r>
            <a:r>
              <a:rPr lang="it-IT" sz="1400" err="1"/>
              <a:t>functions</a:t>
            </a:r>
            <a:r>
              <a:rPr lang="it-IT" sz="1400"/>
              <a:t> </a:t>
            </a:r>
            <a:r>
              <a:rPr lang="it-IT" sz="1400" err="1"/>
              <a:t>as</a:t>
            </a:r>
            <a:r>
              <a:rPr lang="it-IT" sz="1400"/>
              <a:t> pipeline jobs</a:t>
            </a:r>
            <a:r>
              <a:rPr lang="it-IT" sz="1400" i="1"/>
              <a:t> — </a:t>
            </a:r>
            <a:r>
              <a:rPr lang="it-IT" sz="1400" i="1" err="1"/>
              <a:t>joblib</a:t>
            </a:r>
            <a:r>
              <a:rPr lang="it-IT" sz="1400" i="1"/>
              <a:t> 1.4.2 </a:t>
            </a:r>
            <a:r>
              <a:rPr lang="it-IT" sz="1400" i="1" err="1"/>
              <a:t>documentation</a:t>
            </a:r>
            <a:r>
              <a:rPr lang="it-IT" sz="1400"/>
              <a:t>. (</a:t>
            </a:r>
            <a:r>
              <a:rPr lang="it-IT" sz="1400" err="1"/>
              <a:t>n.d.</a:t>
            </a:r>
            <a:r>
              <a:rPr lang="it-IT" sz="1400"/>
              <a:t>). </a:t>
            </a:r>
            <a:r>
              <a:rPr lang="it-IT" sz="1400" err="1"/>
              <a:t>Available</a:t>
            </a:r>
            <a:r>
              <a:rPr lang="it-IT" sz="1400"/>
              <a:t> from:  </a:t>
            </a:r>
            <a:r>
              <a:rPr lang="it-IT" sz="1400">
                <a:hlinkClick r:id="rId5"/>
              </a:rPr>
              <a:t>https://joblib.readthedocs.io/en/stable/</a:t>
            </a:r>
            <a:endParaRPr lang="it-IT" sz="1400"/>
          </a:p>
          <a:p>
            <a:pPr algn="l"/>
            <a:endParaRPr lang="it-IT" sz="1400"/>
          </a:p>
          <a:p>
            <a:pPr algn="l"/>
            <a:endParaRPr lang="it-IT" sz="1600"/>
          </a:p>
        </p:txBody>
      </p:sp>
      <p:sp>
        <p:nvSpPr>
          <p:cNvPr id="3" name="Titolo 2">
            <a:extLst>
              <a:ext uri="{FF2B5EF4-FFF2-40B4-BE49-F238E27FC236}">
                <a16:creationId xmlns:a16="http://schemas.microsoft.com/office/drawing/2014/main" id="{CC9646EC-F7BA-D968-B865-0EEBEE74B852}"/>
              </a:ext>
            </a:extLst>
          </p:cNvPr>
          <p:cNvSpPr>
            <a:spLocks noGrp="1"/>
          </p:cNvSpPr>
          <p:nvPr>
            <p:ph type="title" idx="2"/>
          </p:nvPr>
        </p:nvSpPr>
        <p:spPr>
          <a:xfrm>
            <a:off x="383587" y="282027"/>
            <a:ext cx="2840742" cy="505385"/>
          </a:xfrm>
        </p:spPr>
        <p:txBody>
          <a:bodyPr/>
          <a:lstStyle/>
          <a:p>
            <a:pPr algn="l"/>
            <a:r>
              <a:rPr lang="it-IT" sz="2800" err="1">
                <a:latin typeface="Urbanist"/>
              </a:rPr>
              <a:t>Bibliography</a:t>
            </a:r>
            <a:endParaRPr lang="it-IT" sz="2800">
              <a:latin typeface="Urbanist"/>
            </a:endParaRPr>
          </a:p>
        </p:txBody>
      </p:sp>
    </p:spTree>
    <p:extLst>
      <p:ext uri="{BB962C8B-B14F-4D97-AF65-F5344CB8AC3E}">
        <p14:creationId xmlns:p14="http://schemas.microsoft.com/office/powerpoint/2010/main" val="271838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6" name="Google Shape;726;p51"/>
          <p:cNvSpPr txBox="1">
            <a:spLocks noGrp="1"/>
          </p:cNvSpPr>
          <p:nvPr>
            <p:ph type="title"/>
          </p:nvPr>
        </p:nvSpPr>
        <p:spPr>
          <a:xfrm>
            <a:off x="2084813" y="5250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a:t>Thanks!</a:t>
            </a:r>
            <a:endParaRPr sz="8000"/>
          </a:p>
        </p:txBody>
      </p:sp>
      <p:sp>
        <p:nvSpPr>
          <p:cNvPr id="727" name="Google Shape;727;p51"/>
          <p:cNvSpPr txBox="1">
            <a:spLocks noGrp="1"/>
          </p:cNvSpPr>
          <p:nvPr>
            <p:ph type="subTitle" idx="1"/>
          </p:nvPr>
        </p:nvSpPr>
        <p:spPr>
          <a:xfrm>
            <a:off x="1191986" y="1888538"/>
            <a:ext cx="7037614"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sz="3600"/>
              <a:t>Do </a:t>
            </a:r>
            <a:r>
              <a:rPr lang="it-IT" sz="3600" err="1"/>
              <a:t>you</a:t>
            </a:r>
            <a:r>
              <a:rPr lang="it-IT" sz="3600"/>
              <a:t> </a:t>
            </a:r>
            <a:r>
              <a:rPr lang="it-IT" sz="3600" err="1"/>
              <a:t>have</a:t>
            </a:r>
            <a:r>
              <a:rPr lang="it-IT" sz="3600"/>
              <a:t> </a:t>
            </a:r>
            <a:r>
              <a:rPr lang="it-IT" sz="3600" err="1"/>
              <a:t>any</a:t>
            </a:r>
            <a:r>
              <a:rPr lang="it-IT" sz="3600"/>
              <a:t> question?</a:t>
            </a:r>
          </a:p>
        </p:txBody>
      </p:sp>
      <p:sp>
        <p:nvSpPr>
          <p:cNvPr id="738" name="Google Shape;738;p51"/>
          <p:cNvSpPr/>
          <p:nvPr/>
        </p:nvSpPr>
        <p:spPr>
          <a:xfrm>
            <a:off x="8092078" y="2355535"/>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9" name="Google Shape;739;p51"/>
          <p:cNvCxnSpPr>
            <a:cxnSpLocks/>
            <a:stCxn id="727" idx="3"/>
            <a:endCxn id="726" idx="3"/>
          </p:cNvCxnSpPr>
          <p:nvPr/>
        </p:nvCxnSpPr>
        <p:spPr>
          <a:xfrm flipH="1" flipV="1">
            <a:off x="6532913" y="1054400"/>
            <a:ext cx="1696687" cy="1363488"/>
          </a:xfrm>
          <a:prstGeom prst="bentConnector3">
            <a:avLst>
              <a:gd name="adj1" fmla="val -13473"/>
            </a:avLst>
          </a:prstGeom>
          <a:noFill/>
          <a:ln w="19050" cap="flat" cmpd="sng">
            <a:solidFill>
              <a:schemeClr val="dk1"/>
            </a:solidFill>
            <a:prstDash val="solid"/>
            <a:round/>
            <a:headEnd type="none" w="med" len="med"/>
            <a:tailEnd type="stealth" w="med" len="med"/>
          </a:ln>
        </p:spPr>
      </p:cxnSp>
      <p:sp>
        <p:nvSpPr>
          <p:cNvPr id="740" name="Google Shape;740;p51"/>
          <p:cNvSpPr/>
          <p:nvPr/>
        </p:nvSpPr>
        <p:spPr>
          <a:xfrm>
            <a:off x="2317030" y="43104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51"/>
          <p:cNvCxnSpPr>
            <a:cxnSpLocks/>
            <a:stCxn id="740" idx="2"/>
            <a:endCxn id="727" idx="1"/>
          </p:cNvCxnSpPr>
          <p:nvPr/>
        </p:nvCxnSpPr>
        <p:spPr>
          <a:xfrm rot="10800000">
            <a:off x="1191986" y="2417889"/>
            <a:ext cx="1125044" cy="1962637"/>
          </a:xfrm>
          <a:prstGeom prst="bentConnector3">
            <a:avLst>
              <a:gd name="adj1" fmla="val 120319"/>
            </a:avLst>
          </a:prstGeom>
          <a:noFill/>
          <a:ln w="19050" cap="flat" cmpd="sng">
            <a:solidFill>
              <a:schemeClr val="dk1"/>
            </a:solidFill>
            <a:prstDash val="solid"/>
            <a:round/>
            <a:headEnd type="none" w="med" len="med"/>
            <a:tailEnd type="stealth" w="med" len="med"/>
          </a:ln>
        </p:spPr>
      </p:cxnSp>
      <p:sp>
        <p:nvSpPr>
          <p:cNvPr id="3" name="Rettangolo 2">
            <a:extLst>
              <a:ext uri="{FF2B5EF4-FFF2-40B4-BE49-F238E27FC236}">
                <a16:creationId xmlns:a16="http://schemas.microsoft.com/office/drawing/2014/main" id="{FA08D628-73BB-AB63-5DCE-59C300EDABFB}"/>
              </a:ext>
            </a:extLst>
          </p:cNvPr>
          <p:cNvSpPr/>
          <p:nvPr/>
        </p:nvSpPr>
        <p:spPr>
          <a:xfrm>
            <a:off x="1993194" y="3612443"/>
            <a:ext cx="4628444" cy="4586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0303690-269E-6F97-9898-D92EB4F3A4D4}"/>
              </a:ext>
            </a:extLst>
          </p:cNvPr>
          <p:cNvSpPr>
            <a:spLocks noGrp="1"/>
          </p:cNvSpPr>
          <p:nvPr>
            <p:ph type="title" idx="2"/>
          </p:nvPr>
        </p:nvSpPr>
        <p:spPr>
          <a:xfrm>
            <a:off x="374657" y="308817"/>
            <a:ext cx="2135297" cy="523243"/>
          </a:xfrm>
        </p:spPr>
        <p:txBody>
          <a:bodyPr/>
          <a:lstStyle/>
          <a:p>
            <a:r>
              <a:rPr lang="it-IT" sz="2800" dirty="0" err="1">
                <a:latin typeface="Urbanist"/>
              </a:rPr>
              <a:t>Appendix</a:t>
            </a:r>
            <a:r>
              <a:rPr lang="it-IT" sz="2800" dirty="0">
                <a:latin typeface="Urbanist"/>
              </a:rPr>
              <a:t> 1</a:t>
            </a:r>
          </a:p>
        </p:txBody>
      </p:sp>
      <p:pic>
        <p:nvPicPr>
          <p:cNvPr id="5" name="Immagine 4" descr="Immagine che contiene testo, schermata, diagramma, Diagramma&#10;&#10;Descrizione generata automaticamente">
            <a:extLst>
              <a:ext uri="{FF2B5EF4-FFF2-40B4-BE49-F238E27FC236}">
                <a16:creationId xmlns:a16="http://schemas.microsoft.com/office/drawing/2014/main" id="{1F5D933B-5FBD-B407-9EF8-FB75661F815E}"/>
              </a:ext>
            </a:extLst>
          </p:cNvPr>
          <p:cNvPicPr>
            <a:picLocks noChangeAspect="1"/>
          </p:cNvPicPr>
          <p:nvPr/>
        </p:nvPicPr>
        <p:blipFill>
          <a:blip r:embed="rId2"/>
          <a:stretch>
            <a:fillRect/>
          </a:stretch>
        </p:blipFill>
        <p:spPr>
          <a:xfrm>
            <a:off x="4571234" y="2599271"/>
            <a:ext cx="3857627" cy="2283260"/>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F5E63EF2-4542-A995-DE98-546B4758B7BD}"/>
              </a:ext>
            </a:extLst>
          </p:cNvPr>
          <p:cNvPicPr>
            <a:picLocks noChangeAspect="1"/>
          </p:cNvPicPr>
          <p:nvPr/>
        </p:nvPicPr>
        <p:blipFill>
          <a:blip r:embed="rId3"/>
          <a:stretch>
            <a:fillRect/>
          </a:stretch>
        </p:blipFill>
        <p:spPr>
          <a:xfrm>
            <a:off x="4572000" y="309444"/>
            <a:ext cx="3857625" cy="2292189"/>
          </a:xfrm>
          <a:prstGeom prst="rect">
            <a:avLst/>
          </a:prstGeom>
        </p:spPr>
      </p:pic>
      <p:sp>
        <p:nvSpPr>
          <p:cNvPr id="2" name="CasellaDiTesto 1">
            <a:extLst>
              <a:ext uri="{FF2B5EF4-FFF2-40B4-BE49-F238E27FC236}">
                <a16:creationId xmlns:a16="http://schemas.microsoft.com/office/drawing/2014/main" id="{B0A8F06F-AE0F-2A83-DFA4-10127DBB5232}"/>
              </a:ext>
            </a:extLst>
          </p:cNvPr>
          <p:cNvSpPr txBox="1"/>
          <p:nvPr/>
        </p:nvSpPr>
        <p:spPr>
          <a:xfrm>
            <a:off x="464674" y="2267825"/>
            <a:ext cx="4102680" cy="2200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b="1" dirty="0">
                <a:solidFill>
                  <a:schemeClr val="dk1"/>
                </a:solidFill>
                <a:latin typeface="Urbanist Light"/>
                <a:ea typeface="Urbanist Light"/>
                <a:cs typeface="Urbanist Light"/>
                <a:sym typeface="Urbanist Light"/>
              </a:rPr>
              <a:t>Nesterov Momentum</a:t>
            </a:r>
            <a:r>
              <a:rPr lang="it-IT" sz="1600" dirty="0">
                <a:solidFill>
                  <a:schemeClr val="dk1"/>
                </a:solidFill>
                <a:latin typeface="Urbanist Light"/>
                <a:ea typeface="Urbanist Light"/>
                <a:cs typeface="Urbanist Light"/>
                <a:sym typeface="Urbanist Light"/>
              </a:rPr>
              <a:t> </a:t>
            </a:r>
            <a:r>
              <a:rPr lang="it-IT" sz="1600" err="1">
                <a:solidFill>
                  <a:schemeClr val="dk1"/>
                </a:solidFill>
                <a:latin typeface="Urbanist Light"/>
                <a:ea typeface="Urbanist Light"/>
                <a:cs typeface="Urbanist Light"/>
                <a:sym typeface="Urbanist Light"/>
              </a:rPr>
              <a:t>is</a:t>
            </a:r>
            <a:r>
              <a:rPr lang="it-IT" sz="1600" dirty="0">
                <a:solidFill>
                  <a:schemeClr val="dk1"/>
                </a:solidFill>
                <a:latin typeface="Urbanist Light"/>
                <a:ea typeface="Urbanist Light"/>
                <a:cs typeface="Urbanist Light"/>
                <a:sym typeface="Urbanist Light"/>
              </a:rPr>
              <a:t> </a:t>
            </a:r>
            <a:r>
              <a:rPr lang="it-IT" sz="1600" err="1">
                <a:solidFill>
                  <a:schemeClr val="dk1"/>
                </a:solidFill>
                <a:latin typeface="Urbanist Light"/>
                <a:ea typeface="Urbanist Light"/>
                <a:cs typeface="Urbanist Light"/>
                <a:sym typeface="Urbanist Light"/>
              </a:rPr>
              <a:t>much</a:t>
            </a:r>
            <a:r>
              <a:rPr lang="it-IT" sz="1600" dirty="0">
                <a:solidFill>
                  <a:schemeClr val="dk1"/>
                </a:solidFill>
                <a:latin typeface="Urbanist Light"/>
                <a:ea typeface="Urbanist Light"/>
                <a:cs typeface="Urbanist Light"/>
                <a:sym typeface="Urbanist Light"/>
              </a:rPr>
              <a:t> more </a:t>
            </a:r>
            <a:r>
              <a:rPr lang="it-IT" sz="1600" err="1">
                <a:solidFill>
                  <a:schemeClr val="dk1"/>
                </a:solidFill>
                <a:latin typeface="Urbanist Light"/>
                <a:ea typeface="Urbanist Light"/>
                <a:cs typeface="Urbanist Light"/>
                <a:sym typeface="Urbanist Light"/>
              </a:rPr>
              <a:t>effective</a:t>
            </a:r>
            <a:r>
              <a:rPr lang="it-IT" sz="1600" dirty="0">
                <a:solidFill>
                  <a:schemeClr val="dk1"/>
                </a:solidFill>
                <a:latin typeface="Urbanist Light"/>
                <a:ea typeface="Urbanist Light"/>
                <a:cs typeface="Urbanist Light"/>
                <a:sym typeface="Urbanist Light"/>
              </a:rPr>
              <a:t> </a:t>
            </a:r>
            <a:r>
              <a:rPr lang="it-IT" sz="1600" err="1">
                <a:solidFill>
                  <a:schemeClr val="dk1"/>
                </a:solidFill>
                <a:latin typeface="Urbanist Light"/>
                <a:ea typeface="Urbanist Light"/>
                <a:cs typeface="Urbanist Light"/>
                <a:sym typeface="Urbanist Light"/>
              </a:rPr>
              <a:t>at</a:t>
            </a:r>
            <a:r>
              <a:rPr lang="it-IT" sz="1600" dirty="0">
                <a:solidFill>
                  <a:schemeClr val="dk1"/>
                </a:solidFill>
                <a:latin typeface="Urbanist Light"/>
                <a:ea typeface="Urbanist Light"/>
                <a:cs typeface="Urbanist Light"/>
                <a:sym typeface="Urbanist Light"/>
              </a:rPr>
              <a:t> </a:t>
            </a:r>
            <a:r>
              <a:rPr lang="it-IT" sz="1600" err="1">
                <a:solidFill>
                  <a:schemeClr val="dk1"/>
                </a:solidFill>
                <a:latin typeface="Urbanist Light"/>
                <a:ea typeface="Urbanist Light"/>
                <a:cs typeface="Urbanist Light"/>
                <a:sym typeface="Urbanist Light"/>
              </a:rPr>
              <a:t>deceleration</a:t>
            </a:r>
            <a:r>
              <a:rPr lang="it-IT" sz="1600" dirty="0">
                <a:solidFill>
                  <a:schemeClr val="dk1"/>
                </a:solidFill>
                <a:latin typeface="Urbanist Light"/>
                <a:ea typeface="Urbanist Light"/>
                <a:cs typeface="Urbanist Light"/>
                <a:sym typeface="Urbanist Light"/>
              </a:rPr>
              <a:t>, </a:t>
            </a:r>
            <a:r>
              <a:rPr lang="it-IT" sz="1600" err="1">
                <a:solidFill>
                  <a:schemeClr val="dk1"/>
                </a:solidFill>
                <a:latin typeface="Urbanist Light"/>
                <a:ea typeface="Urbanist Light"/>
                <a:sym typeface="Urbanist Light"/>
              </a:rPr>
              <a:t>thus</a:t>
            </a:r>
            <a:r>
              <a:rPr lang="it-IT" sz="1600" dirty="0">
                <a:solidFill>
                  <a:schemeClr val="dk1"/>
                </a:solidFill>
                <a:latin typeface="Urbanist Light"/>
                <a:ea typeface="Urbanist Light"/>
                <a:sym typeface="Urbanist Light"/>
              </a:rPr>
              <a:t> making NAG more </a:t>
            </a:r>
            <a:r>
              <a:rPr lang="it-IT" sz="1600" err="1">
                <a:solidFill>
                  <a:schemeClr val="dk1"/>
                </a:solidFill>
                <a:latin typeface="Urbanist Light"/>
                <a:ea typeface="Urbanist Light"/>
                <a:sym typeface="Urbanist Light"/>
              </a:rPr>
              <a:t>tolerant</a:t>
            </a:r>
            <a:r>
              <a:rPr lang="it-IT" sz="1600" dirty="0">
                <a:solidFill>
                  <a:schemeClr val="dk1"/>
                </a:solidFill>
                <a:latin typeface="Urbanist Light"/>
                <a:ea typeface="Urbanist Light"/>
                <a:sym typeface="Urbanist Light"/>
              </a:rPr>
              <a:t> to large </a:t>
            </a:r>
            <a:r>
              <a:rPr lang="it-IT" sz="1600" err="1">
                <a:solidFill>
                  <a:schemeClr val="dk1"/>
                </a:solidFill>
                <a:latin typeface="Urbanist Light"/>
                <a:ea typeface="Urbanist Light"/>
                <a:sym typeface="Urbanist Light"/>
              </a:rPr>
              <a:t>values</a:t>
            </a:r>
            <a:r>
              <a:rPr lang="it-IT" sz="1600" dirty="0">
                <a:solidFill>
                  <a:schemeClr val="dk1"/>
                </a:solidFill>
                <a:latin typeface="Urbanist Light"/>
                <a:ea typeface="Urbanist Light"/>
                <a:sym typeface="Urbanist Light"/>
              </a:rPr>
              <a:t> of </a:t>
            </a:r>
            <a:r>
              <a:rPr lang="it-IT" sz="1600" err="1">
                <a:solidFill>
                  <a:schemeClr val="dk1"/>
                </a:solidFill>
                <a:latin typeface="Urbanist Light"/>
                <a:ea typeface="Urbanist Light"/>
                <a:sym typeface="Urbanist Light"/>
              </a:rPr>
              <a:t>momentum</a:t>
            </a:r>
            <a:r>
              <a:rPr lang="it-IT" sz="1600" dirty="0">
                <a:solidFill>
                  <a:schemeClr val="dk1"/>
                </a:solidFill>
                <a:latin typeface="Urbanist Light"/>
                <a:ea typeface="Urbanist Light"/>
                <a:sym typeface="Urbanist Light"/>
              </a:rPr>
              <a:t> </a:t>
            </a:r>
            <a:r>
              <a:rPr lang="it-IT" sz="1600" err="1">
                <a:solidFill>
                  <a:schemeClr val="dk1"/>
                </a:solidFill>
                <a:latin typeface="Urbanist Light"/>
                <a:ea typeface="Urbanist Light"/>
                <a:sym typeface="Urbanist Light"/>
              </a:rPr>
              <a:t>term</a:t>
            </a:r>
            <a:r>
              <a:rPr lang="it-IT" sz="1600" dirty="0">
                <a:solidFill>
                  <a:schemeClr val="dk1"/>
                </a:solidFill>
                <a:latin typeface="Urbanist Light"/>
                <a:ea typeface="Urbanist Light"/>
                <a:sym typeface="Urbanist Light"/>
              </a:rPr>
              <a:t>.</a:t>
            </a:r>
            <a:endParaRPr lang="it-IT" sz="900" dirty="0">
              <a:solidFill>
                <a:schemeClr val="dk1"/>
              </a:solidFill>
              <a:ea typeface="Urbanist Light"/>
              <a:sym typeface="Urbanist Light"/>
            </a:endParaRPr>
          </a:p>
          <a:p>
            <a:endParaRPr lang="it-IT" sz="1600" dirty="0">
              <a:solidFill>
                <a:schemeClr val="dk1"/>
              </a:solidFill>
              <a:latin typeface="Urbanist Light"/>
              <a:ea typeface="Urbanist Light"/>
              <a:cs typeface="Urbanist Light"/>
              <a:sym typeface="Urbanist Light"/>
            </a:endParaRPr>
          </a:p>
          <a:p>
            <a:r>
              <a:rPr lang="it-IT" sz="1600" dirty="0" err="1">
                <a:solidFill>
                  <a:schemeClr val="dk1"/>
                </a:solidFill>
                <a:latin typeface="Urbanist Light"/>
                <a:ea typeface="Urbanist Light"/>
                <a:sym typeface="Urbanist Light"/>
              </a:rPr>
              <a:t>It</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exihibits</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less</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oscillations</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than</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classical</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momentum</a:t>
            </a:r>
            <a:r>
              <a:rPr lang="it-IT" sz="1600" dirty="0">
                <a:solidFill>
                  <a:schemeClr val="dk1"/>
                </a:solidFill>
                <a:latin typeface="Urbanist Light"/>
                <a:ea typeface="Urbanist Light"/>
                <a:sym typeface="Urbanist Light"/>
              </a:rPr>
              <a:t>, making the </a:t>
            </a:r>
            <a:r>
              <a:rPr lang="it-IT" sz="1600" dirty="0" err="1">
                <a:solidFill>
                  <a:schemeClr val="dk1"/>
                </a:solidFill>
                <a:latin typeface="Urbanist Light"/>
                <a:ea typeface="Urbanist Light"/>
                <a:sym typeface="Urbanist Light"/>
              </a:rPr>
              <a:t>method</a:t>
            </a:r>
            <a:r>
              <a:rPr lang="it-IT" sz="1600" dirty="0">
                <a:solidFill>
                  <a:schemeClr val="dk1"/>
                </a:solidFill>
                <a:latin typeface="Urbanist Light"/>
                <a:ea typeface="Urbanist Light"/>
                <a:sym typeface="Urbanist Light"/>
              </a:rPr>
              <a:t> more </a:t>
            </a:r>
            <a:r>
              <a:rPr lang="it-IT" sz="1600" dirty="0" err="1">
                <a:solidFill>
                  <a:schemeClr val="dk1"/>
                </a:solidFill>
                <a:latin typeface="Urbanist Light"/>
                <a:ea typeface="Urbanist Light"/>
                <a:sym typeface="Urbanist Light"/>
              </a:rPr>
              <a:t>robust</a:t>
            </a:r>
            <a:r>
              <a:rPr lang="it-IT" sz="1600" dirty="0">
                <a:solidFill>
                  <a:schemeClr val="dk1"/>
                </a:solidFill>
                <a:latin typeface="Urbanist Light"/>
                <a:ea typeface="Urbanist Light"/>
                <a:sym typeface="Urbanist Light"/>
              </a:rPr>
              <a:t> </a:t>
            </a:r>
            <a:r>
              <a:rPr lang="it-IT" sz="1600" dirty="0" err="1">
                <a:solidFill>
                  <a:schemeClr val="dk1"/>
                </a:solidFill>
                <a:latin typeface="Urbanist Light"/>
                <a:ea typeface="Urbanist Light"/>
                <a:sym typeface="Urbanist Light"/>
              </a:rPr>
              <a:t>especially</a:t>
            </a:r>
            <a:r>
              <a:rPr lang="it-IT" sz="1600" dirty="0">
                <a:solidFill>
                  <a:schemeClr val="dk1"/>
                </a:solidFill>
                <a:latin typeface="Urbanist Light"/>
                <a:ea typeface="Urbanist Light"/>
                <a:sym typeface="Urbanist Light"/>
              </a:rPr>
              <a:t> in a </a:t>
            </a:r>
            <a:r>
              <a:rPr lang="it-IT" sz="1600" dirty="0" err="1">
                <a:solidFill>
                  <a:schemeClr val="dk1"/>
                </a:solidFill>
                <a:latin typeface="Urbanist Light"/>
                <a:ea typeface="Urbanist Light"/>
                <a:sym typeface="Urbanist Light"/>
              </a:rPr>
              <a:t>stochastic</a:t>
            </a:r>
            <a:r>
              <a:rPr lang="it-IT" sz="1600" dirty="0">
                <a:solidFill>
                  <a:schemeClr val="dk1"/>
                </a:solidFill>
                <a:latin typeface="Urbanist Light"/>
                <a:ea typeface="Urbanist Light"/>
                <a:sym typeface="Urbanist Light"/>
              </a:rPr>
              <a:t> setting</a:t>
            </a:r>
            <a:r>
              <a:rPr lang="it-IT" sz="900" dirty="0">
                <a:ea typeface="Urbanist Light"/>
                <a:sym typeface="Urbanist Light"/>
              </a:rPr>
              <a:t>.</a:t>
            </a:r>
            <a:br>
              <a:rPr lang="it-IT" sz="900" dirty="0"/>
            </a:br>
            <a:endParaRPr lang="it-IT" sz="900"/>
          </a:p>
        </p:txBody>
      </p:sp>
      <p:sp>
        <p:nvSpPr>
          <p:cNvPr id="4" name="CasellaDiTesto 3">
            <a:extLst>
              <a:ext uri="{FF2B5EF4-FFF2-40B4-BE49-F238E27FC236}">
                <a16:creationId xmlns:a16="http://schemas.microsoft.com/office/drawing/2014/main" id="{DDB17374-14FA-8185-F477-5C57CE78C882}"/>
              </a:ext>
            </a:extLst>
          </p:cNvPr>
          <p:cNvSpPr txBox="1"/>
          <p:nvPr/>
        </p:nvSpPr>
        <p:spPr>
          <a:xfrm>
            <a:off x="507484" y="977468"/>
            <a:ext cx="389422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err="1">
                <a:solidFill>
                  <a:schemeClr val="dk1"/>
                </a:solidFill>
                <a:latin typeface="Urbanist Light"/>
                <a:ea typeface="Urbanist Light"/>
                <a:cs typeface="Urbanist Light"/>
              </a:rPr>
              <a:t>Based</a:t>
            </a:r>
            <a:r>
              <a:rPr lang="it-IT" dirty="0">
                <a:solidFill>
                  <a:schemeClr val="dk1"/>
                </a:solidFill>
                <a:latin typeface="Urbanist Light"/>
                <a:ea typeface="Urbanist Light"/>
                <a:cs typeface="Urbanist Light"/>
              </a:rPr>
              <a:t> on the </a:t>
            </a:r>
            <a:r>
              <a:rPr lang="it-IT" err="1">
                <a:solidFill>
                  <a:schemeClr val="dk1"/>
                </a:solidFill>
                <a:latin typeface="Urbanist Light"/>
                <a:ea typeface="Urbanist Light"/>
                <a:cs typeface="Urbanist Light"/>
              </a:rPr>
              <a:t>results</a:t>
            </a:r>
            <a:r>
              <a:rPr lang="it-IT" dirty="0">
                <a:solidFill>
                  <a:schemeClr val="dk1"/>
                </a:solidFill>
                <a:latin typeface="Urbanist Light"/>
                <a:ea typeface="Urbanist Light"/>
                <a:cs typeface="Urbanist Light"/>
              </a:rPr>
              <a:t> </a:t>
            </a:r>
            <a:r>
              <a:rPr lang="it-IT" err="1">
                <a:solidFill>
                  <a:schemeClr val="dk1"/>
                </a:solidFill>
                <a:latin typeface="Urbanist Light"/>
                <a:ea typeface="Urbanist Light"/>
                <a:cs typeface="Urbanist Light"/>
              </a:rPr>
              <a:t>obtained</a:t>
            </a:r>
            <a:r>
              <a:rPr lang="it-IT" dirty="0">
                <a:solidFill>
                  <a:schemeClr val="dk1"/>
                </a:solidFill>
                <a:latin typeface="Urbanist Light"/>
                <a:ea typeface="Urbanist Light"/>
                <a:cs typeface="Urbanist Light"/>
              </a:rPr>
              <a:t> in [1], </a:t>
            </a:r>
            <a:r>
              <a:rPr lang="it-IT" err="1">
                <a:solidFill>
                  <a:schemeClr val="dk1"/>
                </a:solidFill>
                <a:latin typeface="Urbanist Light"/>
                <a:ea typeface="Urbanist Light"/>
                <a:cs typeface="Urbanist Light"/>
              </a:rPr>
              <a:t>we</a:t>
            </a:r>
            <a:r>
              <a:rPr lang="it-IT" dirty="0">
                <a:solidFill>
                  <a:schemeClr val="dk1"/>
                </a:solidFill>
                <a:latin typeface="Urbanist Light"/>
                <a:ea typeface="Urbanist Light"/>
                <a:cs typeface="Urbanist Light"/>
              </a:rPr>
              <a:t> </a:t>
            </a:r>
            <a:r>
              <a:rPr lang="it-IT" err="1">
                <a:solidFill>
                  <a:schemeClr val="dk1"/>
                </a:solidFill>
                <a:latin typeface="Urbanist Light"/>
                <a:ea typeface="Urbanist Light"/>
                <a:cs typeface="Urbanist Light"/>
              </a:rPr>
              <a:t>conducted</a:t>
            </a:r>
            <a:r>
              <a:rPr lang="it-IT" dirty="0">
                <a:solidFill>
                  <a:schemeClr val="dk1"/>
                </a:solidFill>
                <a:latin typeface="Urbanist Light"/>
                <a:ea typeface="Urbanist Light"/>
                <a:cs typeface="Urbanist Light"/>
              </a:rPr>
              <a:t> </a:t>
            </a:r>
            <a:r>
              <a:rPr lang="it-IT" err="1">
                <a:solidFill>
                  <a:schemeClr val="dk1"/>
                </a:solidFill>
                <a:latin typeface="Urbanist Light"/>
                <a:ea typeface="Urbanist Light"/>
                <a:cs typeface="Urbanist Light"/>
              </a:rPr>
              <a:t>experiments</a:t>
            </a:r>
            <a:r>
              <a:rPr lang="it-IT" dirty="0">
                <a:solidFill>
                  <a:schemeClr val="dk1"/>
                </a:solidFill>
                <a:latin typeface="Urbanist Light"/>
                <a:ea typeface="Urbanist Light"/>
                <a:cs typeface="Urbanist Light"/>
              </a:rPr>
              <a:t> on the CUP dataset. </a:t>
            </a:r>
            <a:endParaRPr lang="it-IT">
              <a:solidFill>
                <a:schemeClr val="dk1"/>
              </a:solidFill>
            </a:endParaRPr>
          </a:p>
          <a:p>
            <a:pPr algn="ctr"/>
            <a:r>
              <a:rPr lang="it-IT" dirty="0">
                <a:solidFill>
                  <a:schemeClr val="dk1"/>
                </a:solidFill>
                <a:latin typeface="Urbanist Light"/>
                <a:ea typeface="Urbanist Light"/>
                <a:cs typeface="Urbanist Light"/>
              </a:rPr>
              <a:t>(</a:t>
            </a:r>
            <a:r>
              <a:rPr lang="it-IT" i="1" err="1">
                <a:solidFill>
                  <a:schemeClr val="dk1"/>
                </a:solidFill>
                <a:latin typeface="Urbanist Light"/>
                <a:ea typeface="Urbanist Light"/>
                <a:cs typeface="Urbanist Light"/>
              </a:rPr>
              <a:t>Experiments</a:t>
            </a:r>
            <a:r>
              <a:rPr lang="it-IT" i="1" dirty="0">
                <a:solidFill>
                  <a:schemeClr val="dk1"/>
                </a:solidFill>
                <a:latin typeface="Urbanist Light"/>
                <a:ea typeface="Urbanist Light"/>
                <a:cs typeface="Urbanist Light"/>
              </a:rPr>
              <a:t>–</a:t>
            </a:r>
            <a:r>
              <a:rPr lang="it-IT" i="1" err="1">
                <a:solidFill>
                  <a:schemeClr val="dk1"/>
                </a:solidFill>
                <a:latin typeface="Urbanist Light"/>
                <a:ea typeface="Urbanist Light"/>
                <a:cs typeface="Urbanist Light"/>
              </a:rPr>
              <a:t>Initialization&amp;momentum.ipynb</a:t>
            </a:r>
            <a:r>
              <a:rPr lang="it-IT" dirty="0">
                <a:solidFill>
                  <a:schemeClr val="dk1"/>
                </a:solidFill>
                <a:latin typeface="Urbanist Light"/>
                <a:ea typeface="Urbanist Light"/>
                <a:cs typeface="Urbanist Light"/>
              </a:rPr>
              <a:t>)</a:t>
            </a:r>
          </a:p>
        </p:txBody>
      </p:sp>
      <p:cxnSp>
        <p:nvCxnSpPr>
          <p:cNvPr id="6" name="Connettore 2 5">
            <a:extLst>
              <a:ext uri="{FF2B5EF4-FFF2-40B4-BE49-F238E27FC236}">
                <a16:creationId xmlns:a16="http://schemas.microsoft.com/office/drawing/2014/main" id="{83DC974E-3A29-0A08-B71A-E3BCCA4D9FE3}"/>
              </a:ext>
            </a:extLst>
          </p:cNvPr>
          <p:cNvCxnSpPr/>
          <p:nvPr/>
        </p:nvCxnSpPr>
        <p:spPr>
          <a:xfrm flipV="1">
            <a:off x="1159980" y="1863173"/>
            <a:ext cx="2695160" cy="13251"/>
          </a:xfrm>
          <a:prstGeom prst="straightConnector1">
            <a:avLst/>
          </a:prstGeom>
          <a:ln w="127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660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0303690-269E-6F97-9898-D92EB4F3A4D4}"/>
              </a:ext>
            </a:extLst>
          </p:cNvPr>
          <p:cNvSpPr>
            <a:spLocks noGrp="1"/>
          </p:cNvSpPr>
          <p:nvPr>
            <p:ph type="title" idx="2"/>
          </p:nvPr>
        </p:nvSpPr>
        <p:spPr>
          <a:xfrm>
            <a:off x="374657" y="308817"/>
            <a:ext cx="2135297" cy="523243"/>
          </a:xfrm>
        </p:spPr>
        <p:txBody>
          <a:bodyPr/>
          <a:lstStyle/>
          <a:p>
            <a:r>
              <a:rPr lang="it-IT" sz="2800" dirty="0" err="1">
                <a:latin typeface="Urbanist"/>
              </a:rPr>
              <a:t>Appendix</a:t>
            </a:r>
            <a:r>
              <a:rPr lang="it-IT" sz="2800" dirty="0">
                <a:latin typeface="Urbanist"/>
              </a:rPr>
              <a:t> 1</a:t>
            </a:r>
          </a:p>
        </p:txBody>
      </p:sp>
      <p:pic>
        <p:nvPicPr>
          <p:cNvPr id="2" name="Immagine 1" descr="Immagine che contiene testo, schermata&#10;&#10;Descrizione generata automaticamente">
            <a:extLst>
              <a:ext uri="{FF2B5EF4-FFF2-40B4-BE49-F238E27FC236}">
                <a16:creationId xmlns:a16="http://schemas.microsoft.com/office/drawing/2014/main" id="{4A91980F-2DA8-667A-0D6B-77CCD95E836C}"/>
              </a:ext>
            </a:extLst>
          </p:cNvPr>
          <p:cNvPicPr>
            <a:picLocks noChangeAspect="1"/>
          </p:cNvPicPr>
          <p:nvPr/>
        </p:nvPicPr>
        <p:blipFill>
          <a:blip r:embed="rId2"/>
          <a:stretch>
            <a:fillRect/>
          </a:stretch>
        </p:blipFill>
        <p:spPr>
          <a:xfrm>
            <a:off x="4630623" y="2207420"/>
            <a:ext cx="3740379" cy="2719982"/>
          </a:xfrm>
          <a:prstGeom prst="rect">
            <a:avLst/>
          </a:prstGeom>
        </p:spPr>
      </p:pic>
      <p:pic>
        <p:nvPicPr>
          <p:cNvPr id="4" name="Immagine 3" descr="Immagine che contiene testo, schermata, linea&#10;&#10;Descrizione generata automaticamente">
            <a:extLst>
              <a:ext uri="{FF2B5EF4-FFF2-40B4-BE49-F238E27FC236}">
                <a16:creationId xmlns:a16="http://schemas.microsoft.com/office/drawing/2014/main" id="{DE8F6DE9-1149-CFE3-FE99-916EDD17CF6B}"/>
              </a:ext>
            </a:extLst>
          </p:cNvPr>
          <p:cNvPicPr>
            <a:picLocks noChangeAspect="1"/>
          </p:cNvPicPr>
          <p:nvPr/>
        </p:nvPicPr>
        <p:blipFill>
          <a:blip r:embed="rId3"/>
          <a:stretch>
            <a:fillRect/>
          </a:stretch>
        </p:blipFill>
        <p:spPr>
          <a:xfrm>
            <a:off x="710492" y="2207420"/>
            <a:ext cx="3740379" cy="2719982"/>
          </a:xfrm>
          <a:prstGeom prst="rect">
            <a:avLst/>
          </a:prstGeom>
        </p:spPr>
      </p:pic>
      <p:sp>
        <p:nvSpPr>
          <p:cNvPr id="5" name="CasellaDiTesto 4">
            <a:extLst>
              <a:ext uri="{FF2B5EF4-FFF2-40B4-BE49-F238E27FC236}">
                <a16:creationId xmlns:a16="http://schemas.microsoft.com/office/drawing/2014/main" id="{A8ADE2E7-B499-2E74-A885-9F79E90777DD}"/>
              </a:ext>
            </a:extLst>
          </p:cNvPr>
          <p:cNvSpPr txBox="1"/>
          <p:nvPr/>
        </p:nvSpPr>
        <p:spPr>
          <a:xfrm>
            <a:off x="946686" y="1199911"/>
            <a:ext cx="73647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Light"/>
              </a:rPr>
              <a:t>Using a </a:t>
            </a:r>
            <a:r>
              <a:rPr lang="it-IT" sz="1600" err="1">
                <a:solidFill>
                  <a:schemeClr val="tx1"/>
                </a:solidFill>
                <a:latin typeface="Urbanist Light"/>
              </a:rPr>
              <a:t>relatively</a:t>
            </a:r>
            <a:r>
              <a:rPr lang="it-IT" sz="1600" dirty="0">
                <a:solidFill>
                  <a:schemeClr val="tx1"/>
                </a:solidFill>
                <a:latin typeface="Urbanist Light"/>
              </a:rPr>
              <a:t> </a:t>
            </a:r>
            <a:r>
              <a:rPr lang="it-IT" sz="1600" b="1" dirty="0">
                <a:solidFill>
                  <a:schemeClr val="tx1"/>
                </a:solidFill>
                <a:latin typeface="Urbanist Light"/>
              </a:rPr>
              <a:t>high </a:t>
            </a:r>
            <a:r>
              <a:rPr lang="it-IT" sz="1600" b="1" err="1">
                <a:solidFill>
                  <a:schemeClr val="tx1"/>
                </a:solidFill>
                <a:latin typeface="Urbanist Light"/>
              </a:rPr>
              <a:t>stepsize</a:t>
            </a:r>
            <a:r>
              <a:rPr lang="it-IT" sz="1600" b="1" dirty="0">
                <a:solidFill>
                  <a:schemeClr val="tx1"/>
                </a:solidFill>
                <a:latin typeface="Urbanist Light"/>
              </a:rPr>
              <a:t> </a:t>
            </a:r>
            <a:r>
              <a:rPr lang="it-IT" sz="1600" dirty="0">
                <a:solidFill>
                  <a:schemeClr val="tx1"/>
                </a:solidFill>
                <a:latin typeface="Urbanist Light"/>
              </a:rPr>
              <a:t>(0.02), the </a:t>
            </a:r>
            <a:r>
              <a:rPr lang="it-IT" sz="1600" err="1">
                <a:solidFill>
                  <a:schemeClr val="tx1"/>
                </a:solidFill>
                <a:latin typeface="Urbanist Light"/>
              </a:rPr>
              <a:t>difference</a:t>
            </a:r>
            <a:r>
              <a:rPr lang="it-IT" sz="1600" dirty="0">
                <a:solidFill>
                  <a:schemeClr val="tx1"/>
                </a:solidFill>
                <a:latin typeface="Urbanist Light"/>
              </a:rPr>
              <a:t> </a:t>
            </a:r>
            <a:r>
              <a:rPr lang="it-IT" sz="1600" err="1">
                <a:solidFill>
                  <a:schemeClr val="tx1"/>
                </a:solidFill>
                <a:latin typeface="Urbanist Light"/>
              </a:rPr>
              <a:t>between</a:t>
            </a:r>
            <a:r>
              <a:rPr lang="it-IT" sz="1600" dirty="0">
                <a:solidFill>
                  <a:schemeClr val="tx1"/>
                </a:solidFill>
                <a:latin typeface="Urbanist Light"/>
              </a:rPr>
              <a:t> CM and NAG </a:t>
            </a:r>
            <a:r>
              <a:rPr lang="it-IT" sz="1600" err="1">
                <a:solidFill>
                  <a:schemeClr val="tx1"/>
                </a:solidFill>
                <a:latin typeface="Urbanist Light"/>
              </a:rPr>
              <a:t>is</a:t>
            </a:r>
            <a:r>
              <a:rPr lang="it-IT" sz="1600" dirty="0">
                <a:solidFill>
                  <a:schemeClr val="tx1"/>
                </a:solidFill>
                <a:latin typeface="Urbanist Light"/>
              </a:rPr>
              <a:t> </a:t>
            </a:r>
            <a:r>
              <a:rPr lang="it-IT" sz="1600" err="1">
                <a:solidFill>
                  <a:schemeClr val="tx1"/>
                </a:solidFill>
                <a:latin typeface="Urbanist Light"/>
              </a:rPr>
              <a:t>much</a:t>
            </a:r>
            <a:r>
              <a:rPr lang="it-IT" sz="1600" dirty="0">
                <a:solidFill>
                  <a:schemeClr val="tx1"/>
                </a:solidFill>
                <a:latin typeface="Urbanist Light"/>
              </a:rPr>
              <a:t> more </a:t>
            </a:r>
            <a:r>
              <a:rPr lang="it-IT" sz="1600" err="1">
                <a:solidFill>
                  <a:schemeClr val="tx1"/>
                </a:solidFill>
                <a:latin typeface="Urbanist Light"/>
              </a:rPr>
              <a:t>visible</a:t>
            </a:r>
            <a:endParaRPr lang="it-IT" sz="1600">
              <a:solidFill>
                <a:schemeClr val="tx1"/>
              </a:solidFill>
              <a:latin typeface="Urbanist Light"/>
            </a:endParaRPr>
          </a:p>
        </p:txBody>
      </p:sp>
    </p:spTree>
    <p:extLst>
      <p:ext uri="{BB962C8B-B14F-4D97-AF65-F5344CB8AC3E}">
        <p14:creationId xmlns:p14="http://schemas.microsoft.com/office/powerpoint/2010/main" val="218901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0303690-269E-6F97-9898-D92EB4F3A4D4}"/>
              </a:ext>
            </a:extLst>
          </p:cNvPr>
          <p:cNvSpPr>
            <a:spLocks noGrp="1"/>
          </p:cNvSpPr>
          <p:nvPr>
            <p:ph type="title" idx="2"/>
          </p:nvPr>
        </p:nvSpPr>
        <p:spPr>
          <a:xfrm>
            <a:off x="374657" y="308817"/>
            <a:ext cx="2135297" cy="523243"/>
          </a:xfrm>
        </p:spPr>
        <p:txBody>
          <a:bodyPr/>
          <a:lstStyle/>
          <a:p>
            <a:r>
              <a:rPr lang="it-IT" sz="2800" dirty="0" err="1">
                <a:latin typeface="Urbanist"/>
              </a:rPr>
              <a:t>Appendix</a:t>
            </a:r>
            <a:r>
              <a:rPr lang="it-IT" sz="2800" dirty="0">
                <a:latin typeface="Urbanist"/>
              </a:rPr>
              <a:t> 1.1</a:t>
            </a:r>
          </a:p>
        </p:txBody>
      </p:sp>
      <p:sp>
        <p:nvSpPr>
          <p:cNvPr id="5" name="CasellaDiTesto 4">
            <a:extLst>
              <a:ext uri="{FF2B5EF4-FFF2-40B4-BE49-F238E27FC236}">
                <a16:creationId xmlns:a16="http://schemas.microsoft.com/office/drawing/2014/main" id="{A8ADE2E7-B499-2E74-A885-9F79E90777DD}"/>
              </a:ext>
            </a:extLst>
          </p:cNvPr>
          <p:cNvSpPr txBox="1"/>
          <p:nvPr/>
        </p:nvSpPr>
        <p:spPr>
          <a:xfrm>
            <a:off x="982405" y="994528"/>
            <a:ext cx="73647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err="1">
                <a:solidFill>
                  <a:schemeClr val="tx1"/>
                </a:solidFill>
                <a:latin typeface="Urbanist Light"/>
              </a:rPr>
              <a:t>We</a:t>
            </a:r>
            <a:r>
              <a:rPr lang="it-IT" sz="1600" dirty="0">
                <a:solidFill>
                  <a:schemeClr val="tx1"/>
                </a:solidFill>
                <a:latin typeface="Urbanist Light"/>
              </a:rPr>
              <a:t> </a:t>
            </a:r>
            <a:r>
              <a:rPr lang="it-IT" sz="1600" dirty="0" err="1">
                <a:solidFill>
                  <a:schemeClr val="tx1"/>
                </a:solidFill>
                <a:latin typeface="Urbanist Light"/>
              </a:rPr>
              <a:t>analyzed</a:t>
            </a:r>
            <a:r>
              <a:rPr lang="it-IT" sz="1600" dirty="0">
                <a:solidFill>
                  <a:schemeClr val="tx1"/>
                </a:solidFill>
                <a:latin typeface="Urbanist Light"/>
              </a:rPr>
              <a:t> the </a:t>
            </a:r>
            <a:r>
              <a:rPr lang="it-IT" sz="1600" dirty="0" err="1">
                <a:solidFill>
                  <a:schemeClr val="tx1"/>
                </a:solidFill>
                <a:latin typeface="Urbanist Light"/>
              </a:rPr>
              <a:t>effect</a:t>
            </a:r>
            <a:r>
              <a:rPr lang="it-IT" sz="1600" dirty="0">
                <a:solidFill>
                  <a:schemeClr val="tx1"/>
                </a:solidFill>
                <a:latin typeface="Urbanist Light"/>
              </a:rPr>
              <a:t> of the schedule and </a:t>
            </a:r>
            <a:r>
              <a:rPr lang="it-IT" sz="1600" dirty="0" err="1">
                <a:solidFill>
                  <a:schemeClr val="tx1"/>
                </a:solidFill>
                <a:latin typeface="Urbanist Light"/>
              </a:rPr>
              <a:t>compared</a:t>
            </a:r>
            <a:r>
              <a:rPr lang="it-IT" sz="1600" dirty="0">
                <a:solidFill>
                  <a:schemeClr val="tx1"/>
                </a:solidFill>
                <a:latin typeface="Urbanist Light"/>
              </a:rPr>
              <a:t> </a:t>
            </a:r>
            <a:r>
              <a:rPr lang="it-IT" sz="1600" dirty="0" err="1">
                <a:solidFill>
                  <a:schemeClr val="tx1"/>
                </a:solidFill>
                <a:latin typeface="Urbanist Light"/>
              </a:rPr>
              <a:t>it</a:t>
            </a:r>
            <a:r>
              <a:rPr lang="it-IT" sz="1600" dirty="0">
                <a:solidFill>
                  <a:schemeClr val="tx1"/>
                </a:solidFill>
                <a:latin typeface="Urbanist Light"/>
              </a:rPr>
              <a:t> with </a:t>
            </a:r>
            <a:r>
              <a:rPr lang="it-IT" sz="1600" dirty="0" err="1">
                <a:solidFill>
                  <a:schemeClr val="tx1"/>
                </a:solidFill>
                <a:latin typeface="Urbanist Light"/>
              </a:rPr>
              <a:t>different</a:t>
            </a:r>
            <a:r>
              <a:rPr lang="it-IT" sz="1600" dirty="0">
                <a:solidFill>
                  <a:schemeClr val="tx1"/>
                </a:solidFill>
                <a:latin typeface="Urbanist Light"/>
              </a:rPr>
              <a:t> </a:t>
            </a:r>
            <a:r>
              <a:rPr lang="it-IT" sz="1600" dirty="0" err="1">
                <a:solidFill>
                  <a:schemeClr val="tx1"/>
                </a:solidFill>
                <a:latin typeface="Urbanist Light"/>
              </a:rPr>
              <a:t>fixed</a:t>
            </a:r>
            <a:r>
              <a:rPr lang="it-IT" sz="1600" dirty="0">
                <a:solidFill>
                  <a:schemeClr val="tx1"/>
                </a:solidFill>
                <a:latin typeface="Urbanist Light"/>
              </a:rPr>
              <a:t> </a:t>
            </a:r>
            <a:r>
              <a:rPr lang="it-IT" sz="1600" dirty="0" err="1">
                <a:solidFill>
                  <a:schemeClr val="tx1"/>
                </a:solidFill>
                <a:latin typeface="Urbanist Light"/>
              </a:rPr>
              <a:t>momentum</a:t>
            </a:r>
            <a:r>
              <a:rPr lang="it-IT" sz="1600" dirty="0">
                <a:solidFill>
                  <a:schemeClr val="tx1"/>
                </a:solidFill>
                <a:latin typeface="Urbanist Light"/>
              </a:rPr>
              <a:t> </a:t>
            </a:r>
            <a:r>
              <a:rPr lang="it-IT" sz="1600" dirty="0" err="1">
                <a:solidFill>
                  <a:schemeClr val="tx1"/>
                </a:solidFill>
                <a:latin typeface="Urbanist Light"/>
              </a:rPr>
              <a:t>values</a:t>
            </a:r>
            <a:r>
              <a:rPr lang="it-IT" sz="1600" dirty="0">
                <a:solidFill>
                  <a:schemeClr val="tx1"/>
                </a:solidFill>
                <a:latin typeface="Urbanist Light"/>
              </a:rPr>
              <a:t> </a:t>
            </a:r>
            <a:r>
              <a:rPr lang="it-IT" b="1" dirty="0">
                <a:solidFill>
                  <a:schemeClr val="tx1"/>
                </a:solidFill>
              </a:rPr>
              <a:t>μ</a:t>
            </a:r>
            <a:endParaRPr lang="it-IT" sz="1600" dirty="0">
              <a:solidFill>
                <a:schemeClr val="tx1"/>
              </a:solidFill>
              <a:latin typeface="Urbanist Light"/>
            </a:endParaRPr>
          </a:p>
        </p:txBody>
      </p:sp>
      <p:graphicFrame>
        <p:nvGraphicFramePr>
          <p:cNvPr id="2" name="Tabella 1">
            <a:extLst>
              <a:ext uri="{FF2B5EF4-FFF2-40B4-BE49-F238E27FC236}">
                <a16:creationId xmlns:a16="http://schemas.microsoft.com/office/drawing/2014/main" id="{003D499C-B2AD-A128-FF5A-49CC3913D356}"/>
              </a:ext>
            </a:extLst>
          </p:cNvPr>
          <p:cNvGraphicFramePr>
            <a:graphicFrameLocks noGrp="1"/>
          </p:cNvGraphicFramePr>
          <p:nvPr>
            <p:extLst>
              <p:ext uri="{D42A27DB-BD31-4B8C-83A1-F6EECF244321}">
                <p14:modId xmlns:p14="http://schemas.microsoft.com/office/powerpoint/2010/main" val="3459167461"/>
              </p:ext>
            </p:extLst>
          </p:nvPr>
        </p:nvGraphicFramePr>
        <p:xfrm>
          <a:off x="1395346" y="1869942"/>
          <a:ext cx="6348205" cy="2449920"/>
        </p:xfrm>
        <a:graphic>
          <a:graphicData uri="http://schemas.openxmlformats.org/drawingml/2006/table">
            <a:tbl>
              <a:tblPr firstRow="1" bandRow="1">
                <a:tableStyleId>{69271BF0-80FA-44D3-B114-B38513C96556}</a:tableStyleId>
              </a:tblPr>
              <a:tblGrid>
                <a:gridCol w="1269641">
                  <a:extLst>
                    <a:ext uri="{9D8B030D-6E8A-4147-A177-3AD203B41FA5}">
                      <a16:colId xmlns:a16="http://schemas.microsoft.com/office/drawing/2014/main" val="254890524"/>
                    </a:ext>
                  </a:extLst>
                </a:gridCol>
                <a:gridCol w="1269641">
                  <a:extLst>
                    <a:ext uri="{9D8B030D-6E8A-4147-A177-3AD203B41FA5}">
                      <a16:colId xmlns:a16="http://schemas.microsoft.com/office/drawing/2014/main" val="4163241588"/>
                    </a:ext>
                  </a:extLst>
                </a:gridCol>
                <a:gridCol w="1269641">
                  <a:extLst>
                    <a:ext uri="{9D8B030D-6E8A-4147-A177-3AD203B41FA5}">
                      <a16:colId xmlns:a16="http://schemas.microsoft.com/office/drawing/2014/main" val="3654806530"/>
                    </a:ext>
                  </a:extLst>
                </a:gridCol>
                <a:gridCol w="1269641">
                  <a:extLst>
                    <a:ext uri="{9D8B030D-6E8A-4147-A177-3AD203B41FA5}">
                      <a16:colId xmlns:a16="http://schemas.microsoft.com/office/drawing/2014/main" val="79607125"/>
                    </a:ext>
                  </a:extLst>
                </a:gridCol>
                <a:gridCol w="1269641">
                  <a:extLst>
                    <a:ext uri="{9D8B030D-6E8A-4147-A177-3AD203B41FA5}">
                      <a16:colId xmlns:a16="http://schemas.microsoft.com/office/drawing/2014/main" val="1673882649"/>
                    </a:ext>
                  </a:extLst>
                </a:gridCol>
              </a:tblGrid>
              <a:tr h="489984">
                <a:tc>
                  <a:txBody>
                    <a:bodyPr/>
                    <a:lstStyle/>
                    <a:p>
                      <a:pPr lvl="0" algn="ctr">
                        <a:buNone/>
                      </a:pPr>
                      <a:r>
                        <a:rPr lang="it-IT" sz="1400" b="1" i="0" u="none" strike="noStrike" noProof="0" dirty="0">
                          <a:solidFill>
                            <a:schemeClr val="tx1"/>
                          </a:solidFill>
                        </a:rPr>
                        <a:t>μ</a:t>
                      </a:r>
                      <a:endParaRPr lang="it-IT" sz="1600" dirty="0" err="1">
                        <a:latin typeface="Urbanist Light"/>
                      </a:endParaRPr>
                    </a:p>
                  </a:txBody>
                  <a:tcPr anchor="ctr">
                    <a:solidFill>
                      <a:schemeClr val="tx1">
                        <a:lumMod val="20000"/>
                        <a:lumOff val="80000"/>
                      </a:schemeClr>
                    </a:solidFill>
                  </a:tcPr>
                </a:tc>
                <a:tc>
                  <a:txBody>
                    <a:bodyPr/>
                    <a:lstStyle/>
                    <a:p>
                      <a:pPr lvl="0" algn="ctr">
                        <a:buNone/>
                      </a:pPr>
                      <a:r>
                        <a:rPr lang="it-IT" sz="1600" b="1" dirty="0">
                          <a:solidFill>
                            <a:schemeClr val="tx1"/>
                          </a:solidFill>
                          <a:latin typeface="Urbanist Light"/>
                        </a:rPr>
                        <a:t>MSE (TR)</a:t>
                      </a:r>
                    </a:p>
                  </a:txBody>
                  <a:tcPr anchor="ctr">
                    <a:solidFill>
                      <a:schemeClr val="tx1">
                        <a:lumMod val="20000"/>
                        <a:lumOff val="80000"/>
                      </a:schemeClr>
                    </a:solidFill>
                  </a:tcPr>
                </a:tc>
                <a:tc>
                  <a:txBody>
                    <a:bodyPr/>
                    <a:lstStyle/>
                    <a:p>
                      <a:pPr lvl="0" algn="ctr">
                        <a:buNone/>
                      </a:pPr>
                      <a:r>
                        <a:rPr lang="it-IT" sz="1600" b="1" dirty="0">
                          <a:solidFill>
                            <a:schemeClr val="tx1"/>
                          </a:solidFill>
                          <a:latin typeface="Urbanist Light"/>
                        </a:rPr>
                        <a:t>MSE (TS)</a:t>
                      </a:r>
                    </a:p>
                  </a:txBody>
                  <a:tcPr anchor="ctr">
                    <a:solidFill>
                      <a:schemeClr val="tx1">
                        <a:lumMod val="20000"/>
                        <a:lumOff val="80000"/>
                      </a:schemeClr>
                    </a:solidFill>
                  </a:tcPr>
                </a:tc>
                <a:tc>
                  <a:txBody>
                    <a:bodyPr/>
                    <a:lstStyle/>
                    <a:p>
                      <a:pPr lvl="0" algn="ctr">
                        <a:buNone/>
                      </a:pPr>
                      <a:r>
                        <a:rPr lang="it-IT" sz="1600" b="1" err="1">
                          <a:solidFill>
                            <a:schemeClr val="tx1"/>
                          </a:solidFill>
                          <a:latin typeface="Urbanist Light"/>
                        </a:rPr>
                        <a:t>Std</a:t>
                      </a:r>
                      <a:r>
                        <a:rPr lang="it-IT" sz="1600" b="1" dirty="0">
                          <a:solidFill>
                            <a:schemeClr val="tx1"/>
                          </a:solidFill>
                          <a:latin typeface="Urbanist Light"/>
                        </a:rPr>
                        <a:t>(TR)</a:t>
                      </a:r>
                    </a:p>
                  </a:txBody>
                  <a:tcPr anchor="ctr">
                    <a:solidFill>
                      <a:schemeClr val="tx1">
                        <a:lumMod val="20000"/>
                        <a:lumOff val="80000"/>
                      </a:schemeClr>
                    </a:solidFill>
                  </a:tcPr>
                </a:tc>
                <a:tc>
                  <a:txBody>
                    <a:bodyPr/>
                    <a:lstStyle/>
                    <a:p>
                      <a:pPr lvl="0" algn="ctr">
                        <a:buNone/>
                      </a:pPr>
                      <a:r>
                        <a:rPr lang="it-IT" sz="1600" b="1" err="1">
                          <a:solidFill>
                            <a:schemeClr val="tx1"/>
                          </a:solidFill>
                          <a:latin typeface="Urbanist Light"/>
                        </a:rPr>
                        <a:t>Std</a:t>
                      </a:r>
                      <a:r>
                        <a:rPr lang="it-IT" sz="1600" b="1" dirty="0">
                          <a:solidFill>
                            <a:schemeClr val="tx1"/>
                          </a:solidFill>
                          <a:latin typeface="Urbanist Light"/>
                        </a:rPr>
                        <a:t>(TS)</a:t>
                      </a:r>
                    </a:p>
                  </a:txBody>
                  <a:tcPr anchor="ctr">
                    <a:solidFill>
                      <a:schemeClr val="tx1">
                        <a:lumMod val="20000"/>
                        <a:lumOff val="80000"/>
                      </a:schemeClr>
                    </a:solidFill>
                  </a:tcPr>
                </a:tc>
                <a:extLst>
                  <a:ext uri="{0D108BD9-81ED-4DB2-BD59-A6C34878D82A}">
                    <a16:rowId xmlns:a16="http://schemas.microsoft.com/office/drawing/2014/main" val="1700551271"/>
                  </a:ext>
                </a:extLst>
              </a:tr>
              <a:tr h="489984">
                <a:tc>
                  <a:txBody>
                    <a:bodyPr/>
                    <a:lstStyle/>
                    <a:p>
                      <a:pPr algn="ctr"/>
                      <a:r>
                        <a:rPr lang="it-IT" sz="1600" b="1" dirty="0">
                          <a:solidFill>
                            <a:schemeClr val="tx1"/>
                          </a:solidFill>
                          <a:latin typeface="Urbanist Light"/>
                        </a:rPr>
                        <a:t>0.9</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0.180</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0.320</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0.042</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0.063</a:t>
                      </a:r>
                    </a:p>
                  </a:txBody>
                  <a:tcPr anchor="ctr">
                    <a:solidFill>
                      <a:schemeClr val="tx1">
                        <a:lumMod val="20000"/>
                        <a:lumOff val="80000"/>
                      </a:schemeClr>
                    </a:solidFill>
                  </a:tcPr>
                </a:tc>
                <a:extLst>
                  <a:ext uri="{0D108BD9-81ED-4DB2-BD59-A6C34878D82A}">
                    <a16:rowId xmlns:a16="http://schemas.microsoft.com/office/drawing/2014/main" val="2828303834"/>
                  </a:ext>
                </a:extLst>
              </a:tr>
              <a:tr h="489984">
                <a:tc>
                  <a:txBody>
                    <a:bodyPr/>
                    <a:lstStyle/>
                    <a:p>
                      <a:pPr algn="ctr"/>
                      <a:r>
                        <a:rPr lang="it-IT" sz="1600" b="1" dirty="0">
                          <a:solidFill>
                            <a:schemeClr val="tx1"/>
                          </a:solidFill>
                          <a:latin typeface="Urbanist Light"/>
                        </a:rPr>
                        <a:t>0.95</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0.129</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0.263</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0.019</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0.039</a:t>
                      </a:r>
                    </a:p>
                  </a:txBody>
                  <a:tcPr anchor="ctr">
                    <a:solidFill>
                      <a:schemeClr val="tx1">
                        <a:lumMod val="20000"/>
                        <a:lumOff val="80000"/>
                      </a:schemeClr>
                    </a:solidFill>
                  </a:tcPr>
                </a:tc>
                <a:extLst>
                  <a:ext uri="{0D108BD9-81ED-4DB2-BD59-A6C34878D82A}">
                    <a16:rowId xmlns:a16="http://schemas.microsoft.com/office/drawing/2014/main" val="2272252980"/>
                  </a:ext>
                </a:extLst>
              </a:tr>
              <a:tr h="489984">
                <a:tc>
                  <a:txBody>
                    <a:bodyPr/>
                    <a:lstStyle/>
                    <a:p>
                      <a:pPr algn="ctr"/>
                      <a:r>
                        <a:rPr lang="it-IT" sz="1600" b="1" dirty="0">
                          <a:solidFill>
                            <a:schemeClr val="tx1"/>
                          </a:solidFill>
                          <a:latin typeface="Urbanist Light"/>
                        </a:rPr>
                        <a:t>0.98</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17.410</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18.220</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33.649</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33.043</a:t>
                      </a:r>
                    </a:p>
                  </a:txBody>
                  <a:tcPr anchor="ctr">
                    <a:solidFill>
                      <a:schemeClr val="tx1">
                        <a:lumMod val="20000"/>
                        <a:lumOff val="80000"/>
                      </a:schemeClr>
                    </a:solidFill>
                  </a:tcPr>
                </a:tc>
                <a:extLst>
                  <a:ext uri="{0D108BD9-81ED-4DB2-BD59-A6C34878D82A}">
                    <a16:rowId xmlns:a16="http://schemas.microsoft.com/office/drawing/2014/main" val="1782110118"/>
                  </a:ext>
                </a:extLst>
              </a:tr>
              <a:tr h="489984">
                <a:tc>
                  <a:txBody>
                    <a:bodyPr/>
                    <a:lstStyle/>
                    <a:p>
                      <a:pPr lvl="0" algn="ctr">
                        <a:buNone/>
                      </a:pPr>
                      <a:r>
                        <a:rPr lang="it-IT" sz="1600" b="1" dirty="0">
                          <a:solidFill>
                            <a:schemeClr val="tx1"/>
                          </a:solidFill>
                          <a:latin typeface="Urbanist Light"/>
                        </a:rPr>
                        <a:t>schedule</a:t>
                      </a:r>
                    </a:p>
                  </a:txBody>
                  <a:tcPr anchor="ctr">
                    <a:solidFill>
                      <a:schemeClr val="tx1">
                        <a:lumMod val="20000"/>
                        <a:lumOff val="8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0.063</a:t>
                      </a:r>
                    </a:p>
                  </a:txBody>
                  <a:tcPr anchor="ctr">
                    <a:solidFill>
                      <a:schemeClr val="tx1">
                        <a:lumMod val="40000"/>
                        <a:lumOff val="6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0.180</a:t>
                      </a:r>
                    </a:p>
                  </a:txBody>
                  <a:tcPr anchor="ctr">
                    <a:solidFill>
                      <a:schemeClr val="tx1">
                        <a:lumMod val="40000"/>
                        <a:lumOff val="6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0.025</a:t>
                      </a:r>
                    </a:p>
                  </a:txBody>
                  <a:tcPr anchor="ctr">
                    <a:solidFill>
                      <a:schemeClr val="tx1">
                        <a:lumMod val="40000"/>
                        <a:lumOff val="60000"/>
                      </a:schemeClr>
                    </a:solidFill>
                  </a:tcPr>
                </a:tc>
                <a:tc>
                  <a:txBody>
                    <a:bodyPr/>
                    <a:lstStyle/>
                    <a:p>
                      <a:pPr marR="0" lvl="0" algn="ctr" rtl="0">
                        <a:lnSpc>
                          <a:spcPct val="100000"/>
                        </a:lnSpc>
                        <a:spcBef>
                          <a:spcPts val="0"/>
                        </a:spcBef>
                        <a:spcAft>
                          <a:spcPts val="0"/>
                        </a:spcAft>
                        <a:buClr>
                          <a:srgbClr val="000000"/>
                        </a:buClr>
                        <a:buFont typeface="Arial"/>
                        <a:buNone/>
                      </a:pPr>
                      <a:r>
                        <a:rPr lang="it-IT" sz="1400" b="0" i="0" u="none" strike="noStrike" cap="none" dirty="0">
                          <a:solidFill>
                            <a:schemeClr val="tx1"/>
                          </a:solidFill>
                          <a:latin typeface="Consolas"/>
                          <a:cs typeface="Arial"/>
                          <a:sym typeface="Arial"/>
                        </a:rPr>
                        <a:t>0.034</a:t>
                      </a:r>
                    </a:p>
                  </a:txBody>
                  <a:tcPr anchor="ctr">
                    <a:solidFill>
                      <a:schemeClr val="tx1">
                        <a:lumMod val="40000"/>
                        <a:lumOff val="60000"/>
                      </a:schemeClr>
                    </a:solidFill>
                  </a:tcPr>
                </a:tc>
                <a:extLst>
                  <a:ext uri="{0D108BD9-81ED-4DB2-BD59-A6C34878D82A}">
                    <a16:rowId xmlns:a16="http://schemas.microsoft.com/office/drawing/2014/main" val="704285348"/>
                  </a:ext>
                </a:extLst>
              </a:tr>
            </a:tbl>
          </a:graphicData>
        </a:graphic>
      </p:graphicFrame>
    </p:spTree>
    <p:extLst>
      <p:ext uri="{BB962C8B-B14F-4D97-AF65-F5344CB8AC3E}">
        <p14:creationId xmlns:p14="http://schemas.microsoft.com/office/powerpoint/2010/main" val="339254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0303690-269E-6F97-9898-D92EB4F3A4D4}"/>
              </a:ext>
            </a:extLst>
          </p:cNvPr>
          <p:cNvSpPr>
            <a:spLocks noGrp="1"/>
          </p:cNvSpPr>
          <p:nvPr>
            <p:ph type="title" idx="2"/>
          </p:nvPr>
        </p:nvSpPr>
        <p:spPr>
          <a:xfrm>
            <a:off x="374657" y="308817"/>
            <a:ext cx="2135297" cy="523243"/>
          </a:xfrm>
        </p:spPr>
        <p:txBody>
          <a:bodyPr/>
          <a:lstStyle/>
          <a:p>
            <a:r>
              <a:rPr lang="it-IT" sz="2800" dirty="0" err="1">
                <a:latin typeface="Urbanist"/>
              </a:rPr>
              <a:t>Appendix</a:t>
            </a:r>
            <a:r>
              <a:rPr lang="it-IT" sz="2800" dirty="0">
                <a:latin typeface="Urbanist"/>
              </a:rPr>
              <a:t> 2</a:t>
            </a:r>
          </a:p>
        </p:txBody>
      </p:sp>
      <p:sp>
        <p:nvSpPr>
          <p:cNvPr id="5" name="CasellaDiTesto 4">
            <a:extLst>
              <a:ext uri="{FF2B5EF4-FFF2-40B4-BE49-F238E27FC236}">
                <a16:creationId xmlns:a16="http://schemas.microsoft.com/office/drawing/2014/main" id="{A8ADE2E7-B499-2E74-A885-9F79E90777DD}"/>
              </a:ext>
            </a:extLst>
          </p:cNvPr>
          <p:cNvSpPr txBox="1"/>
          <p:nvPr/>
        </p:nvSpPr>
        <p:spPr>
          <a:xfrm>
            <a:off x="491273" y="1074895"/>
            <a:ext cx="8150556"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Light"/>
              </a:rPr>
              <a:t>The </a:t>
            </a:r>
            <a:r>
              <a:rPr lang="it-IT" sz="1600" dirty="0" err="1">
                <a:solidFill>
                  <a:schemeClr val="tx1"/>
                </a:solidFill>
                <a:latin typeface="Urbanist Light"/>
              </a:rPr>
              <a:t>convergence</a:t>
            </a:r>
            <a:r>
              <a:rPr lang="it-IT" sz="1600" dirty="0">
                <a:solidFill>
                  <a:schemeClr val="tx1"/>
                </a:solidFill>
                <a:latin typeface="Urbanist Light"/>
              </a:rPr>
              <a:t> </a:t>
            </a:r>
            <a:r>
              <a:rPr lang="it-IT" sz="1600" dirty="0" err="1">
                <a:solidFill>
                  <a:schemeClr val="tx1"/>
                </a:solidFill>
                <a:latin typeface="Urbanist Light"/>
              </a:rPr>
              <a:t>results</a:t>
            </a:r>
            <a:r>
              <a:rPr lang="it-IT" sz="1600" dirty="0">
                <a:solidFill>
                  <a:schemeClr val="tx1"/>
                </a:solidFill>
                <a:latin typeface="Urbanist Light"/>
              </a:rPr>
              <a:t> in [2, </a:t>
            </a:r>
            <a:r>
              <a:rPr lang="it-IT" sz="1600" dirty="0" err="1">
                <a:solidFill>
                  <a:schemeClr val="tx1"/>
                </a:solidFill>
                <a:latin typeface="Urbanist Light"/>
              </a:rPr>
              <a:t>Theorem</a:t>
            </a:r>
            <a:r>
              <a:rPr lang="it-IT" sz="1600" dirty="0">
                <a:solidFill>
                  <a:schemeClr val="tx1"/>
                </a:solidFill>
                <a:latin typeface="Urbanist Light"/>
              </a:rPr>
              <a:t> 3] indicate </a:t>
            </a:r>
            <a:r>
              <a:rPr lang="it-IT" sz="1600" dirty="0" err="1">
                <a:solidFill>
                  <a:schemeClr val="tx1"/>
                </a:solidFill>
                <a:latin typeface="Urbanist Light"/>
              </a:rPr>
              <a:t>that</a:t>
            </a:r>
            <a:r>
              <a:rPr lang="it-IT" sz="1600" dirty="0">
                <a:solidFill>
                  <a:schemeClr val="tx1"/>
                </a:solidFill>
                <a:latin typeface="Urbanist Light"/>
              </a:rPr>
              <a:t> </a:t>
            </a:r>
            <a:r>
              <a:rPr lang="it-IT" sz="1600" dirty="0" err="1">
                <a:solidFill>
                  <a:schemeClr val="tx1"/>
                </a:solidFill>
                <a:latin typeface="Urbanist Light"/>
              </a:rPr>
              <a:t>stochastic</a:t>
            </a:r>
            <a:r>
              <a:rPr lang="it-IT" sz="1600" dirty="0">
                <a:solidFill>
                  <a:schemeClr val="tx1"/>
                </a:solidFill>
                <a:latin typeface="Urbanist Light"/>
              </a:rPr>
              <a:t> GD, </a:t>
            </a:r>
            <a:r>
              <a:rPr lang="it-IT" sz="1600" dirty="0" err="1">
                <a:solidFill>
                  <a:schemeClr val="tx1"/>
                </a:solidFill>
                <a:latin typeface="Urbanist Light"/>
              </a:rPr>
              <a:t>classic</a:t>
            </a:r>
            <a:r>
              <a:rPr lang="it-IT" sz="1600" dirty="0">
                <a:solidFill>
                  <a:schemeClr val="tx1"/>
                </a:solidFill>
                <a:latin typeface="Urbanist Light"/>
              </a:rPr>
              <a:t> </a:t>
            </a:r>
            <a:r>
              <a:rPr lang="it-IT" sz="1600" dirty="0" err="1">
                <a:solidFill>
                  <a:schemeClr val="tx1"/>
                </a:solidFill>
                <a:latin typeface="Urbanist Light"/>
              </a:rPr>
              <a:t>momentum</a:t>
            </a:r>
            <a:r>
              <a:rPr lang="it-IT" sz="1600" dirty="0">
                <a:solidFill>
                  <a:schemeClr val="tx1"/>
                </a:solidFill>
                <a:latin typeface="Urbanist Light"/>
              </a:rPr>
              <a:t> (CM), and Nesterov </a:t>
            </a:r>
            <a:r>
              <a:rPr lang="it-IT" sz="1600" dirty="0" err="1">
                <a:solidFill>
                  <a:schemeClr val="tx1"/>
                </a:solidFill>
                <a:latin typeface="Urbanist Light"/>
              </a:rPr>
              <a:t>Accelerated</a:t>
            </a:r>
            <a:r>
              <a:rPr lang="it-IT" sz="1600" dirty="0">
                <a:solidFill>
                  <a:schemeClr val="tx1"/>
                </a:solidFill>
                <a:latin typeface="Urbanist Light"/>
              </a:rPr>
              <a:t> </a:t>
            </a:r>
            <a:r>
              <a:rPr lang="it-IT" sz="1600" dirty="0" err="1">
                <a:solidFill>
                  <a:schemeClr val="tx1"/>
                </a:solidFill>
                <a:latin typeface="Urbanist Light"/>
              </a:rPr>
              <a:t>Gradient</a:t>
            </a:r>
            <a:r>
              <a:rPr lang="it-IT" sz="1600" dirty="0">
                <a:solidFill>
                  <a:schemeClr val="tx1"/>
                </a:solidFill>
                <a:latin typeface="Urbanist Light"/>
              </a:rPr>
              <a:t> (NAG) </a:t>
            </a:r>
            <a:r>
              <a:rPr lang="it-IT" sz="1600" dirty="0" err="1">
                <a:solidFill>
                  <a:schemeClr val="tx1"/>
                </a:solidFill>
                <a:latin typeface="Urbanist Light"/>
              </a:rPr>
              <a:t>have</a:t>
            </a:r>
            <a:r>
              <a:rPr lang="it-IT" sz="1600" dirty="0">
                <a:solidFill>
                  <a:schemeClr val="tx1"/>
                </a:solidFill>
                <a:latin typeface="Urbanist Light"/>
              </a:rPr>
              <a:t> </a:t>
            </a:r>
            <a:r>
              <a:rPr lang="it-IT" sz="1600" dirty="0" err="1">
                <a:solidFill>
                  <a:schemeClr val="tx1"/>
                </a:solidFill>
                <a:latin typeface="Urbanist Light"/>
              </a:rPr>
              <a:t>similar</a:t>
            </a:r>
            <a:r>
              <a:rPr lang="it-IT" sz="1600" dirty="0">
                <a:solidFill>
                  <a:schemeClr val="tx1"/>
                </a:solidFill>
                <a:latin typeface="Urbanist Light"/>
              </a:rPr>
              <a:t> </a:t>
            </a:r>
            <a:r>
              <a:rPr lang="it-IT" sz="1600" dirty="0" err="1">
                <a:solidFill>
                  <a:schemeClr val="tx1"/>
                </a:solidFill>
                <a:latin typeface="Urbanist Light"/>
              </a:rPr>
              <a:t>convergence</a:t>
            </a:r>
            <a:r>
              <a:rPr lang="it-IT" sz="1600" dirty="0">
                <a:solidFill>
                  <a:schemeClr val="tx1"/>
                </a:solidFill>
                <a:latin typeface="Urbanist Light"/>
              </a:rPr>
              <a:t> rate.</a:t>
            </a:r>
            <a:endParaRPr lang="it-IT" dirty="0">
              <a:solidFill>
                <a:schemeClr val="tx1"/>
              </a:solidFill>
            </a:endParaRPr>
          </a:p>
          <a:p>
            <a:pPr algn="ctr"/>
            <a:endParaRPr lang="it-IT">
              <a:solidFill>
                <a:schemeClr val="tx1"/>
              </a:solidFill>
            </a:endParaRPr>
          </a:p>
          <a:p>
            <a:pPr algn="ctr"/>
            <a:r>
              <a:rPr lang="it-IT" sz="1600" dirty="0" err="1">
                <a:solidFill>
                  <a:schemeClr val="tx1"/>
                </a:solidFill>
                <a:latin typeface="Urbanist Light"/>
              </a:rPr>
              <a:t>However</a:t>
            </a:r>
            <a:r>
              <a:rPr lang="it-IT" sz="1600" dirty="0">
                <a:solidFill>
                  <a:schemeClr val="tx1"/>
                </a:solidFill>
                <a:latin typeface="Urbanist Light"/>
              </a:rPr>
              <a:t>, </a:t>
            </a:r>
            <a:r>
              <a:rPr lang="it-IT" sz="1600" b="1" dirty="0">
                <a:solidFill>
                  <a:schemeClr val="tx1"/>
                </a:solidFill>
                <a:latin typeface="Urbanist Light"/>
              </a:rPr>
              <a:t>NAG</a:t>
            </a:r>
            <a:r>
              <a:rPr lang="it-IT" sz="1600" dirty="0">
                <a:solidFill>
                  <a:schemeClr val="tx1"/>
                </a:solidFill>
                <a:latin typeface="Urbanist Light"/>
              </a:rPr>
              <a:t> </a:t>
            </a:r>
            <a:r>
              <a:rPr lang="it-IT" sz="1600" dirty="0" err="1">
                <a:solidFill>
                  <a:schemeClr val="tx1"/>
                </a:solidFill>
                <a:latin typeface="Urbanist Light"/>
              </a:rPr>
              <a:t>achieves</a:t>
            </a:r>
            <a:r>
              <a:rPr lang="it-IT" sz="1600" dirty="0">
                <a:solidFill>
                  <a:schemeClr val="tx1"/>
                </a:solidFill>
                <a:latin typeface="Urbanist Light"/>
              </a:rPr>
              <a:t> the best training </a:t>
            </a:r>
            <a:r>
              <a:rPr lang="it-IT" sz="1600" dirty="0" err="1">
                <a:solidFill>
                  <a:schemeClr val="tx1"/>
                </a:solidFill>
                <a:latin typeface="Urbanist Light"/>
              </a:rPr>
              <a:t>error</a:t>
            </a:r>
            <a:r>
              <a:rPr lang="it-IT" sz="1600" dirty="0">
                <a:solidFill>
                  <a:schemeClr val="tx1"/>
                </a:solidFill>
                <a:latin typeface="Urbanist Light"/>
              </a:rPr>
              <a:t> and testing </a:t>
            </a:r>
            <a:r>
              <a:rPr lang="it-IT" sz="1600" dirty="0" err="1">
                <a:solidFill>
                  <a:schemeClr val="tx1"/>
                </a:solidFill>
                <a:latin typeface="Urbanist Light"/>
              </a:rPr>
              <a:t>error</a:t>
            </a:r>
            <a:r>
              <a:rPr lang="it-IT" sz="1600" dirty="0">
                <a:solidFill>
                  <a:schemeClr val="tx1"/>
                </a:solidFill>
                <a:latin typeface="Urbanist Light"/>
              </a:rPr>
              <a:t> </a:t>
            </a:r>
            <a:r>
              <a:rPr lang="it-IT" sz="1600" dirty="0" err="1">
                <a:solidFill>
                  <a:schemeClr val="tx1"/>
                </a:solidFill>
                <a:latin typeface="Urbanist Light"/>
              </a:rPr>
              <a:t>robustness</a:t>
            </a:r>
            <a:r>
              <a:rPr lang="it-IT" sz="1600" dirty="0">
                <a:solidFill>
                  <a:schemeClr val="tx1"/>
                </a:solidFill>
                <a:latin typeface="Urbanist Light"/>
              </a:rPr>
              <a:t> </a:t>
            </a:r>
            <a:r>
              <a:rPr lang="it-IT" sz="1600" dirty="0" err="1">
                <a:solidFill>
                  <a:schemeClr val="tx1"/>
                </a:solidFill>
                <a:latin typeface="Urbanist Light"/>
              </a:rPr>
              <a:t>among</a:t>
            </a:r>
            <a:r>
              <a:rPr lang="it-IT" sz="1600" dirty="0">
                <a:solidFill>
                  <a:schemeClr val="tx1"/>
                </a:solidFill>
                <a:latin typeface="Urbanist Light"/>
              </a:rPr>
              <a:t> the </a:t>
            </a:r>
            <a:r>
              <a:rPr lang="it-IT" sz="1600" dirty="0" err="1">
                <a:solidFill>
                  <a:schemeClr val="tx1"/>
                </a:solidFill>
                <a:latin typeface="Urbanist Light"/>
              </a:rPr>
              <a:t>three</a:t>
            </a:r>
            <a:r>
              <a:rPr lang="it-IT" sz="1600" dirty="0">
                <a:solidFill>
                  <a:schemeClr val="tx1"/>
                </a:solidFill>
                <a:latin typeface="Urbanist Light"/>
              </a:rPr>
              <a:t> </a:t>
            </a:r>
            <a:r>
              <a:rPr lang="it-IT" sz="1600" dirty="0" err="1">
                <a:solidFill>
                  <a:schemeClr val="tx1"/>
                </a:solidFill>
                <a:latin typeface="Urbanist Light"/>
              </a:rPr>
              <a:t>methods</a:t>
            </a:r>
            <a:r>
              <a:rPr lang="it-IT" sz="1600" dirty="0">
                <a:solidFill>
                  <a:schemeClr val="tx1"/>
                </a:solidFill>
                <a:latin typeface="Urbanist Light"/>
              </a:rPr>
              <a:t>.</a:t>
            </a:r>
            <a:endParaRPr lang="it-IT">
              <a:solidFill>
                <a:schemeClr val="tx1"/>
              </a:solidFill>
            </a:endParaRPr>
          </a:p>
        </p:txBody>
      </p:sp>
      <p:graphicFrame>
        <p:nvGraphicFramePr>
          <p:cNvPr id="2" name="Tabella 1">
            <a:extLst>
              <a:ext uri="{FF2B5EF4-FFF2-40B4-BE49-F238E27FC236}">
                <a16:creationId xmlns:a16="http://schemas.microsoft.com/office/drawing/2014/main" id="{003D499C-B2AD-A128-FF5A-49CC3913D356}"/>
              </a:ext>
            </a:extLst>
          </p:cNvPr>
          <p:cNvGraphicFramePr>
            <a:graphicFrameLocks noGrp="1"/>
          </p:cNvGraphicFramePr>
          <p:nvPr>
            <p:extLst>
              <p:ext uri="{D42A27DB-BD31-4B8C-83A1-F6EECF244321}">
                <p14:modId xmlns:p14="http://schemas.microsoft.com/office/powerpoint/2010/main" val="2162414515"/>
              </p:ext>
            </p:extLst>
          </p:nvPr>
        </p:nvGraphicFramePr>
        <p:xfrm>
          <a:off x="1395346" y="2664685"/>
          <a:ext cx="6348200" cy="1959936"/>
        </p:xfrm>
        <a:graphic>
          <a:graphicData uri="http://schemas.openxmlformats.org/drawingml/2006/table">
            <a:tbl>
              <a:tblPr firstRow="1" bandRow="1">
                <a:tableStyleId>{69271BF0-80FA-44D3-B114-B38513C96556}</a:tableStyleId>
              </a:tblPr>
              <a:tblGrid>
                <a:gridCol w="1269640">
                  <a:extLst>
                    <a:ext uri="{9D8B030D-6E8A-4147-A177-3AD203B41FA5}">
                      <a16:colId xmlns:a16="http://schemas.microsoft.com/office/drawing/2014/main" val="254890524"/>
                    </a:ext>
                  </a:extLst>
                </a:gridCol>
                <a:gridCol w="1269640">
                  <a:extLst>
                    <a:ext uri="{9D8B030D-6E8A-4147-A177-3AD203B41FA5}">
                      <a16:colId xmlns:a16="http://schemas.microsoft.com/office/drawing/2014/main" val="4163241588"/>
                    </a:ext>
                  </a:extLst>
                </a:gridCol>
                <a:gridCol w="1269640">
                  <a:extLst>
                    <a:ext uri="{9D8B030D-6E8A-4147-A177-3AD203B41FA5}">
                      <a16:colId xmlns:a16="http://schemas.microsoft.com/office/drawing/2014/main" val="3654806530"/>
                    </a:ext>
                  </a:extLst>
                </a:gridCol>
                <a:gridCol w="1269640">
                  <a:extLst>
                    <a:ext uri="{9D8B030D-6E8A-4147-A177-3AD203B41FA5}">
                      <a16:colId xmlns:a16="http://schemas.microsoft.com/office/drawing/2014/main" val="79607125"/>
                    </a:ext>
                  </a:extLst>
                </a:gridCol>
                <a:gridCol w="1269640">
                  <a:extLst>
                    <a:ext uri="{9D8B030D-6E8A-4147-A177-3AD203B41FA5}">
                      <a16:colId xmlns:a16="http://schemas.microsoft.com/office/drawing/2014/main" val="1673882649"/>
                    </a:ext>
                  </a:extLst>
                </a:gridCol>
              </a:tblGrid>
              <a:tr h="489984">
                <a:tc>
                  <a:txBody>
                    <a:bodyPr/>
                    <a:lstStyle/>
                    <a:p>
                      <a:pPr lvl="0" algn="ctr">
                        <a:buNone/>
                      </a:pPr>
                      <a:r>
                        <a:rPr lang="it-IT" sz="1400" b="1" i="0" u="none" strike="noStrike" noProof="0" dirty="0">
                          <a:solidFill>
                            <a:schemeClr val="tx1"/>
                          </a:solidFill>
                        </a:rPr>
                        <a:t>Method</a:t>
                      </a:r>
                      <a:endParaRPr lang="it-IT" sz="1400" b="1" i="0" u="none" strike="noStrike" noProof="0" dirty="0" err="1">
                        <a:solidFill>
                          <a:schemeClr val="tx1"/>
                        </a:solidFill>
                      </a:endParaRPr>
                    </a:p>
                  </a:txBody>
                  <a:tcPr anchor="ctr">
                    <a:solidFill>
                      <a:schemeClr val="tx1">
                        <a:lumMod val="20000"/>
                        <a:lumOff val="80000"/>
                      </a:schemeClr>
                    </a:solidFill>
                  </a:tcPr>
                </a:tc>
                <a:tc>
                  <a:txBody>
                    <a:bodyPr/>
                    <a:lstStyle/>
                    <a:p>
                      <a:pPr lvl="0" algn="ctr">
                        <a:buNone/>
                      </a:pPr>
                      <a:r>
                        <a:rPr lang="it-IT" sz="1600" b="1" dirty="0">
                          <a:solidFill>
                            <a:schemeClr val="tx1"/>
                          </a:solidFill>
                          <a:latin typeface="Urbanist Light"/>
                        </a:rPr>
                        <a:t>MSE (TR)</a:t>
                      </a:r>
                      <a:endParaRPr lang="it-IT"/>
                    </a:p>
                  </a:txBody>
                  <a:tcPr anchor="ctr">
                    <a:solidFill>
                      <a:schemeClr val="tx1">
                        <a:lumMod val="20000"/>
                        <a:lumOff val="80000"/>
                      </a:schemeClr>
                    </a:solidFill>
                  </a:tcPr>
                </a:tc>
                <a:tc>
                  <a:txBody>
                    <a:bodyPr/>
                    <a:lstStyle/>
                    <a:p>
                      <a:pPr lvl="0" algn="ctr">
                        <a:buNone/>
                      </a:pPr>
                      <a:r>
                        <a:rPr lang="it-IT" sz="1600" b="1" dirty="0">
                          <a:solidFill>
                            <a:schemeClr val="tx1"/>
                          </a:solidFill>
                          <a:latin typeface="Urbanist Light"/>
                        </a:rPr>
                        <a:t>MSE (TS)</a:t>
                      </a:r>
                      <a:endParaRPr lang="it-IT"/>
                    </a:p>
                  </a:txBody>
                  <a:tcPr anchor="ctr">
                    <a:solidFill>
                      <a:schemeClr val="tx1">
                        <a:lumMod val="20000"/>
                        <a:lumOff val="80000"/>
                      </a:schemeClr>
                    </a:solidFill>
                  </a:tcPr>
                </a:tc>
                <a:tc>
                  <a:txBody>
                    <a:bodyPr/>
                    <a:lstStyle/>
                    <a:p>
                      <a:pPr lvl="0" algn="ctr">
                        <a:buNone/>
                      </a:pPr>
                      <a:r>
                        <a:rPr lang="it-IT" sz="1600" b="1" err="1">
                          <a:solidFill>
                            <a:schemeClr val="tx1"/>
                          </a:solidFill>
                          <a:latin typeface="Urbanist Light"/>
                        </a:rPr>
                        <a:t>Std</a:t>
                      </a:r>
                      <a:r>
                        <a:rPr lang="it-IT" sz="1600" b="1" dirty="0">
                          <a:solidFill>
                            <a:schemeClr val="tx1"/>
                          </a:solidFill>
                          <a:latin typeface="Urbanist Light"/>
                        </a:rPr>
                        <a:t>(TR)</a:t>
                      </a:r>
                      <a:endParaRPr lang="it-IT"/>
                    </a:p>
                  </a:txBody>
                  <a:tcPr anchor="ctr">
                    <a:solidFill>
                      <a:schemeClr val="tx1">
                        <a:lumMod val="20000"/>
                        <a:lumOff val="80000"/>
                      </a:schemeClr>
                    </a:solidFill>
                  </a:tcPr>
                </a:tc>
                <a:tc>
                  <a:txBody>
                    <a:bodyPr/>
                    <a:lstStyle/>
                    <a:p>
                      <a:pPr lvl="0" algn="ctr">
                        <a:buNone/>
                      </a:pPr>
                      <a:r>
                        <a:rPr lang="it-IT" sz="1600" b="1" err="1">
                          <a:solidFill>
                            <a:schemeClr val="tx1"/>
                          </a:solidFill>
                          <a:latin typeface="Urbanist Light"/>
                        </a:rPr>
                        <a:t>Std</a:t>
                      </a:r>
                      <a:r>
                        <a:rPr lang="it-IT" sz="1600" b="1" dirty="0">
                          <a:solidFill>
                            <a:schemeClr val="tx1"/>
                          </a:solidFill>
                          <a:latin typeface="Urbanist Light"/>
                        </a:rPr>
                        <a:t>(TS)</a:t>
                      </a:r>
                      <a:endParaRPr lang="it-IT"/>
                    </a:p>
                  </a:txBody>
                  <a:tcPr anchor="ctr">
                    <a:solidFill>
                      <a:schemeClr val="tx1">
                        <a:lumMod val="20000"/>
                        <a:lumOff val="80000"/>
                      </a:schemeClr>
                    </a:solidFill>
                  </a:tcPr>
                </a:tc>
                <a:extLst>
                  <a:ext uri="{0D108BD9-81ED-4DB2-BD59-A6C34878D82A}">
                    <a16:rowId xmlns:a16="http://schemas.microsoft.com/office/drawing/2014/main" val="1700551271"/>
                  </a:ext>
                </a:extLst>
              </a:tr>
              <a:tr h="489984">
                <a:tc>
                  <a:txBody>
                    <a:bodyPr/>
                    <a:lstStyle/>
                    <a:p>
                      <a:pPr algn="ctr"/>
                      <a:r>
                        <a:rPr lang="it-IT" sz="1600" b="1" dirty="0">
                          <a:solidFill>
                            <a:schemeClr val="tx1"/>
                          </a:solidFill>
                          <a:latin typeface="Urbanist Light"/>
                        </a:rPr>
                        <a:t>GD</a:t>
                      </a: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6.919</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8.275</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1.4299</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1.598</a:t>
                      </a:r>
                      <a:endParaRPr lang="it-IT" sz="1400" dirty="0">
                        <a:solidFill>
                          <a:schemeClr val="tx1"/>
                        </a:solidFill>
                      </a:endParaRPr>
                    </a:p>
                  </a:txBody>
                  <a:tcPr anchor="ctr">
                    <a:solidFill>
                      <a:schemeClr val="tx1">
                        <a:lumMod val="20000"/>
                        <a:lumOff val="80000"/>
                      </a:schemeClr>
                    </a:solidFill>
                  </a:tcPr>
                </a:tc>
                <a:extLst>
                  <a:ext uri="{0D108BD9-81ED-4DB2-BD59-A6C34878D82A}">
                    <a16:rowId xmlns:a16="http://schemas.microsoft.com/office/drawing/2014/main" val="2828303834"/>
                  </a:ext>
                </a:extLst>
              </a:tr>
              <a:tr h="489984">
                <a:tc>
                  <a:txBody>
                    <a:bodyPr/>
                    <a:lstStyle/>
                    <a:p>
                      <a:pPr algn="ctr"/>
                      <a:r>
                        <a:rPr lang="it-IT" sz="1600" b="1" dirty="0">
                          <a:solidFill>
                            <a:schemeClr val="tx1"/>
                          </a:solidFill>
                          <a:latin typeface="Urbanist Light"/>
                        </a:rPr>
                        <a:t>CM</a:t>
                      </a: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0.500</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0.748</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0.294</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0.339</a:t>
                      </a:r>
                      <a:endParaRPr lang="it-IT" sz="1400" dirty="0">
                        <a:solidFill>
                          <a:schemeClr val="tx1"/>
                        </a:solidFill>
                      </a:endParaRPr>
                    </a:p>
                  </a:txBody>
                  <a:tcPr anchor="ctr">
                    <a:solidFill>
                      <a:schemeClr val="tx1">
                        <a:lumMod val="20000"/>
                        <a:lumOff val="80000"/>
                      </a:schemeClr>
                    </a:solidFill>
                  </a:tcPr>
                </a:tc>
                <a:extLst>
                  <a:ext uri="{0D108BD9-81ED-4DB2-BD59-A6C34878D82A}">
                    <a16:rowId xmlns:a16="http://schemas.microsoft.com/office/drawing/2014/main" val="2272252980"/>
                  </a:ext>
                </a:extLst>
              </a:tr>
              <a:tr h="489984">
                <a:tc>
                  <a:txBody>
                    <a:bodyPr/>
                    <a:lstStyle/>
                    <a:p>
                      <a:pPr algn="ctr"/>
                      <a:r>
                        <a:rPr lang="it-IT" sz="1600" b="1" dirty="0">
                          <a:solidFill>
                            <a:schemeClr val="tx1"/>
                          </a:solidFill>
                          <a:latin typeface="Urbanist Light"/>
                        </a:rPr>
                        <a:t>NAG</a:t>
                      </a:r>
                    </a:p>
                  </a:txBody>
                  <a:tcPr anchor="ctr">
                    <a:solidFill>
                      <a:schemeClr val="tx1">
                        <a:lumMod val="40000"/>
                        <a:lumOff val="60000"/>
                      </a:schemeClr>
                    </a:solidFill>
                  </a:tcPr>
                </a:tc>
                <a:tc>
                  <a:txBody>
                    <a:bodyPr/>
                    <a:lstStyle/>
                    <a:p>
                      <a:pPr lvl="0" algn="ctr">
                        <a:buNone/>
                      </a:pPr>
                      <a:r>
                        <a:rPr lang="it-IT" sz="1400" b="0" i="0" u="none" strike="noStrike" noProof="0" dirty="0">
                          <a:solidFill>
                            <a:schemeClr val="tx1"/>
                          </a:solidFill>
                          <a:latin typeface="Consolas"/>
                        </a:rPr>
                        <a:t>0.306</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0.510</a:t>
                      </a:r>
                      <a:endParaRPr lang="it-IT" sz="1400" dirty="0">
                        <a:solidFill>
                          <a:schemeClr val="tx1"/>
                        </a:solidFill>
                      </a:endParaRPr>
                    </a:p>
                  </a:txBody>
                  <a:tcPr anchor="ctr">
                    <a:solidFill>
                      <a:schemeClr val="tx1">
                        <a:lumMod val="20000"/>
                        <a:lumOff val="80000"/>
                      </a:schemeClr>
                    </a:solidFill>
                  </a:tcPr>
                </a:tc>
                <a:tc>
                  <a:txBody>
                    <a:bodyPr/>
                    <a:lstStyle/>
                    <a:p>
                      <a:pPr lvl="0" algn="ctr">
                        <a:buNone/>
                      </a:pPr>
                      <a:r>
                        <a:rPr lang="it-IT" sz="1400" b="0" i="0" u="none" strike="noStrike" noProof="0" dirty="0">
                          <a:solidFill>
                            <a:schemeClr val="tx1"/>
                          </a:solidFill>
                          <a:latin typeface="Consolas"/>
                        </a:rPr>
                        <a:t>0.036</a:t>
                      </a:r>
                      <a:endParaRPr lang="it-IT" sz="1400" dirty="0">
                        <a:solidFill>
                          <a:schemeClr val="tx1"/>
                        </a:solidFill>
                      </a:endParaRPr>
                    </a:p>
                  </a:txBody>
                  <a:tcPr anchor="ctr">
                    <a:solidFill>
                      <a:schemeClr val="tx1">
                        <a:lumMod val="40000"/>
                        <a:lumOff val="60000"/>
                      </a:schemeClr>
                    </a:solidFill>
                  </a:tcPr>
                </a:tc>
                <a:tc>
                  <a:txBody>
                    <a:bodyPr/>
                    <a:lstStyle/>
                    <a:p>
                      <a:pPr lvl="0" algn="ctr">
                        <a:buNone/>
                      </a:pPr>
                      <a:r>
                        <a:rPr lang="it-IT" sz="1400" b="0" i="0" u="none" strike="noStrike" noProof="0" dirty="0">
                          <a:solidFill>
                            <a:schemeClr val="tx1"/>
                          </a:solidFill>
                          <a:latin typeface="Consolas"/>
                        </a:rPr>
                        <a:t>0.047</a:t>
                      </a:r>
                      <a:endParaRPr lang="it-IT" sz="1400" dirty="0">
                        <a:solidFill>
                          <a:schemeClr val="tx1"/>
                        </a:solidFill>
                      </a:endParaRPr>
                    </a:p>
                  </a:txBody>
                  <a:tcPr anchor="ctr">
                    <a:solidFill>
                      <a:schemeClr val="tx1">
                        <a:lumMod val="40000"/>
                        <a:lumOff val="60000"/>
                      </a:schemeClr>
                    </a:solidFill>
                  </a:tcPr>
                </a:tc>
                <a:extLst>
                  <a:ext uri="{0D108BD9-81ED-4DB2-BD59-A6C34878D82A}">
                    <a16:rowId xmlns:a16="http://schemas.microsoft.com/office/drawing/2014/main" val="1782110118"/>
                  </a:ext>
                </a:extLst>
              </a:tr>
            </a:tbl>
          </a:graphicData>
        </a:graphic>
      </p:graphicFrame>
    </p:spTree>
    <p:extLst>
      <p:ext uri="{BB962C8B-B14F-4D97-AF65-F5344CB8AC3E}">
        <p14:creationId xmlns:p14="http://schemas.microsoft.com/office/powerpoint/2010/main" val="3860251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0303690-269E-6F97-9898-D92EB4F3A4D4}"/>
              </a:ext>
            </a:extLst>
          </p:cNvPr>
          <p:cNvSpPr>
            <a:spLocks noGrp="1"/>
          </p:cNvSpPr>
          <p:nvPr>
            <p:ph type="title" idx="2"/>
          </p:nvPr>
        </p:nvSpPr>
        <p:spPr>
          <a:xfrm>
            <a:off x="374657" y="308817"/>
            <a:ext cx="5100471" cy="523243"/>
          </a:xfrm>
        </p:spPr>
        <p:txBody>
          <a:bodyPr/>
          <a:lstStyle/>
          <a:p>
            <a:r>
              <a:rPr lang="it-IT" sz="2800" dirty="0" err="1">
                <a:latin typeface="Urbanist"/>
              </a:rPr>
              <a:t>Appendix</a:t>
            </a:r>
            <a:r>
              <a:rPr lang="it-IT" sz="2800" dirty="0">
                <a:latin typeface="Urbanist"/>
              </a:rPr>
              <a:t> 3 – data </a:t>
            </a:r>
            <a:r>
              <a:rPr lang="it-IT" sz="2800" dirty="0" err="1">
                <a:latin typeface="Urbanist"/>
              </a:rPr>
              <a:t>exploration</a:t>
            </a:r>
            <a:r>
              <a:rPr lang="it-IT" sz="2800" dirty="0">
                <a:latin typeface="Urbanist"/>
              </a:rPr>
              <a:t> </a:t>
            </a:r>
          </a:p>
        </p:txBody>
      </p:sp>
      <p:pic>
        <p:nvPicPr>
          <p:cNvPr id="4" name="Immagine 3" descr="Immagine che contiene testo, schermata, quadrato&#10;&#10;Descrizione generata automaticamente">
            <a:extLst>
              <a:ext uri="{FF2B5EF4-FFF2-40B4-BE49-F238E27FC236}">
                <a16:creationId xmlns:a16="http://schemas.microsoft.com/office/drawing/2014/main" id="{E97E2C6C-9D91-86BA-BAF3-3E51E0CD6526}"/>
              </a:ext>
            </a:extLst>
          </p:cNvPr>
          <p:cNvPicPr>
            <a:picLocks noChangeAspect="1"/>
          </p:cNvPicPr>
          <p:nvPr/>
        </p:nvPicPr>
        <p:blipFill>
          <a:blip r:embed="rId2"/>
          <a:stretch>
            <a:fillRect/>
          </a:stretch>
        </p:blipFill>
        <p:spPr>
          <a:xfrm>
            <a:off x="4544115" y="1324415"/>
            <a:ext cx="4261781" cy="3228975"/>
          </a:xfrm>
          <a:prstGeom prst="rect">
            <a:avLst/>
          </a:prstGeom>
        </p:spPr>
      </p:pic>
      <p:sp>
        <p:nvSpPr>
          <p:cNvPr id="6" name="CasellaDiTesto 5">
            <a:extLst>
              <a:ext uri="{FF2B5EF4-FFF2-40B4-BE49-F238E27FC236}">
                <a16:creationId xmlns:a16="http://schemas.microsoft.com/office/drawing/2014/main" id="{8442AC26-26BD-06C7-6E87-FC94A70490CA}"/>
              </a:ext>
            </a:extLst>
          </p:cNvPr>
          <p:cNvSpPr txBox="1"/>
          <p:nvPr/>
        </p:nvSpPr>
        <p:spPr>
          <a:xfrm>
            <a:off x="5256577" y="977008"/>
            <a:ext cx="28377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b="1" dirty="0">
                <a:solidFill>
                  <a:schemeClr val="tx1"/>
                </a:solidFill>
                <a:latin typeface="Urbanist"/>
              </a:rPr>
              <a:t>MONK 1 – linear correlation</a:t>
            </a:r>
            <a:endParaRPr lang="it-IT">
              <a:solidFill>
                <a:schemeClr val="tx1"/>
              </a:solidFill>
              <a:latin typeface="Urbanist"/>
            </a:endParaRPr>
          </a:p>
        </p:txBody>
      </p:sp>
      <p:sp>
        <p:nvSpPr>
          <p:cNvPr id="7" name="CasellaDiTesto 6">
            <a:extLst>
              <a:ext uri="{FF2B5EF4-FFF2-40B4-BE49-F238E27FC236}">
                <a16:creationId xmlns:a16="http://schemas.microsoft.com/office/drawing/2014/main" id="{74E57EC2-1C56-606D-FCD6-0DF09B7948F9}"/>
              </a:ext>
            </a:extLst>
          </p:cNvPr>
          <p:cNvSpPr txBox="1"/>
          <p:nvPr/>
        </p:nvSpPr>
        <p:spPr>
          <a:xfrm>
            <a:off x="482970" y="1905999"/>
            <a:ext cx="405313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Light"/>
              </a:rPr>
              <a:t>The </a:t>
            </a:r>
            <a:r>
              <a:rPr lang="it-IT" sz="1600" dirty="0" err="1">
                <a:solidFill>
                  <a:schemeClr val="tx1"/>
                </a:solidFill>
                <a:latin typeface="Urbanist Light"/>
              </a:rPr>
              <a:t>outcome</a:t>
            </a:r>
            <a:r>
              <a:rPr lang="it-IT" sz="1600" dirty="0">
                <a:solidFill>
                  <a:schemeClr val="tx1"/>
                </a:solidFill>
                <a:latin typeface="Urbanist Light"/>
              </a:rPr>
              <a:t> of y in MONK 1 </a:t>
            </a:r>
            <a:r>
              <a:rPr lang="it-IT" sz="1600" dirty="0" err="1">
                <a:solidFill>
                  <a:schemeClr val="tx1"/>
                </a:solidFill>
                <a:latin typeface="Urbanist Light"/>
              </a:rPr>
              <a:t>depends</a:t>
            </a:r>
            <a:r>
              <a:rPr lang="it-IT" sz="1600" dirty="0">
                <a:solidFill>
                  <a:schemeClr val="tx1"/>
                </a:solidFill>
                <a:latin typeface="Urbanist Light"/>
              </a:rPr>
              <a:t> on </a:t>
            </a:r>
            <a:r>
              <a:rPr lang="it-IT" sz="1600" dirty="0" err="1">
                <a:solidFill>
                  <a:schemeClr val="tx1"/>
                </a:solidFill>
                <a:latin typeface="Urbanist Light"/>
              </a:rPr>
              <a:t>only</a:t>
            </a:r>
            <a:r>
              <a:rPr lang="it-IT" sz="1600" dirty="0">
                <a:solidFill>
                  <a:schemeClr val="tx1"/>
                </a:solidFill>
                <a:latin typeface="Urbanist Light"/>
              </a:rPr>
              <a:t> 3 </a:t>
            </a:r>
            <a:r>
              <a:rPr lang="it-IT" sz="1600" dirty="0" err="1">
                <a:solidFill>
                  <a:schemeClr val="tx1"/>
                </a:solidFill>
                <a:latin typeface="Urbanist Light"/>
              </a:rPr>
              <a:t>variables</a:t>
            </a:r>
            <a:r>
              <a:rPr lang="it-IT" sz="1600" dirty="0">
                <a:solidFill>
                  <a:schemeClr val="tx1"/>
                </a:solidFill>
                <a:latin typeface="Urbanist Light"/>
              </a:rPr>
              <a:t>, </a:t>
            </a:r>
            <a:r>
              <a:rPr lang="it-IT" sz="1600" dirty="0" err="1">
                <a:solidFill>
                  <a:schemeClr val="tx1"/>
                </a:solidFill>
                <a:latin typeface="Urbanist Light"/>
              </a:rPr>
              <a:t>thus</a:t>
            </a:r>
            <a:r>
              <a:rPr lang="it-IT" sz="1600" dirty="0">
                <a:solidFill>
                  <a:schemeClr val="tx1"/>
                </a:solidFill>
                <a:latin typeface="Urbanist Light"/>
              </a:rPr>
              <a:t> making the </a:t>
            </a:r>
            <a:r>
              <a:rPr lang="it-IT" sz="1600" dirty="0" err="1">
                <a:solidFill>
                  <a:schemeClr val="tx1"/>
                </a:solidFill>
                <a:latin typeface="Urbanist Light"/>
              </a:rPr>
              <a:t>remaining</a:t>
            </a:r>
            <a:r>
              <a:rPr lang="it-IT" sz="1600" dirty="0">
                <a:solidFill>
                  <a:schemeClr val="tx1"/>
                </a:solidFill>
                <a:latin typeface="Urbanist Light"/>
              </a:rPr>
              <a:t> features </a:t>
            </a:r>
            <a:r>
              <a:rPr lang="it-IT" sz="1600" dirty="0" err="1">
                <a:solidFill>
                  <a:schemeClr val="tx1"/>
                </a:solidFill>
                <a:latin typeface="Urbanist Light"/>
              </a:rPr>
              <a:t>useless</a:t>
            </a:r>
            <a:r>
              <a:rPr lang="it-IT" sz="1600" dirty="0">
                <a:solidFill>
                  <a:schemeClr val="tx1"/>
                </a:solidFill>
                <a:latin typeface="Urbanist Light"/>
              </a:rPr>
              <a:t> for the model. </a:t>
            </a:r>
          </a:p>
          <a:p>
            <a:pPr algn="ctr"/>
            <a:endParaRPr lang="it-IT" sz="1600" dirty="0">
              <a:solidFill>
                <a:schemeClr val="tx1"/>
              </a:solidFill>
              <a:latin typeface="Urbanist Light"/>
            </a:endParaRPr>
          </a:p>
          <a:p>
            <a:pPr algn="ctr"/>
            <a:endParaRPr lang="it-IT" sz="1600" dirty="0">
              <a:solidFill>
                <a:schemeClr val="tx1"/>
              </a:solidFill>
              <a:latin typeface="Urbanist Light"/>
            </a:endParaRPr>
          </a:p>
          <a:p>
            <a:pPr algn="ctr"/>
            <a:endParaRPr lang="it-IT" sz="1600" dirty="0">
              <a:solidFill>
                <a:schemeClr val="tx1"/>
              </a:solidFill>
              <a:latin typeface="Urbanist Light"/>
            </a:endParaRPr>
          </a:p>
          <a:p>
            <a:pPr algn="ctr"/>
            <a:r>
              <a:rPr lang="it-IT" sz="1600" dirty="0">
                <a:solidFill>
                  <a:schemeClr val="tx1"/>
                </a:solidFill>
                <a:latin typeface="Urbanist Light"/>
              </a:rPr>
              <a:t>In the case of MONK 2, </a:t>
            </a:r>
            <a:r>
              <a:rPr lang="it-IT" sz="1600" dirty="0" err="1">
                <a:solidFill>
                  <a:schemeClr val="tx1"/>
                </a:solidFill>
                <a:latin typeface="Urbanist Light"/>
              </a:rPr>
              <a:t>each</a:t>
            </a:r>
            <a:r>
              <a:rPr lang="it-IT" sz="1600" dirty="0">
                <a:solidFill>
                  <a:schemeClr val="tx1"/>
                </a:solidFill>
                <a:latin typeface="Urbanist Light"/>
              </a:rPr>
              <a:t> </a:t>
            </a:r>
            <a:r>
              <a:rPr lang="it-IT" sz="1600" dirty="0" err="1">
                <a:solidFill>
                  <a:schemeClr val="tx1"/>
                </a:solidFill>
                <a:latin typeface="Urbanist Light"/>
              </a:rPr>
              <a:t>variable</a:t>
            </a:r>
            <a:r>
              <a:rPr lang="it-IT" sz="1600" dirty="0">
                <a:solidFill>
                  <a:schemeClr val="tx1"/>
                </a:solidFill>
                <a:latin typeface="Urbanist Light"/>
              </a:rPr>
              <a:t> </a:t>
            </a:r>
            <a:r>
              <a:rPr lang="it-IT" sz="1600" dirty="0" err="1">
                <a:solidFill>
                  <a:schemeClr val="tx1"/>
                </a:solidFill>
                <a:latin typeface="Urbanist Light"/>
              </a:rPr>
              <a:t>appears</a:t>
            </a:r>
            <a:r>
              <a:rPr lang="it-IT" sz="1600" dirty="0">
                <a:solidFill>
                  <a:schemeClr val="tx1"/>
                </a:solidFill>
                <a:latin typeface="Urbanist Light"/>
              </a:rPr>
              <a:t> to </a:t>
            </a:r>
            <a:r>
              <a:rPr lang="it-IT" sz="1600" dirty="0" err="1">
                <a:solidFill>
                  <a:schemeClr val="tx1"/>
                </a:solidFill>
                <a:latin typeface="Urbanist Light"/>
              </a:rPr>
              <a:t>influence</a:t>
            </a:r>
            <a:r>
              <a:rPr lang="it-IT" sz="1600" dirty="0">
                <a:solidFill>
                  <a:schemeClr val="tx1"/>
                </a:solidFill>
                <a:latin typeface="Urbanist Light"/>
              </a:rPr>
              <a:t> the </a:t>
            </a:r>
            <a:r>
              <a:rPr lang="it-IT" sz="1600" dirty="0" err="1">
                <a:solidFill>
                  <a:schemeClr val="tx1"/>
                </a:solidFill>
                <a:latin typeface="Urbanist Light"/>
              </a:rPr>
              <a:t>prediction</a:t>
            </a:r>
            <a:endParaRPr lang="it-IT" dirty="0" err="1">
              <a:solidFill>
                <a:schemeClr val="tx1"/>
              </a:solidFill>
              <a:latin typeface="Urbanist Light"/>
            </a:endParaRPr>
          </a:p>
        </p:txBody>
      </p:sp>
    </p:spTree>
    <p:extLst>
      <p:ext uri="{BB962C8B-B14F-4D97-AF65-F5344CB8AC3E}">
        <p14:creationId xmlns:p14="http://schemas.microsoft.com/office/powerpoint/2010/main" val="102831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74E57EC2-1C56-606D-FCD6-0DF09B7948F9}"/>
              </a:ext>
            </a:extLst>
          </p:cNvPr>
          <p:cNvSpPr txBox="1"/>
          <p:nvPr/>
        </p:nvSpPr>
        <p:spPr>
          <a:xfrm>
            <a:off x="375296" y="1036325"/>
            <a:ext cx="8177874" cy="11592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it-IT" sz="1600" dirty="0">
                <a:solidFill>
                  <a:schemeClr val="tx1"/>
                </a:solidFill>
                <a:latin typeface="Urbanist Light"/>
              </a:rPr>
              <a:t>In MONK3 </a:t>
            </a:r>
            <a:r>
              <a:rPr lang="it-IT" sz="1600" dirty="0" err="1">
                <a:solidFill>
                  <a:schemeClr val="tx1"/>
                </a:solidFill>
                <a:latin typeface="Urbanist Light"/>
              </a:rPr>
              <a:t>we</a:t>
            </a:r>
            <a:r>
              <a:rPr lang="it-IT" sz="1600" dirty="0">
                <a:solidFill>
                  <a:schemeClr val="tx1"/>
                </a:solidFill>
                <a:latin typeface="Urbanist Light"/>
              </a:rPr>
              <a:t> </a:t>
            </a:r>
            <a:r>
              <a:rPr lang="it-IT" sz="1600" dirty="0" err="1">
                <a:solidFill>
                  <a:schemeClr val="tx1"/>
                </a:solidFill>
                <a:latin typeface="Urbanist Light"/>
              </a:rPr>
              <a:t>notice</a:t>
            </a:r>
            <a:r>
              <a:rPr lang="it-IT" sz="1600" dirty="0">
                <a:solidFill>
                  <a:schemeClr val="tx1"/>
                </a:solidFill>
                <a:latin typeface="Urbanist Light"/>
              </a:rPr>
              <a:t> a </a:t>
            </a:r>
            <a:r>
              <a:rPr lang="it-IT" sz="1600" dirty="0" err="1">
                <a:solidFill>
                  <a:schemeClr val="tx1"/>
                </a:solidFill>
                <a:latin typeface="Urbanist Light"/>
              </a:rPr>
              <a:t>discrepancy</a:t>
            </a:r>
            <a:r>
              <a:rPr lang="it-IT" sz="1600" dirty="0">
                <a:solidFill>
                  <a:schemeClr val="tx1"/>
                </a:solidFill>
                <a:latin typeface="Urbanist Light"/>
              </a:rPr>
              <a:t> </a:t>
            </a:r>
            <a:r>
              <a:rPr lang="it-IT" sz="1600" dirty="0" err="1">
                <a:solidFill>
                  <a:schemeClr val="tx1"/>
                </a:solidFill>
                <a:latin typeface="Urbanist Light"/>
              </a:rPr>
              <a:t>between</a:t>
            </a:r>
            <a:r>
              <a:rPr lang="it-IT" sz="1600" dirty="0">
                <a:solidFill>
                  <a:schemeClr val="tx1"/>
                </a:solidFill>
                <a:latin typeface="Urbanist Light"/>
              </a:rPr>
              <a:t> training and testing.</a:t>
            </a:r>
          </a:p>
          <a:p>
            <a:pPr algn="ctr">
              <a:lnSpc>
                <a:spcPct val="150000"/>
              </a:lnSpc>
            </a:pPr>
            <a:r>
              <a:rPr lang="it-IT" sz="1600" dirty="0" err="1">
                <a:solidFill>
                  <a:schemeClr val="tx1"/>
                </a:solidFill>
                <a:latin typeface="Urbanist Light"/>
              </a:rPr>
              <a:t>We</a:t>
            </a:r>
            <a:r>
              <a:rPr lang="it-IT" sz="1600" dirty="0">
                <a:solidFill>
                  <a:schemeClr val="tx1"/>
                </a:solidFill>
                <a:latin typeface="Urbanist Light"/>
              </a:rPr>
              <a:t> </a:t>
            </a:r>
            <a:r>
              <a:rPr lang="it-IT" sz="1600" dirty="0" err="1">
                <a:solidFill>
                  <a:schemeClr val="tx1"/>
                </a:solidFill>
                <a:latin typeface="Urbanist Light"/>
              </a:rPr>
              <a:t>hypothesized</a:t>
            </a:r>
            <a:r>
              <a:rPr lang="it-IT" sz="1600" dirty="0">
                <a:solidFill>
                  <a:schemeClr val="tx1"/>
                </a:solidFill>
                <a:latin typeface="Urbanist Light"/>
              </a:rPr>
              <a:t> </a:t>
            </a:r>
            <a:r>
              <a:rPr lang="it-IT" sz="1600" dirty="0" err="1">
                <a:solidFill>
                  <a:schemeClr val="tx1"/>
                </a:solidFill>
                <a:latin typeface="Urbanist Light"/>
              </a:rPr>
              <a:t>that</a:t>
            </a:r>
            <a:r>
              <a:rPr lang="it-IT" sz="1600" dirty="0">
                <a:solidFill>
                  <a:schemeClr val="tx1"/>
                </a:solidFill>
                <a:latin typeface="Urbanist Light"/>
              </a:rPr>
              <a:t> </a:t>
            </a:r>
            <a:r>
              <a:rPr lang="it-IT" sz="1600" dirty="0" err="1">
                <a:solidFill>
                  <a:schemeClr val="tx1"/>
                </a:solidFill>
                <a:latin typeface="Urbanist Light"/>
              </a:rPr>
              <a:t>there</a:t>
            </a:r>
            <a:r>
              <a:rPr lang="it-IT" sz="1600" dirty="0">
                <a:solidFill>
                  <a:schemeClr val="tx1"/>
                </a:solidFill>
                <a:latin typeface="Urbanist Light"/>
              </a:rPr>
              <a:t> </a:t>
            </a:r>
            <a:r>
              <a:rPr lang="it-IT" sz="1600" dirty="0" err="1">
                <a:solidFill>
                  <a:schemeClr val="tx1"/>
                </a:solidFill>
                <a:latin typeface="Urbanist Light"/>
              </a:rPr>
              <a:t>was</a:t>
            </a:r>
            <a:r>
              <a:rPr lang="it-IT" sz="1600" dirty="0">
                <a:solidFill>
                  <a:schemeClr val="tx1"/>
                </a:solidFill>
                <a:latin typeface="Urbanist Light"/>
              </a:rPr>
              <a:t> some </a:t>
            </a:r>
            <a:r>
              <a:rPr lang="it-IT" sz="1600" b="1" dirty="0" err="1">
                <a:solidFill>
                  <a:schemeClr val="tx1"/>
                </a:solidFill>
                <a:latin typeface="Urbanist Light"/>
              </a:rPr>
              <a:t>misclassified</a:t>
            </a:r>
            <a:r>
              <a:rPr lang="it-IT" sz="1600" b="1" dirty="0">
                <a:solidFill>
                  <a:schemeClr val="tx1"/>
                </a:solidFill>
                <a:latin typeface="Urbanist Light"/>
              </a:rPr>
              <a:t> </a:t>
            </a:r>
            <a:r>
              <a:rPr lang="it-IT" sz="1600" b="1" dirty="0" err="1">
                <a:solidFill>
                  <a:schemeClr val="tx1"/>
                </a:solidFill>
                <a:latin typeface="Urbanist Light"/>
              </a:rPr>
              <a:t>records</a:t>
            </a:r>
            <a:r>
              <a:rPr lang="it-IT" sz="1600" dirty="0">
                <a:solidFill>
                  <a:schemeClr val="tx1"/>
                </a:solidFill>
                <a:latin typeface="Urbanist Light"/>
              </a:rPr>
              <a:t> in the TR set.</a:t>
            </a:r>
          </a:p>
          <a:p>
            <a:pPr algn="ctr">
              <a:lnSpc>
                <a:spcPct val="150000"/>
              </a:lnSpc>
            </a:pPr>
            <a:r>
              <a:rPr lang="it-IT" sz="1600" dirty="0" err="1">
                <a:solidFill>
                  <a:schemeClr val="tx1"/>
                </a:solidFill>
                <a:latin typeface="Urbanist Light"/>
              </a:rPr>
              <a:t>Only</a:t>
            </a:r>
            <a:r>
              <a:rPr lang="it-IT" sz="1600" dirty="0">
                <a:solidFill>
                  <a:schemeClr val="tx1"/>
                </a:solidFill>
                <a:latin typeface="Urbanist Light"/>
              </a:rPr>
              <a:t> x2, x4, x5 </a:t>
            </a:r>
            <a:r>
              <a:rPr lang="it-IT" sz="1600" dirty="0" err="1">
                <a:solidFill>
                  <a:schemeClr val="tx1"/>
                </a:solidFill>
                <a:latin typeface="Urbanist Light"/>
              </a:rPr>
              <a:t>contribute</a:t>
            </a:r>
            <a:r>
              <a:rPr lang="it-IT" sz="1600" dirty="0">
                <a:solidFill>
                  <a:schemeClr val="tx1"/>
                </a:solidFill>
                <a:latin typeface="Urbanist Light"/>
              </a:rPr>
              <a:t> to the </a:t>
            </a:r>
            <a:r>
              <a:rPr lang="it-IT" sz="1600" dirty="0" err="1">
                <a:solidFill>
                  <a:schemeClr val="tx1"/>
                </a:solidFill>
                <a:latin typeface="Urbanist Light"/>
              </a:rPr>
              <a:t>outcome</a:t>
            </a:r>
            <a:r>
              <a:rPr lang="it-IT" sz="1600" dirty="0">
                <a:solidFill>
                  <a:schemeClr val="tx1"/>
                </a:solidFill>
                <a:latin typeface="Urbanist Light"/>
              </a:rPr>
              <a:t> of y.</a:t>
            </a:r>
          </a:p>
        </p:txBody>
      </p:sp>
      <p:pic>
        <p:nvPicPr>
          <p:cNvPr id="2" name="Immagine 1" descr="Immagine che contiene testo, schermata, quadrato, numero&#10;&#10;Descrizione generata automaticamente">
            <a:extLst>
              <a:ext uri="{FF2B5EF4-FFF2-40B4-BE49-F238E27FC236}">
                <a16:creationId xmlns:a16="http://schemas.microsoft.com/office/drawing/2014/main" id="{EE1992BD-474D-6CE0-FB57-41C6B564AFFE}"/>
              </a:ext>
            </a:extLst>
          </p:cNvPr>
          <p:cNvPicPr>
            <a:picLocks noChangeAspect="1"/>
          </p:cNvPicPr>
          <p:nvPr/>
        </p:nvPicPr>
        <p:blipFill>
          <a:blip r:embed="rId2"/>
          <a:stretch>
            <a:fillRect/>
          </a:stretch>
        </p:blipFill>
        <p:spPr>
          <a:xfrm>
            <a:off x="4799193" y="2370482"/>
            <a:ext cx="3662069" cy="2754796"/>
          </a:xfrm>
          <a:prstGeom prst="rect">
            <a:avLst/>
          </a:prstGeom>
        </p:spPr>
      </p:pic>
      <p:pic>
        <p:nvPicPr>
          <p:cNvPr id="8" name="Immagine 7" descr="Immagine che contiene testo, schermata, quadrato&#10;&#10;Descrizione generata automaticamente">
            <a:extLst>
              <a:ext uri="{FF2B5EF4-FFF2-40B4-BE49-F238E27FC236}">
                <a16:creationId xmlns:a16="http://schemas.microsoft.com/office/drawing/2014/main" id="{CFEB918E-387A-B35B-0D23-03E2EF184001}"/>
              </a:ext>
            </a:extLst>
          </p:cNvPr>
          <p:cNvPicPr>
            <a:picLocks noChangeAspect="1"/>
          </p:cNvPicPr>
          <p:nvPr/>
        </p:nvPicPr>
        <p:blipFill>
          <a:blip r:embed="rId3"/>
          <a:stretch>
            <a:fillRect/>
          </a:stretch>
        </p:blipFill>
        <p:spPr>
          <a:xfrm>
            <a:off x="682735" y="2370483"/>
            <a:ext cx="3662069" cy="2754796"/>
          </a:xfrm>
          <a:prstGeom prst="rect">
            <a:avLst/>
          </a:prstGeom>
        </p:spPr>
      </p:pic>
      <p:sp>
        <p:nvSpPr>
          <p:cNvPr id="14" name="Titolo 2">
            <a:extLst>
              <a:ext uri="{FF2B5EF4-FFF2-40B4-BE49-F238E27FC236}">
                <a16:creationId xmlns:a16="http://schemas.microsoft.com/office/drawing/2014/main" id="{252F24CB-63FD-A8F1-C096-B5A829C4B9FA}"/>
              </a:ext>
            </a:extLst>
          </p:cNvPr>
          <p:cNvSpPr txBox="1">
            <a:spLocks/>
          </p:cNvSpPr>
          <p:nvPr/>
        </p:nvSpPr>
        <p:spPr>
          <a:xfrm>
            <a:off x="374657" y="308817"/>
            <a:ext cx="5314783" cy="5232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Urbanist"/>
              <a:buNone/>
              <a:defRPr sz="6000" b="0" i="0" u="none" strike="noStrike" cap="none">
                <a:solidFill>
                  <a:schemeClr val="dk1"/>
                </a:solidFill>
                <a:latin typeface="Urbanist Light"/>
                <a:ea typeface="Urbanist Light"/>
                <a:cs typeface="Urbanist Light"/>
                <a:sym typeface="Urbanist Light"/>
              </a:defRPr>
            </a:lvl1pPr>
            <a:lvl2pPr marR="0" lvl="1"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2pPr>
            <a:lvl3pPr marR="0" lvl="2"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3pPr>
            <a:lvl4pPr marR="0" lvl="3"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4pPr>
            <a:lvl5pPr marR="0" lvl="4"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5pPr>
            <a:lvl6pPr marR="0" lvl="5"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6pPr>
            <a:lvl7pPr marR="0" lvl="6"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7pPr>
            <a:lvl8pPr marR="0" lvl="7"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8pPr>
            <a:lvl9pPr marR="0" lvl="8" algn="ctr" rtl="0">
              <a:lnSpc>
                <a:spcPct val="100000"/>
              </a:lnSpc>
              <a:spcBef>
                <a:spcPts val="0"/>
              </a:spcBef>
              <a:spcAft>
                <a:spcPts val="0"/>
              </a:spcAft>
              <a:buClr>
                <a:schemeClr val="lt1"/>
              </a:buClr>
              <a:buSzPts val="6000"/>
              <a:buFont typeface="Urbanist"/>
              <a:buNone/>
              <a:defRPr sz="6000" b="0" i="0" u="none" strike="noStrike" cap="none">
                <a:solidFill>
                  <a:schemeClr val="lt1"/>
                </a:solidFill>
                <a:latin typeface="Urbanist"/>
                <a:ea typeface="Urbanist"/>
                <a:cs typeface="Urbanist"/>
                <a:sym typeface="Urbanist"/>
              </a:defRPr>
            </a:lvl9pPr>
          </a:lstStyle>
          <a:p>
            <a:r>
              <a:rPr lang="it-IT" sz="2800" dirty="0" err="1">
                <a:latin typeface="Urbanist"/>
              </a:rPr>
              <a:t>Appendix</a:t>
            </a:r>
            <a:r>
              <a:rPr lang="it-IT" sz="2800" dirty="0">
                <a:latin typeface="Urbanist"/>
              </a:rPr>
              <a:t> 3.1 – data </a:t>
            </a:r>
            <a:r>
              <a:rPr lang="it-IT" sz="2800" dirty="0" err="1">
                <a:latin typeface="Urbanist"/>
              </a:rPr>
              <a:t>exploration</a:t>
            </a:r>
            <a:r>
              <a:rPr lang="it-IT" sz="2800" dirty="0">
                <a:latin typeface="Urbanist"/>
              </a:rPr>
              <a:t> </a:t>
            </a:r>
          </a:p>
        </p:txBody>
      </p:sp>
    </p:spTree>
    <p:extLst>
      <p:ext uri="{BB962C8B-B14F-4D97-AF65-F5344CB8AC3E}">
        <p14:creationId xmlns:p14="http://schemas.microsoft.com/office/powerpoint/2010/main" val="248403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6722437" cy="535926"/>
          </a:xfrm>
        </p:spPr>
        <p:txBody>
          <a:bodyPr/>
          <a:lstStyle/>
          <a:p>
            <a:pPr algn="l"/>
            <a:r>
              <a:rPr lang="it-IT" sz="2800" dirty="0" err="1">
                <a:latin typeface="Urbanist"/>
                <a:ea typeface="Urbanist"/>
                <a:cs typeface="Urbanist"/>
              </a:rPr>
              <a:t>Introduction</a:t>
            </a:r>
            <a:r>
              <a:rPr lang="it-IT" sz="2800" dirty="0">
                <a:latin typeface="Urbanist"/>
                <a:ea typeface="Urbanist"/>
                <a:cs typeface="Urbanist"/>
              </a:rPr>
              <a:t> - </a:t>
            </a:r>
            <a:r>
              <a:rPr lang="it-IT" sz="2800" dirty="0" err="1">
                <a:latin typeface="Urbanist"/>
                <a:ea typeface="Urbanist"/>
                <a:cs typeface="Urbanist"/>
              </a:rPr>
              <a:t>reviewed</a:t>
            </a:r>
            <a:r>
              <a:rPr lang="it-IT" sz="2800" dirty="0">
                <a:latin typeface="Urbanist"/>
                <a:ea typeface="Urbanist"/>
                <a:cs typeface="Urbanist"/>
              </a:rPr>
              <a:t> papers</a:t>
            </a:r>
          </a:p>
        </p:txBody>
      </p:sp>
      <p:sp>
        <p:nvSpPr>
          <p:cNvPr id="4" name="CasellaDiTesto 3">
            <a:extLst>
              <a:ext uri="{FF2B5EF4-FFF2-40B4-BE49-F238E27FC236}">
                <a16:creationId xmlns:a16="http://schemas.microsoft.com/office/drawing/2014/main" id="{775E3D35-B2B9-DC27-CE23-ED91723A3975}"/>
              </a:ext>
            </a:extLst>
          </p:cNvPr>
          <p:cNvSpPr txBox="1"/>
          <p:nvPr/>
        </p:nvSpPr>
        <p:spPr>
          <a:xfrm>
            <a:off x="869155" y="1389027"/>
            <a:ext cx="740713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b="1" dirty="0">
                <a:solidFill>
                  <a:schemeClr val="dk1"/>
                </a:solidFill>
                <a:latin typeface="Urbanist Light"/>
                <a:ea typeface="Urbanist"/>
                <a:cs typeface="Urbanist"/>
                <a:sym typeface="Urbanist"/>
              </a:rPr>
              <a:t>[1]</a:t>
            </a:r>
            <a:r>
              <a:rPr lang="it-IT" sz="1600" dirty="0">
                <a:solidFill>
                  <a:schemeClr val="dk1"/>
                </a:solidFill>
                <a:latin typeface="Urbanist Light"/>
                <a:ea typeface="Urbanist"/>
                <a:cs typeface="Urbanist"/>
                <a:sym typeface="Urbanist"/>
              </a:rPr>
              <a:t> The </a:t>
            </a:r>
            <a:r>
              <a:rPr lang="it-IT" sz="1600" b="1" err="1">
                <a:solidFill>
                  <a:schemeClr val="dk1"/>
                </a:solidFill>
                <a:latin typeface="Urbanist Light"/>
                <a:ea typeface="Urbanist"/>
                <a:cs typeface="Urbanist"/>
                <a:sym typeface="Urbanist"/>
              </a:rPr>
              <a:t>importance</a:t>
            </a:r>
            <a:r>
              <a:rPr lang="it-IT" sz="1600" b="1" dirty="0">
                <a:solidFill>
                  <a:schemeClr val="dk1"/>
                </a:solidFill>
                <a:latin typeface="Urbanist Light"/>
                <a:ea typeface="Urbanist"/>
                <a:cs typeface="Urbanist"/>
                <a:sym typeface="Urbanist"/>
              </a:rPr>
              <a:t> of weight </a:t>
            </a:r>
            <a:r>
              <a:rPr lang="it-IT" sz="1600" b="1" err="1">
                <a:solidFill>
                  <a:schemeClr val="dk1"/>
                </a:solidFill>
                <a:latin typeface="Urbanist Light"/>
                <a:ea typeface="Urbanist"/>
                <a:cs typeface="Urbanist"/>
                <a:sym typeface="Urbanist"/>
              </a:rPr>
              <a:t>initialization</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together</a:t>
            </a:r>
            <a:r>
              <a:rPr lang="it-IT" sz="1600" dirty="0">
                <a:solidFill>
                  <a:schemeClr val="dk1"/>
                </a:solidFill>
                <a:latin typeface="Urbanist Light"/>
                <a:ea typeface="Urbanist"/>
                <a:cs typeface="Urbanist"/>
                <a:sym typeface="Urbanist"/>
              </a:rPr>
              <a:t> with an </a:t>
            </a:r>
            <a:r>
              <a:rPr lang="it-IT" sz="1600" err="1">
                <a:solidFill>
                  <a:schemeClr val="dk1"/>
                </a:solidFill>
                <a:latin typeface="Urbanist Light"/>
                <a:ea typeface="Urbanist"/>
                <a:cs typeface="Urbanist"/>
                <a:sym typeface="Urbanist"/>
              </a:rPr>
              <a:t>increasing</a:t>
            </a:r>
            <a:r>
              <a:rPr lang="it-IT" sz="1600" dirty="0">
                <a:solidFill>
                  <a:schemeClr val="dk1"/>
                </a:solidFill>
                <a:latin typeface="Urbanist Light"/>
                <a:ea typeface="Urbanist"/>
                <a:cs typeface="Urbanist"/>
                <a:sym typeface="Urbanist"/>
              </a:rPr>
              <a:t> </a:t>
            </a:r>
            <a:r>
              <a:rPr lang="it-IT" sz="1600" b="1" err="1">
                <a:solidFill>
                  <a:schemeClr val="dk1"/>
                </a:solidFill>
                <a:latin typeface="Urbanist Light"/>
                <a:ea typeface="Urbanist"/>
                <a:cs typeface="Urbanist"/>
                <a:sym typeface="Urbanist"/>
              </a:rPr>
              <a:t>momentum</a:t>
            </a:r>
            <a:r>
              <a:rPr lang="it-IT" sz="1600" b="1" dirty="0">
                <a:solidFill>
                  <a:schemeClr val="dk1"/>
                </a:solidFill>
                <a:latin typeface="Urbanist Light"/>
                <a:ea typeface="Urbanist"/>
                <a:cs typeface="Urbanist"/>
                <a:sym typeface="Urbanist"/>
              </a:rPr>
              <a:t> schedule</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greatly</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influences</a:t>
            </a:r>
            <a:r>
              <a:rPr lang="it-IT" sz="1600" dirty="0">
                <a:solidFill>
                  <a:schemeClr val="dk1"/>
                </a:solidFill>
                <a:latin typeface="Urbanist Light"/>
                <a:ea typeface="Urbanist"/>
                <a:cs typeface="Urbanist"/>
                <a:sym typeface="Urbanist"/>
              </a:rPr>
              <a:t> the performance of the model. The </a:t>
            </a:r>
            <a:r>
              <a:rPr lang="it-IT" sz="1600" err="1">
                <a:solidFill>
                  <a:schemeClr val="dk1"/>
                </a:solidFill>
                <a:latin typeface="Urbanist Light"/>
                <a:ea typeface="Urbanist"/>
                <a:cs typeface="Urbanist"/>
                <a:sym typeface="Urbanist"/>
              </a:rPr>
              <a:t>authors</a:t>
            </a:r>
            <a:r>
              <a:rPr lang="it-IT" sz="1600" dirty="0">
                <a:solidFill>
                  <a:schemeClr val="dk1"/>
                </a:solidFill>
                <a:latin typeface="Urbanist Light"/>
                <a:ea typeface="Urbanist"/>
                <a:cs typeface="Urbanist"/>
                <a:sym typeface="Urbanist"/>
              </a:rPr>
              <a:t> show </a:t>
            </a:r>
            <a:r>
              <a:rPr lang="it-IT" sz="1600" err="1">
                <a:solidFill>
                  <a:schemeClr val="dk1"/>
                </a:solidFill>
                <a:latin typeface="Urbanist Light"/>
                <a:ea typeface="Urbanist"/>
                <a:cs typeface="Urbanist"/>
                <a:sym typeface="Urbanist"/>
              </a:rPr>
              <a:t>how</a:t>
            </a:r>
            <a:r>
              <a:rPr lang="it-IT" sz="1600" dirty="0">
                <a:solidFill>
                  <a:schemeClr val="dk1"/>
                </a:solidFill>
                <a:latin typeface="Urbanist Light"/>
                <a:ea typeface="Urbanist"/>
                <a:cs typeface="Urbanist"/>
                <a:sym typeface="Urbanist"/>
              </a:rPr>
              <a:t> in the </a:t>
            </a:r>
            <a:r>
              <a:rPr lang="it-IT" sz="1600" err="1">
                <a:solidFill>
                  <a:schemeClr val="dk1"/>
                </a:solidFill>
                <a:latin typeface="Urbanist Light"/>
                <a:ea typeface="Urbanist"/>
                <a:cs typeface="Urbanist"/>
                <a:sym typeface="Urbanist"/>
              </a:rPr>
              <a:t>transient</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phase</a:t>
            </a:r>
            <a:r>
              <a:rPr lang="it-IT" sz="1600" dirty="0">
                <a:solidFill>
                  <a:schemeClr val="dk1"/>
                </a:solidFill>
                <a:latin typeface="Urbanist Light"/>
                <a:ea typeface="Urbanist"/>
                <a:cs typeface="Urbanist"/>
                <a:sym typeface="Urbanist"/>
              </a:rPr>
              <a:t> of NN training, </a:t>
            </a:r>
            <a:r>
              <a:rPr lang="it-IT" sz="1600" err="1">
                <a:solidFill>
                  <a:schemeClr val="dk1"/>
                </a:solidFill>
                <a:latin typeface="Urbanist Light"/>
                <a:ea typeface="Urbanist"/>
                <a:cs typeface="Urbanist"/>
                <a:sym typeface="Urbanist"/>
              </a:rPr>
              <a:t>momentum-based</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methods</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applied</a:t>
            </a:r>
            <a:r>
              <a:rPr lang="it-IT" sz="1600" dirty="0">
                <a:solidFill>
                  <a:schemeClr val="dk1"/>
                </a:solidFill>
                <a:latin typeface="Urbanist Light"/>
                <a:ea typeface="Urbanist"/>
                <a:cs typeface="Urbanist"/>
                <a:sym typeface="Urbanist"/>
              </a:rPr>
              <a:t> to the </a:t>
            </a:r>
            <a:r>
              <a:rPr lang="it-IT" sz="1600" err="1">
                <a:solidFill>
                  <a:schemeClr val="dk1"/>
                </a:solidFill>
                <a:latin typeface="Urbanist Light"/>
                <a:ea typeface="Urbanist"/>
                <a:cs typeface="Urbanist"/>
                <a:sym typeface="Urbanist"/>
              </a:rPr>
              <a:t>stochastic</a:t>
            </a:r>
            <a:r>
              <a:rPr lang="it-IT" sz="1600" dirty="0">
                <a:solidFill>
                  <a:schemeClr val="dk1"/>
                </a:solidFill>
                <a:latin typeface="Urbanist Light"/>
                <a:ea typeface="Urbanist"/>
                <a:cs typeface="Urbanist"/>
                <a:sym typeface="Urbanist"/>
              </a:rPr>
              <a:t> case) </a:t>
            </a:r>
            <a:r>
              <a:rPr lang="it-IT" sz="1600" err="1">
                <a:solidFill>
                  <a:schemeClr val="dk1"/>
                </a:solidFill>
                <a:latin typeface="Urbanist Light"/>
                <a:ea typeface="Urbanist"/>
                <a:cs typeface="Urbanist"/>
                <a:sym typeface="Urbanist"/>
              </a:rPr>
              <a:t>maintain</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better</a:t>
            </a:r>
            <a:r>
              <a:rPr lang="it-IT" sz="1600" dirty="0">
                <a:solidFill>
                  <a:schemeClr val="dk1"/>
                </a:solidFill>
                <a:latin typeface="Urbanist Light"/>
                <a:ea typeface="Urbanist"/>
                <a:cs typeface="Urbanist"/>
                <a:sym typeface="Urbanist"/>
              </a:rPr>
              <a:t> performances </a:t>
            </a:r>
            <a:r>
              <a:rPr lang="it-IT" sz="1600" err="1">
                <a:solidFill>
                  <a:schemeClr val="dk1"/>
                </a:solidFill>
                <a:latin typeface="Urbanist Light"/>
                <a:ea typeface="Urbanist"/>
                <a:cs typeface="Urbanist"/>
                <a:sym typeface="Urbanist"/>
              </a:rPr>
              <a:t>than</a:t>
            </a:r>
            <a:r>
              <a:rPr lang="it-IT" sz="1600" dirty="0">
                <a:solidFill>
                  <a:schemeClr val="dk1"/>
                </a:solidFill>
                <a:latin typeface="Urbanist Light"/>
                <a:ea typeface="Urbanist"/>
                <a:cs typeface="Urbanist"/>
                <a:sym typeface="Urbanist"/>
              </a:rPr>
              <a:t> </a:t>
            </a:r>
            <a:r>
              <a:rPr lang="it-IT" sz="1600" err="1">
                <a:solidFill>
                  <a:schemeClr val="dk1"/>
                </a:solidFill>
                <a:latin typeface="Urbanist Light"/>
                <a:ea typeface="Urbanist"/>
                <a:cs typeface="Urbanist"/>
                <a:sym typeface="Urbanist"/>
              </a:rPr>
              <a:t>simple</a:t>
            </a:r>
            <a:r>
              <a:rPr lang="it-IT" sz="1600" dirty="0">
                <a:solidFill>
                  <a:schemeClr val="dk1"/>
                </a:solidFill>
                <a:latin typeface="Urbanist Light"/>
                <a:ea typeface="Urbanist"/>
                <a:cs typeface="Urbanist"/>
                <a:sym typeface="Urbanist"/>
              </a:rPr>
              <a:t> SGD.</a:t>
            </a:r>
            <a:endParaRPr lang="it-IT" sz="1600">
              <a:solidFill>
                <a:schemeClr val="dk1"/>
              </a:solidFill>
              <a:latin typeface="Urbanist Light"/>
              <a:ea typeface="Urbanist"/>
              <a:cs typeface="Urbanist"/>
            </a:endParaRPr>
          </a:p>
          <a:p>
            <a:pPr algn="ctr"/>
            <a:endParaRPr lang="it-IT" sz="1600" dirty="0">
              <a:solidFill>
                <a:schemeClr val="dk1"/>
              </a:solidFill>
              <a:latin typeface="Urbanist Light"/>
              <a:ea typeface="Urbanist"/>
              <a:cs typeface="Urbanist"/>
            </a:endParaRPr>
          </a:p>
          <a:p>
            <a:pPr algn="ctr"/>
            <a:r>
              <a:rPr lang="it-IT" sz="1600" b="1" dirty="0">
                <a:solidFill>
                  <a:schemeClr val="dk1"/>
                </a:solidFill>
                <a:latin typeface="Urbanist Light"/>
                <a:ea typeface="Urbanist"/>
                <a:cs typeface="Urbanist"/>
              </a:rPr>
              <a:t>[2] [3] </a:t>
            </a:r>
            <a:r>
              <a:rPr lang="it-IT" sz="1600" err="1">
                <a:solidFill>
                  <a:schemeClr val="dk1"/>
                </a:solidFill>
                <a:latin typeface="Urbanist Light"/>
                <a:ea typeface="Urbanist"/>
                <a:cs typeface="Urbanist"/>
              </a:rPr>
              <a:t>Although</a:t>
            </a:r>
            <a:r>
              <a:rPr lang="it-IT" sz="1600" dirty="0">
                <a:solidFill>
                  <a:schemeClr val="dk1"/>
                </a:solidFill>
                <a:latin typeface="Urbanist Light"/>
                <a:ea typeface="Urbanist"/>
                <a:cs typeface="Urbanist"/>
              </a:rPr>
              <a:t> SGD, CM and NAG with mini-batch show the </a:t>
            </a:r>
            <a:r>
              <a:rPr lang="it-IT" sz="1600" b="1" err="1">
                <a:solidFill>
                  <a:schemeClr val="dk1"/>
                </a:solidFill>
                <a:latin typeface="Urbanist Light"/>
                <a:ea typeface="Urbanist"/>
                <a:cs typeface="Urbanist"/>
              </a:rPr>
              <a:t>same</a:t>
            </a:r>
            <a:r>
              <a:rPr lang="it-IT" sz="1600" b="1" dirty="0">
                <a:solidFill>
                  <a:schemeClr val="dk1"/>
                </a:solidFill>
                <a:latin typeface="Urbanist Light"/>
                <a:ea typeface="Urbanist"/>
                <a:cs typeface="Urbanist"/>
              </a:rPr>
              <a:t> </a:t>
            </a:r>
            <a:r>
              <a:rPr lang="it-IT" sz="1600" b="1" err="1">
                <a:solidFill>
                  <a:schemeClr val="dk1"/>
                </a:solidFill>
                <a:latin typeface="Urbanist Light"/>
                <a:ea typeface="Urbanist"/>
                <a:cs typeface="Urbanist"/>
              </a:rPr>
              <a:t>order</a:t>
            </a:r>
            <a:r>
              <a:rPr lang="it-IT" sz="1600" b="1" dirty="0">
                <a:solidFill>
                  <a:schemeClr val="dk1"/>
                </a:solidFill>
                <a:latin typeface="Urbanist Light"/>
                <a:ea typeface="Urbanist"/>
                <a:cs typeface="Urbanist"/>
              </a:rPr>
              <a:t> of </a:t>
            </a:r>
            <a:r>
              <a:rPr lang="it-IT" sz="1600" b="1" err="1">
                <a:solidFill>
                  <a:schemeClr val="dk1"/>
                </a:solidFill>
                <a:latin typeface="Urbanist Light"/>
                <a:ea typeface="Urbanist"/>
                <a:cs typeface="Urbanist"/>
              </a:rPr>
              <a:t>convergence</a:t>
            </a:r>
            <a:r>
              <a:rPr lang="it-IT" sz="1600" dirty="0">
                <a:solidFill>
                  <a:schemeClr val="dk1"/>
                </a:solidFill>
                <a:latin typeface="Urbanist Light"/>
                <a:ea typeface="Urbanist"/>
                <a:cs typeface="Urbanist"/>
              </a:rPr>
              <a:t> in </a:t>
            </a:r>
            <a:r>
              <a:rPr lang="it-IT" sz="1600" err="1">
                <a:solidFill>
                  <a:schemeClr val="dk1"/>
                </a:solidFill>
                <a:latin typeface="Urbanist Light"/>
                <a:ea typeface="Urbanist"/>
                <a:cs typeface="Urbanist"/>
              </a:rPr>
              <a:t>expectance</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momentum</a:t>
            </a:r>
            <a:r>
              <a:rPr lang="it-IT" sz="1600" dirty="0">
                <a:solidFill>
                  <a:schemeClr val="dk1"/>
                </a:solidFill>
                <a:latin typeface="Urbanist Light"/>
                <a:ea typeface="Urbanist"/>
                <a:cs typeface="Urbanist"/>
              </a:rPr>
              <a:t> helps to </a:t>
            </a:r>
            <a:r>
              <a:rPr lang="it-IT" sz="1600" err="1">
                <a:solidFill>
                  <a:schemeClr val="dk1"/>
                </a:solidFill>
                <a:latin typeface="Urbanist Light"/>
                <a:ea typeface="Urbanist"/>
                <a:cs typeface="Urbanist"/>
              </a:rPr>
              <a:t>generalize</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better</a:t>
            </a:r>
            <a:r>
              <a:rPr lang="it-IT" sz="1600" dirty="0">
                <a:solidFill>
                  <a:schemeClr val="dk1"/>
                </a:solidFill>
                <a:latin typeface="Urbanist Light"/>
                <a:ea typeface="Urbanist"/>
                <a:cs typeface="Urbanist"/>
              </a:rPr>
              <a:t>. The </a:t>
            </a:r>
            <a:r>
              <a:rPr lang="it-IT" sz="1600" err="1">
                <a:solidFill>
                  <a:schemeClr val="dk1"/>
                </a:solidFill>
                <a:latin typeface="Urbanist Light"/>
                <a:ea typeface="Urbanist"/>
                <a:cs typeface="Urbanist"/>
              </a:rPr>
              <a:t>empirical</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results</a:t>
            </a:r>
            <a:r>
              <a:rPr lang="it-IT" sz="1600" dirty="0">
                <a:solidFill>
                  <a:schemeClr val="dk1"/>
                </a:solidFill>
                <a:latin typeface="Urbanist Light"/>
                <a:ea typeface="Urbanist"/>
                <a:cs typeface="Urbanist"/>
              </a:rPr>
              <a:t> in [2] &amp; [3] </a:t>
            </a:r>
            <a:r>
              <a:rPr lang="it-IT" sz="1600" err="1">
                <a:solidFill>
                  <a:schemeClr val="dk1"/>
                </a:solidFill>
                <a:latin typeface="Urbanist Light"/>
                <a:ea typeface="Urbanist"/>
                <a:cs typeface="Urbanist"/>
              </a:rPr>
              <a:t>demonstrates</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that</a:t>
            </a:r>
            <a:r>
              <a:rPr lang="it-IT" sz="1600" b="1" dirty="0">
                <a:solidFill>
                  <a:schemeClr val="dk1"/>
                </a:solidFill>
                <a:latin typeface="Urbanist Light"/>
                <a:ea typeface="Urbanist"/>
                <a:cs typeface="Urbanist"/>
              </a:rPr>
              <a:t> NAG</a:t>
            </a:r>
            <a:r>
              <a:rPr lang="it-IT" sz="1600" dirty="0">
                <a:solidFill>
                  <a:schemeClr val="dk1"/>
                </a:solidFill>
                <a:latin typeface="Urbanist Light"/>
                <a:ea typeface="Urbanist"/>
                <a:cs typeface="Urbanist"/>
              </a:rPr>
              <a:t> (in </a:t>
            </a:r>
            <a:r>
              <a:rPr lang="it-IT" sz="1600" err="1">
                <a:solidFill>
                  <a:schemeClr val="dk1"/>
                </a:solidFill>
                <a:latin typeface="Urbanist Light"/>
                <a:ea typeface="Urbanist"/>
                <a:cs typeface="Urbanist"/>
              </a:rPr>
              <a:t>stochastic</a:t>
            </a:r>
            <a:r>
              <a:rPr lang="it-IT" sz="1600" dirty="0">
                <a:solidFill>
                  <a:schemeClr val="dk1"/>
                </a:solidFill>
                <a:latin typeface="Urbanist Light"/>
                <a:ea typeface="Urbanist"/>
                <a:cs typeface="Urbanist"/>
              </a:rPr>
              <a:t> setting) </a:t>
            </a:r>
            <a:r>
              <a:rPr lang="it-IT" sz="1600" err="1">
                <a:solidFill>
                  <a:schemeClr val="dk1"/>
                </a:solidFill>
                <a:latin typeface="Urbanist Light"/>
                <a:ea typeface="Urbanist"/>
                <a:cs typeface="Urbanist"/>
              </a:rPr>
              <a:t>achieves</a:t>
            </a:r>
            <a:r>
              <a:rPr lang="it-IT" sz="1600" dirty="0">
                <a:solidFill>
                  <a:schemeClr val="dk1"/>
                </a:solidFill>
                <a:latin typeface="Urbanist Light"/>
                <a:ea typeface="Urbanist"/>
                <a:cs typeface="Urbanist"/>
              </a:rPr>
              <a:t> a </a:t>
            </a:r>
            <a:r>
              <a:rPr lang="it-IT" sz="1600" b="1" dirty="0">
                <a:solidFill>
                  <a:schemeClr val="dk1"/>
                </a:solidFill>
                <a:latin typeface="Urbanist Light"/>
                <a:ea typeface="Urbanist"/>
                <a:cs typeface="Urbanist"/>
              </a:rPr>
              <a:t>good </a:t>
            </a:r>
            <a:r>
              <a:rPr lang="it-IT" sz="1600" b="1" err="1">
                <a:solidFill>
                  <a:schemeClr val="dk1"/>
                </a:solidFill>
                <a:latin typeface="Urbanist Light"/>
                <a:ea typeface="Urbanist"/>
                <a:cs typeface="Urbanist"/>
              </a:rPr>
              <a:t>tradeoff</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between</a:t>
            </a:r>
            <a:r>
              <a:rPr lang="it-IT" sz="1600" dirty="0">
                <a:solidFill>
                  <a:schemeClr val="dk1"/>
                </a:solidFill>
                <a:latin typeface="Urbanist Light"/>
                <a:ea typeface="Urbanist"/>
                <a:cs typeface="Urbanist"/>
              </a:rPr>
              <a:t> speed of </a:t>
            </a:r>
            <a:r>
              <a:rPr lang="it-IT" sz="1600" err="1">
                <a:solidFill>
                  <a:schemeClr val="dk1"/>
                </a:solidFill>
                <a:latin typeface="Urbanist Light"/>
                <a:ea typeface="Urbanist"/>
                <a:cs typeface="Urbanist"/>
              </a:rPr>
              <a:t>convergence</a:t>
            </a:r>
            <a:r>
              <a:rPr lang="it-IT" sz="1600" dirty="0">
                <a:solidFill>
                  <a:schemeClr val="dk1"/>
                </a:solidFill>
                <a:latin typeface="Urbanist Light"/>
                <a:ea typeface="Urbanist"/>
                <a:cs typeface="Urbanist"/>
              </a:rPr>
              <a:t> in </a:t>
            </a:r>
            <a:r>
              <a:rPr lang="en-US" sz="1600" dirty="0">
                <a:solidFill>
                  <a:schemeClr val="dk1"/>
                </a:solidFill>
                <a:latin typeface="Urbanist Light"/>
                <a:ea typeface="Urbanist"/>
                <a:cs typeface="Urbanist"/>
              </a:rPr>
              <a:t>TR</a:t>
            </a:r>
            <a:r>
              <a:rPr lang="it-IT" sz="1600" dirty="0">
                <a:solidFill>
                  <a:schemeClr val="dk1"/>
                </a:solidFill>
                <a:latin typeface="Urbanist Light"/>
                <a:ea typeface="Urbanist"/>
                <a:cs typeface="Urbanist"/>
              </a:rPr>
              <a:t> </a:t>
            </a:r>
            <a:r>
              <a:rPr lang="it-IT" sz="1600" err="1">
                <a:solidFill>
                  <a:schemeClr val="dk1"/>
                </a:solidFill>
                <a:latin typeface="Urbanist Light"/>
                <a:ea typeface="Urbanist"/>
                <a:cs typeface="Urbanist"/>
              </a:rPr>
              <a:t>error</a:t>
            </a:r>
            <a:r>
              <a:rPr lang="it-IT" sz="1600" dirty="0">
                <a:solidFill>
                  <a:schemeClr val="dk1"/>
                </a:solidFill>
                <a:latin typeface="Urbanist Light"/>
                <a:ea typeface="Urbanist"/>
                <a:cs typeface="Urbanist"/>
              </a:rPr>
              <a:t> and </a:t>
            </a:r>
            <a:r>
              <a:rPr lang="it-IT" sz="1600" err="1">
                <a:solidFill>
                  <a:schemeClr val="dk1"/>
                </a:solidFill>
                <a:latin typeface="Urbanist Light"/>
                <a:ea typeface="Urbanist"/>
                <a:cs typeface="Urbanist"/>
              </a:rPr>
              <a:t>robustness</a:t>
            </a:r>
            <a:r>
              <a:rPr lang="it-IT" sz="1600" dirty="0">
                <a:solidFill>
                  <a:schemeClr val="dk1"/>
                </a:solidFill>
                <a:latin typeface="Urbanist Light"/>
                <a:ea typeface="Urbanist"/>
                <a:cs typeface="Urbanist"/>
              </a:rPr>
              <a:t> of </a:t>
            </a:r>
            <a:r>
              <a:rPr lang="it-IT" sz="1600" err="1">
                <a:solidFill>
                  <a:schemeClr val="dk1"/>
                </a:solidFill>
                <a:latin typeface="Urbanist Light"/>
                <a:ea typeface="Urbanist"/>
                <a:cs typeface="Urbanist"/>
              </a:rPr>
              <a:t>convergence</a:t>
            </a:r>
            <a:r>
              <a:rPr lang="it-IT" sz="1600" dirty="0">
                <a:solidFill>
                  <a:schemeClr val="dk1"/>
                </a:solidFill>
                <a:latin typeface="Urbanist Light"/>
                <a:ea typeface="Urbanist"/>
                <a:cs typeface="Urbanist"/>
              </a:rPr>
              <a:t> in Test.</a:t>
            </a:r>
          </a:p>
        </p:txBody>
      </p:sp>
    </p:spTree>
    <p:extLst>
      <p:ext uri="{BB962C8B-B14F-4D97-AF65-F5344CB8AC3E}">
        <p14:creationId xmlns:p14="http://schemas.microsoft.com/office/powerpoint/2010/main" val="167745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6722437" cy="535926"/>
          </a:xfrm>
        </p:spPr>
        <p:txBody>
          <a:bodyPr/>
          <a:lstStyle/>
          <a:p>
            <a:pPr algn="l"/>
            <a:r>
              <a:rPr lang="it-IT" sz="2800" dirty="0" err="1">
                <a:latin typeface="Urbanist"/>
                <a:ea typeface="Urbanist"/>
                <a:cs typeface="Urbanist"/>
              </a:rPr>
              <a:t>Introduction</a:t>
            </a:r>
            <a:r>
              <a:rPr lang="it-IT" sz="2800" dirty="0">
                <a:latin typeface="Urbanist"/>
                <a:ea typeface="Urbanist"/>
                <a:cs typeface="Urbanist"/>
              </a:rPr>
              <a:t> - hardware </a:t>
            </a:r>
            <a:r>
              <a:rPr lang="it-IT" sz="2800" dirty="0" err="1">
                <a:latin typeface="Urbanist"/>
                <a:ea typeface="Urbanist"/>
                <a:cs typeface="Urbanist"/>
              </a:rPr>
              <a:t>specification</a:t>
            </a:r>
          </a:p>
        </p:txBody>
      </p:sp>
      <p:sp>
        <p:nvSpPr>
          <p:cNvPr id="2" name="CasellaDiTesto 1">
            <a:extLst>
              <a:ext uri="{FF2B5EF4-FFF2-40B4-BE49-F238E27FC236}">
                <a16:creationId xmlns:a16="http://schemas.microsoft.com/office/drawing/2014/main" id="{A02344F7-2CA6-876D-A799-CE28A4C7EEE2}"/>
              </a:ext>
            </a:extLst>
          </p:cNvPr>
          <p:cNvSpPr txBox="1"/>
          <p:nvPr/>
        </p:nvSpPr>
        <p:spPr>
          <a:xfrm>
            <a:off x="1893388" y="1830923"/>
            <a:ext cx="534987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err="1">
                <a:solidFill>
                  <a:schemeClr val="tx1"/>
                </a:solidFill>
                <a:latin typeface="Urbanist"/>
              </a:rPr>
              <a:t>All</a:t>
            </a:r>
            <a:r>
              <a:rPr lang="it-IT" sz="1600" dirty="0">
                <a:solidFill>
                  <a:schemeClr val="tx1"/>
                </a:solidFill>
                <a:latin typeface="Urbanist"/>
              </a:rPr>
              <a:t> the </a:t>
            </a:r>
            <a:r>
              <a:rPr lang="it-IT" sz="1600" err="1">
                <a:solidFill>
                  <a:schemeClr val="tx1"/>
                </a:solidFill>
                <a:latin typeface="Urbanist"/>
              </a:rPr>
              <a:t>most</a:t>
            </a:r>
            <a:r>
              <a:rPr lang="it-IT" sz="1600" dirty="0">
                <a:solidFill>
                  <a:schemeClr val="tx1"/>
                </a:solidFill>
                <a:latin typeface="Urbanist"/>
              </a:rPr>
              <a:t> time </a:t>
            </a:r>
            <a:r>
              <a:rPr lang="it-IT" sz="1600" err="1">
                <a:solidFill>
                  <a:schemeClr val="tx1"/>
                </a:solidFill>
                <a:latin typeface="Urbanist"/>
              </a:rPr>
              <a:t>consuming</a:t>
            </a:r>
            <a:r>
              <a:rPr lang="it-IT" sz="1600" dirty="0">
                <a:solidFill>
                  <a:schemeClr val="tx1"/>
                </a:solidFill>
                <a:latin typeface="Urbanist"/>
              </a:rPr>
              <a:t> </a:t>
            </a:r>
            <a:r>
              <a:rPr lang="it-IT" sz="1600" err="1">
                <a:solidFill>
                  <a:schemeClr val="tx1"/>
                </a:solidFill>
                <a:latin typeface="Urbanist"/>
              </a:rPr>
              <a:t>experiments</a:t>
            </a:r>
            <a:r>
              <a:rPr lang="it-IT" sz="1600" dirty="0">
                <a:solidFill>
                  <a:schemeClr val="tx1"/>
                </a:solidFill>
                <a:latin typeface="Urbanist"/>
              </a:rPr>
              <a:t> </a:t>
            </a:r>
            <a:r>
              <a:rPr lang="it-IT" sz="1600" err="1">
                <a:solidFill>
                  <a:schemeClr val="tx1"/>
                </a:solidFill>
                <a:latin typeface="Urbanist"/>
              </a:rPr>
              <a:t>were</a:t>
            </a:r>
            <a:r>
              <a:rPr lang="it-IT" sz="1600" dirty="0">
                <a:solidFill>
                  <a:schemeClr val="tx1"/>
                </a:solidFill>
                <a:latin typeface="Urbanist"/>
              </a:rPr>
              <a:t> </a:t>
            </a:r>
            <a:r>
              <a:rPr lang="it-IT" sz="1600" err="1">
                <a:solidFill>
                  <a:schemeClr val="tx1"/>
                </a:solidFill>
                <a:latin typeface="Urbanist"/>
              </a:rPr>
              <a:t>conducted</a:t>
            </a:r>
            <a:r>
              <a:rPr lang="it-IT" sz="1600" dirty="0">
                <a:solidFill>
                  <a:schemeClr val="tx1"/>
                </a:solidFill>
                <a:latin typeface="Urbanist"/>
              </a:rPr>
              <a:t> on a PC with 32 GB RAM </a:t>
            </a:r>
            <a:r>
              <a:rPr lang="it-IT" sz="1600" err="1">
                <a:solidFill>
                  <a:schemeClr val="tx1"/>
                </a:solidFill>
                <a:latin typeface="Urbanist"/>
              </a:rPr>
              <a:t>Ryzen</a:t>
            </a:r>
            <a:r>
              <a:rPr lang="it-IT" sz="1600" dirty="0">
                <a:solidFill>
                  <a:schemeClr val="tx1"/>
                </a:solidFill>
                <a:latin typeface="Urbanist"/>
              </a:rPr>
              <a:t> 7 5800x 8 core/16 </a:t>
            </a:r>
            <a:r>
              <a:rPr lang="it-IT" sz="1600" err="1">
                <a:solidFill>
                  <a:schemeClr val="tx1"/>
                </a:solidFill>
                <a:latin typeface="Urbanist"/>
              </a:rPr>
              <a:t>thread</a:t>
            </a:r>
            <a:r>
              <a:rPr lang="it-IT" sz="1600" dirty="0">
                <a:solidFill>
                  <a:schemeClr val="tx1"/>
                </a:solidFill>
                <a:latin typeface="Urbanist"/>
              </a:rPr>
              <a:t> processor</a:t>
            </a:r>
            <a:endParaRPr lang="it-IT">
              <a:solidFill>
                <a:schemeClr val="tx1"/>
              </a:solidFill>
            </a:endParaRPr>
          </a:p>
        </p:txBody>
      </p:sp>
      <p:sp>
        <p:nvSpPr>
          <p:cNvPr id="5" name="CasellaDiTesto 4">
            <a:extLst>
              <a:ext uri="{FF2B5EF4-FFF2-40B4-BE49-F238E27FC236}">
                <a16:creationId xmlns:a16="http://schemas.microsoft.com/office/drawing/2014/main" id="{0ED588C4-6631-42D3-CC5C-600705927708}"/>
              </a:ext>
            </a:extLst>
          </p:cNvPr>
          <p:cNvSpPr txBox="1"/>
          <p:nvPr/>
        </p:nvSpPr>
        <p:spPr>
          <a:xfrm>
            <a:off x="1566268" y="2825353"/>
            <a:ext cx="60114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tx1"/>
                </a:solidFill>
                <a:latin typeface="Urbanist"/>
              </a:rPr>
              <a:t>To expedite the parameter search, we utilized the </a:t>
            </a:r>
            <a:r>
              <a:rPr lang="en-US" sz="1600" dirty="0" err="1">
                <a:solidFill>
                  <a:schemeClr val="tx1"/>
                </a:solidFill>
                <a:latin typeface="Urbanist"/>
              </a:rPr>
              <a:t>Joblib</a:t>
            </a:r>
            <a:r>
              <a:rPr lang="en-US" sz="1600" dirty="0">
                <a:solidFill>
                  <a:schemeClr val="tx1"/>
                </a:solidFill>
                <a:latin typeface="Urbanist"/>
              </a:rPr>
              <a:t>[4] library to parallelize the grid search process. This approach significantly reduced the model validation times</a:t>
            </a:r>
            <a:endParaRPr lang="it-IT">
              <a:solidFill>
                <a:schemeClr val="tx1"/>
              </a:solidFill>
            </a:endParaRPr>
          </a:p>
        </p:txBody>
      </p:sp>
      <p:cxnSp>
        <p:nvCxnSpPr>
          <p:cNvPr id="6" name="Connettore 2 5">
            <a:extLst>
              <a:ext uri="{FF2B5EF4-FFF2-40B4-BE49-F238E27FC236}">
                <a16:creationId xmlns:a16="http://schemas.microsoft.com/office/drawing/2014/main" id="{A8239818-1582-9E5F-7B29-BCC420C15859}"/>
              </a:ext>
            </a:extLst>
          </p:cNvPr>
          <p:cNvCxnSpPr/>
          <p:nvPr/>
        </p:nvCxnSpPr>
        <p:spPr>
          <a:xfrm flipH="1">
            <a:off x="1600201" y="2936082"/>
            <a:ext cx="5356" cy="103941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7" name="Connettore 2 6">
            <a:extLst>
              <a:ext uri="{FF2B5EF4-FFF2-40B4-BE49-F238E27FC236}">
                <a16:creationId xmlns:a16="http://schemas.microsoft.com/office/drawing/2014/main" id="{C4769B94-2F91-A242-95D6-F166B5F9ECFE}"/>
              </a:ext>
            </a:extLst>
          </p:cNvPr>
          <p:cNvCxnSpPr>
            <a:cxnSpLocks/>
          </p:cNvCxnSpPr>
          <p:nvPr/>
        </p:nvCxnSpPr>
        <p:spPr>
          <a:xfrm flipH="1">
            <a:off x="1609131" y="3971925"/>
            <a:ext cx="1237652" cy="3571"/>
          </a:xfrm>
          <a:prstGeom prst="straightConnector1">
            <a:avLst/>
          </a:prstGeom>
        </p:spPr>
        <p:style>
          <a:lnRef idx="2">
            <a:schemeClr val="dk1"/>
          </a:lnRef>
          <a:fillRef idx="0">
            <a:schemeClr val="dk1"/>
          </a:fillRef>
          <a:effectRef idx="1">
            <a:schemeClr val="dk1"/>
          </a:effectRef>
          <a:fontRef idx="minor">
            <a:schemeClr val="tx1"/>
          </a:fontRef>
        </p:style>
      </p:cxnSp>
      <p:cxnSp>
        <p:nvCxnSpPr>
          <p:cNvPr id="8" name="Connettore 2 7">
            <a:extLst>
              <a:ext uri="{FF2B5EF4-FFF2-40B4-BE49-F238E27FC236}">
                <a16:creationId xmlns:a16="http://schemas.microsoft.com/office/drawing/2014/main" id="{F5C62EF3-605B-BBE6-CD4C-458839EF5A4A}"/>
              </a:ext>
            </a:extLst>
          </p:cNvPr>
          <p:cNvCxnSpPr>
            <a:cxnSpLocks/>
          </p:cNvCxnSpPr>
          <p:nvPr/>
        </p:nvCxnSpPr>
        <p:spPr>
          <a:xfrm flipH="1">
            <a:off x="7583092" y="1507332"/>
            <a:ext cx="5356" cy="103941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CFFA7D79-BE23-4CD1-1FFE-45D8EECECD1E}"/>
              </a:ext>
            </a:extLst>
          </p:cNvPr>
          <p:cNvCxnSpPr>
            <a:cxnSpLocks/>
          </p:cNvCxnSpPr>
          <p:nvPr/>
        </p:nvCxnSpPr>
        <p:spPr>
          <a:xfrm flipH="1">
            <a:off x="6341865" y="1507331"/>
            <a:ext cx="1237652" cy="3571"/>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103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6722437" cy="535926"/>
          </a:xfrm>
        </p:spPr>
        <p:txBody>
          <a:bodyPr/>
          <a:lstStyle/>
          <a:p>
            <a:pPr algn="l"/>
            <a:r>
              <a:rPr lang="it-IT" sz="2800" dirty="0" err="1">
                <a:latin typeface="Urbanist"/>
                <a:ea typeface="Urbanist"/>
                <a:cs typeface="Urbanist"/>
              </a:rPr>
              <a:t>Introduction</a:t>
            </a:r>
            <a:r>
              <a:rPr lang="it-IT" sz="2800" dirty="0">
                <a:latin typeface="Urbanist"/>
                <a:ea typeface="Urbanist"/>
                <a:cs typeface="Urbanist"/>
              </a:rPr>
              <a:t> - </a:t>
            </a:r>
            <a:r>
              <a:rPr lang="it-IT" sz="2800" dirty="0" err="1">
                <a:latin typeface="Urbanist"/>
                <a:ea typeface="Urbanist"/>
                <a:cs typeface="Urbanist"/>
              </a:rPr>
              <a:t>objectives</a:t>
            </a:r>
            <a:r>
              <a:rPr lang="it-IT" sz="2800" dirty="0">
                <a:latin typeface="Urbanist"/>
                <a:ea typeface="Urbanist"/>
                <a:cs typeface="Urbanist"/>
              </a:rPr>
              <a:t> </a:t>
            </a:r>
            <a:endParaRPr lang="it-IT" sz="2800">
              <a:latin typeface="Urbanist"/>
              <a:ea typeface="Urbanist"/>
              <a:cs typeface="Urbanist"/>
            </a:endParaRPr>
          </a:p>
        </p:txBody>
      </p:sp>
      <p:sp>
        <p:nvSpPr>
          <p:cNvPr id="2" name="CasellaDiTesto 1">
            <a:extLst>
              <a:ext uri="{FF2B5EF4-FFF2-40B4-BE49-F238E27FC236}">
                <a16:creationId xmlns:a16="http://schemas.microsoft.com/office/drawing/2014/main" id="{9EA67B37-B67D-D397-9CCA-557C49FF6629}"/>
              </a:ext>
            </a:extLst>
          </p:cNvPr>
          <p:cNvSpPr txBox="1"/>
          <p:nvPr/>
        </p:nvSpPr>
        <p:spPr>
          <a:xfrm>
            <a:off x="1040760" y="1170148"/>
            <a:ext cx="706684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800" b="1" err="1">
                <a:solidFill>
                  <a:schemeClr val="tx1"/>
                </a:solidFill>
                <a:latin typeface="Urbanist"/>
              </a:rPr>
              <a:t>Aim</a:t>
            </a:r>
            <a:endParaRPr lang="it-IT" sz="1800">
              <a:solidFill>
                <a:schemeClr val="tx1"/>
              </a:solidFill>
            </a:endParaRPr>
          </a:p>
          <a:p>
            <a:r>
              <a:rPr lang="it-IT" sz="1600" dirty="0" err="1">
                <a:solidFill>
                  <a:schemeClr val="tx1"/>
                </a:solidFill>
                <a:latin typeface="Urbanist"/>
              </a:rPr>
              <a:t>Explore</a:t>
            </a:r>
            <a:r>
              <a:rPr lang="it-IT" sz="1600" dirty="0">
                <a:solidFill>
                  <a:schemeClr val="tx1"/>
                </a:solidFill>
                <a:latin typeface="Urbanist"/>
              </a:rPr>
              <a:t> in </a:t>
            </a:r>
            <a:r>
              <a:rPr lang="it-IT" sz="1600" dirty="0" err="1">
                <a:solidFill>
                  <a:schemeClr val="tx1"/>
                </a:solidFill>
                <a:latin typeface="Urbanist"/>
              </a:rPr>
              <a:t>depth</a:t>
            </a:r>
            <a:r>
              <a:rPr lang="it-IT" sz="1600" dirty="0">
                <a:solidFill>
                  <a:schemeClr val="tx1"/>
                </a:solidFill>
                <a:latin typeface="Urbanist"/>
              </a:rPr>
              <a:t> </a:t>
            </a:r>
            <a:r>
              <a:rPr lang="it-IT" sz="1600" dirty="0" err="1">
                <a:solidFill>
                  <a:schemeClr val="tx1"/>
                </a:solidFill>
                <a:latin typeface="Urbanist"/>
              </a:rPr>
              <a:t>momentum-based</a:t>
            </a:r>
            <a:r>
              <a:rPr lang="it-IT" sz="1600" dirty="0">
                <a:solidFill>
                  <a:schemeClr val="tx1"/>
                </a:solidFill>
                <a:latin typeface="Urbanist"/>
              </a:rPr>
              <a:t> </a:t>
            </a:r>
            <a:r>
              <a:rPr lang="it-IT" sz="1600" dirty="0" err="1">
                <a:solidFill>
                  <a:schemeClr val="tx1"/>
                </a:solidFill>
                <a:latin typeface="Urbanist"/>
              </a:rPr>
              <a:t>methods</a:t>
            </a:r>
            <a:r>
              <a:rPr lang="it-IT" sz="1600" dirty="0">
                <a:solidFill>
                  <a:schemeClr val="tx1"/>
                </a:solidFill>
                <a:latin typeface="Urbanist"/>
              </a:rPr>
              <a:t> in </a:t>
            </a:r>
            <a:r>
              <a:rPr lang="it-IT" sz="1600" dirty="0" err="1">
                <a:solidFill>
                  <a:schemeClr val="tx1"/>
                </a:solidFill>
                <a:latin typeface="Urbanist"/>
              </a:rPr>
              <a:t>neural</a:t>
            </a:r>
            <a:r>
              <a:rPr lang="it-IT" sz="1600" dirty="0">
                <a:solidFill>
                  <a:schemeClr val="tx1"/>
                </a:solidFill>
                <a:latin typeface="Urbanist"/>
              </a:rPr>
              <a:t> network training.</a:t>
            </a:r>
            <a:endParaRPr lang="it-IT">
              <a:solidFill>
                <a:schemeClr val="tx1"/>
              </a:solidFill>
            </a:endParaRPr>
          </a:p>
          <a:p>
            <a:endParaRPr lang="it-IT" sz="1600" dirty="0">
              <a:solidFill>
                <a:schemeClr val="tx1"/>
              </a:solidFill>
              <a:latin typeface="Urbanist"/>
            </a:endParaRPr>
          </a:p>
          <a:p>
            <a:endParaRPr lang="it-IT" sz="1600" dirty="0">
              <a:solidFill>
                <a:schemeClr val="tx1"/>
              </a:solidFill>
              <a:latin typeface="Urbanist"/>
            </a:endParaRPr>
          </a:p>
          <a:p>
            <a:r>
              <a:rPr lang="it-IT" sz="1800" b="1" err="1">
                <a:solidFill>
                  <a:schemeClr val="tx1"/>
                </a:solidFill>
                <a:latin typeface="Urbanist"/>
              </a:rPr>
              <a:t>Rationale</a:t>
            </a:r>
            <a:endParaRPr lang="it-IT" sz="1800" b="1">
              <a:solidFill>
                <a:schemeClr val="tx1"/>
              </a:solidFill>
              <a:latin typeface="Urbanist"/>
            </a:endParaRPr>
          </a:p>
          <a:p>
            <a:r>
              <a:rPr lang="it-IT" sz="1600" dirty="0" err="1">
                <a:solidFill>
                  <a:schemeClr val="tx1"/>
                </a:solidFill>
                <a:latin typeface="Urbanist"/>
              </a:rPr>
              <a:t>Studying</a:t>
            </a:r>
            <a:r>
              <a:rPr lang="it-IT" sz="1600" dirty="0">
                <a:solidFill>
                  <a:schemeClr val="tx1"/>
                </a:solidFill>
                <a:latin typeface="Urbanist"/>
              </a:rPr>
              <a:t> </a:t>
            </a:r>
            <a:r>
              <a:rPr lang="it-IT" sz="1600" dirty="0" err="1">
                <a:solidFill>
                  <a:schemeClr val="tx1"/>
                </a:solidFill>
                <a:latin typeface="Urbanist"/>
              </a:rPr>
              <a:t>these</a:t>
            </a:r>
            <a:r>
              <a:rPr lang="it-IT" sz="1600" dirty="0">
                <a:solidFill>
                  <a:schemeClr val="tx1"/>
                </a:solidFill>
                <a:latin typeface="Urbanist"/>
              </a:rPr>
              <a:t> </a:t>
            </a:r>
            <a:r>
              <a:rPr lang="it-IT" sz="1600" dirty="0" err="1">
                <a:solidFill>
                  <a:schemeClr val="tx1"/>
                </a:solidFill>
                <a:latin typeface="Urbanist"/>
              </a:rPr>
              <a:t>methods</a:t>
            </a:r>
            <a:r>
              <a:rPr lang="it-IT" sz="1600" dirty="0">
                <a:solidFill>
                  <a:schemeClr val="tx1"/>
                </a:solidFill>
                <a:latin typeface="Urbanist"/>
              </a:rPr>
              <a:t> </a:t>
            </a:r>
            <a:r>
              <a:rPr lang="it-IT" sz="1600" dirty="0" err="1">
                <a:solidFill>
                  <a:schemeClr val="tx1"/>
                </a:solidFill>
                <a:latin typeface="Urbanist"/>
              </a:rPr>
              <a:t>early</a:t>
            </a:r>
            <a:r>
              <a:rPr lang="it-IT" sz="1600" dirty="0">
                <a:solidFill>
                  <a:schemeClr val="tx1"/>
                </a:solidFill>
                <a:latin typeface="Urbanist"/>
              </a:rPr>
              <a:t> </a:t>
            </a:r>
            <a:r>
              <a:rPr lang="it-IT" sz="1600" dirty="0" err="1">
                <a:solidFill>
                  <a:schemeClr val="tx1"/>
                </a:solidFill>
                <a:latin typeface="Urbanist"/>
              </a:rPr>
              <a:t>saves</a:t>
            </a:r>
            <a:r>
              <a:rPr lang="it-IT" sz="1600" dirty="0">
                <a:solidFill>
                  <a:schemeClr val="tx1"/>
                </a:solidFill>
                <a:latin typeface="Urbanist"/>
              </a:rPr>
              <a:t> </a:t>
            </a:r>
            <a:r>
              <a:rPr lang="it-IT" sz="1600" dirty="0" err="1">
                <a:solidFill>
                  <a:schemeClr val="tx1"/>
                </a:solidFill>
                <a:latin typeface="Urbanist"/>
              </a:rPr>
              <a:t>validation</a:t>
            </a:r>
            <a:r>
              <a:rPr lang="it-IT" sz="1600" dirty="0">
                <a:solidFill>
                  <a:schemeClr val="tx1"/>
                </a:solidFill>
                <a:latin typeface="Urbanist"/>
              </a:rPr>
              <a:t> time to </a:t>
            </a:r>
            <a:r>
              <a:rPr lang="it-IT" sz="1600" dirty="0" err="1">
                <a:solidFill>
                  <a:schemeClr val="tx1"/>
                </a:solidFill>
                <a:latin typeface="Urbanist"/>
              </a:rPr>
              <a:t>find</a:t>
            </a:r>
            <a:r>
              <a:rPr lang="it-IT" sz="1600" dirty="0">
                <a:solidFill>
                  <a:schemeClr val="tx1"/>
                </a:solidFill>
                <a:latin typeface="Urbanist"/>
              </a:rPr>
              <a:t> good </a:t>
            </a:r>
            <a:r>
              <a:rPr lang="it-IT" sz="1600" dirty="0" err="1">
                <a:solidFill>
                  <a:schemeClr val="tx1"/>
                </a:solidFill>
                <a:latin typeface="Urbanist"/>
              </a:rPr>
              <a:t>parameters</a:t>
            </a:r>
            <a:r>
              <a:rPr lang="it-IT" sz="1600" dirty="0">
                <a:solidFill>
                  <a:schemeClr val="tx1"/>
                </a:solidFill>
                <a:latin typeface="Urbanist"/>
              </a:rPr>
              <a:t> and </a:t>
            </a:r>
            <a:r>
              <a:rPr lang="it-IT" sz="1600" dirty="0" err="1">
                <a:solidFill>
                  <a:schemeClr val="tx1"/>
                </a:solidFill>
                <a:latin typeface="Urbanist"/>
              </a:rPr>
              <a:t>provides</a:t>
            </a:r>
            <a:r>
              <a:rPr lang="it-IT" sz="1600" dirty="0">
                <a:solidFill>
                  <a:schemeClr val="tx1"/>
                </a:solidFill>
                <a:latin typeface="Urbanist"/>
              </a:rPr>
              <a:t> </a:t>
            </a:r>
            <a:r>
              <a:rPr lang="it-IT" sz="1600" dirty="0" err="1">
                <a:solidFill>
                  <a:schemeClr val="tx1"/>
                </a:solidFill>
                <a:latin typeface="Urbanist"/>
              </a:rPr>
              <a:t>valuable</a:t>
            </a:r>
            <a:r>
              <a:rPr lang="it-IT" sz="1600" dirty="0">
                <a:solidFill>
                  <a:schemeClr val="tx1"/>
                </a:solidFill>
                <a:latin typeface="Urbanist"/>
              </a:rPr>
              <a:t> insights.</a:t>
            </a:r>
            <a:endParaRPr lang="it-IT">
              <a:solidFill>
                <a:schemeClr val="tx1"/>
              </a:solidFill>
            </a:endParaRPr>
          </a:p>
          <a:p>
            <a:endParaRPr lang="it-IT" sz="1600" dirty="0">
              <a:solidFill>
                <a:schemeClr val="tx1"/>
              </a:solidFill>
              <a:latin typeface="Urbanist"/>
            </a:endParaRPr>
          </a:p>
          <a:p>
            <a:endParaRPr lang="it-IT" sz="1600" dirty="0">
              <a:solidFill>
                <a:schemeClr val="tx1"/>
              </a:solidFill>
              <a:latin typeface="Urbanist"/>
            </a:endParaRPr>
          </a:p>
          <a:p>
            <a:r>
              <a:rPr lang="it-IT" sz="1800" b="1" err="1">
                <a:solidFill>
                  <a:schemeClr val="tx1"/>
                </a:solidFill>
                <a:latin typeface="Urbanist"/>
              </a:rPr>
              <a:t>Approach</a:t>
            </a:r>
            <a:endParaRPr lang="it-IT" sz="1800" err="1">
              <a:solidFill>
                <a:schemeClr val="tx1"/>
              </a:solidFill>
              <a:latin typeface="Urbanist"/>
            </a:endParaRPr>
          </a:p>
          <a:p>
            <a:pPr marL="342900" indent="-342900">
              <a:buAutoNum type="arabicPeriod"/>
            </a:pPr>
            <a:r>
              <a:rPr lang="it-IT" sz="1600" dirty="0" err="1">
                <a:solidFill>
                  <a:schemeClr val="tx1"/>
                </a:solidFill>
                <a:latin typeface="Urbanist"/>
              </a:rPr>
              <a:t>Conduct</a:t>
            </a:r>
            <a:r>
              <a:rPr lang="it-IT" sz="1600" dirty="0">
                <a:solidFill>
                  <a:schemeClr val="tx1"/>
                </a:solidFill>
                <a:latin typeface="Urbanist"/>
              </a:rPr>
              <a:t> </a:t>
            </a:r>
            <a:r>
              <a:rPr lang="it-IT" sz="1600" dirty="0" err="1">
                <a:solidFill>
                  <a:schemeClr val="tx1"/>
                </a:solidFill>
                <a:latin typeface="Urbanist"/>
              </a:rPr>
              <a:t>experiments</a:t>
            </a:r>
            <a:r>
              <a:rPr lang="it-IT" sz="1600" dirty="0">
                <a:solidFill>
                  <a:schemeClr val="tx1"/>
                </a:solidFill>
                <a:latin typeface="Urbanist"/>
              </a:rPr>
              <a:t> to </a:t>
            </a:r>
            <a:r>
              <a:rPr lang="it-IT" sz="1600" dirty="0" err="1">
                <a:solidFill>
                  <a:schemeClr val="tx1"/>
                </a:solidFill>
                <a:latin typeface="Urbanist"/>
              </a:rPr>
              <a:t>verify</a:t>
            </a:r>
            <a:r>
              <a:rPr lang="it-IT" sz="1600" dirty="0">
                <a:solidFill>
                  <a:schemeClr val="tx1"/>
                </a:solidFill>
                <a:latin typeface="Urbanist"/>
              </a:rPr>
              <a:t> </a:t>
            </a:r>
            <a:r>
              <a:rPr lang="it-IT" sz="1600" dirty="0" err="1">
                <a:solidFill>
                  <a:schemeClr val="tx1"/>
                </a:solidFill>
                <a:latin typeface="Urbanist"/>
              </a:rPr>
              <a:t>characteristics</a:t>
            </a:r>
            <a:r>
              <a:rPr lang="it-IT" sz="1600" dirty="0">
                <a:solidFill>
                  <a:schemeClr val="tx1"/>
                </a:solidFill>
                <a:latin typeface="Urbanist"/>
              </a:rPr>
              <a:t> from literature.</a:t>
            </a:r>
          </a:p>
          <a:p>
            <a:pPr marL="285750" indent="-285750">
              <a:buAutoNum type="arabicPeriod"/>
            </a:pPr>
            <a:r>
              <a:rPr lang="it-IT" sz="1600" dirty="0">
                <a:solidFill>
                  <a:schemeClr val="tx1"/>
                </a:solidFill>
                <a:latin typeface="Urbanist"/>
              </a:rPr>
              <a:t> </a:t>
            </a:r>
            <a:r>
              <a:rPr lang="it-IT" sz="1600" dirty="0" err="1">
                <a:solidFill>
                  <a:schemeClr val="tx1"/>
                </a:solidFill>
                <a:latin typeface="Urbanist"/>
              </a:rPr>
              <a:t>Develop</a:t>
            </a:r>
            <a:r>
              <a:rPr lang="it-IT" sz="1600" dirty="0">
                <a:solidFill>
                  <a:schemeClr val="tx1"/>
                </a:solidFill>
                <a:latin typeface="Urbanist"/>
              </a:rPr>
              <a:t> and validate models for MONK tasks and the CUP dataset.</a:t>
            </a:r>
          </a:p>
          <a:p>
            <a:pPr algn="l"/>
            <a:endParaRPr lang="it-IT" dirty="0"/>
          </a:p>
        </p:txBody>
      </p:sp>
    </p:spTree>
    <p:extLst>
      <p:ext uri="{BB962C8B-B14F-4D97-AF65-F5344CB8AC3E}">
        <p14:creationId xmlns:p14="http://schemas.microsoft.com/office/powerpoint/2010/main" val="6131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6722437" cy="535926"/>
          </a:xfrm>
        </p:spPr>
        <p:txBody>
          <a:bodyPr/>
          <a:lstStyle/>
          <a:p>
            <a:pPr algn="l"/>
            <a:r>
              <a:rPr lang="it-IT" sz="2800" dirty="0" err="1">
                <a:latin typeface="Urbanist"/>
                <a:ea typeface="Urbanist"/>
                <a:cs typeface="Urbanist"/>
              </a:rPr>
              <a:t>Introduction</a:t>
            </a:r>
            <a:r>
              <a:rPr lang="it-IT" sz="2800" dirty="0">
                <a:latin typeface="Urbanist"/>
                <a:ea typeface="Urbanist"/>
                <a:cs typeface="Urbanist"/>
              </a:rPr>
              <a:t> – </a:t>
            </a:r>
            <a:r>
              <a:rPr lang="it-IT" sz="2800" dirty="0" err="1">
                <a:latin typeface="Urbanist"/>
                <a:ea typeface="Urbanist"/>
                <a:cs typeface="Urbanist"/>
              </a:rPr>
              <a:t>preliminary</a:t>
            </a:r>
            <a:r>
              <a:rPr lang="it-IT" sz="2800" dirty="0">
                <a:latin typeface="Urbanist"/>
                <a:ea typeface="Urbanist"/>
                <a:cs typeface="Urbanist"/>
              </a:rPr>
              <a:t> </a:t>
            </a:r>
            <a:r>
              <a:rPr lang="it-IT" sz="2800" dirty="0" err="1">
                <a:latin typeface="Urbanist"/>
                <a:ea typeface="Urbanist"/>
                <a:cs typeface="Urbanist"/>
              </a:rPr>
              <a:t>experiments</a:t>
            </a:r>
            <a:r>
              <a:rPr lang="it-IT" sz="2800" dirty="0">
                <a:latin typeface="Urbanist"/>
                <a:ea typeface="Urbanist"/>
                <a:cs typeface="Urbanist"/>
              </a:rPr>
              <a:t> </a:t>
            </a:r>
          </a:p>
        </p:txBody>
      </p:sp>
      <p:sp>
        <p:nvSpPr>
          <p:cNvPr id="4" name="CasellaDiTesto 3">
            <a:extLst>
              <a:ext uri="{FF2B5EF4-FFF2-40B4-BE49-F238E27FC236}">
                <a16:creationId xmlns:a16="http://schemas.microsoft.com/office/drawing/2014/main" id="{775E3D35-B2B9-DC27-CE23-ED91723A3975}"/>
              </a:ext>
            </a:extLst>
          </p:cNvPr>
          <p:cNvSpPr txBox="1"/>
          <p:nvPr/>
        </p:nvSpPr>
        <p:spPr>
          <a:xfrm>
            <a:off x="583406" y="1093183"/>
            <a:ext cx="79786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err="1">
                <a:solidFill>
                  <a:schemeClr val="dk1"/>
                </a:solidFill>
                <a:latin typeface="Urbanist Light"/>
                <a:ea typeface="Urbanist"/>
                <a:sym typeface="Urbanist"/>
              </a:rPr>
              <a:t>We</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delved</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into</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momentum-based</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optimization</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methods</a:t>
            </a:r>
            <a:r>
              <a:rPr lang="it-IT" sz="1600" dirty="0">
                <a:solidFill>
                  <a:schemeClr val="dk1"/>
                </a:solidFill>
                <a:latin typeface="Urbanist Light"/>
                <a:ea typeface="Urbanist"/>
                <a:sym typeface="Urbanist"/>
              </a:rPr>
              <a:t> by </a:t>
            </a:r>
            <a:r>
              <a:rPr lang="it-IT" sz="1600" dirty="0" err="1">
                <a:solidFill>
                  <a:schemeClr val="dk1"/>
                </a:solidFill>
                <a:latin typeface="Urbanist Light"/>
                <a:ea typeface="Urbanist"/>
                <a:sym typeface="Urbanist"/>
              </a:rPr>
              <a:t>studying</a:t>
            </a:r>
            <a:r>
              <a:rPr lang="it-IT" sz="1600" dirty="0">
                <a:solidFill>
                  <a:schemeClr val="dk1"/>
                </a:solidFill>
                <a:latin typeface="Urbanist Light"/>
                <a:ea typeface="Urbanist"/>
                <a:sym typeface="Urbanist"/>
              </a:rPr>
              <a:t> and </a:t>
            </a:r>
            <a:r>
              <a:rPr lang="it-IT" sz="1600" dirty="0" err="1">
                <a:solidFill>
                  <a:schemeClr val="dk1"/>
                </a:solidFill>
                <a:latin typeface="Urbanist Light"/>
                <a:ea typeface="Urbanist"/>
                <a:sym typeface="Urbanist"/>
              </a:rPr>
              <a:t>replicating</a:t>
            </a:r>
            <a:r>
              <a:rPr lang="it-IT" sz="1600" dirty="0">
                <a:solidFill>
                  <a:schemeClr val="dk1"/>
                </a:solidFill>
                <a:latin typeface="Urbanist Light"/>
                <a:ea typeface="Urbanist"/>
                <a:sym typeface="Urbanist"/>
              </a:rPr>
              <a:t> </a:t>
            </a:r>
            <a:r>
              <a:rPr lang="it-IT" sz="1600" dirty="0" err="1">
                <a:solidFill>
                  <a:schemeClr val="dk1"/>
                </a:solidFill>
                <a:latin typeface="Urbanist Light"/>
                <a:ea typeface="Urbanist"/>
                <a:sym typeface="Urbanist"/>
              </a:rPr>
              <a:t>experiments</a:t>
            </a:r>
            <a:r>
              <a:rPr lang="it-IT" sz="1600" dirty="0">
                <a:solidFill>
                  <a:schemeClr val="dk1"/>
                </a:solidFill>
                <a:latin typeface="Urbanist Light"/>
                <a:ea typeface="Urbanist"/>
                <a:sym typeface="Urbanist"/>
              </a:rPr>
              <a:t> from</a:t>
            </a:r>
            <a:r>
              <a:rPr lang="it-IT" sz="1600" dirty="0">
                <a:solidFill>
                  <a:schemeClr val="dk1"/>
                </a:solidFill>
                <a:latin typeface="Urbanist Light"/>
                <a:ea typeface="Urbanist"/>
              </a:rPr>
              <a:t> key </a:t>
            </a:r>
            <a:r>
              <a:rPr lang="it-IT" sz="1600" dirty="0" err="1">
                <a:solidFill>
                  <a:schemeClr val="dk1"/>
                </a:solidFill>
                <a:latin typeface="Urbanist Light"/>
                <a:ea typeface="Urbanist"/>
              </a:rPr>
              <a:t>research</a:t>
            </a:r>
            <a:r>
              <a:rPr lang="it-IT" sz="1600" dirty="0">
                <a:solidFill>
                  <a:schemeClr val="dk1"/>
                </a:solidFill>
                <a:latin typeface="Urbanist Light"/>
                <a:ea typeface="Urbanist"/>
              </a:rPr>
              <a:t> papers. </a:t>
            </a:r>
            <a:r>
              <a:rPr lang="it-IT" sz="1600" dirty="0" err="1">
                <a:solidFill>
                  <a:schemeClr val="dk1"/>
                </a:solidFill>
                <a:latin typeface="Urbanist Light"/>
                <a:ea typeface="Urbanist"/>
              </a:rPr>
              <a:t>This</a:t>
            </a:r>
            <a:r>
              <a:rPr lang="it-IT" sz="1600" dirty="0">
                <a:solidFill>
                  <a:schemeClr val="dk1"/>
                </a:solidFill>
                <a:latin typeface="Urbanist Light"/>
                <a:ea typeface="Urbanist"/>
              </a:rPr>
              <a:t> </a:t>
            </a:r>
            <a:r>
              <a:rPr lang="it-IT" sz="1600" dirty="0" err="1">
                <a:solidFill>
                  <a:schemeClr val="dk1"/>
                </a:solidFill>
                <a:latin typeface="Urbanist Light"/>
                <a:ea typeface="Urbanist"/>
              </a:rPr>
              <a:t>provided</a:t>
            </a:r>
            <a:r>
              <a:rPr lang="it-IT" sz="1600" dirty="0">
                <a:solidFill>
                  <a:schemeClr val="dk1"/>
                </a:solidFill>
                <a:latin typeface="Urbanist Light"/>
                <a:ea typeface="Urbanist"/>
              </a:rPr>
              <a:t> </a:t>
            </a:r>
            <a:r>
              <a:rPr lang="it-IT" sz="1600" dirty="0" err="1">
                <a:solidFill>
                  <a:schemeClr val="dk1"/>
                </a:solidFill>
                <a:latin typeface="Urbanist Light"/>
                <a:ea typeface="Urbanist"/>
              </a:rPr>
              <a:t>us</a:t>
            </a:r>
            <a:r>
              <a:rPr lang="it-IT" sz="1600" dirty="0">
                <a:solidFill>
                  <a:schemeClr val="dk1"/>
                </a:solidFill>
                <a:latin typeface="Urbanist Light"/>
                <a:ea typeface="Urbanist"/>
              </a:rPr>
              <a:t> </a:t>
            </a:r>
            <a:r>
              <a:rPr lang="it-IT" sz="1600" dirty="0">
                <a:solidFill>
                  <a:schemeClr val="dk1"/>
                </a:solidFill>
                <a:latin typeface="Urbanist Light"/>
                <a:ea typeface="Urbanist"/>
                <a:sym typeface="Urbanist"/>
              </a:rPr>
              <a:t>with </a:t>
            </a:r>
            <a:r>
              <a:rPr lang="it-IT" sz="1600" dirty="0" err="1">
                <a:solidFill>
                  <a:schemeClr val="dk1"/>
                </a:solidFill>
                <a:latin typeface="Urbanist Light"/>
                <a:ea typeface="Urbanist"/>
              </a:rPr>
              <a:t>several</a:t>
            </a:r>
            <a:r>
              <a:rPr lang="it-IT" sz="1600" dirty="0">
                <a:solidFill>
                  <a:schemeClr val="dk1"/>
                </a:solidFill>
                <a:latin typeface="Urbanist Light"/>
                <a:ea typeface="Urbanist"/>
              </a:rPr>
              <a:t> insights:</a:t>
            </a:r>
            <a:endParaRPr lang="it-IT" sz="1600" dirty="0">
              <a:solidFill>
                <a:schemeClr val="dk1"/>
              </a:solidFill>
              <a:latin typeface="Urbanist Light"/>
            </a:endParaRPr>
          </a:p>
        </p:txBody>
      </p:sp>
      <p:sp>
        <p:nvSpPr>
          <p:cNvPr id="2" name="CasellaDiTesto 1">
            <a:extLst>
              <a:ext uri="{FF2B5EF4-FFF2-40B4-BE49-F238E27FC236}">
                <a16:creationId xmlns:a16="http://schemas.microsoft.com/office/drawing/2014/main" id="{FE38D182-539A-6C70-E555-314A04ECF286}"/>
              </a:ext>
            </a:extLst>
          </p:cNvPr>
          <p:cNvSpPr txBox="1"/>
          <p:nvPr/>
        </p:nvSpPr>
        <p:spPr>
          <a:xfrm>
            <a:off x="669933" y="1898107"/>
            <a:ext cx="610291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it-IT" sz="1600" dirty="0">
                <a:solidFill>
                  <a:schemeClr val="tx1"/>
                </a:solidFill>
                <a:latin typeface="Urbanist Light"/>
              </a:rPr>
              <a:t>Nesterov </a:t>
            </a:r>
            <a:r>
              <a:rPr lang="it-IT" sz="1600" dirty="0" err="1">
                <a:solidFill>
                  <a:schemeClr val="tx1"/>
                </a:solidFill>
                <a:latin typeface="Urbanist Light"/>
              </a:rPr>
              <a:t>Accelerated</a:t>
            </a:r>
            <a:r>
              <a:rPr lang="it-IT" sz="1600" dirty="0">
                <a:solidFill>
                  <a:schemeClr val="tx1"/>
                </a:solidFill>
                <a:latin typeface="Urbanist Light"/>
              </a:rPr>
              <a:t> </a:t>
            </a:r>
            <a:r>
              <a:rPr lang="it-IT" sz="1600" dirty="0" err="1">
                <a:solidFill>
                  <a:schemeClr val="tx1"/>
                </a:solidFill>
                <a:latin typeface="Urbanist Light"/>
              </a:rPr>
              <a:t>Gradient</a:t>
            </a:r>
            <a:r>
              <a:rPr lang="it-IT" sz="1600" dirty="0">
                <a:solidFill>
                  <a:schemeClr val="tx1"/>
                </a:solidFill>
                <a:latin typeface="Urbanist Light"/>
              </a:rPr>
              <a:t> (NAG) </a:t>
            </a:r>
            <a:r>
              <a:rPr lang="it-IT" sz="1600" dirty="0" err="1">
                <a:solidFill>
                  <a:schemeClr val="tx1"/>
                </a:solidFill>
                <a:latin typeface="Urbanist Light"/>
              </a:rPr>
              <a:t>demonstrates</a:t>
            </a:r>
            <a:r>
              <a:rPr lang="it-IT" sz="1600" dirty="0">
                <a:solidFill>
                  <a:schemeClr val="tx1"/>
                </a:solidFill>
                <a:latin typeface="Urbanist Light"/>
              </a:rPr>
              <a:t> </a:t>
            </a:r>
            <a:r>
              <a:rPr lang="it-IT" sz="1600" b="1" dirty="0" err="1">
                <a:solidFill>
                  <a:schemeClr val="tx1"/>
                </a:solidFill>
                <a:latin typeface="Urbanist Light"/>
              </a:rPr>
              <a:t>higher</a:t>
            </a:r>
            <a:r>
              <a:rPr lang="it-IT" sz="1600" b="1" dirty="0">
                <a:solidFill>
                  <a:schemeClr val="tx1"/>
                </a:solidFill>
                <a:latin typeface="Urbanist Light"/>
              </a:rPr>
              <a:t> </a:t>
            </a:r>
            <a:r>
              <a:rPr lang="it-IT" sz="1600" b="1" dirty="0" err="1">
                <a:solidFill>
                  <a:schemeClr val="tx1"/>
                </a:solidFill>
                <a:latin typeface="Urbanist Light"/>
              </a:rPr>
              <a:t>tolerance</a:t>
            </a:r>
            <a:r>
              <a:rPr lang="it-IT" sz="1600" dirty="0">
                <a:solidFill>
                  <a:schemeClr val="tx1"/>
                </a:solidFill>
                <a:latin typeface="Urbanist Light"/>
              </a:rPr>
              <a:t> </a:t>
            </a:r>
            <a:r>
              <a:rPr lang="it-IT" sz="1600" dirty="0" err="1">
                <a:solidFill>
                  <a:schemeClr val="tx1"/>
                </a:solidFill>
                <a:latin typeface="Urbanist Light"/>
              </a:rPr>
              <a:t>at</a:t>
            </a:r>
            <a:r>
              <a:rPr lang="it-IT" sz="1600" dirty="0">
                <a:solidFill>
                  <a:schemeClr val="tx1"/>
                </a:solidFill>
                <a:latin typeface="Urbanist Light"/>
              </a:rPr>
              <a:t> </a:t>
            </a:r>
            <a:r>
              <a:rPr lang="it-IT" sz="1600" dirty="0" err="1">
                <a:solidFill>
                  <a:schemeClr val="tx1"/>
                </a:solidFill>
                <a:latin typeface="Urbanist Light"/>
              </a:rPr>
              <a:t>elevated</a:t>
            </a:r>
            <a:r>
              <a:rPr lang="it-IT" sz="1600" dirty="0">
                <a:solidFill>
                  <a:schemeClr val="tx1"/>
                </a:solidFill>
                <a:latin typeface="Urbanist Light"/>
              </a:rPr>
              <a:t> </a:t>
            </a:r>
            <a:r>
              <a:rPr lang="it-IT" sz="1600" dirty="0" err="1">
                <a:solidFill>
                  <a:schemeClr val="tx1"/>
                </a:solidFill>
                <a:latin typeface="Urbanist Light"/>
              </a:rPr>
              <a:t>momentum</a:t>
            </a:r>
            <a:r>
              <a:rPr lang="it-IT" sz="1600" dirty="0">
                <a:solidFill>
                  <a:schemeClr val="tx1"/>
                </a:solidFill>
                <a:latin typeface="Urbanist Light"/>
              </a:rPr>
              <a:t> </a:t>
            </a:r>
            <a:r>
              <a:rPr lang="it-IT" sz="1600" b="1" dirty="0">
                <a:solidFill>
                  <a:schemeClr val="tx1"/>
                </a:solidFill>
                <a:latin typeface="Urbanist"/>
              </a:rPr>
              <a:t>μ</a:t>
            </a:r>
            <a:r>
              <a:rPr lang="it-IT" sz="1600" dirty="0">
                <a:solidFill>
                  <a:schemeClr val="tx1"/>
                </a:solidFill>
                <a:latin typeface="Urbanist Light"/>
              </a:rPr>
              <a:t> </a:t>
            </a:r>
            <a:r>
              <a:rPr lang="it-IT" sz="1600" dirty="0" err="1">
                <a:solidFill>
                  <a:schemeClr val="tx1"/>
                </a:solidFill>
                <a:latin typeface="Urbanist Light"/>
              </a:rPr>
              <a:t>values</a:t>
            </a:r>
            <a:r>
              <a:rPr lang="it-IT" sz="1600" dirty="0">
                <a:solidFill>
                  <a:schemeClr val="tx1"/>
                </a:solidFill>
                <a:latin typeface="Urbanist Light"/>
              </a:rPr>
              <a:t>, </a:t>
            </a:r>
            <a:r>
              <a:rPr lang="it-IT" sz="1600" dirty="0" err="1">
                <a:solidFill>
                  <a:schemeClr val="tx1"/>
                </a:solidFill>
                <a:latin typeface="Urbanist Light"/>
              </a:rPr>
              <a:t>especially</a:t>
            </a:r>
            <a:r>
              <a:rPr lang="it-IT" sz="1600" dirty="0">
                <a:solidFill>
                  <a:schemeClr val="tx1"/>
                </a:solidFill>
                <a:latin typeface="Urbanist Light"/>
              </a:rPr>
              <a:t> with </a:t>
            </a:r>
            <a:r>
              <a:rPr lang="it-IT" sz="1600" dirty="0" err="1">
                <a:solidFill>
                  <a:schemeClr val="tx1"/>
                </a:solidFill>
                <a:latin typeface="Urbanist Light"/>
              </a:rPr>
              <a:t>larger</a:t>
            </a:r>
            <a:r>
              <a:rPr lang="it-IT" sz="1600" dirty="0">
                <a:solidFill>
                  <a:schemeClr val="tx1"/>
                </a:solidFill>
                <a:latin typeface="Urbanist Light"/>
              </a:rPr>
              <a:t> step sizes </a:t>
            </a:r>
            <a:r>
              <a:rPr lang="it-IT" sz="1600" dirty="0">
                <a:solidFill>
                  <a:schemeClr val="tx1"/>
                </a:solidFill>
                <a:latin typeface="Urbanist"/>
              </a:rPr>
              <a:t>α</a:t>
            </a:r>
            <a:r>
              <a:rPr lang="it-IT" sz="1600" dirty="0">
                <a:solidFill>
                  <a:schemeClr val="tx1"/>
                </a:solidFill>
                <a:latin typeface="Urbanist Light"/>
              </a:rPr>
              <a:t> .</a:t>
            </a:r>
            <a:endParaRPr lang="it-IT" dirty="0">
              <a:solidFill>
                <a:schemeClr val="tx1"/>
              </a:solidFill>
            </a:endParaRPr>
          </a:p>
          <a:p>
            <a:pPr marL="285750" indent="-285750">
              <a:buFont typeface="Wingdings"/>
              <a:buChar char="Ø"/>
            </a:pPr>
            <a:endParaRPr lang="it-IT" sz="1600" dirty="0">
              <a:solidFill>
                <a:schemeClr val="tx1"/>
              </a:solidFill>
              <a:latin typeface="Urbanist Light"/>
            </a:endParaRPr>
          </a:p>
          <a:p>
            <a:pPr marL="285750" indent="-285750">
              <a:buFont typeface="Wingdings"/>
              <a:buChar char="Ø"/>
            </a:pPr>
            <a:r>
              <a:rPr lang="it-IT" sz="1600" dirty="0" err="1">
                <a:solidFill>
                  <a:schemeClr val="tx1"/>
                </a:solidFill>
                <a:latin typeface="Urbanist Light"/>
              </a:rPr>
              <a:t>Implementing</a:t>
            </a:r>
            <a:r>
              <a:rPr lang="it-IT" sz="1600" dirty="0">
                <a:solidFill>
                  <a:schemeClr val="tx1"/>
                </a:solidFill>
                <a:latin typeface="Urbanist Light"/>
              </a:rPr>
              <a:t> a </a:t>
            </a:r>
            <a:r>
              <a:rPr lang="it-IT" sz="1600" dirty="0" err="1">
                <a:solidFill>
                  <a:schemeClr val="tx1"/>
                </a:solidFill>
                <a:latin typeface="Urbanist Light"/>
              </a:rPr>
              <a:t>momentum</a:t>
            </a:r>
            <a:r>
              <a:rPr lang="it-IT" sz="1600" dirty="0">
                <a:solidFill>
                  <a:schemeClr val="tx1"/>
                </a:solidFill>
                <a:latin typeface="Urbanist Light"/>
              </a:rPr>
              <a:t> </a:t>
            </a:r>
            <a:r>
              <a:rPr lang="it-IT" sz="1600" b="1" dirty="0">
                <a:solidFill>
                  <a:schemeClr val="tx1"/>
                </a:solidFill>
                <a:latin typeface="Urbanist Light"/>
              </a:rPr>
              <a:t>schedule</a:t>
            </a:r>
            <a:r>
              <a:rPr lang="it-IT" sz="1600" dirty="0">
                <a:solidFill>
                  <a:schemeClr val="tx1"/>
                </a:solidFill>
                <a:latin typeface="Urbanist Light"/>
              </a:rPr>
              <a:t> </a:t>
            </a:r>
            <a:r>
              <a:rPr lang="it-IT" sz="1600" dirty="0" err="1">
                <a:solidFill>
                  <a:schemeClr val="tx1"/>
                </a:solidFill>
                <a:latin typeface="Urbanist Light"/>
              </a:rPr>
              <a:t>reduces</a:t>
            </a:r>
            <a:r>
              <a:rPr lang="it-IT" sz="1600" dirty="0">
                <a:solidFill>
                  <a:schemeClr val="tx1"/>
                </a:solidFill>
                <a:latin typeface="Urbanist Light"/>
              </a:rPr>
              <a:t> the </a:t>
            </a:r>
            <a:r>
              <a:rPr lang="it-IT" sz="1600" dirty="0" err="1">
                <a:solidFill>
                  <a:schemeClr val="tx1"/>
                </a:solidFill>
                <a:latin typeface="Urbanist Light"/>
              </a:rPr>
              <a:t>need</a:t>
            </a:r>
            <a:r>
              <a:rPr lang="it-IT" sz="1600" dirty="0">
                <a:solidFill>
                  <a:schemeClr val="tx1"/>
                </a:solidFill>
                <a:latin typeface="Urbanist Light"/>
              </a:rPr>
              <a:t> for </a:t>
            </a:r>
            <a:r>
              <a:rPr lang="it-IT" sz="1600" dirty="0" err="1">
                <a:solidFill>
                  <a:schemeClr val="tx1"/>
                </a:solidFill>
                <a:latin typeface="Urbanist Light"/>
              </a:rPr>
              <a:t>parameter</a:t>
            </a:r>
            <a:r>
              <a:rPr lang="it-IT" sz="1600" dirty="0">
                <a:solidFill>
                  <a:schemeClr val="tx1"/>
                </a:solidFill>
                <a:latin typeface="Urbanist Light"/>
              </a:rPr>
              <a:t> tuning and </a:t>
            </a:r>
            <a:r>
              <a:rPr lang="it-IT" sz="1600" dirty="0" err="1">
                <a:solidFill>
                  <a:schemeClr val="tx1"/>
                </a:solidFill>
                <a:latin typeface="Urbanist Light"/>
              </a:rPr>
              <a:t>enhances</a:t>
            </a:r>
            <a:r>
              <a:rPr lang="it-IT" sz="1600" dirty="0">
                <a:solidFill>
                  <a:schemeClr val="tx1"/>
                </a:solidFill>
                <a:latin typeface="Urbanist Light"/>
              </a:rPr>
              <a:t> </a:t>
            </a:r>
            <a:r>
              <a:rPr lang="it-IT" sz="1600" dirty="0" err="1">
                <a:solidFill>
                  <a:schemeClr val="tx1"/>
                </a:solidFill>
                <a:latin typeface="Urbanist Light"/>
              </a:rPr>
              <a:t>stability</a:t>
            </a:r>
            <a:r>
              <a:rPr lang="it-IT" sz="1600" dirty="0">
                <a:solidFill>
                  <a:schemeClr val="tx1"/>
                </a:solidFill>
                <a:latin typeface="Urbanist Light"/>
              </a:rPr>
              <a:t> in the learning </a:t>
            </a:r>
            <a:r>
              <a:rPr lang="it-IT" sz="1600" dirty="0" err="1">
                <a:solidFill>
                  <a:schemeClr val="tx1"/>
                </a:solidFill>
                <a:latin typeface="Urbanist Light"/>
              </a:rPr>
              <a:t>process</a:t>
            </a:r>
            <a:r>
              <a:rPr lang="it-IT" sz="1600" dirty="0">
                <a:solidFill>
                  <a:schemeClr val="tx1"/>
                </a:solidFill>
                <a:latin typeface="Urbanist Light"/>
              </a:rPr>
              <a:t>.</a:t>
            </a:r>
          </a:p>
          <a:p>
            <a:pPr marL="285750" indent="-285750">
              <a:buFont typeface="Wingdings"/>
              <a:buChar char="Ø"/>
            </a:pPr>
            <a:endParaRPr lang="it-IT" sz="1600" dirty="0">
              <a:solidFill>
                <a:schemeClr val="tx1"/>
              </a:solidFill>
              <a:latin typeface="Urbanist Light"/>
            </a:endParaRPr>
          </a:p>
          <a:p>
            <a:pPr marL="285750" indent="-285750">
              <a:buFont typeface="Wingdings"/>
              <a:buChar char="Ø"/>
            </a:pPr>
            <a:r>
              <a:rPr lang="it-IT" sz="1600" dirty="0">
                <a:solidFill>
                  <a:schemeClr val="tx1"/>
                </a:solidFill>
                <a:latin typeface="Urbanist Light"/>
              </a:rPr>
              <a:t>Overall, </a:t>
            </a:r>
            <a:r>
              <a:rPr lang="it-IT" sz="1600" dirty="0" err="1">
                <a:solidFill>
                  <a:schemeClr val="tx1"/>
                </a:solidFill>
                <a:latin typeface="Urbanist Light"/>
              </a:rPr>
              <a:t>momentum-based</a:t>
            </a:r>
            <a:r>
              <a:rPr lang="it-IT" sz="1600" dirty="0">
                <a:solidFill>
                  <a:schemeClr val="tx1"/>
                </a:solidFill>
                <a:latin typeface="Urbanist Light"/>
              </a:rPr>
              <a:t> </a:t>
            </a:r>
            <a:r>
              <a:rPr lang="it-IT" sz="1600" dirty="0" err="1">
                <a:solidFill>
                  <a:schemeClr val="tx1"/>
                </a:solidFill>
                <a:latin typeface="Urbanist Light"/>
              </a:rPr>
              <a:t>methods</a:t>
            </a:r>
            <a:r>
              <a:rPr lang="it-IT" sz="1600" dirty="0">
                <a:solidFill>
                  <a:schemeClr val="tx1"/>
                </a:solidFill>
                <a:latin typeface="Urbanist Light"/>
              </a:rPr>
              <a:t> </a:t>
            </a:r>
            <a:r>
              <a:rPr lang="it-IT" sz="1600" dirty="0" err="1">
                <a:solidFill>
                  <a:schemeClr val="tx1"/>
                </a:solidFill>
                <a:latin typeface="Urbanist Light"/>
              </a:rPr>
              <a:t>offer</a:t>
            </a:r>
            <a:r>
              <a:rPr lang="it-IT" sz="1600" dirty="0">
                <a:solidFill>
                  <a:schemeClr val="tx1"/>
                </a:solidFill>
                <a:latin typeface="Urbanist Light"/>
              </a:rPr>
              <a:t> superior</a:t>
            </a:r>
            <a:r>
              <a:rPr lang="it-IT" sz="1600" b="1" dirty="0">
                <a:solidFill>
                  <a:schemeClr val="tx1"/>
                </a:solidFill>
                <a:latin typeface="Urbanist Light"/>
              </a:rPr>
              <a:t> </a:t>
            </a:r>
            <a:r>
              <a:rPr lang="it-IT" sz="1600" b="1" dirty="0" err="1">
                <a:solidFill>
                  <a:schemeClr val="tx1"/>
                </a:solidFill>
                <a:latin typeface="Urbanist Light"/>
              </a:rPr>
              <a:t>generalization</a:t>
            </a:r>
            <a:r>
              <a:rPr lang="it-IT" sz="1600" dirty="0">
                <a:solidFill>
                  <a:schemeClr val="tx1"/>
                </a:solidFill>
                <a:latin typeface="Urbanist Light"/>
              </a:rPr>
              <a:t> and </a:t>
            </a:r>
            <a:r>
              <a:rPr lang="it-IT" sz="1600" b="1" dirty="0" err="1">
                <a:solidFill>
                  <a:schemeClr val="tx1"/>
                </a:solidFill>
                <a:latin typeface="Urbanist Light"/>
              </a:rPr>
              <a:t>stability</a:t>
            </a:r>
            <a:r>
              <a:rPr lang="it-IT" sz="1600" dirty="0">
                <a:solidFill>
                  <a:schemeClr val="tx1"/>
                </a:solidFill>
                <a:latin typeface="Urbanist Light"/>
              </a:rPr>
              <a:t> </a:t>
            </a:r>
            <a:r>
              <a:rPr lang="it-IT" sz="1600" dirty="0" err="1">
                <a:solidFill>
                  <a:schemeClr val="tx1"/>
                </a:solidFill>
                <a:latin typeface="Urbanist Light"/>
              </a:rPr>
              <a:t>compared</a:t>
            </a:r>
            <a:r>
              <a:rPr lang="it-IT" sz="1600" dirty="0">
                <a:solidFill>
                  <a:schemeClr val="tx1"/>
                </a:solidFill>
                <a:latin typeface="Urbanist Light"/>
              </a:rPr>
              <a:t> to standard </a:t>
            </a:r>
            <a:r>
              <a:rPr lang="it-IT" sz="1600" dirty="0" err="1">
                <a:solidFill>
                  <a:schemeClr val="tx1"/>
                </a:solidFill>
                <a:latin typeface="Urbanist Light"/>
              </a:rPr>
              <a:t>Stochastic</a:t>
            </a:r>
            <a:r>
              <a:rPr lang="it-IT" sz="1600" dirty="0">
                <a:solidFill>
                  <a:schemeClr val="tx1"/>
                </a:solidFill>
                <a:latin typeface="Urbanist Light"/>
              </a:rPr>
              <a:t> </a:t>
            </a:r>
            <a:r>
              <a:rPr lang="it-IT" sz="1600" dirty="0" err="1">
                <a:solidFill>
                  <a:schemeClr val="tx1"/>
                </a:solidFill>
                <a:latin typeface="Urbanist Light"/>
              </a:rPr>
              <a:t>Gradient</a:t>
            </a:r>
            <a:r>
              <a:rPr lang="it-IT" sz="1600" dirty="0">
                <a:solidFill>
                  <a:schemeClr val="tx1"/>
                </a:solidFill>
                <a:latin typeface="Urbanist Light"/>
              </a:rPr>
              <a:t> </a:t>
            </a:r>
            <a:r>
              <a:rPr lang="it-IT" sz="1600" dirty="0" err="1">
                <a:solidFill>
                  <a:schemeClr val="tx1"/>
                </a:solidFill>
                <a:latin typeface="Urbanist Light"/>
              </a:rPr>
              <a:t>Descent</a:t>
            </a:r>
            <a:r>
              <a:rPr lang="it-IT" sz="1600" dirty="0">
                <a:solidFill>
                  <a:schemeClr val="tx1"/>
                </a:solidFill>
                <a:latin typeface="Urbanist Light"/>
              </a:rPr>
              <a:t> (SGD).</a:t>
            </a:r>
          </a:p>
          <a:p>
            <a:pPr algn="l"/>
            <a:endParaRPr lang="it-IT" dirty="0"/>
          </a:p>
        </p:txBody>
      </p:sp>
      <p:sp>
        <p:nvSpPr>
          <p:cNvPr id="5" name="CasellaDiTesto 4">
            <a:extLst>
              <a:ext uri="{FF2B5EF4-FFF2-40B4-BE49-F238E27FC236}">
                <a16:creationId xmlns:a16="http://schemas.microsoft.com/office/drawing/2014/main" id="{20452AE0-476D-4888-0734-A17ED222406B}"/>
              </a:ext>
            </a:extLst>
          </p:cNvPr>
          <p:cNvSpPr txBox="1"/>
          <p:nvPr/>
        </p:nvSpPr>
        <p:spPr>
          <a:xfrm>
            <a:off x="6770412" y="2045431"/>
            <a:ext cx="1879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a:rPr>
              <a:t>{ </a:t>
            </a:r>
            <a:r>
              <a:rPr lang="it-IT" sz="1600" dirty="0" err="1">
                <a:solidFill>
                  <a:schemeClr val="tx1"/>
                </a:solidFill>
                <a:latin typeface="Urbanist"/>
              </a:rPr>
              <a:t>Appendix</a:t>
            </a:r>
            <a:r>
              <a:rPr lang="it-IT" sz="1600" dirty="0">
                <a:solidFill>
                  <a:schemeClr val="tx1"/>
                </a:solidFill>
                <a:latin typeface="Urbanist"/>
              </a:rPr>
              <a:t> 1 }</a:t>
            </a:r>
          </a:p>
        </p:txBody>
      </p:sp>
      <p:sp>
        <p:nvSpPr>
          <p:cNvPr id="6" name="CasellaDiTesto 5">
            <a:extLst>
              <a:ext uri="{FF2B5EF4-FFF2-40B4-BE49-F238E27FC236}">
                <a16:creationId xmlns:a16="http://schemas.microsoft.com/office/drawing/2014/main" id="{64646A33-BCB5-0C35-9BB9-BE39798396AE}"/>
              </a:ext>
            </a:extLst>
          </p:cNvPr>
          <p:cNvSpPr txBox="1"/>
          <p:nvPr/>
        </p:nvSpPr>
        <p:spPr>
          <a:xfrm>
            <a:off x="6770411" y="3063415"/>
            <a:ext cx="1879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a:rPr>
              <a:t>{ </a:t>
            </a:r>
            <a:r>
              <a:rPr lang="it-IT" sz="1600" err="1">
                <a:solidFill>
                  <a:schemeClr val="tx1"/>
                </a:solidFill>
                <a:latin typeface="Urbanist"/>
              </a:rPr>
              <a:t>Appendix</a:t>
            </a:r>
            <a:r>
              <a:rPr lang="it-IT" sz="1600">
                <a:solidFill>
                  <a:schemeClr val="tx1"/>
                </a:solidFill>
                <a:latin typeface="Urbanist"/>
              </a:rPr>
              <a:t> 1.1 }</a:t>
            </a:r>
          </a:p>
        </p:txBody>
      </p:sp>
      <p:sp>
        <p:nvSpPr>
          <p:cNvPr id="7" name="CasellaDiTesto 6">
            <a:extLst>
              <a:ext uri="{FF2B5EF4-FFF2-40B4-BE49-F238E27FC236}">
                <a16:creationId xmlns:a16="http://schemas.microsoft.com/office/drawing/2014/main" id="{C9E17028-C944-A93F-45E7-DE9419F77F40}"/>
              </a:ext>
            </a:extLst>
          </p:cNvPr>
          <p:cNvSpPr txBox="1"/>
          <p:nvPr/>
        </p:nvSpPr>
        <p:spPr>
          <a:xfrm>
            <a:off x="6770411" y="4081400"/>
            <a:ext cx="1879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chemeClr val="tx1"/>
                </a:solidFill>
                <a:latin typeface="Urbanist"/>
              </a:rPr>
              <a:t>{ </a:t>
            </a:r>
            <a:r>
              <a:rPr lang="it-IT" sz="1600" dirty="0" err="1">
                <a:solidFill>
                  <a:schemeClr val="tx1"/>
                </a:solidFill>
                <a:latin typeface="Urbanist"/>
              </a:rPr>
              <a:t>Appendix</a:t>
            </a:r>
            <a:r>
              <a:rPr lang="it-IT" sz="1600" dirty="0">
                <a:solidFill>
                  <a:schemeClr val="tx1"/>
                </a:solidFill>
                <a:latin typeface="Urbanist"/>
              </a:rPr>
              <a:t> 2 }</a:t>
            </a:r>
          </a:p>
        </p:txBody>
      </p:sp>
    </p:spTree>
    <p:extLst>
      <p:ext uri="{BB962C8B-B14F-4D97-AF65-F5344CB8AC3E}">
        <p14:creationId xmlns:p14="http://schemas.microsoft.com/office/powerpoint/2010/main" val="349079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5493373" cy="535926"/>
          </a:xfrm>
        </p:spPr>
        <p:txBody>
          <a:bodyPr/>
          <a:lstStyle/>
          <a:p>
            <a:pPr algn="l"/>
            <a:r>
              <a:rPr lang="it-IT" sz="2800" dirty="0" err="1">
                <a:latin typeface="Urbanist"/>
                <a:ea typeface="Urbanist"/>
                <a:cs typeface="Urbanist"/>
              </a:rPr>
              <a:t>Introduction</a:t>
            </a:r>
            <a:r>
              <a:rPr lang="it-IT" sz="2800" dirty="0">
                <a:latin typeface="Urbanist"/>
                <a:ea typeface="Urbanist"/>
                <a:cs typeface="Urbanist"/>
              </a:rPr>
              <a:t> - </a:t>
            </a:r>
            <a:r>
              <a:rPr lang="it-IT" sz="2800" dirty="0" err="1">
                <a:latin typeface="Urbanist"/>
                <a:ea typeface="Urbanist"/>
                <a:cs typeface="Urbanist"/>
              </a:rPr>
              <a:t>method</a:t>
            </a:r>
          </a:p>
        </p:txBody>
      </p:sp>
      <p:sp>
        <p:nvSpPr>
          <p:cNvPr id="2" name="CasellaDiTesto 1">
            <a:extLst>
              <a:ext uri="{FF2B5EF4-FFF2-40B4-BE49-F238E27FC236}">
                <a16:creationId xmlns:a16="http://schemas.microsoft.com/office/drawing/2014/main" id="{DD1B03BB-EF20-A7D3-57E5-A38B506AD04B}"/>
              </a:ext>
            </a:extLst>
          </p:cNvPr>
          <p:cNvSpPr txBox="1"/>
          <p:nvPr/>
        </p:nvSpPr>
        <p:spPr>
          <a:xfrm>
            <a:off x="747437" y="2349923"/>
            <a:ext cx="724069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800" b="1" err="1">
                <a:solidFill>
                  <a:schemeClr val="tx1"/>
                </a:solidFill>
                <a:latin typeface="Urbanist"/>
              </a:rPr>
              <a:t>Nested</a:t>
            </a:r>
            <a:r>
              <a:rPr lang="it-IT" sz="1800" b="1" dirty="0">
                <a:solidFill>
                  <a:schemeClr val="tx1"/>
                </a:solidFill>
                <a:latin typeface="Urbanist"/>
              </a:rPr>
              <a:t> </a:t>
            </a:r>
            <a:r>
              <a:rPr lang="it-IT" sz="1800" b="1" err="1">
                <a:solidFill>
                  <a:schemeClr val="tx1"/>
                </a:solidFill>
                <a:latin typeface="Urbanist"/>
              </a:rPr>
              <a:t>GridSearch</a:t>
            </a:r>
            <a:endParaRPr lang="it-IT" sz="1800" b="1">
              <a:solidFill>
                <a:schemeClr val="tx1"/>
              </a:solidFill>
              <a:latin typeface="Urbanist"/>
            </a:endParaRPr>
          </a:p>
          <a:p>
            <a:endParaRPr lang="it-IT" sz="1600" b="1" dirty="0">
              <a:solidFill>
                <a:schemeClr val="tx1"/>
              </a:solidFill>
              <a:latin typeface="Urbanist"/>
            </a:endParaRPr>
          </a:p>
          <a:p>
            <a:pPr algn="l"/>
            <a:r>
              <a:rPr lang="it-IT" dirty="0" err="1">
                <a:solidFill>
                  <a:schemeClr val="tx1"/>
                </a:solidFill>
                <a:latin typeface="Urbanist"/>
              </a:rPr>
              <a:t>We</a:t>
            </a:r>
            <a:r>
              <a:rPr lang="it-IT" dirty="0">
                <a:solidFill>
                  <a:schemeClr val="tx1"/>
                </a:solidFill>
                <a:latin typeface="Urbanist"/>
              </a:rPr>
              <a:t> </a:t>
            </a:r>
            <a:r>
              <a:rPr lang="it-IT" dirty="0" err="1">
                <a:solidFill>
                  <a:schemeClr val="tx1"/>
                </a:solidFill>
                <a:latin typeface="Urbanist"/>
              </a:rPr>
              <a:t>performed</a:t>
            </a:r>
            <a:r>
              <a:rPr lang="it-IT" dirty="0">
                <a:solidFill>
                  <a:schemeClr val="tx1"/>
                </a:solidFill>
                <a:latin typeface="Urbanist"/>
              </a:rPr>
              <a:t> an </a:t>
            </a:r>
            <a:r>
              <a:rPr lang="it-IT" b="1" dirty="0" err="1">
                <a:solidFill>
                  <a:schemeClr val="tx1"/>
                </a:solidFill>
                <a:latin typeface="Urbanist"/>
              </a:rPr>
              <a:t>initial</a:t>
            </a:r>
            <a:r>
              <a:rPr lang="it-IT" b="1" dirty="0">
                <a:solidFill>
                  <a:schemeClr val="tx1"/>
                </a:solidFill>
                <a:latin typeface="Urbanist"/>
              </a:rPr>
              <a:t> </a:t>
            </a:r>
            <a:r>
              <a:rPr lang="it-IT" b="1" dirty="0" err="1">
                <a:solidFill>
                  <a:schemeClr val="tx1"/>
                </a:solidFill>
                <a:latin typeface="Urbanist"/>
              </a:rPr>
              <a:t>grid</a:t>
            </a:r>
            <a:r>
              <a:rPr lang="it-IT" dirty="0">
                <a:solidFill>
                  <a:schemeClr val="tx1"/>
                </a:solidFill>
                <a:latin typeface="Urbanist"/>
              </a:rPr>
              <a:t> </a:t>
            </a:r>
            <a:r>
              <a:rPr lang="it-IT" dirty="0" err="1">
                <a:solidFill>
                  <a:schemeClr val="tx1"/>
                </a:solidFill>
                <a:latin typeface="Urbanist"/>
              </a:rPr>
              <a:t>search</a:t>
            </a:r>
            <a:r>
              <a:rPr lang="it-IT" dirty="0">
                <a:solidFill>
                  <a:schemeClr val="tx1"/>
                </a:solidFill>
                <a:latin typeface="Urbanist"/>
              </a:rPr>
              <a:t> with </a:t>
            </a:r>
            <a:r>
              <a:rPr lang="it-IT" dirty="0" err="1">
                <a:solidFill>
                  <a:schemeClr val="tx1"/>
                </a:solidFill>
                <a:latin typeface="Urbanist"/>
              </a:rPr>
              <a:t>order</a:t>
            </a:r>
            <a:r>
              <a:rPr lang="it-IT" dirty="0">
                <a:solidFill>
                  <a:schemeClr val="tx1"/>
                </a:solidFill>
                <a:latin typeface="Urbanist"/>
              </a:rPr>
              <a:t> of </a:t>
            </a:r>
            <a:r>
              <a:rPr lang="it-IT" dirty="0" err="1">
                <a:solidFill>
                  <a:schemeClr val="tx1"/>
                </a:solidFill>
                <a:latin typeface="Urbanist"/>
              </a:rPr>
              <a:t>magnitude</a:t>
            </a:r>
            <a:r>
              <a:rPr lang="it-IT" dirty="0">
                <a:solidFill>
                  <a:schemeClr val="tx1"/>
                </a:solidFill>
                <a:latin typeface="Urbanist"/>
              </a:rPr>
              <a:t> for some </a:t>
            </a:r>
            <a:r>
              <a:rPr lang="it-IT" dirty="0" err="1">
                <a:solidFill>
                  <a:schemeClr val="tx1"/>
                </a:solidFill>
                <a:latin typeface="Urbanist"/>
              </a:rPr>
              <a:t>parameters</a:t>
            </a:r>
            <a:r>
              <a:rPr lang="it-IT" dirty="0">
                <a:solidFill>
                  <a:schemeClr val="tx1"/>
                </a:solidFill>
                <a:latin typeface="Urbanist"/>
              </a:rPr>
              <a:t> and </a:t>
            </a:r>
            <a:r>
              <a:rPr lang="it-IT" dirty="0" err="1">
                <a:solidFill>
                  <a:schemeClr val="tx1"/>
                </a:solidFill>
                <a:latin typeface="Urbanist"/>
              </a:rPr>
              <a:t>then</a:t>
            </a:r>
            <a:r>
              <a:rPr lang="it-IT" dirty="0">
                <a:solidFill>
                  <a:schemeClr val="tx1"/>
                </a:solidFill>
                <a:latin typeface="Urbanist"/>
              </a:rPr>
              <a:t> restricted the </a:t>
            </a:r>
            <a:r>
              <a:rPr lang="it-IT" dirty="0" err="1">
                <a:solidFill>
                  <a:schemeClr val="tx1"/>
                </a:solidFill>
                <a:latin typeface="Urbanist"/>
              </a:rPr>
              <a:t>search</a:t>
            </a:r>
            <a:r>
              <a:rPr lang="it-IT" dirty="0">
                <a:solidFill>
                  <a:schemeClr val="tx1"/>
                </a:solidFill>
                <a:latin typeface="Urbanist"/>
              </a:rPr>
              <a:t> in a </a:t>
            </a:r>
            <a:r>
              <a:rPr lang="it-IT" dirty="0" err="1">
                <a:solidFill>
                  <a:schemeClr val="tx1"/>
                </a:solidFill>
                <a:latin typeface="Urbanist"/>
              </a:rPr>
              <a:t>smaller</a:t>
            </a:r>
            <a:r>
              <a:rPr lang="it-IT" dirty="0">
                <a:solidFill>
                  <a:schemeClr val="tx1"/>
                </a:solidFill>
                <a:latin typeface="Urbanist"/>
              </a:rPr>
              <a:t> </a:t>
            </a:r>
            <a:r>
              <a:rPr lang="it-IT" dirty="0" err="1">
                <a:solidFill>
                  <a:schemeClr val="tx1"/>
                </a:solidFill>
                <a:latin typeface="Urbanist"/>
              </a:rPr>
              <a:t>interval</a:t>
            </a:r>
            <a:r>
              <a:rPr lang="it-IT" dirty="0">
                <a:solidFill>
                  <a:schemeClr val="tx1"/>
                </a:solidFill>
                <a:latin typeface="Urbanist"/>
              </a:rPr>
              <a:t>.</a:t>
            </a:r>
            <a:endParaRPr lang="it-IT">
              <a:solidFill>
                <a:schemeClr val="tx1"/>
              </a:solidFill>
            </a:endParaRPr>
          </a:p>
        </p:txBody>
      </p:sp>
      <p:sp>
        <p:nvSpPr>
          <p:cNvPr id="4" name="CasellaDiTesto 3">
            <a:extLst>
              <a:ext uri="{FF2B5EF4-FFF2-40B4-BE49-F238E27FC236}">
                <a16:creationId xmlns:a16="http://schemas.microsoft.com/office/drawing/2014/main" id="{0B027207-F1F7-613D-0E2F-CD60148FF3E7}"/>
              </a:ext>
            </a:extLst>
          </p:cNvPr>
          <p:cNvSpPr txBox="1"/>
          <p:nvPr/>
        </p:nvSpPr>
        <p:spPr>
          <a:xfrm>
            <a:off x="749165" y="968487"/>
            <a:ext cx="7648363"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800" b="1" dirty="0">
                <a:solidFill>
                  <a:schemeClr val="tx1"/>
                </a:solidFill>
                <a:latin typeface="Urbanist"/>
              </a:rPr>
              <a:t>In-</a:t>
            </a:r>
            <a:r>
              <a:rPr lang="it-IT" sz="1800" b="1" err="1">
                <a:solidFill>
                  <a:schemeClr val="tx1"/>
                </a:solidFill>
                <a:latin typeface="Urbanist"/>
              </a:rPr>
              <a:t>depth</a:t>
            </a:r>
            <a:r>
              <a:rPr lang="it-IT" sz="1800" b="1" dirty="0">
                <a:solidFill>
                  <a:schemeClr val="tx1"/>
                </a:solidFill>
                <a:latin typeface="Urbanist"/>
              </a:rPr>
              <a:t> </a:t>
            </a:r>
            <a:r>
              <a:rPr lang="it-IT" sz="1800" b="1" err="1">
                <a:solidFill>
                  <a:schemeClr val="tx1"/>
                </a:solidFill>
                <a:latin typeface="Urbanist"/>
              </a:rPr>
              <a:t>analysis</a:t>
            </a:r>
            <a:r>
              <a:rPr lang="it-IT" sz="1800" b="1" dirty="0">
                <a:solidFill>
                  <a:schemeClr val="tx1"/>
                </a:solidFill>
                <a:latin typeface="Urbanist"/>
              </a:rPr>
              <a:t> of the </a:t>
            </a:r>
            <a:r>
              <a:rPr lang="it-IT" sz="1800" b="1" err="1">
                <a:solidFill>
                  <a:schemeClr val="tx1"/>
                </a:solidFill>
                <a:latin typeface="Urbanist"/>
              </a:rPr>
              <a:t>method</a:t>
            </a:r>
            <a:endParaRPr lang="it-IT" sz="1800" b="1">
              <a:solidFill>
                <a:schemeClr val="tx1"/>
              </a:solidFill>
              <a:latin typeface="Urbanist"/>
            </a:endParaRPr>
          </a:p>
          <a:p>
            <a:endParaRPr lang="it-IT" dirty="0">
              <a:solidFill>
                <a:schemeClr val="tx1"/>
              </a:solidFill>
              <a:latin typeface="Urbanist"/>
            </a:endParaRPr>
          </a:p>
          <a:p>
            <a:r>
              <a:rPr lang="it-IT" dirty="0" err="1">
                <a:solidFill>
                  <a:schemeClr val="tx1"/>
                </a:solidFill>
                <a:latin typeface="Urbanist"/>
              </a:rPr>
              <a:t>Having</a:t>
            </a:r>
            <a:r>
              <a:rPr lang="it-IT" dirty="0">
                <a:solidFill>
                  <a:schemeClr val="tx1"/>
                </a:solidFill>
                <a:latin typeface="Urbanist"/>
              </a:rPr>
              <a:t> </a:t>
            </a:r>
            <a:r>
              <a:rPr lang="it-IT" dirty="0" err="1">
                <a:solidFill>
                  <a:schemeClr val="tx1"/>
                </a:solidFill>
                <a:latin typeface="Urbanist"/>
              </a:rPr>
              <a:t>conducted</a:t>
            </a:r>
            <a:r>
              <a:rPr lang="it-IT" dirty="0">
                <a:solidFill>
                  <a:schemeClr val="tx1"/>
                </a:solidFill>
                <a:latin typeface="Urbanist"/>
              </a:rPr>
              <a:t> an in-</a:t>
            </a:r>
            <a:r>
              <a:rPr lang="it-IT" dirty="0" err="1">
                <a:solidFill>
                  <a:schemeClr val="tx1"/>
                </a:solidFill>
                <a:latin typeface="Urbanist"/>
              </a:rPr>
              <a:t>depth</a:t>
            </a:r>
            <a:r>
              <a:rPr lang="it-IT" dirty="0">
                <a:solidFill>
                  <a:schemeClr val="tx1"/>
                </a:solidFill>
                <a:latin typeface="Urbanist"/>
              </a:rPr>
              <a:t> study of </a:t>
            </a:r>
            <a:r>
              <a:rPr lang="it-IT" dirty="0" err="1">
                <a:solidFill>
                  <a:schemeClr val="tx1"/>
                </a:solidFill>
                <a:latin typeface="Urbanist"/>
              </a:rPr>
              <a:t>momentum-based</a:t>
            </a:r>
            <a:r>
              <a:rPr lang="it-IT" dirty="0">
                <a:solidFill>
                  <a:schemeClr val="tx1"/>
                </a:solidFill>
                <a:latin typeface="Urbanist"/>
              </a:rPr>
              <a:t> </a:t>
            </a:r>
            <a:r>
              <a:rPr lang="it-IT" dirty="0" err="1">
                <a:solidFill>
                  <a:schemeClr val="tx1"/>
                </a:solidFill>
                <a:latin typeface="Urbanist"/>
              </a:rPr>
              <a:t>methods</a:t>
            </a:r>
            <a:r>
              <a:rPr lang="it-IT" dirty="0">
                <a:solidFill>
                  <a:schemeClr val="tx1"/>
                </a:solidFill>
                <a:latin typeface="Urbanist"/>
              </a:rPr>
              <a:t>, </a:t>
            </a:r>
            <a:r>
              <a:rPr lang="it-IT" dirty="0" err="1">
                <a:solidFill>
                  <a:schemeClr val="tx1"/>
                </a:solidFill>
                <a:latin typeface="Urbanist"/>
              </a:rPr>
              <a:t>we</a:t>
            </a:r>
            <a:r>
              <a:rPr lang="it-IT" dirty="0">
                <a:solidFill>
                  <a:schemeClr val="tx1"/>
                </a:solidFill>
                <a:latin typeface="Urbanist"/>
              </a:rPr>
              <a:t> </a:t>
            </a:r>
            <a:r>
              <a:rPr lang="it-IT" dirty="0" err="1">
                <a:solidFill>
                  <a:schemeClr val="tx1"/>
                </a:solidFill>
                <a:latin typeface="Urbanist"/>
              </a:rPr>
              <a:t>strategically</a:t>
            </a:r>
            <a:r>
              <a:rPr lang="it-IT" dirty="0">
                <a:solidFill>
                  <a:schemeClr val="tx1"/>
                </a:solidFill>
                <a:latin typeface="Urbanist"/>
              </a:rPr>
              <a:t> </a:t>
            </a:r>
            <a:r>
              <a:rPr lang="it-IT" dirty="0" err="1">
                <a:solidFill>
                  <a:schemeClr val="tx1"/>
                </a:solidFill>
                <a:latin typeface="Urbanist"/>
              </a:rPr>
              <a:t>avoided</a:t>
            </a:r>
            <a:r>
              <a:rPr lang="it-IT" dirty="0">
                <a:solidFill>
                  <a:schemeClr val="tx1"/>
                </a:solidFill>
                <a:latin typeface="Urbanist"/>
              </a:rPr>
              <a:t> </a:t>
            </a:r>
            <a:r>
              <a:rPr lang="it-IT" dirty="0" err="1">
                <a:solidFill>
                  <a:schemeClr val="tx1"/>
                </a:solidFill>
                <a:latin typeface="Urbanist"/>
              </a:rPr>
              <a:t>combining</a:t>
            </a:r>
            <a:r>
              <a:rPr lang="it-IT" dirty="0">
                <a:solidFill>
                  <a:schemeClr val="tx1"/>
                </a:solidFill>
                <a:latin typeface="Urbanist"/>
              </a:rPr>
              <a:t> </a:t>
            </a:r>
            <a:r>
              <a:rPr lang="it-IT" dirty="0" err="1">
                <a:solidFill>
                  <a:schemeClr val="tx1"/>
                </a:solidFill>
                <a:latin typeface="Urbanist"/>
              </a:rPr>
              <a:t>certain</a:t>
            </a:r>
            <a:r>
              <a:rPr lang="it-IT" dirty="0">
                <a:solidFill>
                  <a:schemeClr val="tx1"/>
                </a:solidFill>
                <a:latin typeface="Urbanist"/>
              </a:rPr>
              <a:t> </a:t>
            </a:r>
            <a:r>
              <a:rPr lang="it-IT" dirty="0" err="1">
                <a:solidFill>
                  <a:schemeClr val="tx1"/>
                </a:solidFill>
                <a:latin typeface="Urbanist"/>
              </a:rPr>
              <a:t>parameters</a:t>
            </a:r>
            <a:r>
              <a:rPr lang="it-IT" dirty="0">
                <a:solidFill>
                  <a:schemeClr val="tx1"/>
                </a:solidFill>
                <a:latin typeface="Urbanist"/>
              </a:rPr>
              <a:t> </a:t>
            </a:r>
            <a:r>
              <a:rPr lang="it-IT" dirty="0" err="1">
                <a:solidFill>
                  <a:schemeClr val="tx1"/>
                </a:solidFill>
                <a:latin typeface="Urbanist"/>
              </a:rPr>
              <a:t>values</a:t>
            </a:r>
            <a:r>
              <a:rPr lang="it-IT" dirty="0">
                <a:solidFill>
                  <a:schemeClr val="tx1"/>
                </a:solidFill>
                <a:latin typeface="Urbanist"/>
              </a:rPr>
              <a:t> and </a:t>
            </a:r>
            <a:r>
              <a:rPr lang="it-IT" dirty="0" err="1">
                <a:solidFill>
                  <a:schemeClr val="tx1"/>
                </a:solidFill>
                <a:latin typeface="Urbanist"/>
              </a:rPr>
              <a:t>were</a:t>
            </a:r>
            <a:r>
              <a:rPr lang="it-IT" dirty="0">
                <a:solidFill>
                  <a:schemeClr val="tx1"/>
                </a:solidFill>
                <a:latin typeface="Urbanist"/>
              </a:rPr>
              <a:t> </a:t>
            </a:r>
            <a:r>
              <a:rPr lang="it-IT" dirty="0" err="1">
                <a:solidFill>
                  <a:schemeClr val="tx1"/>
                </a:solidFill>
                <a:latin typeface="Urbanist"/>
              </a:rPr>
              <a:t>able</a:t>
            </a:r>
            <a:r>
              <a:rPr lang="it-IT" dirty="0">
                <a:solidFill>
                  <a:schemeClr val="tx1"/>
                </a:solidFill>
                <a:latin typeface="Urbanist"/>
              </a:rPr>
              <a:t> to anticipate the </a:t>
            </a:r>
            <a:r>
              <a:rPr lang="it-IT" dirty="0" err="1">
                <a:solidFill>
                  <a:schemeClr val="tx1"/>
                </a:solidFill>
                <a:latin typeface="Urbanist"/>
              </a:rPr>
              <a:t>behavior</a:t>
            </a:r>
            <a:r>
              <a:rPr lang="it-IT" dirty="0">
                <a:solidFill>
                  <a:schemeClr val="tx1"/>
                </a:solidFill>
                <a:latin typeface="Urbanist"/>
              </a:rPr>
              <a:t> of </a:t>
            </a:r>
            <a:r>
              <a:rPr lang="it-IT" dirty="0" err="1">
                <a:solidFill>
                  <a:schemeClr val="tx1"/>
                </a:solidFill>
                <a:latin typeface="Urbanist"/>
              </a:rPr>
              <a:t>specific</a:t>
            </a:r>
            <a:r>
              <a:rPr lang="it-IT" dirty="0">
                <a:solidFill>
                  <a:schemeClr val="tx1"/>
                </a:solidFill>
                <a:latin typeface="Urbanist"/>
              </a:rPr>
              <a:t> models.</a:t>
            </a:r>
          </a:p>
        </p:txBody>
      </p:sp>
      <p:sp>
        <p:nvSpPr>
          <p:cNvPr id="8" name="CasellaDiTesto 7">
            <a:extLst>
              <a:ext uri="{FF2B5EF4-FFF2-40B4-BE49-F238E27FC236}">
                <a16:creationId xmlns:a16="http://schemas.microsoft.com/office/drawing/2014/main" id="{D7ABA1BC-37EA-9774-53CD-A1E318CFAC71}"/>
              </a:ext>
            </a:extLst>
          </p:cNvPr>
          <p:cNvSpPr txBox="1"/>
          <p:nvPr/>
        </p:nvSpPr>
        <p:spPr>
          <a:xfrm>
            <a:off x="747437" y="3559183"/>
            <a:ext cx="724069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800" b="1" err="1">
                <a:solidFill>
                  <a:schemeClr val="tx1"/>
                </a:solidFill>
                <a:latin typeface="Urbanist"/>
              </a:rPr>
              <a:t>Parallelizing</a:t>
            </a:r>
            <a:r>
              <a:rPr lang="it-IT" sz="1800" b="1" dirty="0">
                <a:solidFill>
                  <a:schemeClr val="tx1"/>
                </a:solidFill>
                <a:latin typeface="Urbanist"/>
              </a:rPr>
              <a:t> the Cross-</a:t>
            </a:r>
            <a:r>
              <a:rPr lang="it-IT" sz="1800" b="1" err="1">
                <a:solidFill>
                  <a:schemeClr val="tx1"/>
                </a:solidFill>
                <a:latin typeface="Urbanist"/>
              </a:rPr>
              <a:t>Validation</a:t>
            </a:r>
            <a:endParaRPr lang="it-IT" sz="1800" b="1">
              <a:solidFill>
                <a:schemeClr val="tx1"/>
              </a:solidFill>
              <a:latin typeface="Urbanist"/>
            </a:endParaRPr>
          </a:p>
          <a:p>
            <a:endParaRPr lang="it-IT" sz="1600" b="1" dirty="0">
              <a:solidFill>
                <a:schemeClr val="tx1"/>
              </a:solidFill>
              <a:latin typeface="Urbanist"/>
            </a:endParaRPr>
          </a:p>
          <a:p>
            <a:r>
              <a:rPr lang="it-IT" dirty="0">
                <a:solidFill>
                  <a:schemeClr val="tx1"/>
                </a:solidFill>
                <a:latin typeface="Urbanist"/>
              </a:rPr>
              <a:t>CV with 5 </a:t>
            </a:r>
            <a:r>
              <a:rPr lang="it-IT" err="1">
                <a:solidFill>
                  <a:schemeClr val="tx1"/>
                </a:solidFill>
                <a:latin typeface="Urbanist"/>
              </a:rPr>
              <a:t>folds</a:t>
            </a:r>
            <a:r>
              <a:rPr lang="it-IT" dirty="0">
                <a:solidFill>
                  <a:schemeClr val="tx1"/>
                </a:solidFill>
                <a:latin typeface="Urbanist"/>
              </a:rPr>
              <a:t> and 3 </a:t>
            </a:r>
            <a:r>
              <a:rPr lang="it-IT" err="1">
                <a:solidFill>
                  <a:schemeClr val="tx1"/>
                </a:solidFill>
                <a:latin typeface="Urbanist"/>
              </a:rPr>
              <a:t>repeats</a:t>
            </a:r>
            <a:endParaRPr lang="it-IT">
              <a:solidFill>
                <a:schemeClr val="tx1"/>
              </a:solidFill>
              <a:latin typeface="Urbanist"/>
            </a:endParaRPr>
          </a:p>
          <a:p>
            <a:r>
              <a:rPr lang="it-IT" err="1">
                <a:solidFill>
                  <a:schemeClr val="tx1"/>
                </a:solidFill>
                <a:latin typeface="Urbanist"/>
              </a:rPr>
              <a:t>We</a:t>
            </a:r>
            <a:r>
              <a:rPr lang="it-IT" dirty="0">
                <a:solidFill>
                  <a:schemeClr val="tx1"/>
                </a:solidFill>
                <a:latin typeface="Urbanist"/>
              </a:rPr>
              <a:t> </a:t>
            </a:r>
            <a:r>
              <a:rPr lang="it-IT" err="1">
                <a:solidFill>
                  <a:schemeClr val="tx1"/>
                </a:solidFill>
                <a:latin typeface="Urbanist"/>
              </a:rPr>
              <a:t>took</a:t>
            </a:r>
            <a:r>
              <a:rPr lang="it-IT" dirty="0">
                <a:solidFill>
                  <a:schemeClr val="tx1"/>
                </a:solidFill>
                <a:latin typeface="Urbanist"/>
              </a:rPr>
              <a:t> </a:t>
            </a:r>
            <a:r>
              <a:rPr lang="it-IT" err="1">
                <a:solidFill>
                  <a:schemeClr val="tx1"/>
                </a:solidFill>
                <a:latin typeface="Urbanist"/>
              </a:rPr>
              <a:t>advantage</a:t>
            </a:r>
            <a:r>
              <a:rPr lang="it-IT" dirty="0">
                <a:solidFill>
                  <a:schemeClr val="tx1"/>
                </a:solidFill>
                <a:latin typeface="Urbanist"/>
              </a:rPr>
              <a:t> of the </a:t>
            </a:r>
            <a:r>
              <a:rPr lang="it-IT" err="1">
                <a:solidFill>
                  <a:schemeClr val="tx1"/>
                </a:solidFill>
                <a:latin typeface="Urbanist"/>
              </a:rPr>
              <a:t>joblib</a:t>
            </a:r>
            <a:r>
              <a:rPr lang="it-IT" dirty="0">
                <a:solidFill>
                  <a:schemeClr val="tx1"/>
                </a:solidFill>
                <a:latin typeface="Urbanist"/>
              </a:rPr>
              <a:t> library[4] to speed up the trials.</a:t>
            </a:r>
          </a:p>
        </p:txBody>
      </p:sp>
    </p:spTree>
    <p:extLst>
      <p:ext uri="{BB962C8B-B14F-4D97-AF65-F5344CB8AC3E}">
        <p14:creationId xmlns:p14="http://schemas.microsoft.com/office/powerpoint/2010/main" val="313610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F57BEB-E82F-4DB0-0CBA-C9AF05B369FF}"/>
              </a:ext>
            </a:extLst>
          </p:cNvPr>
          <p:cNvSpPr>
            <a:spLocks noGrp="1"/>
          </p:cNvSpPr>
          <p:nvPr>
            <p:ph type="title"/>
          </p:nvPr>
        </p:nvSpPr>
        <p:spPr>
          <a:xfrm>
            <a:off x="631017" y="1387365"/>
            <a:ext cx="7859836" cy="549861"/>
          </a:xfrm>
        </p:spPr>
        <p:txBody>
          <a:bodyPr/>
          <a:lstStyle/>
          <a:p>
            <a:pPr algn="l"/>
            <a:r>
              <a:rPr lang="it-IT" sz="1600" dirty="0">
                <a:latin typeface="Urbanist Light"/>
                <a:ea typeface="Urbanist Light"/>
                <a:cs typeface="Urbanist Light"/>
              </a:rPr>
              <a:t>A </a:t>
            </a:r>
            <a:r>
              <a:rPr lang="it-IT" sz="1600" b="1" dirty="0" err="1">
                <a:latin typeface="Urbanist Light"/>
                <a:ea typeface="Urbanist Light"/>
                <a:cs typeface="Urbanist Light"/>
              </a:rPr>
              <a:t>correlation</a:t>
            </a:r>
            <a:r>
              <a:rPr lang="it-IT" sz="1600" b="1" dirty="0">
                <a:latin typeface="Urbanist Light"/>
                <a:ea typeface="Urbanist Light"/>
                <a:cs typeface="Urbanist Light"/>
              </a:rPr>
              <a:t> </a:t>
            </a:r>
            <a:r>
              <a:rPr lang="it-IT" sz="1600" b="1" dirty="0" err="1">
                <a:latin typeface="Urbanist Light"/>
                <a:ea typeface="Urbanist Light"/>
                <a:cs typeface="Urbanist Light"/>
              </a:rPr>
              <a:t>analysis</a:t>
            </a:r>
            <a:r>
              <a:rPr lang="it-IT" sz="1600" b="1" dirty="0">
                <a:latin typeface="Urbanist Light"/>
                <a:ea typeface="Urbanist Light"/>
                <a:cs typeface="Urbanist Light"/>
              </a:rPr>
              <a:t> </a:t>
            </a:r>
            <a:r>
              <a:rPr lang="it-IT" sz="1600" dirty="0" err="1">
                <a:latin typeface="Urbanist Light"/>
                <a:ea typeface="Urbanist Light"/>
                <a:cs typeface="Urbanist Light"/>
              </a:rPr>
              <a:t>was</a:t>
            </a:r>
            <a:r>
              <a:rPr lang="it-IT" sz="1600" dirty="0">
                <a:latin typeface="Urbanist Light"/>
                <a:ea typeface="Urbanist Light"/>
                <a:cs typeface="Urbanist Light"/>
              </a:rPr>
              <a:t> </a:t>
            </a:r>
            <a:r>
              <a:rPr lang="it-IT" sz="1600" dirty="0" err="1">
                <a:latin typeface="Urbanist Light"/>
                <a:ea typeface="Urbanist Light"/>
                <a:cs typeface="Urbanist Light"/>
              </a:rPr>
              <a:t>performed</a:t>
            </a:r>
            <a:r>
              <a:rPr lang="it-IT" sz="1600" dirty="0">
                <a:latin typeface="Urbanist Light"/>
                <a:ea typeface="Urbanist Light"/>
                <a:cs typeface="Urbanist Light"/>
              </a:rPr>
              <a:t> in </a:t>
            </a:r>
            <a:r>
              <a:rPr lang="it-IT" sz="1600" dirty="0" err="1">
                <a:latin typeface="Urbanist Light"/>
                <a:ea typeface="Urbanist Light"/>
                <a:cs typeface="Urbanist Light"/>
              </a:rPr>
              <a:t>each</a:t>
            </a:r>
            <a:r>
              <a:rPr lang="it-IT" sz="1600" dirty="0">
                <a:latin typeface="Urbanist Light"/>
                <a:ea typeface="Urbanist Light"/>
                <a:cs typeface="Urbanist Light"/>
              </a:rPr>
              <a:t> MONK dataset. </a:t>
            </a:r>
            <a:r>
              <a:rPr lang="it-IT" sz="1600" dirty="0" err="1">
                <a:latin typeface="Urbanist Light"/>
                <a:ea typeface="Urbanist Light"/>
                <a:cs typeface="Urbanist Light"/>
              </a:rPr>
              <a:t>This</a:t>
            </a:r>
            <a:r>
              <a:rPr lang="it-IT" sz="1600" dirty="0">
                <a:latin typeface="Urbanist Light"/>
                <a:ea typeface="Urbanist Light"/>
                <a:cs typeface="Urbanist Light"/>
              </a:rPr>
              <a:t> </a:t>
            </a:r>
            <a:r>
              <a:rPr lang="it-IT" sz="1600" dirty="0" err="1">
                <a:latin typeface="Urbanist Light"/>
                <a:ea typeface="Urbanist Light"/>
                <a:cs typeface="Urbanist Light"/>
              </a:rPr>
              <a:t>helped</a:t>
            </a:r>
            <a:r>
              <a:rPr lang="it-IT" sz="1600" dirty="0">
                <a:latin typeface="Urbanist Light"/>
                <a:ea typeface="Urbanist Light"/>
                <a:cs typeface="Urbanist Light"/>
              </a:rPr>
              <a:t> </a:t>
            </a:r>
            <a:r>
              <a:rPr lang="it-IT" sz="1600" dirty="0" err="1">
                <a:latin typeface="Urbanist Light"/>
                <a:ea typeface="Urbanist Light"/>
                <a:cs typeface="Urbanist Light"/>
              </a:rPr>
              <a:t>us</a:t>
            </a:r>
            <a:r>
              <a:rPr lang="it-IT" sz="1600" dirty="0">
                <a:latin typeface="Urbanist Light"/>
                <a:ea typeface="Urbanist Light"/>
                <a:cs typeface="Urbanist Light"/>
              </a:rPr>
              <a:t> </a:t>
            </a:r>
            <a:r>
              <a:rPr lang="it-IT" sz="1600" dirty="0" err="1">
                <a:latin typeface="Urbanist Light"/>
                <a:ea typeface="Urbanist Light"/>
                <a:cs typeface="Urbanist Light"/>
              </a:rPr>
              <a:t>understand</a:t>
            </a:r>
            <a:r>
              <a:rPr lang="it-IT" sz="1600" dirty="0">
                <a:latin typeface="Urbanist Light"/>
                <a:ea typeface="Urbanist Light"/>
                <a:cs typeface="Urbanist Light"/>
              </a:rPr>
              <a:t> </a:t>
            </a:r>
            <a:r>
              <a:rPr lang="it-IT" sz="1600" dirty="0" err="1">
                <a:latin typeface="Urbanist Light"/>
                <a:ea typeface="Urbanist Light"/>
                <a:cs typeface="Urbanist Light"/>
              </a:rPr>
              <a:t>how</a:t>
            </a:r>
            <a:r>
              <a:rPr lang="it-IT" sz="1600" dirty="0">
                <a:latin typeface="Urbanist Light"/>
                <a:ea typeface="Urbanist Light"/>
                <a:cs typeface="Urbanist Light"/>
              </a:rPr>
              <a:t> the features relate to the target y and to </a:t>
            </a:r>
            <a:r>
              <a:rPr lang="it-IT" sz="1600" dirty="0" err="1">
                <a:latin typeface="Urbanist Light"/>
                <a:ea typeface="Urbanist Light"/>
                <a:cs typeface="Urbanist Light"/>
              </a:rPr>
              <a:t>what</a:t>
            </a:r>
            <a:r>
              <a:rPr lang="it-IT" sz="1600" dirty="0">
                <a:latin typeface="Urbanist Light"/>
                <a:ea typeface="Urbanist Light"/>
                <a:cs typeface="Urbanist Light"/>
              </a:rPr>
              <a:t> </a:t>
            </a:r>
            <a:r>
              <a:rPr lang="it-IT" sz="1600" dirty="0" err="1">
                <a:latin typeface="Urbanist Light"/>
                <a:ea typeface="Urbanist Light"/>
                <a:cs typeface="Urbanist Light"/>
              </a:rPr>
              <a:t>extent</a:t>
            </a:r>
            <a:r>
              <a:rPr lang="it-IT" sz="1600" dirty="0">
                <a:latin typeface="Urbanist Light"/>
                <a:ea typeface="Urbanist Light"/>
                <a:cs typeface="Urbanist Light"/>
              </a:rPr>
              <a:t> (</a:t>
            </a:r>
            <a:r>
              <a:rPr lang="it-IT" sz="1600" dirty="0" err="1">
                <a:latin typeface="Urbanist Light"/>
                <a:ea typeface="Urbanist Light"/>
                <a:cs typeface="Urbanist Light"/>
              </a:rPr>
              <a:t>Appendix</a:t>
            </a:r>
            <a:r>
              <a:rPr lang="it-IT" sz="1600" dirty="0">
                <a:latin typeface="Urbanist Light"/>
                <a:ea typeface="Urbanist Light"/>
                <a:cs typeface="Urbanist Light"/>
              </a:rPr>
              <a:t> 3).</a:t>
            </a:r>
            <a:br>
              <a:rPr lang="en-US" sz="1600" dirty="0">
                <a:latin typeface="Urbanist Light"/>
                <a:ea typeface="Urbanist Light"/>
                <a:cs typeface="Urbanist Light"/>
              </a:rPr>
            </a:br>
            <a:endParaRPr lang="it-IT" sz="1600" dirty="0">
              <a:latin typeface="Urbanist Light"/>
              <a:ea typeface="Urbanist Light"/>
              <a:cs typeface="Urbanist Light"/>
            </a:endParaRPr>
          </a:p>
        </p:txBody>
      </p:sp>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5136186" cy="535926"/>
          </a:xfrm>
        </p:spPr>
        <p:txBody>
          <a:bodyPr/>
          <a:lstStyle/>
          <a:p>
            <a:pPr algn="l"/>
            <a:r>
              <a:rPr lang="it-IT" sz="2800" dirty="0">
                <a:latin typeface="Urbanist"/>
                <a:ea typeface="Urbanist"/>
                <a:cs typeface="Urbanist"/>
              </a:rPr>
              <a:t>MONK - </a:t>
            </a:r>
            <a:r>
              <a:rPr lang="it-IT" sz="2800" dirty="0" err="1">
                <a:latin typeface="Urbanist"/>
                <a:ea typeface="Urbanist"/>
                <a:cs typeface="Urbanist"/>
              </a:rPr>
              <a:t>Preprocessing</a:t>
            </a:r>
          </a:p>
        </p:txBody>
      </p:sp>
      <p:sp>
        <p:nvSpPr>
          <p:cNvPr id="4" name="CasellaDiTesto 3">
            <a:extLst>
              <a:ext uri="{FF2B5EF4-FFF2-40B4-BE49-F238E27FC236}">
                <a16:creationId xmlns:a16="http://schemas.microsoft.com/office/drawing/2014/main" id="{9E2B2C19-5945-F745-4185-8A28AC56D976}"/>
              </a:ext>
            </a:extLst>
          </p:cNvPr>
          <p:cNvSpPr txBox="1"/>
          <p:nvPr/>
        </p:nvSpPr>
        <p:spPr>
          <a:xfrm>
            <a:off x="613489" y="2406900"/>
            <a:ext cx="78592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err="1">
                <a:solidFill>
                  <a:schemeClr val="dk1"/>
                </a:solidFill>
                <a:latin typeface="Urbanist Light"/>
                <a:ea typeface="Urbanist Light"/>
                <a:cs typeface="Urbanist Light"/>
                <a:sym typeface="Urbanist"/>
              </a:rPr>
              <a:t>Furthermore</a:t>
            </a:r>
            <a:r>
              <a:rPr lang="it-IT" sz="1600" dirty="0">
                <a:solidFill>
                  <a:schemeClr val="dk1"/>
                </a:solidFill>
                <a:latin typeface="Urbanist Light"/>
                <a:ea typeface="Urbanist Light"/>
                <a:cs typeface="Urbanist Light"/>
                <a:sym typeface="Urbanist"/>
              </a:rPr>
              <a:t>, for MONK3, </a:t>
            </a:r>
            <a:r>
              <a:rPr lang="it-IT" sz="1600" b="1" dirty="0" err="1">
                <a:solidFill>
                  <a:schemeClr val="dk1"/>
                </a:solidFill>
                <a:latin typeface="Urbanist Light"/>
                <a:ea typeface="Urbanist Light"/>
                <a:cs typeface="Urbanist Light"/>
                <a:sym typeface="Urbanist"/>
              </a:rPr>
              <a:t>misclassified</a:t>
            </a:r>
            <a:r>
              <a:rPr lang="it-IT" sz="1600" b="1" dirty="0">
                <a:solidFill>
                  <a:schemeClr val="dk1"/>
                </a:solidFill>
                <a:latin typeface="Urbanist Light"/>
                <a:ea typeface="Urbanist Light"/>
                <a:cs typeface="Urbanist Light"/>
                <a:sym typeface="Urbanist"/>
              </a:rPr>
              <a:t> </a:t>
            </a:r>
            <a:r>
              <a:rPr lang="it-IT" sz="1600" b="1" dirty="0" err="1">
                <a:solidFill>
                  <a:schemeClr val="dk1"/>
                </a:solidFill>
                <a:latin typeface="Urbanist Light"/>
                <a:ea typeface="Urbanist Light"/>
                <a:cs typeface="Urbanist Light"/>
                <a:sym typeface="Urbanist"/>
              </a:rPr>
              <a:t>records</a:t>
            </a:r>
            <a:r>
              <a:rPr lang="it-IT" sz="1600" dirty="0">
                <a:solidFill>
                  <a:schemeClr val="dk1"/>
                </a:solidFill>
                <a:latin typeface="Urbanist Light"/>
                <a:ea typeface="Urbanist Light"/>
                <a:cs typeface="Urbanist Light"/>
                <a:sym typeface="Urbanist"/>
              </a:rPr>
              <a:t> </a:t>
            </a:r>
            <a:r>
              <a:rPr lang="it-IT" sz="1600" dirty="0" err="1">
                <a:solidFill>
                  <a:schemeClr val="dk1"/>
                </a:solidFill>
                <a:latin typeface="Urbanist Light"/>
                <a:ea typeface="Urbanist Light"/>
                <a:cs typeface="Urbanist Light"/>
                <a:sym typeface="Urbanist"/>
              </a:rPr>
              <a:t>were</a:t>
            </a:r>
            <a:r>
              <a:rPr lang="it-IT" sz="1600" dirty="0">
                <a:solidFill>
                  <a:schemeClr val="dk1"/>
                </a:solidFill>
                <a:latin typeface="Urbanist Light"/>
                <a:ea typeface="Urbanist Light"/>
                <a:cs typeface="Urbanist Light"/>
                <a:sym typeface="Urbanist"/>
              </a:rPr>
              <a:t> </a:t>
            </a:r>
            <a:r>
              <a:rPr lang="it-IT" sz="1600" dirty="0" err="1">
                <a:solidFill>
                  <a:schemeClr val="dk1"/>
                </a:solidFill>
                <a:latin typeface="Urbanist Light"/>
                <a:ea typeface="Urbanist Light"/>
                <a:cs typeface="Urbanist Light"/>
                <a:sym typeface="Urbanist"/>
              </a:rPr>
              <a:t>identified</a:t>
            </a:r>
            <a:r>
              <a:rPr lang="it-IT" sz="1600" dirty="0">
                <a:solidFill>
                  <a:schemeClr val="dk1"/>
                </a:solidFill>
                <a:latin typeface="Urbanist Light"/>
                <a:ea typeface="Urbanist Light"/>
                <a:cs typeface="Urbanist Light"/>
                <a:sym typeface="Urbanist"/>
              </a:rPr>
              <a:t> in the training set, </a:t>
            </a:r>
            <a:r>
              <a:rPr lang="it-IT" sz="1600" dirty="0" err="1">
                <a:solidFill>
                  <a:schemeClr val="dk1"/>
                </a:solidFill>
                <a:latin typeface="Urbanist Light"/>
                <a:ea typeface="Urbanist Light"/>
                <a:cs typeface="Urbanist Light"/>
                <a:sym typeface="Urbanist"/>
              </a:rPr>
              <a:t>which</a:t>
            </a:r>
            <a:r>
              <a:rPr lang="it-IT" sz="1600" dirty="0">
                <a:solidFill>
                  <a:schemeClr val="dk1"/>
                </a:solidFill>
                <a:latin typeface="Urbanist Light"/>
                <a:ea typeface="Urbanist Light"/>
                <a:cs typeface="Urbanist Light"/>
                <a:sym typeface="Urbanist"/>
              </a:rPr>
              <a:t> </a:t>
            </a:r>
            <a:r>
              <a:rPr lang="it-IT" sz="1600" dirty="0" err="1">
                <a:solidFill>
                  <a:schemeClr val="dk1"/>
                </a:solidFill>
                <a:latin typeface="Urbanist Light"/>
                <a:ea typeface="Urbanist Light"/>
                <a:cs typeface="Urbanist Light"/>
                <a:sym typeface="Urbanist"/>
              </a:rPr>
              <a:t>affected</a:t>
            </a:r>
            <a:r>
              <a:rPr lang="it-IT" sz="1600" dirty="0">
                <a:solidFill>
                  <a:schemeClr val="dk1"/>
                </a:solidFill>
                <a:latin typeface="Urbanist Light"/>
                <a:ea typeface="Urbanist Light"/>
                <a:cs typeface="Urbanist Light"/>
                <a:sym typeface="Urbanist"/>
              </a:rPr>
              <a:t> the </a:t>
            </a:r>
            <a:r>
              <a:rPr lang="it-IT" sz="1600" dirty="0" err="1">
                <a:solidFill>
                  <a:schemeClr val="dk1"/>
                </a:solidFill>
                <a:latin typeface="Urbanist Light"/>
                <a:ea typeface="Urbanist Light"/>
                <a:cs typeface="Urbanist Light"/>
                <a:sym typeface="Urbanist"/>
              </a:rPr>
              <a:t>generalization</a:t>
            </a:r>
            <a:r>
              <a:rPr lang="it-IT" sz="1600" dirty="0">
                <a:solidFill>
                  <a:schemeClr val="dk1"/>
                </a:solidFill>
                <a:latin typeface="Urbanist Light"/>
                <a:ea typeface="Urbanist Light"/>
                <a:cs typeface="Urbanist Light"/>
                <a:sym typeface="Urbanist"/>
              </a:rPr>
              <a:t> performance of the models (</a:t>
            </a:r>
            <a:r>
              <a:rPr lang="it-IT" sz="1600" dirty="0" err="1">
                <a:solidFill>
                  <a:schemeClr val="dk1"/>
                </a:solidFill>
                <a:latin typeface="Urbanist Light"/>
                <a:ea typeface="Urbanist Light"/>
                <a:cs typeface="Urbanist Light"/>
                <a:sym typeface="Urbanist"/>
              </a:rPr>
              <a:t>Appendix</a:t>
            </a:r>
            <a:r>
              <a:rPr lang="it-IT" sz="1600" dirty="0">
                <a:solidFill>
                  <a:schemeClr val="dk1"/>
                </a:solidFill>
                <a:latin typeface="Urbanist Light"/>
                <a:ea typeface="Urbanist Light"/>
                <a:cs typeface="Urbanist Light"/>
                <a:sym typeface="Urbanist"/>
              </a:rPr>
              <a:t> 3.1).</a:t>
            </a:r>
          </a:p>
        </p:txBody>
      </p:sp>
      <p:sp>
        <p:nvSpPr>
          <p:cNvPr id="5" name="CasellaDiTesto 4">
            <a:extLst>
              <a:ext uri="{FF2B5EF4-FFF2-40B4-BE49-F238E27FC236}">
                <a16:creationId xmlns:a16="http://schemas.microsoft.com/office/drawing/2014/main" id="{BF7F4EA0-1D1F-8F0E-BC3F-C858AD01218E}"/>
              </a:ext>
            </a:extLst>
          </p:cNvPr>
          <p:cNvSpPr txBox="1"/>
          <p:nvPr/>
        </p:nvSpPr>
        <p:spPr>
          <a:xfrm>
            <a:off x="633906" y="3576992"/>
            <a:ext cx="73925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solidFill>
                  <a:schemeClr val="dk1"/>
                </a:solidFill>
                <a:latin typeface="Urbanist Light"/>
                <a:ea typeface="Urbanist Light"/>
                <a:cs typeface="Urbanist Light"/>
              </a:rPr>
              <a:t>One-hot </a:t>
            </a:r>
            <a:r>
              <a:rPr lang="it-IT" sz="1600" dirty="0" err="1">
                <a:solidFill>
                  <a:schemeClr val="dk1"/>
                </a:solidFill>
                <a:latin typeface="Urbanist Light"/>
                <a:ea typeface="Urbanist Light"/>
                <a:cs typeface="Urbanist Light"/>
              </a:rPr>
              <a:t>encoding</a:t>
            </a:r>
            <a:r>
              <a:rPr lang="it-IT" sz="1600" dirty="0">
                <a:solidFill>
                  <a:schemeClr val="dk1"/>
                </a:solidFill>
                <a:latin typeface="Urbanist Light"/>
                <a:ea typeface="Urbanist Light"/>
                <a:cs typeface="Urbanist Light"/>
              </a:rPr>
              <a:t> </a:t>
            </a:r>
            <a:r>
              <a:rPr lang="it-IT" sz="1600" dirty="0" err="1">
                <a:solidFill>
                  <a:schemeClr val="dk1"/>
                </a:solidFill>
                <a:latin typeface="Urbanist Light"/>
                <a:ea typeface="Urbanist Light"/>
                <a:cs typeface="Urbanist Light"/>
              </a:rPr>
              <a:t>has</a:t>
            </a:r>
            <a:r>
              <a:rPr lang="it-IT" sz="1600" dirty="0">
                <a:solidFill>
                  <a:schemeClr val="dk1"/>
                </a:solidFill>
                <a:latin typeface="Urbanist Light"/>
                <a:ea typeface="Urbanist Light"/>
                <a:cs typeface="Urbanist Light"/>
              </a:rPr>
              <a:t> </a:t>
            </a:r>
            <a:r>
              <a:rPr lang="it-IT" sz="1600" dirty="0" err="1">
                <a:solidFill>
                  <a:schemeClr val="dk1"/>
                </a:solidFill>
                <a:latin typeface="Urbanist Light"/>
                <a:ea typeface="Urbanist Light"/>
                <a:cs typeface="Urbanist Light"/>
              </a:rPr>
              <a:t>been</a:t>
            </a:r>
            <a:r>
              <a:rPr lang="it-IT" sz="1600" dirty="0">
                <a:solidFill>
                  <a:schemeClr val="dk1"/>
                </a:solidFill>
                <a:latin typeface="Urbanist Light"/>
                <a:ea typeface="Urbanist Light"/>
                <a:cs typeface="Urbanist Light"/>
              </a:rPr>
              <a:t> </a:t>
            </a:r>
            <a:r>
              <a:rPr lang="it-IT" sz="1600" dirty="0" err="1">
                <a:solidFill>
                  <a:schemeClr val="dk1"/>
                </a:solidFill>
                <a:latin typeface="Urbanist Light"/>
                <a:ea typeface="Urbanist Light"/>
                <a:cs typeface="Urbanist Light"/>
              </a:rPr>
              <a:t>performed</a:t>
            </a:r>
            <a:r>
              <a:rPr lang="it-IT" sz="1600" dirty="0">
                <a:solidFill>
                  <a:schemeClr val="dk1"/>
                </a:solidFill>
                <a:latin typeface="Urbanist Light"/>
                <a:ea typeface="Urbanist Light"/>
                <a:cs typeface="Urbanist Light"/>
              </a:rPr>
              <a:t> on features for </a:t>
            </a:r>
            <a:r>
              <a:rPr lang="it-IT" sz="1600" dirty="0" err="1">
                <a:solidFill>
                  <a:schemeClr val="dk1"/>
                </a:solidFill>
                <a:latin typeface="Urbanist Light"/>
                <a:ea typeface="Urbanist Light"/>
                <a:cs typeface="Urbanist Light"/>
              </a:rPr>
              <a:t>all</a:t>
            </a:r>
            <a:r>
              <a:rPr lang="it-IT" sz="1600" dirty="0">
                <a:solidFill>
                  <a:schemeClr val="dk1"/>
                </a:solidFill>
                <a:latin typeface="Urbanist Light"/>
                <a:ea typeface="Urbanist Light"/>
                <a:cs typeface="Urbanist Light"/>
              </a:rPr>
              <a:t> MONK tasks.</a:t>
            </a:r>
          </a:p>
        </p:txBody>
      </p:sp>
    </p:spTree>
    <p:extLst>
      <p:ext uri="{BB962C8B-B14F-4D97-AF65-F5344CB8AC3E}">
        <p14:creationId xmlns:p14="http://schemas.microsoft.com/office/powerpoint/2010/main" val="372172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B11E6C2-65B5-0AA9-BAE7-2FEA69E74B4C}"/>
              </a:ext>
            </a:extLst>
          </p:cNvPr>
          <p:cNvSpPr>
            <a:spLocks noGrp="1"/>
          </p:cNvSpPr>
          <p:nvPr>
            <p:ph type="title" idx="2"/>
          </p:nvPr>
        </p:nvSpPr>
        <p:spPr>
          <a:xfrm>
            <a:off x="356798" y="282027"/>
            <a:ext cx="5493373" cy="535926"/>
          </a:xfrm>
        </p:spPr>
        <p:txBody>
          <a:bodyPr/>
          <a:lstStyle/>
          <a:p>
            <a:pPr algn="l"/>
            <a:r>
              <a:rPr lang="it-IT" sz="2800" dirty="0">
                <a:latin typeface="Urbanist"/>
                <a:ea typeface="Urbanist"/>
                <a:cs typeface="Urbanist"/>
              </a:rPr>
              <a:t>MONK - </a:t>
            </a:r>
            <a:r>
              <a:rPr lang="it-IT" sz="2800" dirty="0" err="1">
                <a:latin typeface="Urbanist"/>
                <a:ea typeface="Urbanist"/>
                <a:cs typeface="Urbanist"/>
              </a:rPr>
              <a:t>Validation</a:t>
            </a:r>
          </a:p>
        </p:txBody>
      </p:sp>
      <p:sp>
        <p:nvSpPr>
          <p:cNvPr id="7" name="Titolo 6">
            <a:extLst>
              <a:ext uri="{FF2B5EF4-FFF2-40B4-BE49-F238E27FC236}">
                <a16:creationId xmlns:a16="http://schemas.microsoft.com/office/drawing/2014/main" id="{AB7C9A29-D987-C164-FAA1-9067F2DBDEAB}"/>
              </a:ext>
            </a:extLst>
          </p:cNvPr>
          <p:cNvSpPr>
            <a:spLocks noGrp="1"/>
          </p:cNvSpPr>
          <p:nvPr>
            <p:ph type="title"/>
          </p:nvPr>
        </p:nvSpPr>
        <p:spPr>
          <a:xfrm>
            <a:off x="781787" y="3538127"/>
            <a:ext cx="1588607" cy="313937"/>
          </a:xfrm>
        </p:spPr>
        <p:txBody>
          <a:bodyPr/>
          <a:lstStyle/>
          <a:p>
            <a:pPr algn="l"/>
            <a:r>
              <a:rPr lang="it-IT" sz="1400" dirty="0"/>
              <a:t>#Grid = 324</a:t>
            </a:r>
            <a:br>
              <a:rPr lang="it-IT" sz="1400" dirty="0"/>
            </a:br>
            <a:endParaRPr lang="it-IT" sz="1400" dirty="0"/>
          </a:p>
        </p:txBody>
      </p:sp>
      <p:graphicFrame>
        <p:nvGraphicFramePr>
          <p:cNvPr id="4" name="Tabella 3">
            <a:extLst>
              <a:ext uri="{FF2B5EF4-FFF2-40B4-BE49-F238E27FC236}">
                <a16:creationId xmlns:a16="http://schemas.microsoft.com/office/drawing/2014/main" id="{9BE92D4A-9F17-B2ED-F342-3DCA62CDE44B}"/>
              </a:ext>
            </a:extLst>
          </p:cNvPr>
          <p:cNvGraphicFramePr>
            <a:graphicFrameLocks noGrp="1"/>
          </p:cNvGraphicFramePr>
          <p:nvPr>
            <p:extLst>
              <p:ext uri="{D42A27DB-BD31-4B8C-83A1-F6EECF244321}">
                <p14:modId xmlns:p14="http://schemas.microsoft.com/office/powerpoint/2010/main" val="1221408987"/>
              </p:ext>
            </p:extLst>
          </p:nvPr>
        </p:nvGraphicFramePr>
        <p:xfrm>
          <a:off x="779212" y="1926483"/>
          <a:ext cx="7639131" cy="1584776"/>
        </p:xfrm>
        <a:graphic>
          <a:graphicData uri="http://schemas.openxmlformats.org/drawingml/2006/table">
            <a:tbl>
              <a:tblPr bandRow="1">
                <a:tableStyleId>{69271BF0-80FA-44D3-B114-B38513C96556}</a:tableStyleId>
              </a:tblPr>
              <a:tblGrid>
                <a:gridCol w="906880">
                  <a:extLst>
                    <a:ext uri="{9D8B030D-6E8A-4147-A177-3AD203B41FA5}">
                      <a16:colId xmlns:a16="http://schemas.microsoft.com/office/drawing/2014/main" val="99912652"/>
                    </a:ext>
                  </a:extLst>
                </a:gridCol>
                <a:gridCol w="960225">
                  <a:extLst>
                    <a:ext uri="{9D8B030D-6E8A-4147-A177-3AD203B41FA5}">
                      <a16:colId xmlns:a16="http://schemas.microsoft.com/office/drawing/2014/main" val="3049836952"/>
                    </a:ext>
                  </a:extLst>
                </a:gridCol>
                <a:gridCol w="1152271">
                  <a:extLst>
                    <a:ext uri="{9D8B030D-6E8A-4147-A177-3AD203B41FA5}">
                      <a16:colId xmlns:a16="http://schemas.microsoft.com/office/drawing/2014/main" val="3265549514"/>
                    </a:ext>
                  </a:extLst>
                </a:gridCol>
                <a:gridCol w="1088255">
                  <a:extLst>
                    <a:ext uri="{9D8B030D-6E8A-4147-A177-3AD203B41FA5}">
                      <a16:colId xmlns:a16="http://schemas.microsoft.com/office/drawing/2014/main" val="3517286023"/>
                    </a:ext>
                  </a:extLst>
                </a:gridCol>
                <a:gridCol w="1141602">
                  <a:extLst>
                    <a:ext uri="{9D8B030D-6E8A-4147-A177-3AD203B41FA5}">
                      <a16:colId xmlns:a16="http://schemas.microsoft.com/office/drawing/2014/main" val="1607178359"/>
                    </a:ext>
                  </a:extLst>
                </a:gridCol>
                <a:gridCol w="1194949">
                  <a:extLst>
                    <a:ext uri="{9D8B030D-6E8A-4147-A177-3AD203B41FA5}">
                      <a16:colId xmlns:a16="http://schemas.microsoft.com/office/drawing/2014/main" val="2278025465"/>
                    </a:ext>
                  </a:extLst>
                </a:gridCol>
                <a:gridCol w="1194949">
                  <a:extLst>
                    <a:ext uri="{9D8B030D-6E8A-4147-A177-3AD203B41FA5}">
                      <a16:colId xmlns:a16="http://schemas.microsoft.com/office/drawing/2014/main" val="1544372822"/>
                    </a:ext>
                  </a:extLst>
                </a:gridCol>
              </a:tblGrid>
              <a:tr h="792388">
                <a:tc>
                  <a:txBody>
                    <a:bodyPr/>
                    <a:lstStyle/>
                    <a:p>
                      <a:pPr algn="ctr" fontAlgn="auto"/>
                      <a:endParaRPr lang="it-IT" sz="1400" b="1" u="none" dirty="0">
                        <a:solidFill>
                          <a:srgbClr val="70544D"/>
                        </a:solidFill>
                        <a:effectLst/>
                        <a:latin typeface="Urbanist"/>
                      </a:endParaRP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base"/>
                      <a:r>
                        <a:rPr lang="it-IT" sz="1400" b="1" u="none" dirty="0">
                          <a:solidFill>
                            <a:srgbClr val="70544D"/>
                          </a:solidFill>
                          <a:effectLst/>
                          <a:latin typeface="Urbanist"/>
                        </a:rPr>
                        <a:t>Batch</a:t>
                      </a:r>
                      <a:endParaRPr lang="it-IT" u="none">
                        <a:effectLst/>
                        <a:latin typeface="Urbanist"/>
                      </a:endParaRPr>
                    </a:p>
                    <a:p>
                      <a:pPr algn="ctr" fontAlgn="base"/>
                      <a:r>
                        <a:rPr lang="it-IT" sz="1400" b="1" u="none" dirty="0">
                          <a:solidFill>
                            <a:srgbClr val="70544D"/>
                          </a:solidFill>
                          <a:effectLst/>
                          <a:latin typeface="Urbanist"/>
                        </a:rPr>
                        <a:t>Size</a:t>
                      </a:r>
                      <a:endParaRPr lang="it-IT" u="none">
                        <a:effectLst/>
                        <a:latin typeface="Urbanist"/>
                      </a:endParaRP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AE2"/>
                    </a:solidFill>
                  </a:tcPr>
                </a:tc>
                <a:tc>
                  <a:txBody>
                    <a:bodyPr/>
                    <a:lstStyle/>
                    <a:p>
                      <a:pPr algn="ctr" fontAlgn="base"/>
                      <a:r>
                        <a:rPr lang="it-IT" sz="1400" b="1" u="none" dirty="0">
                          <a:solidFill>
                            <a:srgbClr val="70544D"/>
                          </a:solidFill>
                          <a:effectLst/>
                          <a:latin typeface="Urbanist"/>
                        </a:rPr>
                        <a:t>Momentum</a:t>
                      </a:r>
                    </a:p>
                    <a:p>
                      <a:pPr lvl="0" algn="ctr">
                        <a:buNone/>
                      </a:pPr>
                      <a:r>
                        <a:rPr lang="it-IT" sz="1400" b="1" i="0" u="none" strike="noStrike" noProof="0" dirty="0">
                          <a:solidFill>
                            <a:schemeClr val="tx1"/>
                          </a:solidFill>
                          <a:effectLst/>
                        </a:rPr>
                        <a:t>μ</a:t>
                      </a:r>
                      <a:endParaRPr lang="it-IT" dirty="0"/>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AE2"/>
                    </a:solidFill>
                  </a:tcPr>
                </a:tc>
                <a:tc>
                  <a:txBody>
                    <a:bodyPr/>
                    <a:lstStyle/>
                    <a:p>
                      <a:pPr algn="ctr" fontAlgn="base"/>
                      <a:r>
                        <a:rPr lang="it-IT" sz="1400" b="1" u="none" dirty="0">
                          <a:solidFill>
                            <a:srgbClr val="70544D"/>
                          </a:solidFill>
                          <a:effectLst/>
                          <a:latin typeface="Urbanist"/>
                        </a:rPr>
                        <a:t>Learning</a:t>
                      </a:r>
                      <a:endParaRPr lang="it-IT" u="none">
                        <a:effectLst/>
                        <a:latin typeface="Urbanist"/>
                      </a:endParaRPr>
                    </a:p>
                    <a:p>
                      <a:pPr algn="ctr" fontAlgn="base"/>
                      <a:r>
                        <a:rPr lang="it-IT" sz="1400" b="1" u="none" dirty="0">
                          <a:solidFill>
                            <a:srgbClr val="70544D"/>
                          </a:solidFill>
                          <a:effectLst/>
                          <a:latin typeface="Urbanist"/>
                        </a:rPr>
                        <a:t>Rate </a:t>
                      </a:r>
                    </a:p>
                    <a:p>
                      <a:pPr lvl="0" algn="ctr">
                        <a:buNone/>
                      </a:pPr>
                      <a:r>
                        <a:rPr lang="it-IT" sz="1400" b="1" i="0" u="none" strike="noStrike" noProof="0" dirty="0">
                          <a:solidFill>
                            <a:schemeClr val="tx1"/>
                          </a:solidFill>
                          <a:effectLst/>
                        </a:rPr>
                        <a:t>α</a:t>
                      </a:r>
                      <a:endParaRPr lang="it-IT" dirty="0"/>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AE2"/>
                    </a:solidFill>
                  </a:tcPr>
                </a:tc>
                <a:tc>
                  <a:txBody>
                    <a:bodyPr/>
                    <a:lstStyle/>
                    <a:p>
                      <a:pPr algn="ctr" fontAlgn="base"/>
                      <a:r>
                        <a:rPr lang="it-IT" sz="1400" b="1" u="none" dirty="0" err="1">
                          <a:solidFill>
                            <a:srgbClr val="70544D"/>
                          </a:solidFill>
                          <a:effectLst/>
                          <a:latin typeface="Urbanist"/>
                        </a:rPr>
                        <a:t>Activation</a:t>
                      </a:r>
                      <a:endParaRPr lang="it-IT" u="none">
                        <a:effectLst/>
                        <a:latin typeface="Urbanist"/>
                      </a:endParaRPr>
                    </a:p>
                    <a:p>
                      <a:pPr algn="ctr" fontAlgn="base"/>
                      <a:r>
                        <a:rPr lang="it-IT" sz="1400" b="1" u="none" dirty="0" err="1">
                          <a:solidFill>
                            <a:srgbClr val="70544D"/>
                          </a:solidFill>
                          <a:effectLst/>
                          <a:latin typeface="Urbanist"/>
                        </a:rPr>
                        <a:t>Function</a:t>
                      </a:r>
                      <a:endParaRPr lang="it-IT" u="none">
                        <a:effectLst/>
                        <a:latin typeface="Urbanist"/>
                      </a:endParaRP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AE2"/>
                    </a:solidFill>
                  </a:tcPr>
                </a:tc>
                <a:tc>
                  <a:txBody>
                    <a:bodyPr/>
                    <a:lstStyle/>
                    <a:p>
                      <a:pPr algn="ctr" fontAlgn="base"/>
                      <a:r>
                        <a:rPr lang="el-GR" sz="1400" b="1" u="none" dirty="0">
                          <a:solidFill>
                            <a:srgbClr val="70544D"/>
                          </a:solidFill>
                          <a:effectLst/>
                          <a:latin typeface="Urbanist"/>
                        </a:rPr>
                        <a:t>λ</a:t>
                      </a:r>
                      <a:endParaRPr lang="el-GR" u="none">
                        <a:effectLst/>
                        <a:latin typeface="Urbanist"/>
                      </a:endParaRPr>
                    </a:p>
                    <a:p>
                      <a:pPr algn="ctr" fontAlgn="base"/>
                      <a:r>
                        <a:rPr lang="el-GR" sz="1400" b="1" u="none" dirty="0">
                          <a:solidFill>
                            <a:srgbClr val="70544D"/>
                          </a:solidFill>
                          <a:effectLst/>
                          <a:latin typeface="Urbanist"/>
                        </a:rPr>
                        <a:t> </a:t>
                      </a:r>
                      <a:r>
                        <a:rPr lang="it-IT" sz="1400" b="1" u="none" dirty="0" err="1">
                          <a:solidFill>
                            <a:srgbClr val="70544D"/>
                          </a:solidFill>
                          <a:effectLst/>
                          <a:latin typeface="Urbanist"/>
                        </a:rPr>
                        <a:t>regularizer</a:t>
                      </a:r>
                      <a:endParaRPr lang="it-IT" u="none">
                        <a:effectLst/>
                        <a:latin typeface="Urbanist"/>
                      </a:endParaRP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EFEAE2"/>
                    </a:solidFill>
                  </a:tcPr>
                </a:tc>
                <a:tc>
                  <a:txBody>
                    <a:bodyPr/>
                    <a:lstStyle/>
                    <a:p>
                      <a:pPr lvl="0" algn="ctr">
                        <a:buNone/>
                      </a:pPr>
                      <a:r>
                        <a:rPr lang="it-IT" sz="1400" b="1" u="none" dirty="0" err="1">
                          <a:solidFill>
                            <a:srgbClr val="70544D"/>
                          </a:solidFill>
                          <a:effectLst/>
                          <a:latin typeface="Urbanist"/>
                        </a:rPr>
                        <a:t>Topology</a:t>
                      </a:r>
                      <a:endParaRPr lang="it-IT" sz="1400" b="1" u="none" dirty="0">
                        <a:solidFill>
                          <a:srgbClr val="70544D"/>
                        </a:solidFill>
                        <a:effectLst/>
                        <a:latin typeface="Urbanist"/>
                      </a:endParaRPr>
                    </a:p>
                    <a:p>
                      <a:pPr lvl="0" algn="ctr">
                        <a:buNone/>
                      </a:pPr>
                      <a:r>
                        <a:rPr lang="it-IT" sz="1400" b="1" u="none" dirty="0">
                          <a:solidFill>
                            <a:srgbClr val="70544D"/>
                          </a:solidFill>
                          <a:effectLst/>
                          <a:latin typeface="Urbanist"/>
                        </a:rPr>
                        <a:t>(</a:t>
                      </a:r>
                      <a:r>
                        <a:rPr lang="it-IT" sz="1400" b="1" u="none" dirty="0" err="1">
                          <a:solidFill>
                            <a:srgbClr val="70544D"/>
                          </a:solidFill>
                          <a:effectLst/>
                          <a:latin typeface="Urbanist"/>
                        </a:rPr>
                        <a:t>hidden</a:t>
                      </a:r>
                      <a:r>
                        <a:rPr lang="it-IT" sz="1400" b="1" u="none" dirty="0">
                          <a:solidFill>
                            <a:srgbClr val="70544D"/>
                          </a:solidFill>
                          <a:effectLst/>
                          <a:latin typeface="Urbanist"/>
                        </a:rPr>
                        <a:t>)</a:t>
                      </a:r>
                    </a:p>
                  </a:txBody>
                  <a:tcPr anchor="ctr">
                    <a:lnL w="9525" cap="flat" cmpd="sng" algn="ctr">
                      <a:solidFill>
                        <a:srgbClr val="9E9E9E"/>
                      </a:solidFill>
                      <a:prstDash val="solid"/>
                      <a:round/>
                      <a:headEnd type="none" w="med" len="med"/>
                      <a:tailEnd type="none" w="med" len="med"/>
                    </a:lnL>
                    <a:lnR w="9524">
                      <a:solidFill>
                        <a:srgbClr val="9E9E9E"/>
                      </a:solidFill>
                    </a:lnR>
                    <a:lnT w="9524">
                      <a:solidFill>
                        <a:srgbClr val="9E9E9E"/>
                      </a:solidFill>
                    </a:lnT>
                    <a:lnB w="9524">
                      <a:solidFill>
                        <a:srgbClr val="9E9E9E"/>
                      </a:solidFill>
                    </a:lnB>
                    <a:solidFill>
                      <a:srgbClr val="EFEAE2"/>
                    </a:solidFill>
                  </a:tcPr>
                </a:tc>
                <a:extLst>
                  <a:ext uri="{0D108BD9-81ED-4DB2-BD59-A6C34878D82A}">
                    <a16:rowId xmlns:a16="http://schemas.microsoft.com/office/drawing/2014/main" val="4184986036"/>
                  </a:ext>
                </a:extLst>
              </a:tr>
              <a:tr h="792388">
                <a:tc>
                  <a:txBody>
                    <a:bodyPr/>
                    <a:lstStyle/>
                    <a:p>
                      <a:pPr algn="ctr" fontAlgn="base"/>
                      <a:r>
                        <a:rPr lang="it-IT" sz="1400" u="none" dirty="0" err="1">
                          <a:solidFill>
                            <a:srgbClr val="70544D"/>
                          </a:solidFill>
                          <a:effectLst/>
                          <a:latin typeface="Urbanist"/>
                        </a:rPr>
                        <a:t>Grid</a:t>
                      </a: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auto"/>
                      <a:r>
                        <a:rPr lang="it-IT" sz="1400" u="none" dirty="0">
                          <a:solidFill>
                            <a:srgbClr val="70544D"/>
                          </a:solidFill>
                          <a:effectLst/>
                          <a:latin typeface="Urbanist"/>
                        </a:rPr>
                        <a:t>[4, 8, 16]</a:t>
                      </a: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auto"/>
                      <a:r>
                        <a:rPr lang="it-IT" sz="1400" u="none" dirty="0">
                          <a:solidFill>
                            <a:srgbClr val="70544D"/>
                          </a:solidFill>
                          <a:effectLst/>
                          <a:latin typeface="Urbanist"/>
                        </a:rPr>
                        <a:t>0.9, 0.95, 0.98</a:t>
                      </a:r>
                    </a:p>
                    <a:p>
                      <a:pPr lvl="0" algn="ctr">
                        <a:buNone/>
                      </a:pPr>
                      <a:r>
                        <a:rPr lang="it-IT" sz="1400" u="none" dirty="0">
                          <a:solidFill>
                            <a:srgbClr val="70544D"/>
                          </a:solidFill>
                          <a:effectLst/>
                          <a:latin typeface="Urbanist"/>
                        </a:rPr>
                        <a:t>schedule</a:t>
                      </a: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auto"/>
                      <a:r>
                        <a:rPr lang="it-IT" sz="1400" u="none" dirty="0">
                          <a:solidFill>
                            <a:srgbClr val="70544D"/>
                          </a:solidFill>
                          <a:effectLst/>
                          <a:latin typeface="Urbanist"/>
                        </a:rPr>
                        <a:t>0.1, 0.01, 0.001</a:t>
                      </a: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auto"/>
                      <a:r>
                        <a:rPr lang="it-IT" sz="1400" u="none" dirty="0" err="1">
                          <a:solidFill>
                            <a:srgbClr val="70544D"/>
                          </a:solidFill>
                          <a:effectLst/>
                          <a:latin typeface="Urbanist"/>
                        </a:rPr>
                        <a:t>Sigmoid</a:t>
                      </a:r>
                      <a:r>
                        <a:rPr lang="it-IT" sz="1400" u="none" dirty="0">
                          <a:solidFill>
                            <a:srgbClr val="70544D"/>
                          </a:solidFill>
                          <a:effectLst/>
                          <a:latin typeface="Urbanist"/>
                        </a:rPr>
                        <a:t>, </a:t>
                      </a:r>
                      <a:r>
                        <a:rPr lang="it-IT" sz="1400" u="none" dirty="0" err="1">
                          <a:solidFill>
                            <a:srgbClr val="70544D"/>
                          </a:solidFill>
                          <a:effectLst/>
                          <a:latin typeface="Urbanist"/>
                        </a:rPr>
                        <a:t>tanh</a:t>
                      </a:r>
                      <a:r>
                        <a:rPr lang="it-IT" sz="1400" u="none" dirty="0">
                          <a:solidFill>
                            <a:srgbClr val="70544D"/>
                          </a:solidFill>
                          <a:effectLst/>
                          <a:latin typeface="Urbanist"/>
                        </a:rPr>
                        <a:t>, </a:t>
                      </a:r>
                      <a:r>
                        <a:rPr lang="it-IT" sz="1400" u="none" dirty="0" err="1">
                          <a:solidFill>
                            <a:srgbClr val="70544D"/>
                          </a:solidFill>
                          <a:effectLst/>
                          <a:latin typeface="Urbanist"/>
                        </a:rPr>
                        <a:t>relu</a:t>
                      </a:r>
                      <a:endParaRPr lang="it-IT" sz="1400" u="none" dirty="0">
                        <a:solidFill>
                          <a:srgbClr val="70544D"/>
                        </a:solidFill>
                        <a:effectLst/>
                        <a:latin typeface="Urbanist"/>
                      </a:endParaRP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fontAlgn="auto"/>
                      <a:r>
                        <a:rPr lang="it-IT" sz="1400" u="none" dirty="0">
                          <a:solidFill>
                            <a:srgbClr val="70544D"/>
                          </a:solidFill>
                          <a:effectLst/>
                          <a:latin typeface="Urbanist"/>
                        </a:rPr>
                        <a:t>0, 0.01, 0.001</a:t>
                      </a:r>
                    </a:p>
                  </a:txBody>
                  <a:tcPr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lgn="ctr">
                        <a:buNone/>
                      </a:pPr>
                      <a:r>
                        <a:rPr lang="it-IT" sz="1400" u="none" dirty="0">
                          <a:solidFill>
                            <a:srgbClr val="70544D"/>
                          </a:solidFill>
                          <a:effectLst/>
                          <a:latin typeface="Urbanist"/>
                        </a:rPr>
                        <a:t>[6]</a:t>
                      </a:r>
                    </a:p>
                    <a:p>
                      <a:pPr lvl="0" algn="ctr">
                        <a:buNone/>
                      </a:pPr>
                      <a:r>
                        <a:rPr lang="it-IT" sz="1400" u="none" dirty="0">
                          <a:solidFill>
                            <a:srgbClr val="70544D"/>
                          </a:solidFill>
                          <a:effectLst/>
                          <a:latin typeface="Urbanist"/>
                        </a:rPr>
                        <a:t>[6, 4]</a:t>
                      </a:r>
                    </a:p>
                    <a:p>
                      <a:pPr lvl="0" algn="ctr">
                        <a:buNone/>
                      </a:pPr>
                      <a:r>
                        <a:rPr lang="it-IT" sz="1400" u="none" dirty="0">
                          <a:solidFill>
                            <a:srgbClr val="70544D"/>
                          </a:solidFill>
                          <a:effectLst/>
                          <a:latin typeface="Urbanist"/>
                        </a:rPr>
                        <a:t>[6, 4, 4]</a:t>
                      </a:r>
                    </a:p>
                  </a:txBody>
                  <a:tcPr anchor="ctr">
                    <a:lnL w="9525" cap="flat" cmpd="sng" algn="ctr">
                      <a:solidFill>
                        <a:srgbClr val="9E9E9E"/>
                      </a:solidFill>
                      <a:prstDash val="solid"/>
                      <a:round/>
                      <a:headEnd type="none" w="med" len="med"/>
                      <a:tailEnd type="none" w="med" len="med"/>
                    </a:lnL>
                    <a:lnR w="9524">
                      <a:solidFill>
                        <a:srgbClr val="9E9E9E"/>
                      </a:solidFill>
                    </a:lnR>
                    <a:lnT w="9524">
                      <a:solidFill>
                        <a:srgbClr val="9E9E9E"/>
                      </a:solidFill>
                    </a:lnT>
                    <a:lnB w="9524">
                      <a:solidFill>
                        <a:srgbClr val="9E9E9E"/>
                      </a:solidFill>
                    </a:lnB>
                    <a:noFill/>
                  </a:tcPr>
                </a:tc>
                <a:extLst>
                  <a:ext uri="{0D108BD9-81ED-4DB2-BD59-A6C34878D82A}">
                    <a16:rowId xmlns:a16="http://schemas.microsoft.com/office/drawing/2014/main" val="3410228617"/>
                  </a:ext>
                </a:extLst>
              </a:tr>
            </a:tbl>
          </a:graphicData>
        </a:graphic>
      </p:graphicFrame>
      <p:sp>
        <p:nvSpPr>
          <p:cNvPr id="2" name="CasellaDiTesto 1">
            <a:extLst>
              <a:ext uri="{FF2B5EF4-FFF2-40B4-BE49-F238E27FC236}">
                <a16:creationId xmlns:a16="http://schemas.microsoft.com/office/drawing/2014/main" id="{A3424660-CB51-CFEF-1F38-E9F463B22AE2}"/>
              </a:ext>
            </a:extLst>
          </p:cNvPr>
          <p:cNvSpPr txBox="1"/>
          <p:nvPr/>
        </p:nvSpPr>
        <p:spPr>
          <a:xfrm>
            <a:off x="781911" y="1561107"/>
            <a:ext cx="17640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800" err="1">
                <a:solidFill>
                  <a:schemeClr val="tx1"/>
                </a:solidFill>
                <a:latin typeface="Urbanist"/>
              </a:rPr>
              <a:t>Initial</a:t>
            </a:r>
            <a:r>
              <a:rPr lang="it-IT" sz="1800" dirty="0">
                <a:solidFill>
                  <a:schemeClr val="tx1"/>
                </a:solidFill>
                <a:latin typeface="Urbanist"/>
              </a:rPr>
              <a:t> </a:t>
            </a:r>
            <a:r>
              <a:rPr lang="it-IT" sz="1800" err="1">
                <a:solidFill>
                  <a:schemeClr val="tx1"/>
                </a:solidFill>
                <a:latin typeface="Urbanist"/>
              </a:rPr>
              <a:t>Grid</a:t>
            </a:r>
            <a:endParaRPr lang="it-IT" sz="1800">
              <a:solidFill>
                <a:schemeClr val="tx1"/>
              </a:solidFill>
              <a:latin typeface="Urbanist"/>
            </a:endParaRPr>
          </a:p>
        </p:txBody>
      </p:sp>
    </p:spTree>
    <p:extLst>
      <p:ext uri="{BB962C8B-B14F-4D97-AF65-F5344CB8AC3E}">
        <p14:creationId xmlns:p14="http://schemas.microsoft.com/office/powerpoint/2010/main" val="1411857053"/>
      </p:ext>
    </p:extLst>
  </p:cSld>
  <p:clrMapOvr>
    <a:masterClrMapping/>
  </p:clrMapOvr>
</p:sld>
</file>

<file path=ppt/theme/theme1.xml><?xml version="1.0" encoding="utf-8"?>
<a:theme xmlns:a="http://schemas.openxmlformats.org/drawingml/2006/main" name="Organizational Design Project Proposal by Slidesgo">
  <a:themeElements>
    <a:clrScheme name="Simple Light">
      <a:dk1>
        <a:srgbClr val="70544D"/>
      </a:dk1>
      <a:lt1>
        <a:srgbClr val="F8F6F2"/>
      </a:lt1>
      <a:dk2>
        <a:srgbClr val="A78D84"/>
      </a:dk2>
      <a:lt2>
        <a:srgbClr val="D0C6C3"/>
      </a:lt2>
      <a:accent1>
        <a:srgbClr val="F1D1C8"/>
      </a:accent1>
      <a:accent2>
        <a:srgbClr val="EAD6C6"/>
      </a:accent2>
      <a:accent3>
        <a:srgbClr val="EFEAE2"/>
      </a:accent3>
      <a:accent4>
        <a:srgbClr val="CCCCCC"/>
      </a:accent4>
      <a:accent5>
        <a:srgbClr val="FFFFFF"/>
      </a:accent5>
      <a:accent6>
        <a:srgbClr val="FFFFFF"/>
      </a:accent6>
      <a:hlink>
        <a:srgbClr val="8161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67D4F210C6FF42BA11731F8EF9CEE4" ma:contentTypeVersion="11" ma:contentTypeDescription="Create a new document." ma:contentTypeScope="" ma:versionID="c878085e0930108ab365cad154213d4a">
  <xsd:schema xmlns:xsd="http://www.w3.org/2001/XMLSchema" xmlns:xs="http://www.w3.org/2001/XMLSchema" xmlns:p="http://schemas.microsoft.com/office/2006/metadata/properties" xmlns:ns2="48146e93-ed00-42ea-b1f9-205a2a50567e" xmlns:ns3="8d0a319b-4a24-4f2c-9b92-326d0d71b27b" targetNamespace="http://schemas.microsoft.com/office/2006/metadata/properties" ma:root="true" ma:fieldsID="4f7b48bf30bb06646bf5e45d15f3e9a0" ns2:_="" ns3:_="">
    <xsd:import namespace="48146e93-ed00-42ea-b1f9-205a2a50567e"/>
    <xsd:import namespace="8d0a319b-4a24-4f2c-9b92-326d0d71b27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146e93-ed00-42ea-b1f9-205a2a505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916a575-a2c4-47fb-bb3c-b06084ed5815"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0a319b-4a24-4f2c-9b92-326d0d71b27b"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70e75c5-8fe3-4f0a-a44d-7ed0c254e7b0}" ma:internalName="TaxCatchAll" ma:showField="CatchAllData" ma:web="8d0a319b-4a24-4f2c-9b92-326d0d71b2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8146e93-ed00-42ea-b1f9-205a2a50567e">
      <Terms xmlns="http://schemas.microsoft.com/office/infopath/2007/PartnerControls"/>
    </lcf76f155ced4ddcb4097134ff3c332f>
    <TaxCatchAll xmlns="8d0a319b-4a24-4f2c-9b92-326d0d71b27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AD14DC-BBCE-4DEC-93C0-28778D32AE19}">
  <ds:schemaRefs>
    <ds:schemaRef ds:uri="48146e93-ed00-42ea-b1f9-205a2a50567e"/>
    <ds:schemaRef ds:uri="8d0a319b-4a24-4f2c-9b92-326d0d71b2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0922D46-4408-4727-A21D-7DBA7F9B72F9}">
  <ds:schemaRefs>
    <ds:schemaRef ds:uri="48146e93-ed00-42ea-b1f9-205a2a50567e"/>
    <ds:schemaRef ds:uri="8d0a319b-4a24-4f2c-9b92-326d0d71b27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977D67E-8EC8-4450-9761-2B85BD46B1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Presentazione su schermo (16:9)</PresentationFormat>
  <Slides>27</Slides>
  <Notes>2</Notes>
  <HiddenSlides>0</HiddenSlide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Organizational Design Project Proposal by Slidesgo</vt:lpstr>
      <vt:lpstr>ML 2023 Project – Type A Team Name:  All' ultimo momentum</vt:lpstr>
      <vt:lpstr>In this project, a flexible neural network was implemented in Python, allowing the selection of the number of layers, activation functions, and the use of L2 regularization.   Gradient descent, stochastic gradient descent (SGD), classical moment (CM), and accelerated Nesterov gradient (NAG) methods were implemented.   Additionally, we developed grid search and k-fold cross validation for parameter tuning and model validation. Our experiments and hypotheses, as will be better explained later, were based on the results of previous studies [1] [2] [3].</vt:lpstr>
      <vt:lpstr>Introduction - reviewed papers</vt:lpstr>
      <vt:lpstr>Introduction - hardware specification</vt:lpstr>
      <vt:lpstr>Introduction - objectives </vt:lpstr>
      <vt:lpstr>Introduction – preliminary experiments </vt:lpstr>
      <vt:lpstr>Introduction - method</vt:lpstr>
      <vt:lpstr>A correlation analysis was performed in each MONK dataset. This helped us understand how the features relate to the target y and to what extent (Appendix 3). </vt:lpstr>
      <vt:lpstr>MONK - Validation</vt:lpstr>
      <vt:lpstr>MONK result: Summary</vt:lpstr>
      <vt:lpstr>MONK result: Plot </vt:lpstr>
      <vt:lpstr>MONK result: Plot </vt:lpstr>
      <vt:lpstr>MONK result: Plot </vt:lpstr>
      <vt:lpstr>CUP: Validation Schema </vt:lpstr>
      <vt:lpstr>CUP: Grid Search strategy </vt:lpstr>
      <vt:lpstr>CUP: Final NN model </vt:lpstr>
      <vt:lpstr>CUP: result</vt:lpstr>
      <vt:lpstr>CUP: Plot</vt:lpstr>
      <vt:lpstr>Conclusion</vt:lpstr>
      <vt:lpstr>[1] Sutskever, I., Martens, J., Dahl, G. &amp; Hinton, G. (2013). On the importance of initialization and  momentum in deep learning. Proceedings of the 30th International Conference on Machine Learning, 28(3):1139-1147. Available from: https://proceedings.mlr.press/v28/sutskever13.html.  [2] Yang, T., Lin, Q., &amp; Li, Z. (2016). Unified Convergence analysis of stochastic momentum methods for convex and non-convex optimization. Available from: https://arxiv.org/abs/1604.03257  [3] Yan, Y., Yang, T., Li, Z., Lin, Q., &amp; Yang, Y. (2018). A unified analysis of stochastic momentum Methods for Deep learning. Available from: https://arxiv.org/abs/1808.10396  [4] Joblib: running Python functions as pipeline jobs — joblib 1.4.2 documentation. (n.d.). Available from:  https://joblib.readthedocs.io/en/stable/  </vt:lpstr>
      <vt:lpstr>Thanks!</vt:lpstr>
      <vt:lpstr>Appendix 1</vt:lpstr>
      <vt:lpstr>Appendix 1</vt:lpstr>
      <vt:lpstr>Appendix 1.1</vt:lpstr>
      <vt:lpstr>Appendix 2</vt:lpstr>
      <vt:lpstr>Appendix 3 – data exploration </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“The Harm of class imbalance corrections for risk prediction models”</dc:title>
  <cp:revision>1328</cp:revision>
  <dcterms:modified xsi:type="dcterms:W3CDTF">2024-07-08T07:53:33Z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0x010100B767D4F210C6FF42BA11731F8EF9CEE4</vt:lpwstr>
  </property>
  <property fmtid="{D5CDD505-2E9C-101B-9397-08002B2CF9AE}" pid="3" name="MediaServiceImageTags">
    <vt:lpwstr/>
  </property>
</Properties>
</file>