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72" r:id="rId4"/>
    <p:sldId id="273" r:id="rId5"/>
    <p:sldId id="259" r:id="rId6"/>
    <p:sldId id="261" r:id="rId7"/>
    <p:sldId id="263" r:id="rId8"/>
    <p:sldId id="262" r:id="rId9"/>
    <p:sldId id="264" r:id="rId10"/>
    <p:sldId id="267" r:id="rId11"/>
    <p:sldId id="269" r:id="rId12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76" y="-1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6E744-3D02-489F-819E-D6901771B424}" type="datetimeFigureOut">
              <a:rPr lang="fi-FI" smtClean="0"/>
              <a:t>18.8.2013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5DC8E-B48C-432C-B855-B55C5AA4CC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207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F222-E813-4CF4-9172-7661F4FCAD4C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F222-E813-4CF4-9172-7661F4FCAD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F222-E813-4CF4-9172-7661F4FCAD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F222-E813-4CF4-9172-7661F4FCAD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F222-E813-4CF4-9172-7661F4FCAD4C}" type="slidenum">
              <a:rPr lang="fi-FI" smtClean="0"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F222-E813-4CF4-9172-7661F4FCAD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F222-E813-4CF4-9172-7661F4FCAD4C}" type="slidenum">
              <a:rPr lang="fi-FI" smtClean="0"/>
              <a:t>‹#›</a:t>
            </a:fld>
            <a:endParaRPr lang="fi-FI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F222-E813-4CF4-9172-7661F4FCAD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F222-E813-4CF4-9172-7661F4FCAD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F222-E813-4CF4-9172-7661F4FCAD4C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F222-E813-4CF4-9172-7661F4FCAD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264F222-E813-4CF4-9172-7661F4FCAD4C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ntity-relationship_mode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Käsitekaaviot</a:t>
            </a:r>
            <a:endParaRPr lang="fi-FI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b="1" dirty="0"/>
              <a:t>Ohjelmiston tekninen </a:t>
            </a:r>
            <a:r>
              <a:rPr lang="fi-FI" b="1" dirty="0" smtClean="0"/>
              <a:t>suunnittelu</a:t>
            </a:r>
            <a:endParaRPr lang="fi-FI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Käsitekaaviot</a:t>
            </a:r>
            <a:endParaRPr lang="fi-FI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F222-E813-4CF4-9172-7661F4FCAD4C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87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Yli- ja alityypit</a:t>
            </a:r>
            <a:endParaRPr lang="fi-FI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Käsite ja tästä johdettu alikäsite</a:t>
            </a:r>
          </a:p>
          <a:p>
            <a:pPr lvl="1"/>
            <a:r>
              <a:rPr lang="fi-FI" smtClean="0"/>
              <a:t>Ensimmäinen pitää sisällään molemmille yhteiset ominaisuudet</a:t>
            </a:r>
          </a:p>
          <a:p>
            <a:pPr lvl="1"/>
            <a:r>
              <a:rPr lang="fi-FI" smtClean="0"/>
              <a:t>Jälkimmäinen erittelee erilaisia mahdollisuuksia</a:t>
            </a:r>
          </a:p>
          <a:p>
            <a:pPr lvl="1"/>
            <a:r>
              <a:rPr lang="fi-FI" smtClean="0"/>
              <a:t>tili - käyttötili ja luotollinen tili</a:t>
            </a:r>
          </a:p>
          <a:p>
            <a:r>
              <a:rPr lang="fi-FI" smtClean="0"/>
              <a:t>Vastaa olioiden kohdalla luokkien periytymistä</a:t>
            </a:r>
          </a:p>
          <a:p>
            <a:r>
              <a:rPr lang="fi-FI" smtClean="0"/>
              <a:t>Käsite ei voi muuttua toiseksi</a:t>
            </a:r>
          </a:p>
          <a:p>
            <a:pPr lvl="1"/>
            <a:r>
              <a:rPr lang="fi-FI" smtClean="0"/>
              <a:t>tili ei voi muuttua käyttötilistä luotolliseksi</a:t>
            </a:r>
          </a:p>
          <a:p>
            <a:r>
              <a:rPr lang="fi-FI" smtClean="0"/>
              <a:t>Notaationa käytetään joko yhteyksiä tai alityyppejä</a:t>
            </a:r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DC32-A079-4B93-B77D-D77026ADEC01}" type="slidenum">
              <a:rPr lang="fi-FI" smtClean="0"/>
              <a:pPr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920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Huomioita kaavioista</a:t>
            </a:r>
            <a:endParaRPr lang="fi-FI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Kaaviot mallintavat maailman</a:t>
            </a:r>
          </a:p>
          <a:p>
            <a:pPr lvl="1"/>
            <a:r>
              <a:rPr lang="fi-FI" dirty="0" smtClean="0"/>
              <a:t>Mitkä tapaukset ovat järjestelmässä mahdollisia, mitkä mahdottomia</a:t>
            </a:r>
          </a:p>
          <a:p>
            <a:pPr lvl="1"/>
            <a:r>
              <a:rPr lang="fi-FI" dirty="0" smtClean="0"/>
              <a:t>Rajoitukset kirjataan erikseen (erityistapaukset yms.)</a:t>
            </a:r>
          </a:p>
          <a:p>
            <a:r>
              <a:rPr lang="fi-FI" dirty="0" smtClean="0"/>
              <a:t>Kysymyksien esittäminen kaavioiden perusteella</a:t>
            </a:r>
          </a:p>
          <a:p>
            <a:pPr lvl="1"/>
            <a:r>
              <a:rPr lang="fi-FI" dirty="0" smtClean="0"/>
              <a:t>Yritä havainnollistaa mallia mielessäsi kuvitteellisilla tapauksilla</a:t>
            </a:r>
          </a:p>
          <a:p>
            <a:r>
              <a:rPr lang="fi-FI" dirty="0" smtClean="0"/>
              <a:t>Tilan säästäminen kaavioissa - yksi asia esitellään vain yhdessä käsitteessä</a:t>
            </a:r>
          </a:p>
          <a:p>
            <a:pPr lvl="1"/>
            <a:r>
              <a:rPr lang="fi-FI" dirty="0" smtClean="0"/>
              <a:t>ei uudelleen esiintyviä attribuutteja</a:t>
            </a:r>
          </a:p>
          <a:p>
            <a:r>
              <a:rPr lang="fi-FI" dirty="0" smtClean="0"/>
              <a:t>Kaavioita muokattaessa kannattaa noudattaa varovaisuutta, ja miettiä voiko esimerkiksi yhteyksiä tai käsitteitä purkaa</a:t>
            </a:r>
          </a:p>
          <a:p>
            <a:pPr lvl="1"/>
            <a:r>
              <a:rPr lang="fi-FI" dirty="0" smtClean="0"/>
              <a:t>Yksinkertainen on kaunista, usein pelkistetyin malli on paras</a:t>
            </a:r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ECAD-49B4-4E11-84C8-C8921C690705}" type="slidenum">
              <a:rPr lang="fi-FI" smtClean="0"/>
              <a:pPr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185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Käsitekaaviot</a:t>
            </a:r>
            <a:endParaRPr lang="fi-FI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ER-kaavio, oliokaavio, luokkakaavio, käsitekaavio...</a:t>
            </a:r>
          </a:p>
          <a:p>
            <a:r>
              <a:rPr lang="fi-FI" dirty="0" smtClean="0"/>
              <a:t>Kuvataan </a:t>
            </a:r>
            <a:r>
              <a:rPr lang="fi-FI" dirty="0"/>
              <a:t>järjestelmän osat ja osien välisiä </a:t>
            </a:r>
            <a:r>
              <a:rPr lang="fi-FI" dirty="0" smtClean="0"/>
              <a:t>suhteita</a:t>
            </a:r>
          </a:p>
          <a:p>
            <a:pPr lvl="1"/>
            <a:r>
              <a:rPr lang="fi-FI" dirty="0" smtClean="0"/>
              <a:t>erityisesti tietokantasuunnittelun apuna (läheinen vastaavuus relaatiotietokannan kanssa)</a:t>
            </a:r>
          </a:p>
          <a:p>
            <a:pPr lvl="1"/>
            <a:r>
              <a:rPr lang="fi-FI" dirty="0" smtClean="0"/>
              <a:t>kannattaa ainakin alussa ajatella käsitteitä (entity), attribuutteja (attribute) ja suhteita (relationship) esim. MS Access -tietokannan avulla</a:t>
            </a:r>
          </a:p>
          <a:p>
            <a:pPr lvl="2"/>
            <a:r>
              <a:rPr lang="fi-FI" dirty="0" smtClean="0"/>
              <a:t>käsitteet muistuttavat tauluja</a:t>
            </a:r>
          </a:p>
          <a:p>
            <a:pPr lvl="2"/>
            <a:r>
              <a:rPr lang="fi-FI" dirty="0" smtClean="0"/>
              <a:t>suhteet relaatioita </a:t>
            </a:r>
          </a:p>
          <a:p>
            <a:pPr lvl="2"/>
            <a:r>
              <a:rPr lang="fi-FI" dirty="0" smtClean="0"/>
              <a:t>ja attribuutit taulun kenttiä</a:t>
            </a:r>
          </a:p>
          <a:p>
            <a:r>
              <a:rPr lang="fi-FI" dirty="0" smtClean="0"/>
              <a:t>CASE -välineet apuna luotaessa relaatiotietokantoja suunniteltujen ER -kaavioiden pohjalta.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54A1-7431-45BB-BC53-420BCBF694A0}" type="slidenum">
              <a:rPr lang="fi-FI" smtClean="0"/>
              <a:pPr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46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Chenin</a:t>
            </a:r>
            <a:r>
              <a:rPr lang="en-US" dirty="0" smtClean="0"/>
              <a:t> </a:t>
            </a:r>
            <a:r>
              <a:rPr lang="en-US" dirty="0" err="1"/>
              <a:t>notaatio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5" y="1548539"/>
            <a:ext cx="8350830" cy="376092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F222-E813-4CF4-9172-7661F4FCAD4C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07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Martinin</a:t>
            </a:r>
            <a:r>
              <a:rPr lang="en-US" dirty="0" smtClean="0"/>
              <a:t> </a:t>
            </a:r>
            <a:r>
              <a:rPr lang="en-US" dirty="0" err="1" smtClean="0"/>
              <a:t>notaatio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4" y="2167232"/>
            <a:ext cx="8375212" cy="252353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F222-E813-4CF4-9172-7661F4FCAD4C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944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Käsitteet (entity)</a:t>
            </a:r>
            <a:endParaRPr lang="fi-FI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Useita erilaisia merkintätapoja (notaatioita), tässä esityksessä käydään läpi ER-kaavio (Entity Relationsip Model/Diagram).</a:t>
            </a:r>
          </a:p>
          <a:p>
            <a:pPr lvl="1"/>
            <a:r>
              <a:rPr lang="fi-FI" dirty="0" smtClean="0"/>
              <a:t>Myöhemmin aiheena mm. Luokkakaaviot</a:t>
            </a:r>
          </a:p>
          <a:p>
            <a:r>
              <a:rPr lang="fi-FI" dirty="0" smtClean="0"/>
              <a:t>Käsitteet (entity, entiteetti, class, luokka, tyyppi), kuvataan Chenin merkintätavassa neliöillä. Yksi käsite Opiskelija edustaa esim. kaikkia opiskelijoita.</a:t>
            </a:r>
          </a:p>
          <a:p>
            <a:pPr lvl="1"/>
            <a:r>
              <a:rPr lang="fi-FI" dirty="0" smtClean="0"/>
              <a:t>Lisää: </a:t>
            </a:r>
            <a:r>
              <a:rPr lang="fi-FI" dirty="0" smtClean="0">
                <a:hlinkClick r:id="rId2"/>
              </a:rPr>
              <a:t>Wikipedia</a:t>
            </a:r>
            <a:endParaRPr lang="fi-FI" dirty="0" smtClean="0"/>
          </a:p>
          <a:p>
            <a:endParaRPr lang="fi-FI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5290-DCBA-41CA-B13C-DC645F022905}" type="slidenum">
              <a:rPr lang="fi-FI" smtClean="0"/>
              <a:pPr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540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Yhteydet </a:t>
            </a:r>
            <a:r>
              <a:rPr lang="fi-FI" dirty="0" smtClean="0"/>
              <a:t>(relationship) </a:t>
            </a:r>
            <a:endParaRPr lang="fi-FI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Yhteydet yhdistävät kaksi käsitettä.</a:t>
            </a:r>
          </a:p>
          <a:p>
            <a:pPr lvl="1"/>
            <a:r>
              <a:rPr lang="fi-FI" dirty="0" smtClean="0"/>
              <a:t>Yhteyden tulee kertoa myös aina lukumääräsuhteet käsitteiden välillä </a:t>
            </a:r>
          </a:p>
          <a:p>
            <a:pPr lvl="2"/>
            <a:r>
              <a:rPr lang="fi-FI" dirty="0"/>
              <a:t>nollasta / yhdestä moneen osallistujaa (0:N, 1:N)</a:t>
            </a:r>
          </a:p>
          <a:p>
            <a:pPr lvl="2"/>
            <a:r>
              <a:rPr lang="fi-FI" dirty="0"/>
              <a:t>täsmälleen yksi (1:1)</a:t>
            </a:r>
          </a:p>
          <a:p>
            <a:pPr lvl="2"/>
            <a:r>
              <a:rPr lang="fi-FI" dirty="0"/>
              <a:t>joskus myös tarkempia, usein pelkät ylärajat (1 tai N)</a:t>
            </a:r>
          </a:p>
          <a:p>
            <a:pPr lvl="1"/>
            <a:r>
              <a:rPr lang="fi-FI" dirty="0" smtClean="0"/>
              <a:t>mahdollisesti roolit ja yhteyden suunta tarkentamaan kuvausta.</a:t>
            </a:r>
          </a:p>
          <a:p>
            <a:r>
              <a:rPr lang="fi-FI" dirty="0" smtClean="0"/>
              <a:t>On olemassa myös </a:t>
            </a:r>
            <a:r>
              <a:rPr lang="fi-FI" dirty="0"/>
              <a:t>assosiatiivisia käsitteitä, joilla yhteyksiin voidaan liittää attribuutteja (suoritus</a:t>
            </a:r>
            <a:r>
              <a:rPr lang="fi-FI" dirty="0" smtClean="0"/>
              <a:t>)</a:t>
            </a:r>
          </a:p>
          <a:p>
            <a:pPr lvl="1"/>
            <a:r>
              <a:rPr lang="fi-FI" dirty="0" smtClean="0"/>
              <a:t>Yhteyden myötä syntyy uusi käsite</a:t>
            </a:r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362F-7337-4793-8379-5F5D10AD0406}" type="slidenum">
              <a:rPr lang="fi-FI" smtClean="0"/>
              <a:pPr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568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Merkintätavat: attribuutit</a:t>
            </a:r>
            <a:endParaRPr lang="fi-FI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Yhdellä käsitteellä on aina joukko ominaisuuksia, attribuutteja.</a:t>
            </a:r>
          </a:p>
          <a:p>
            <a:r>
              <a:rPr lang="fi-FI" dirty="0" smtClean="0"/>
              <a:t>Opiskelijalla kuvauksen kannalta olennaisia ominaisuuksia voisivat olla</a:t>
            </a:r>
          </a:p>
          <a:p>
            <a:pPr lvl="1"/>
            <a:r>
              <a:rPr lang="fi-FI" dirty="0" smtClean="0"/>
              <a:t>nimi, opiskelijanumero, osoite</a:t>
            </a:r>
          </a:p>
          <a:p>
            <a:r>
              <a:rPr lang="fi-FI" dirty="0" smtClean="0"/>
              <a:t>Opintojakson ominaisuuksia</a:t>
            </a:r>
          </a:p>
          <a:p>
            <a:pPr lvl="1"/>
            <a:r>
              <a:rPr lang="fi-FI" dirty="0" smtClean="0"/>
              <a:t>nimi, numero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FC2A-334E-4EC2-943C-0EABEEDB786B}" type="slidenum">
              <a:rPr lang="fi-FI" smtClean="0"/>
              <a:pPr/>
              <a:t>7</a:t>
            </a:fld>
            <a:endParaRPr lang="fi-FI"/>
          </a:p>
        </p:txBody>
      </p:sp>
      <p:sp>
        <p:nvSpPr>
          <p:cNvPr id="10" name="Rectangle 9"/>
          <p:cNvSpPr/>
          <p:nvPr/>
        </p:nvSpPr>
        <p:spPr>
          <a:xfrm>
            <a:off x="5913258" y="5013176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Opiskelija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01734" y="3975311"/>
            <a:ext cx="115212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nimi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98613" y="3971083"/>
            <a:ext cx="162929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opiskelijanr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68344" y="5049180"/>
            <a:ext cx="115212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osoite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" name="Straight Connector 12"/>
          <p:cNvCxnSpPr>
            <a:stCxn id="14" idx="4"/>
            <a:endCxn id="10" idx="0"/>
          </p:cNvCxnSpPr>
          <p:nvPr/>
        </p:nvCxnSpPr>
        <p:spPr>
          <a:xfrm>
            <a:off x="5913258" y="4691163"/>
            <a:ext cx="720080" cy="32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4"/>
            <a:endCxn id="10" idx="0"/>
          </p:cNvCxnSpPr>
          <p:nvPr/>
        </p:nvCxnSpPr>
        <p:spPr>
          <a:xfrm flipH="1">
            <a:off x="6633338" y="4695391"/>
            <a:ext cx="1044460" cy="317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  <a:endCxn id="10" idx="3"/>
          </p:cNvCxnSpPr>
          <p:nvPr/>
        </p:nvCxnSpPr>
        <p:spPr>
          <a:xfrm flipH="1">
            <a:off x="7353418" y="5409220"/>
            <a:ext cx="314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00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Ilmentymä</a:t>
            </a:r>
            <a:endParaRPr lang="fi-FI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Käsite edustaa kaikkia mahdollisia kuviteltavissa olevia tapauksia, ilmentymä on yksi tietty nimetty tapaus.</a:t>
            </a:r>
          </a:p>
          <a:p>
            <a:pPr lvl="1"/>
            <a:r>
              <a:rPr lang="fi-FI" dirty="0" smtClean="0"/>
              <a:t>Opiskelija - kaikki opiskelijat maailmassa tai tietyssä tietojärjestelmässä</a:t>
            </a:r>
          </a:p>
          <a:p>
            <a:pPr lvl="1"/>
            <a:r>
              <a:rPr lang="fi-FI" dirty="0" smtClean="0"/>
              <a:t>Ilmentymä kahden palasen yhdistelmä - tietyn yhden opiskelijan y osallistuminen kurssille x.</a:t>
            </a:r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D21B-88A3-4FAF-9070-00299E67B01B}" type="slidenum">
              <a:rPr lang="fi-FI" smtClean="0"/>
              <a:pPr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09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mtClean="0"/>
              <a:t>Merkintätavat: assosiatiivinen käsite</a:t>
            </a:r>
            <a:endParaRPr lang="fi-FI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Tapa liittää ominaisuuksia yhteyksiin (kahden käsitteen väliseen suhteeseen)</a:t>
            </a:r>
          </a:p>
          <a:p>
            <a:r>
              <a:rPr lang="fi-FI" smtClean="0"/>
              <a:t>Kuvataan neliöllä</a:t>
            </a:r>
          </a:p>
          <a:p>
            <a:pPr lvl="1"/>
            <a:r>
              <a:rPr lang="fi-FI" smtClean="0"/>
              <a:t>esimerkiksi opiskelijan ja tentin lopputulos - suoritus</a:t>
            </a:r>
            <a:endParaRPr lang="fi-FI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19.8.2013</a:t>
            </a:r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Käsitekaaviot</a:t>
            </a:r>
            <a:endParaRPr lang="fi-FI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FA2B-3AC0-447C-A16D-F2A9696A3D38}" type="slidenum">
              <a:rPr lang="fi-FI" smtClean="0"/>
              <a:pPr/>
              <a:t>9</a:t>
            </a:fld>
            <a:endParaRPr lang="fi-FI"/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>
            <a:off x="3352800" y="4724400"/>
            <a:ext cx="1371600" cy="838200"/>
          </a:xfrm>
          <a:prstGeom prst="flowChartDecision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fi-FI" dirty="0">
                <a:latin typeface="Calibri" pitchFamily="34" charset="0"/>
                <a:cs typeface="Calibri" pitchFamily="34" charset="0"/>
              </a:rPr>
              <a:t>suorittaa</a:t>
            </a:r>
          </a:p>
        </p:txBody>
      </p:sp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3505200" y="5943600"/>
            <a:ext cx="1143000" cy="533400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suoritus</a:t>
            </a:r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 flipH="1">
            <a:off x="2857500" y="5131777"/>
            <a:ext cx="4953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fi-FI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>
            <a:off x="4716016" y="5157192"/>
            <a:ext cx="381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fi-FI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4038600" y="5562600"/>
            <a:ext cx="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679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268</TotalTime>
  <Words>444</Words>
  <Application>Microsoft Office PowerPoint</Application>
  <PresentationFormat>On-screen Show (4:3)</PresentationFormat>
  <Paragraphs>99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Käsitekaaviot</vt:lpstr>
      <vt:lpstr>Käsitekaaviot</vt:lpstr>
      <vt:lpstr>Chenin notaatio</vt:lpstr>
      <vt:lpstr>Martinin notaatio</vt:lpstr>
      <vt:lpstr>Käsitteet (entity)</vt:lpstr>
      <vt:lpstr>Yhteydet (relationship) </vt:lpstr>
      <vt:lpstr>Merkintätavat: attribuutit</vt:lpstr>
      <vt:lpstr>Ilmentymä</vt:lpstr>
      <vt:lpstr>Merkintätavat: assosiatiivinen käsite</vt:lpstr>
      <vt:lpstr>Yli- ja alityypit</vt:lpstr>
      <vt:lpstr>Huomioita kaavioista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Käsite- ja oliokaaviot</dc:title>
  <dc:creator>eerikki</dc:creator>
  <cp:lastModifiedBy>eerikki</cp:lastModifiedBy>
  <cp:revision>80</cp:revision>
  <dcterms:created xsi:type="dcterms:W3CDTF">2011-08-21T14:08:07Z</dcterms:created>
  <dcterms:modified xsi:type="dcterms:W3CDTF">2013-08-18T13:06:01Z</dcterms:modified>
</cp:coreProperties>
</file>