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jpe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 varejo é um dos setores mais importantes para a economia global e no Brasil. </a:t>
            </a:r>
            <a:r>
              <a:rPr lang="pt-BR" sz="800" dirty="0">
                <a:solidFill>
                  <a:schemeClr val="bg1"/>
                </a:solidFill>
                <a:latin typeface="Georgia" panose="02040502050405020303" pitchFamily="18" charset="0"/>
              </a:rPr>
              <a:t>O</a:t>
            </a:r>
            <a:r>
              <a:rPr lang="pt-BR" sz="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setor é o maior empregador e é responsável por uma parcela considerável no PIB nacional.  O e-commerce possibilitou novas formas de interação com o cliente e fornecedores e precisa evoluir cada vez mais em nível de serviços através da tecnologia.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BI</a:t>
            </a:r>
          </a:p>
          <a:p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Marketing</a:t>
            </a:r>
          </a:p>
          <a:p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Garantir um fluxo melhor de análise e acompanhamento do negócio, permitindo o planejamento mais estruturado e ao mesmo tempo fornecer um maior grau de personalização no serviços de vendas para clientes, fazem com que o eccomerce seja mais rentábil.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melhor os dados com determinado nível de frequência e analisando constantemente a eficiência do negócio pelas métricas de avaliação permitem melhores decisões e construções de campanhas de marketing. A personalização permite um maior engajamento do cliente, aumentando a receita de vendas.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Premissas: Dados de visitas, compras e qual produto visto são necessários para produção de análises.</a:t>
            </a:r>
          </a:p>
          <a:p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Restrições: As análises precisam acompanhar uma alta frequência assim como para a personalização, mas serão realizadas análises diárias.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Produzir a partir de dados gerados pelas compras e visitas de clientes num varejo e-commerce duas tabelas: uma dedicada às análises gerais de performance do negócio e outra para recomendação de produtos de forma personalizada para o cliente.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- Todas as atividades realizadas no projeto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3718" y="2126209"/>
            <a:ext cx="30654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Tabelas disponibilizadas em SQL para consulta e utilização pelo BI da empresa.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Infraestrutura com mais de 80% em código, podendo ser reconstruída de maneira rápida.</a:t>
            </a:r>
          </a:p>
          <a:p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 diária das informações</a:t>
            </a:r>
          </a:p>
          <a:p>
            <a:pPr marL="171450" indent="-171450">
              <a:buFontTx/>
              <a:buChar char="-"/>
            </a:pP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Tabelas tratadas, com análises do negócio e recomendações para os clientes disponibilizadas na cloud da AWS, prontas para consultas via SQL.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 a pena dispender esforço na melhoria de visualização dos dados finais, e é importante um levantamento de recursos e custos envolvidos na implementação e aplicação do projeto.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Disponibilização de dados analíticos e recomendações para clientes no Varejo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96D83-91F0-4C3F-4FBF-87C67D96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10" y="2032498"/>
            <a:ext cx="9678979" cy="27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41">
            <a:extLst>
              <a:ext uri="{FF2B5EF4-FFF2-40B4-BE49-F238E27FC236}">
                <a16:creationId xmlns:a16="http://schemas.microsoft.com/office/drawing/2014/main" id="{65ED433A-FAFC-85BE-2BE7-15D56F1696C8}"/>
              </a:ext>
            </a:extLst>
          </p:cNvPr>
          <p:cNvSpPr/>
          <p:nvPr/>
        </p:nvSpPr>
        <p:spPr>
          <a:xfrm>
            <a:off x="2033038" y="2197545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Preços, quantidades vendidas e visitas difíceis de agrupar</a:t>
            </a:r>
          </a:p>
        </p:txBody>
      </p:sp>
      <p:sp>
        <p:nvSpPr>
          <p:cNvPr id="6" name="Retângulo: Cantos Arredondados 47">
            <a:extLst>
              <a:ext uri="{FF2B5EF4-FFF2-40B4-BE49-F238E27FC236}">
                <a16:creationId xmlns:a16="http://schemas.microsoft.com/office/drawing/2014/main" id="{37870CF9-8977-EF9A-FD5B-A1299E9AF6DD}"/>
              </a:ext>
            </a:extLst>
          </p:cNvPr>
          <p:cNvSpPr/>
          <p:nvPr/>
        </p:nvSpPr>
        <p:spPr>
          <a:xfrm>
            <a:off x="2183377" y="1544254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Riscos Identificados</a:t>
            </a:r>
          </a:p>
        </p:txBody>
      </p:sp>
      <p:sp>
        <p:nvSpPr>
          <p:cNvPr id="7" name="Retângulo: Cantos Arredondados 41">
            <a:extLst>
              <a:ext uri="{FF2B5EF4-FFF2-40B4-BE49-F238E27FC236}">
                <a16:creationId xmlns:a16="http://schemas.microsoft.com/office/drawing/2014/main" id="{F19DB72E-08D1-B9E0-37E5-FF20786995EB}"/>
              </a:ext>
            </a:extLst>
          </p:cNvPr>
          <p:cNvSpPr/>
          <p:nvPr/>
        </p:nvSpPr>
        <p:spPr>
          <a:xfrm>
            <a:off x="2048936" y="3471016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Volume muito grande de produtos</a:t>
            </a:r>
          </a:p>
        </p:txBody>
      </p:sp>
      <p:sp>
        <p:nvSpPr>
          <p:cNvPr id="9" name="Retângulo: Cantos Arredondados 41">
            <a:extLst>
              <a:ext uri="{FF2B5EF4-FFF2-40B4-BE49-F238E27FC236}">
                <a16:creationId xmlns:a16="http://schemas.microsoft.com/office/drawing/2014/main" id="{00ED15F3-53D8-1C26-4E91-71E7CF681187}"/>
              </a:ext>
            </a:extLst>
          </p:cNvPr>
          <p:cNvSpPr/>
          <p:nvPr/>
        </p:nvSpPr>
        <p:spPr>
          <a:xfrm>
            <a:off x="2033038" y="4741338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Custo elevado de Infraestrutura (máquinas caras, processamento via cluster)</a:t>
            </a:r>
          </a:p>
        </p:txBody>
      </p:sp>
      <p:sp>
        <p:nvSpPr>
          <p:cNvPr id="11" name="Retângulo: Cantos Arredondados 47">
            <a:extLst>
              <a:ext uri="{FF2B5EF4-FFF2-40B4-BE49-F238E27FC236}">
                <a16:creationId xmlns:a16="http://schemas.microsoft.com/office/drawing/2014/main" id="{509B2A58-B6FC-3E3E-84CF-A135377CFE16}"/>
              </a:ext>
            </a:extLst>
          </p:cNvPr>
          <p:cNvSpPr/>
          <p:nvPr/>
        </p:nvSpPr>
        <p:spPr>
          <a:xfrm>
            <a:off x="1078152" y="2564531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id="{0F2A8456-F994-D767-0EB2-4E71C4372352}"/>
              </a:ext>
            </a:extLst>
          </p:cNvPr>
          <p:cNvSpPr/>
          <p:nvPr/>
        </p:nvSpPr>
        <p:spPr>
          <a:xfrm>
            <a:off x="1078152" y="3781105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Retângulo: Cantos Arredondados 47">
            <a:extLst>
              <a:ext uri="{FF2B5EF4-FFF2-40B4-BE49-F238E27FC236}">
                <a16:creationId xmlns:a16="http://schemas.microsoft.com/office/drawing/2014/main" id="{AE33A098-3CBF-A7C9-A3BC-83868F36B307}"/>
              </a:ext>
            </a:extLst>
          </p:cNvPr>
          <p:cNvSpPr/>
          <p:nvPr/>
        </p:nvSpPr>
        <p:spPr>
          <a:xfrm>
            <a:off x="1078152" y="5036039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8" name="Retângulo: Cantos Arredondados 41">
            <a:extLst>
              <a:ext uri="{FF2B5EF4-FFF2-40B4-BE49-F238E27FC236}">
                <a16:creationId xmlns:a16="http://schemas.microsoft.com/office/drawing/2014/main" id="{E894DF51-6ACA-B2D9-BD47-99D51EBE8AC1}"/>
              </a:ext>
            </a:extLst>
          </p:cNvPr>
          <p:cNvSpPr/>
          <p:nvPr/>
        </p:nvSpPr>
        <p:spPr>
          <a:xfrm>
            <a:off x="4201647" y="2197545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Reduzir velocidade de consulta e agrupamento dos dados</a:t>
            </a:r>
          </a:p>
        </p:txBody>
      </p:sp>
      <p:sp>
        <p:nvSpPr>
          <p:cNvPr id="29" name="Retângulo: Cantos Arredondados 47">
            <a:extLst>
              <a:ext uri="{FF2B5EF4-FFF2-40B4-BE49-F238E27FC236}">
                <a16:creationId xmlns:a16="http://schemas.microsoft.com/office/drawing/2014/main" id="{E85EA00E-7DC0-A76B-26EF-BB9695F57DD1}"/>
              </a:ext>
            </a:extLst>
          </p:cNvPr>
          <p:cNvSpPr/>
          <p:nvPr/>
        </p:nvSpPr>
        <p:spPr>
          <a:xfrm>
            <a:off x="4351986" y="1544254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Impacto Potencial</a:t>
            </a:r>
          </a:p>
        </p:txBody>
      </p:sp>
      <p:sp>
        <p:nvSpPr>
          <p:cNvPr id="30" name="Retângulo: Cantos Arredondados 41">
            <a:extLst>
              <a:ext uri="{FF2B5EF4-FFF2-40B4-BE49-F238E27FC236}">
                <a16:creationId xmlns:a16="http://schemas.microsoft.com/office/drawing/2014/main" id="{0A397612-E77B-F48C-B633-529AC273E515}"/>
              </a:ext>
            </a:extLst>
          </p:cNvPr>
          <p:cNvSpPr/>
          <p:nvPr/>
        </p:nvSpPr>
        <p:spPr>
          <a:xfrm>
            <a:off x="4217545" y="3471016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Dificultar processamento e reduzir a qualidade das recomendações</a:t>
            </a:r>
          </a:p>
        </p:txBody>
      </p:sp>
      <p:sp>
        <p:nvSpPr>
          <p:cNvPr id="31" name="Retângulo: Cantos Arredondados 41">
            <a:extLst>
              <a:ext uri="{FF2B5EF4-FFF2-40B4-BE49-F238E27FC236}">
                <a16:creationId xmlns:a16="http://schemas.microsoft.com/office/drawing/2014/main" id="{CD50692D-B3AB-1681-8B8F-C4B2676EEBD6}"/>
              </a:ext>
            </a:extLst>
          </p:cNvPr>
          <p:cNvSpPr/>
          <p:nvPr/>
        </p:nvSpPr>
        <p:spPr>
          <a:xfrm>
            <a:off x="4201647" y="4741338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Inviabilizar cálculo de recomendações e/ou agrupamentos de dados</a:t>
            </a:r>
          </a:p>
        </p:txBody>
      </p:sp>
      <p:sp>
        <p:nvSpPr>
          <p:cNvPr id="32" name="Retângulo: Cantos Arredondados 41">
            <a:extLst>
              <a:ext uri="{FF2B5EF4-FFF2-40B4-BE49-F238E27FC236}">
                <a16:creationId xmlns:a16="http://schemas.microsoft.com/office/drawing/2014/main" id="{D3C747CA-0B3C-25B0-BDF1-EA51474BD6A9}"/>
              </a:ext>
            </a:extLst>
          </p:cNvPr>
          <p:cNvSpPr/>
          <p:nvPr/>
        </p:nvSpPr>
        <p:spPr>
          <a:xfrm>
            <a:off x="6386154" y="2194850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Estudar e selecionar corretamente as melhores bases e tabelas</a:t>
            </a:r>
          </a:p>
        </p:txBody>
      </p:sp>
      <p:sp>
        <p:nvSpPr>
          <p:cNvPr id="33" name="Retângulo: Cantos Arredondados 47">
            <a:extLst>
              <a:ext uri="{FF2B5EF4-FFF2-40B4-BE49-F238E27FC236}">
                <a16:creationId xmlns:a16="http://schemas.microsoft.com/office/drawing/2014/main" id="{39CAECA4-F491-105D-791F-DBD28A415A28}"/>
              </a:ext>
            </a:extLst>
          </p:cNvPr>
          <p:cNvSpPr/>
          <p:nvPr/>
        </p:nvSpPr>
        <p:spPr>
          <a:xfrm>
            <a:off x="6536493" y="1541559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Ações Preventivas</a:t>
            </a:r>
          </a:p>
        </p:txBody>
      </p:sp>
      <p:sp>
        <p:nvSpPr>
          <p:cNvPr id="34" name="Retângulo: Cantos Arredondados 41">
            <a:extLst>
              <a:ext uri="{FF2B5EF4-FFF2-40B4-BE49-F238E27FC236}">
                <a16:creationId xmlns:a16="http://schemas.microsoft.com/office/drawing/2014/main" id="{352CF69C-C100-8336-6AF1-B3294B4C007F}"/>
              </a:ext>
            </a:extLst>
          </p:cNvPr>
          <p:cNvSpPr/>
          <p:nvPr/>
        </p:nvSpPr>
        <p:spPr>
          <a:xfrm>
            <a:off x="6402052" y="3468321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Calcular quantidade média de produtos vistos por usuários </a:t>
            </a:r>
          </a:p>
        </p:txBody>
      </p:sp>
      <p:sp>
        <p:nvSpPr>
          <p:cNvPr id="35" name="Retângulo: Cantos Arredondados 41">
            <a:extLst>
              <a:ext uri="{FF2B5EF4-FFF2-40B4-BE49-F238E27FC236}">
                <a16:creationId xmlns:a16="http://schemas.microsoft.com/office/drawing/2014/main" id="{7C856AE4-DB1A-D7E6-33A9-6085BFEC7689}"/>
              </a:ext>
            </a:extLst>
          </p:cNvPr>
          <p:cNvSpPr/>
          <p:nvPr/>
        </p:nvSpPr>
        <p:spPr>
          <a:xfrm>
            <a:off x="6386154" y="4738643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Realizar otimização de custos, preocupando-se com processamento e armazenamento razóavel</a:t>
            </a:r>
          </a:p>
        </p:txBody>
      </p:sp>
      <p:sp>
        <p:nvSpPr>
          <p:cNvPr id="36" name="Retângulo: Cantos Arredondados 41">
            <a:extLst>
              <a:ext uri="{FF2B5EF4-FFF2-40B4-BE49-F238E27FC236}">
                <a16:creationId xmlns:a16="http://schemas.microsoft.com/office/drawing/2014/main" id="{CABA9836-D199-8275-843E-71930776164B}"/>
              </a:ext>
            </a:extLst>
          </p:cNvPr>
          <p:cNvSpPr/>
          <p:nvPr/>
        </p:nvSpPr>
        <p:spPr>
          <a:xfrm>
            <a:off x="8538404" y="2194850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Aplicar uma infraestrutura que facilite o agrupamento de dados de diferentes fontes de maneira eficiente</a:t>
            </a:r>
          </a:p>
        </p:txBody>
      </p:sp>
      <p:sp>
        <p:nvSpPr>
          <p:cNvPr id="37" name="Retângulo: Cantos Arredondados 47">
            <a:extLst>
              <a:ext uri="{FF2B5EF4-FFF2-40B4-BE49-F238E27FC236}">
                <a16:creationId xmlns:a16="http://schemas.microsoft.com/office/drawing/2014/main" id="{240EA2F9-4F93-C254-5F50-F306AEF803E7}"/>
              </a:ext>
            </a:extLst>
          </p:cNvPr>
          <p:cNvSpPr/>
          <p:nvPr/>
        </p:nvSpPr>
        <p:spPr>
          <a:xfrm>
            <a:off x="8688743" y="1541559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Ações Corretivas</a:t>
            </a:r>
          </a:p>
        </p:txBody>
      </p:sp>
      <p:sp>
        <p:nvSpPr>
          <p:cNvPr id="38" name="Retângulo: Cantos Arredondados 41">
            <a:extLst>
              <a:ext uri="{FF2B5EF4-FFF2-40B4-BE49-F238E27FC236}">
                <a16:creationId xmlns:a16="http://schemas.microsoft.com/office/drawing/2014/main" id="{C468A84D-6231-C15F-42D0-0FF3107BEE67}"/>
              </a:ext>
            </a:extLst>
          </p:cNvPr>
          <p:cNvSpPr/>
          <p:nvPr/>
        </p:nvSpPr>
        <p:spPr>
          <a:xfrm>
            <a:off x="8554302" y="3468321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Aplicar corte de produtos com base na sua rentabilidade e/ou popularidade</a:t>
            </a:r>
          </a:p>
        </p:txBody>
      </p:sp>
      <p:sp>
        <p:nvSpPr>
          <p:cNvPr id="39" name="Retângulo: Cantos Arredondados 41">
            <a:extLst>
              <a:ext uri="{FF2B5EF4-FFF2-40B4-BE49-F238E27FC236}">
                <a16:creationId xmlns:a16="http://schemas.microsoft.com/office/drawing/2014/main" id="{AA851E72-EB0B-E0EA-A689-871754B6DBD3}"/>
              </a:ext>
            </a:extLst>
          </p:cNvPr>
          <p:cNvSpPr/>
          <p:nvPr/>
        </p:nvSpPr>
        <p:spPr>
          <a:xfrm>
            <a:off x="8538404" y="4738643"/>
            <a:ext cx="1954761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Manter grande parte do projeto com infraestrutura em formato de código (IaC), facilitando a destruição e contrução de recursos</a:t>
            </a:r>
          </a:p>
        </p:txBody>
      </p:sp>
    </p:spTree>
    <p:extLst>
      <p:ext uri="{BB962C8B-B14F-4D97-AF65-F5344CB8AC3E}">
        <p14:creationId xmlns:p14="http://schemas.microsoft.com/office/powerpoint/2010/main" val="33657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7687C3-DF3F-DC99-101E-F2660F8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58" y="5086028"/>
            <a:ext cx="1008160" cy="992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6FE8A-F114-1262-3D57-E9D4D82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52" y="2745932"/>
            <a:ext cx="1006632" cy="806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0D0B3-F2EB-D65F-8D8D-B034E7C9D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908" y="3691264"/>
            <a:ext cx="445119" cy="51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9F5764-FDFC-263C-2E75-9D60BD11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819" y="4936104"/>
            <a:ext cx="1214843" cy="1095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D2582-CF5D-37A6-078D-23DABF99C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89" y="2030466"/>
            <a:ext cx="772396" cy="619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BFA9ED-EC9A-2783-9DCB-2D1CB59B5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709" y="1215168"/>
            <a:ext cx="780876" cy="69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E88AD9-3733-9316-B647-99417B9E8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395" y="1071767"/>
            <a:ext cx="1361562" cy="531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F17741-447D-26F7-A925-8603613AAA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758" y="1100576"/>
            <a:ext cx="1648426" cy="782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7284F-F969-CA49-A12B-045F9D30CC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7670" y="2050076"/>
            <a:ext cx="1436601" cy="783012"/>
          </a:xfrm>
          <a:prstGeom prst="rect">
            <a:avLst/>
          </a:prstGeom>
        </p:spPr>
      </p:pic>
      <p:pic>
        <p:nvPicPr>
          <p:cNvPr id="1026" name="Picture 2" descr="Big Data com Apache Spark - Parte 4: Spark Machine Learning">
            <a:extLst>
              <a:ext uri="{FF2B5EF4-FFF2-40B4-BE49-F238E27FC236}">
                <a16:creationId xmlns:a16="http://schemas.microsoft.com/office/drawing/2014/main" id="{F0A1527A-E344-56A6-3ECC-F18A1343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2" y="19819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A8E53F57-B0B3-47EF-07D0-40DD2762382C}"/>
              </a:ext>
            </a:extLst>
          </p:cNvPr>
          <p:cNvSpPr/>
          <p:nvPr/>
        </p:nvSpPr>
        <p:spPr>
          <a:xfrm>
            <a:off x="831743" y="3730862"/>
            <a:ext cx="666750" cy="71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Dados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EC1E41-87E7-A24F-DCF9-03C7A68CC5AC}"/>
              </a:ext>
            </a:extLst>
          </p:cNvPr>
          <p:cNvSpPr/>
          <p:nvPr/>
        </p:nvSpPr>
        <p:spPr>
          <a:xfrm>
            <a:off x="5069596" y="766935"/>
            <a:ext cx="4129617" cy="24299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1CEB61-379F-129C-42A6-E7FF0C3ADE1D}"/>
              </a:ext>
            </a:extLst>
          </p:cNvPr>
          <p:cNvCxnSpPr>
            <a:cxnSpLocks/>
          </p:cNvCxnSpPr>
          <p:nvPr/>
        </p:nvCxnSpPr>
        <p:spPr>
          <a:xfrm flipV="1">
            <a:off x="1603957" y="4009305"/>
            <a:ext cx="1289467" cy="1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C4364C-0AAF-4E64-3E5C-B33EEDFBA436}"/>
              </a:ext>
            </a:extLst>
          </p:cNvPr>
          <p:cNvCxnSpPr>
            <a:cxnSpLocks/>
          </p:cNvCxnSpPr>
          <p:nvPr/>
        </p:nvCxnSpPr>
        <p:spPr>
          <a:xfrm>
            <a:off x="3834460" y="5582250"/>
            <a:ext cx="1285335" cy="14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14E288-7CB7-A15A-4B30-A708DC8497DE}"/>
              </a:ext>
            </a:extLst>
          </p:cNvPr>
          <p:cNvCxnSpPr>
            <a:cxnSpLocks/>
          </p:cNvCxnSpPr>
          <p:nvPr/>
        </p:nvCxnSpPr>
        <p:spPr>
          <a:xfrm flipV="1">
            <a:off x="3191199" y="4359554"/>
            <a:ext cx="0" cy="5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160E6C-C634-64EE-8BC2-BB0F3D737B63}"/>
              </a:ext>
            </a:extLst>
          </p:cNvPr>
          <p:cNvCxnSpPr>
            <a:cxnSpLocks/>
          </p:cNvCxnSpPr>
          <p:nvPr/>
        </p:nvCxnSpPr>
        <p:spPr>
          <a:xfrm flipV="1">
            <a:off x="3791206" y="2225250"/>
            <a:ext cx="847033" cy="830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015696-A00A-36B7-5334-6FDF6FDF2147}"/>
              </a:ext>
            </a:extLst>
          </p:cNvPr>
          <p:cNvCxnSpPr>
            <a:cxnSpLocks/>
          </p:cNvCxnSpPr>
          <p:nvPr/>
        </p:nvCxnSpPr>
        <p:spPr>
          <a:xfrm flipH="1">
            <a:off x="3878129" y="2413000"/>
            <a:ext cx="936491" cy="959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49EE15-5F46-5A34-4C78-33B3EAA5265B}"/>
              </a:ext>
            </a:extLst>
          </p:cNvPr>
          <p:cNvCxnSpPr>
            <a:cxnSpLocks/>
          </p:cNvCxnSpPr>
          <p:nvPr/>
        </p:nvCxnSpPr>
        <p:spPr>
          <a:xfrm>
            <a:off x="3379214" y="4288879"/>
            <a:ext cx="1690382" cy="917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2479EF-7AF0-F763-83B2-289DF14C22D5}"/>
              </a:ext>
            </a:extLst>
          </p:cNvPr>
          <p:cNvCxnSpPr>
            <a:cxnSpLocks/>
          </p:cNvCxnSpPr>
          <p:nvPr/>
        </p:nvCxnSpPr>
        <p:spPr>
          <a:xfrm>
            <a:off x="6368116" y="5483868"/>
            <a:ext cx="23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01F5AE3-F120-286C-8087-7236EFE473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1758" y="4950322"/>
            <a:ext cx="813963" cy="106253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E92D8D-518A-4C19-2821-C12E576CCF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12240" y="1313400"/>
            <a:ext cx="1006633" cy="11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41">
            <a:extLst>
              <a:ext uri="{FF2B5EF4-FFF2-40B4-BE49-F238E27FC236}">
                <a16:creationId xmlns:a16="http://schemas.microsoft.com/office/drawing/2014/main" id="{65ED433A-FAFC-85BE-2BE7-15D56F1696C8}"/>
              </a:ext>
            </a:extLst>
          </p:cNvPr>
          <p:cNvSpPr/>
          <p:nvPr/>
        </p:nvSpPr>
        <p:spPr>
          <a:xfrm>
            <a:off x="2430972" y="170647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Dados de preços, visitas, vendas, departamentos, quantidades, estoque e afins</a:t>
            </a:r>
          </a:p>
        </p:txBody>
      </p:sp>
      <p:sp>
        <p:nvSpPr>
          <p:cNvPr id="6" name="Retângulo: Cantos Arredondados 47">
            <a:extLst>
              <a:ext uri="{FF2B5EF4-FFF2-40B4-BE49-F238E27FC236}">
                <a16:creationId xmlns:a16="http://schemas.microsoft.com/office/drawing/2014/main" id="{37870CF9-8977-EF9A-FD5B-A1299E9AF6DD}"/>
              </a:ext>
            </a:extLst>
          </p:cNvPr>
          <p:cNvSpPr/>
          <p:nvPr/>
        </p:nvSpPr>
        <p:spPr>
          <a:xfrm>
            <a:off x="2581311" y="1053188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Requisitos</a:t>
            </a:r>
          </a:p>
        </p:txBody>
      </p:sp>
      <p:sp>
        <p:nvSpPr>
          <p:cNvPr id="7" name="Retângulo: Cantos Arredondados 41">
            <a:extLst>
              <a:ext uri="{FF2B5EF4-FFF2-40B4-BE49-F238E27FC236}">
                <a16:creationId xmlns:a16="http://schemas.microsoft.com/office/drawing/2014/main" id="{F19DB72E-08D1-B9E0-37E5-FF20786995EB}"/>
              </a:ext>
            </a:extLst>
          </p:cNvPr>
          <p:cNvSpPr/>
          <p:nvPr/>
        </p:nvSpPr>
        <p:spPr>
          <a:xfrm>
            <a:off x="2446870" y="3140524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Infraestrutura e Códigos</a:t>
            </a:r>
          </a:p>
        </p:txBody>
      </p:sp>
      <p:sp>
        <p:nvSpPr>
          <p:cNvPr id="9" name="Retângulo: Cantos Arredondados 41">
            <a:extLst>
              <a:ext uri="{FF2B5EF4-FFF2-40B4-BE49-F238E27FC236}">
                <a16:creationId xmlns:a16="http://schemas.microsoft.com/office/drawing/2014/main" id="{00ED15F3-53D8-1C26-4E91-71E7CF681187}"/>
              </a:ext>
            </a:extLst>
          </p:cNvPr>
          <p:cNvSpPr/>
          <p:nvPr/>
        </p:nvSpPr>
        <p:spPr>
          <a:xfrm>
            <a:off x="2430972" y="457456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Dsiponibilização com SQL</a:t>
            </a:r>
          </a:p>
        </p:txBody>
      </p:sp>
      <p:sp>
        <p:nvSpPr>
          <p:cNvPr id="11" name="Retângulo: Cantos Arredondados 47">
            <a:extLst>
              <a:ext uri="{FF2B5EF4-FFF2-40B4-BE49-F238E27FC236}">
                <a16:creationId xmlns:a16="http://schemas.microsoft.com/office/drawing/2014/main" id="{509B2A58-B6FC-3E3E-84CF-A135377CFE16}"/>
              </a:ext>
            </a:extLst>
          </p:cNvPr>
          <p:cNvSpPr/>
          <p:nvPr/>
        </p:nvSpPr>
        <p:spPr>
          <a:xfrm>
            <a:off x="1476086" y="2073465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id="{0F2A8456-F994-D767-0EB2-4E71C4372352}"/>
              </a:ext>
            </a:extLst>
          </p:cNvPr>
          <p:cNvSpPr/>
          <p:nvPr/>
        </p:nvSpPr>
        <p:spPr>
          <a:xfrm>
            <a:off x="1476086" y="3450613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Retângulo: Cantos Arredondados 47">
            <a:extLst>
              <a:ext uri="{FF2B5EF4-FFF2-40B4-BE49-F238E27FC236}">
                <a16:creationId xmlns:a16="http://schemas.microsoft.com/office/drawing/2014/main" id="{AE33A098-3CBF-A7C9-A3BC-83868F36B307}"/>
              </a:ext>
            </a:extLst>
          </p:cNvPr>
          <p:cNvSpPr/>
          <p:nvPr/>
        </p:nvSpPr>
        <p:spPr>
          <a:xfrm>
            <a:off x="1476086" y="4869270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8" name="Retângulo: Cantos Arredondados 41">
            <a:extLst>
              <a:ext uri="{FF2B5EF4-FFF2-40B4-BE49-F238E27FC236}">
                <a16:creationId xmlns:a16="http://schemas.microsoft.com/office/drawing/2014/main" id="{E894DF51-6ACA-B2D9-BD47-99D51EBE8AC1}"/>
              </a:ext>
            </a:extLst>
          </p:cNvPr>
          <p:cNvSpPr/>
          <p:nvPr/>
        </p:nvSpPr>
        <p:spPr>
          <a:xfrm>
            <a:off x="4599581" y="170647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(1.1.1) Encontrar Dados</a:t>
            </a:r>
          </a:p>
          <a:p>
            <a:pPr algn="ctr"/>
            <a:r>
              <a:rPr lang="pt-BR" sz="1100" dirty="0"/>
              <a:t>(1.1.2) Organizar e mapear dados</a:t>
            </a:r>
          </a:p>
          <a:p>
            <a:pPr algn="ctr"/>
            <a:r>
              <a:rPr lang="pt-BR" sz="1100" dirty="0"/>
              <a:t>(1.1.3) Verificar tamanho de tabelas e das fontes</a:t>
            </a:r>
          </a:p>
        </p:txBody>
      </p:sp>
      <p:sp>
        <p:nvSpPr>
          <p:cNvPr id="29" name="Retângulo: Cantos Arredondados 47">
            <a:extLst>
              <a:ext uri="{FF2B5EF4-FFF2-40B4-BE49-F238E27FC236}">
                <a16:creationId xmlns:a16="http://schemas.microsoft.com/office/drawing/2014/main" id="{E85EA00E-7DC0-A76B-26EF-BB9695F57DD1}"/>
              </a:ext>
            </a:extLst>
          </p:cNvPr>
          <p:cNvSpPr/>
          <p:nvPr/>
        </p:nvSpPr>
        <p:spPr>
          <a:xfrm>
            <a:off x="4749920" y="1053188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Sprint 1</a:t>
            </a:r>
          </a:p>
        </p:txBody>
      </p:sp>
      <p:sp>
        <p:nvSpPr>
          <p:cNvPr id="30" name="Retângulo: Cantos Arredondados 41">
            <a:extLst>
              <a:ext uri="{FF2B5EF4-FFF2-40B4-BE49-F238E27FC236}">
                <a16:creationId xmlns:a16="http://schemas.microsoft.com/office/drawing/2014/main" id="{0A397612-E77B-F48C-B633-529AC273E515}"/>
              </a:ext>
            </a:extLst>
          </p:cNvPr>
          <p:cNvSpPr/>
          <p:nvPr/>
        </p:nvSpPr>
        <p:spPr>
          <a:xfrm>
            <a:off x="4615479" y="3140524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(1.2.1) Entender e elaborar infraestrutura na Cloud</a:t>
            </a:r>
          </a:p>
          <a:p>
            <a:pPr algn="ctr"/>
            <a:r>
              <a:rPr lang="pt-BR" sz="900" dirty="0"/>
              <a:t>(1.2.2) Escolha da Cloud onde será realizado o projeto</a:t>
            </a:r>
          </a:p>
          <a:p>
            <a:pPr algn="ctr"/>
            <a:r>
              <a:rPr lang="pt-BR" sz="900" dirty="0"/>
              <a:t>(1.2.3) Produzir códigos da infraestrutura de componentes construídos pelo Terraform</a:t>
            </a:r>
          </a:p>
        </p:txBody>
      </p:sp>
      <p:sp>
        <p:nvSpPr>
          <p:cNvPr id="31" name="Retângulo: Cantos Arredondados 41">
            <a:extLst>
              <a:ext uri="{FF2B5EF4-FFF2-40B4-BE49-F238E27FC236}">
                <a16:creationId xmlns:a16="http://schemas.microsoft.com/office/drawing/2014/main" id="{CD50692D-B3AB-1681-8B8F-C4B2676EEBD6}"/>
              </a:ext>
            </a:extLst>
          </p:cNvPr>
          <p:cNvSpPr/>
          <p:nvPr/>
        </p:nvSpPr>
        <p:spPr>
          <a:xfrm>
            <a:off x="4599581" y="457456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(1.3.1) Definir qual plataforma de SQL ser usada</a:t>
            </a:r>
          </a:p>
          <a:p>
            <a:pPr algn="ctr"/>
            <a:r>
              <a:rPr lang="pt-BR" sz="1100" dirty="0"/>
              <a:t>(1.3.2) Entender qual serviço será responsável pela disponibilização</a:t>
            </a:r>
          </a:p>
        </p:txBody>
      </p:sp>
      <p:sp>
        <p:nvSpPr>
          <p:cNvPr id="2" name="Retângulo: Cantos Arredondados 41">
            <a:extLst>
              <a:ext uri="{FF2B5EF4-FFF2-40B4-BE49-F238E27FC236}">
                <a16:creationId xmlns:a16="http://schemas.microsoft.com/office/drawing/2014/main" id="{F994F097-DA35-1ECC-4D5C-D651CD21FEC5}"/>
              </a:ext>
            </a:extLst>
          </p:cNvPr>
          <p:cNvSpPr/>
          <p:nvPr/>
        </p:nvSpPr>
        <p:spPr>
          <a:xfrm>
            <a:off x="6647376" y="170647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(2.1.1) Conversão de formato dos dados</a:t>
            </a:r>
          </a:p>
          <a:p>
            <a:pPr algn="ctr"/>
            <a:r>
              <a:rPr lang="pt-BR" sz="1050" dirty="0"/>
              <a:t>(2.1.2) Tratamento dos dados</a:t>
            </a:r>
          </a:p>
          <a:p>
            <a:pPr algn="ctr"/>
            <a:r>
              <a:rPr lang="pt-BR" sz="1050" dirty="0"/>
              <a:t>(2.1.3) Agrupamento dos dados</a:t>
            </a:r>
          </a:p>
        </p:txBody>
      </p:sp>
      <p:sp>
        <p:nvSpPr>
          <p:cNvPr id="3" name="Retângulo: Cantos Arredondados 47">
            <a:extLst>
              <a:ext uri="{FF2B5EF4-FFF2-40B4-BE49-F238E27FC236}">
                <a16:creationId xmlns:a16="http://schemas.microsoft.com/office/drawing/2014/main" id="{64B1032A-AD67-D0E7-C01C-596DC4169EDD}"/>
              </a:ext>
            </a:extLst>
          </p:cNvPr>
          <p:cNvSpPr/>
          <p:nvPr/>
        </p:nvSpPr>
        <p:spPr>
          <a:xfrm>
            <a:off x="6797715" y="1053188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Sprint 2</a:t>
            </a:r>
          </a:p>
        </p:txBody>
      </p:sp>
      <p:sp>
        <p:nvSpPr>
          <p:cNvPr id="5" name="Retângulo: Cantos Arredondados 41">
            <a:extLst>
              <a:ext uri="{FF2B5EF4-FFF2-40B4-BE49-F238E27FC236}">
                <a16:creationId xmlns:a16="http://schemas.microsoft.com/office/drawing/2014/main" id="{6BEF649C-4ECD-7C65-AEDA-032D35ED8CC5}"/>
              </a:ext>
            </a:extLst>
          </p:cNvPr>
          <p:cNvSpPr/>
          <p:nvPr/>
        </p:nvSpPr>
        <p:spPr>
          <a:xfrm>
            <a:off x="6663274" y="3140524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(2.2.1) Construir códigos responsáveis pelos componentes de processamento (cluster Kubernetes)</a:t>
            </a:r>
          </a:p>
          <a:p>
            <a:pPr algn="ctr"/>
            <a:r>
              <a:rPr lang="pt-BR" sz="1000" dirty="0"/>
              <a:t>(2.2.2) Testar componentes </a:t>
            </a:r>
          </a:p>
          <a:p>
            <a:pPr algn="ctr"/>
            <a:r>
              <a:rPr lang="pt-BR" sz="1000" dirty="0"/>
              <a:t>(2.2.3) Verificar Custos</a:t>
            </a:r>
          </a:p>
        </p:txBody>
      </p:sp>
      <p:sp>
        <p:nvSpPr>
          <p:cNvPr id="8" name="Retângulo: Cantos Arredondados 41">
            <a:extLst>
              <a:ext uri="{FF2B5EF4-FFF2-40B4-BE49-F238E27FC236}">
                <a16:creationId xmlns:a16="http://schemas.microsoft.com/office/drawing/2014/main" id="{26968DCF-C750-2130-107A-FAC7DBEF2D52}"/>
              </a:ext>
            </a:extLst>
          </p:cNvPr>
          <p:cNvSpPr/>
          <p:nvPr/>
        </p:nvSpPr>
        <p:spPr>
          <a:xfrm>
            <a:off x="6647376" y="457456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(2.3.1) Construir consultas SQL que serão utilizadas como testes</a:t>
            </a:r>
          </a:p>
        </p:txBody>
      </p:sp>
      <p:sp>
        <p:nvSpPr>
          <p:cNvPr id="10" name="Retângulo: Cantos Arredondados 41">
            <a:extLst>
              <a:ext uri="{FF2B5EF4-FFF2-40B4-BE49-F238E27FC236}">
                <a16:creationId xmlns:a16="http://schemas.microsoft.com/office/drawing/2014/main" id="{C2D5E311-BA2C-1AFE-5416-95628D4C8EF7}"/>
              </a:ext>
            </a:extLst>
          </p:cNvPr>
          <p:cNvSpPr/>
          <p:nvPr/>
        </p:nvSpPr>
        <p:spPr>
          <a:xfrm>
            <a:off x="8695171" y="170647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(3.1.1) Gerar recomendações com base em alguma técnica.</a:t>
            </a:r>
          </a:p>
          <a:p>
            <a:pPr algn="ctr"/>
            <a:r>
              <a:rPr lang="pt-BR" sz="1100" dirty="0"/>
              <a:t>(3.1.2) Disponibilizar dados processados no S3 para consumo</a:t>
            </a:r>
          </a:p>
        </p:txBody>
      </p:sp>
      <p:sp>
        <p:nvSpPr>
          <p:cNvPr id="14" name="Retângulo: Cantos Arredondados 47">
            <a:extLst>
              <a:ext uri="{FF2B5EF4-FFF2-40B4-BE49-F238E27FC236}">
                <a16:creationId xmlns:a16="http://schemas.microsoft.com/office/drawing/2014/main" id="{E996416D-0F33-D35C-7AC2-E54805D16D6B}"/>
              </a:ext>
            </a:extLst>
          </p:cNvPr>
          <p:cNvSpPr/>
          <p:nvPr/>
        </p:nvSpPr>
        <p:spPr>
          <a:xfrm>
            <a:off x="8845510" y="1053188"/>
            <a:ext cx="1685877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Sprint 3</a:t>
            </a:r>
          </a:p>
        </p:txBody>
      </p:sp>
      <p:sp>
        <p:nvSpPr>
          <p:cNvPr id="15" name="Retângulo: Cantos Arredondados 41">
            <a:extLst>
              <a:ext uri="{FF2B5EF4-FFF2-40B4-BE49-F238E27FC236}">
                <a16:creationId xmlns:a16="http://schemas.microsoft.com/office/drawing/2014/main" id="{08388C30-6BE6-0525-EE2F-203141A9C36C}"/>
              </a:ext>
            </a:extLst>
          </p:cNvPr>
          <p:cNvSpPr/>
          <p:nvPr/>
        </p:nvSpPr>
        <p:spPr>
          <a:xfrm>
            <a:off x="8711069" y="3140524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(3.2.1) Realizar testes de funcionamento da pipeline</a:t>
            </a:r>
          </a:p>
        </p:txBody>
      </p:sp>
      <p:sp>
        <p:nvSpPr>
          <p:cNvPr id="16" name="Retângulo: Cantos Arredondados 41">
            <a:extLst>
              <a:ext uri="{FF2B5EF4-FFF2-40B4-BE49-F238E27FC236}">
                <a16:creationId xmlns:a16="http://schemas.microsoft.com/office/drawing/2014/main" id="{AE7C777B-21E9-D6EE-0AF6-72E32610C108}"/>
              </a:ext>
            </a:extLst>
          </p:cNvPr>
          <p:cNvSpPr/>
          <p:nvPr/>
        </p:nvSpPr>
        <p:spPr>
          <a:xfrm>
            <a:off x="8695171" y="4574569"/>
            <a:ext cx="1954761" cy="121919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(3.3.1) Rodar consultas de testes</a:t>
            </a:r>
          </a:p>
        </p:txBody>
      </p:sp>
    </p:spTree>
    <p:extLst>
      <p:ext uri="{BB962C8B-B14F-4D97-AF65-F5344CB8AC3E}">
        <p14:creationId xmlns:p14="http://schemas.microsoft.com/office/powerpoint/2010/main" val="176766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E8287-728B-096B-4B9E-FDDA97EE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66" y="700720"/>
            <a:ext cx="7359701" cy="5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de varejo e-commerce (analistas) e clientes que utilizam seus serviços.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77489" y="3487747"/>
            <a:ext cx="18515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a performance das vendas e visitas e como proporcionar melhores experiências aos usuários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453725"/>
            <a:ext cx="18515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em crescimento, novas tecnologias, necessidade de velocidade e inúmeros produtos para vender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15349" y="3503476"/>
            <a:ext cx="185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da experiência do cliente, diversidade de produtos e avaliação de desempenho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495441"/>
            <a:ext cx="185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aos dados tratados, às tabelas de acompanhmento de performance e às recomendações personalizadas dos clientes com base nas suas visitas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8908" y="5122832"/>
            <a:ext cx="4584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</a:rPr>
              <a:t>Pandemia do Covid-19 proporcionou uma queda no setor, mas favoreceu as vendas por meio dos canais eletrônicos (e-commerce).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 de tecnologias proporcionando maior personalização das compras pela internet.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- E-commerce com muitos produtos costumam ter dificuldades na personalização da experiência do usuário.</a:t>
            </a:r>
          </a:p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Personalização costuma gerar aumento na rentabilização.</a:t>
            </a:r>
          </a:p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Analisar as tendências das vendas e visitas proporciona um direcionamento melhor no que pode ser oferecido ou mantido no estoque da empresa</a:t>
            </a:r>
          </a:p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Analisar performance com muitos dados é tarefa difícil.</a:t>
            </a:r>
            <a:endParaRPr lang="pt-BR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692914"/>
            <a:ext cx="185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 de entender melhor as métricas de performance, atuar melhor nas campanhas de marketing e melhorar a experiência do usuário.</a:t>
            </a:r>
            <a:endParaRPr lang="pt-BR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de personalização gera aumento de visitas e vendas, melhorando a performance da empresa.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694414"/>
            <a:ext cx="185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que ponto a personalização gera redução da seredipididade dos produtos à venda? Como a performance é afetada aose reduzir a variedade de produtos?</a:t>
            </a:r>
            <a:endParaRPr lang="pt-BR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17947" y="4992767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formato do banco de dados e as colunas selecionadas neles devem facilitar as consultas 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017173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melhor frequência a ser utilizada para o agrupamento dos dados?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427817" y="5089150"/>
            <a:ext cx="185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precisam estar em SQL e em tabelas bem determinadas à disposição das consultas desejadas.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527813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Analistas de Marketing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Analistas de BI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626328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Analistas procurando informações para entender a performance da empresa e clientes querendo realizar a compra de um produto no e-commerce</a:t>
            </a:r>
            <a:endParaRPr lang="pt-BR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472348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encontrar os dados? Quais dados estão disponíveis? Como melhorar a experiência do Usuário?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772649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2097434"/>
            <a:ext cx="169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de varejo e-commerce cresceram muito, e ainda tem muito mercado a ser explorado, gerando valor e ao mesmo tempo maior qualidade no consumo para seus clientes.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043074" y="3970013"/>
            <a:ext cx="2083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Promove qualidade no serviço de seus clientes</a:t>
            </a:r>
          </a:p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inovação e tecnologia como maneiras de promover a geração de valor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Facilita a disponibilização de informações do negócio para tomadas de decisão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7104287" y="2965981"/>
            <a:ext cx="1690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atauantes no setor continuam investindo em tecnologias, proporcionando ganhos contínuos ao negócio.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crescente de produtos e dados precisam ser melhor analisados</a:t>
            </a:r>
          </a:p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pessoas gostam de ter uma experiência única que combine com seus gostos.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2861910" y="5817604"/>
            <a:ext cx="292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dados, com Informações essenciais dispersas e de difícil acesso</a:t>
            </a:r>
          </a:p>
          <a:p>
            <a:pPr marL="171450" indent="-171450" algn="ctr">
              <a:buFontTx/>
              <a:buChar char="-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produtos diferentes com pouco critério de seleção baseado no perfil do usuário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pt-B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Garantir análises organizadas e centralizadas para entender melhor o negócio</a:t>
            </a:r>
          </a:p>
          <a:p>
            <a:pPr marL="171450" indent="-171450" algn="ctr">
              <a:buFontTx/>
              <a:buChar char="-"/>
            </a:pPr>
            <a:r>
              <a:rPr lang="pt-B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exepriência e qualidade de consumo para o usuário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37">
            <a:extLst>
              <a:ext uri="{FF2B5EF4-FFF2-40B4-BE49-F238E27FC236}">
                <a16:creationId xmlns:a16="http://schemas.microsoft.com/office/drawing/2014/main" id="{5AE5700F-C865-BCE9-0EDF-A8FFD930AC8C}"/>
              </a:ext>
            </a:extLst>
          </p:cNvPr>
          <p:cNvSpPr/>
          <p:nvPr/>
        </p:nvSpPr>
        <p:spPr>
          <a:xfrm>
            <a:off x="5623386" y="151165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A437F8B7-0525-80BD-36E1-4C5516CCB892}"/>
              </a:ext>
            </a:extLst>
          </p:cNvPr>
          <p:cNvSpPr txBox="1"/>
          <p:nvPr/>
        </p:nvSpPr>
        <p:spPr>
          <a:xfrm>
            <a:off x="5727347" y="161763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 fontes de informação de produtos, usuários e transações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: Cantos Arredondados 39">
            <a:extLst>
              <a:ext uri="{FF2B5EF4-FFF2-40B4-BE49-F238E27FC236}">
                <a16:creationId xmlns:a16="http://schemas.microsoft.com/office/drawing/2014/main" id="{8023E570-484D-4502-E0AB-B27A8F930BE0}"/>
              </a:ext>
            </a:extLst>
          </p:cNvPr>
          <p:cNvSpPr/>
          <p:nvPr/>
        </p:nvSpPr>
        <p:spPr>
          <a:xfrm>
            <a:off x="7967356" y="151548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40">
            <a:extLst>
              <a:ext uri="{FF2B5EF4-FFF2-40B4-BE49-F238E27FC236}">
                <a16:creationId xmlns:a16="http://schemas.microsoft.com/office/drawing/2014/main" id="{A8880241-C665-4C0A-FD8D-02DEDE59E600}"/>
              </a:ext>
            </a:extLst>
          </p:cNvPr>
          <p:cNvSpPr txBox="1"/>
          <p:nvPr/>
        </p:nvSpPr>
        <p:spPr>
          <a:xfrm>
            <a:off x="8094676" y="15797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Encontrar, analisar e atribuir funções para estabelecer as metas estipuladas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41">
            <a:extLst>
              <a:ext uri="{FF2B5EF4-FFF2-40B4-BE49-F238E27FC236}">
                <a16:creationId xmlns:a16="http://schemas.microsoft.com/office/drawing/2014/main" id="{2E1FE043-C0AE-0935-0792-501C387FCB3B}"/>
              </a:ext>
            </a:extLst>
          </p:cNvPr>
          <p:cNvSpPr/>
          <p:nvPr/>
        </p:nvSpPr>
        <p:spPr>
          <a:xfrm>
            <a:off x="3279416" y="151165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42">
            <a:extLst>
              <a:ext uri="{FF2B5EF4-FFF2-40B4-BE49-F238E27FC236}">
                <a16:creationId xmlns:a16="http://schemas.microsoft.com/office/drawing/2014/main" id="{02F79687-CB0F-71C9-BCA8-E78347985001}"/>
              </a:ext>
            </a:extLst>
          </p:cNvPr>
          <p:cNvSpPr txBox="1"/>
          <p:nvPr/>
        </p:nvSpPr>
        <p:spPr>
          <a:xfrm>
            <a:off x="3406737" y="1617637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a quantidade de vendas, visitas e personalização do e-commerce 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: Cantos Arredondados 47">
            <a:extLst>
              <a:ext uri="{FF2B5EF4-FFF2-40B4-BE49-F238E27FC236}">
                <a16:creationId xmlns:a16="http://schemas.microsoft.com/office/drawing/2014/main" id="{E53D16E9-362F-06D5-EA54-C47B494DA9AA}"/>
              </a:ext>
            </a:extLst>
          </p:cNvPr>
          <p:cNvSpPr/>
          <p:nvPr/>
        </p:nvSpPr>
        <p:spPr>
          <a:xfrm>
            <a:off x="1650336" y="1718422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Ações</a:t>
            </a:r>
          </a:p>
        </p:txBody>
      </p:sp>
      <p:sp>
        <p:nvSpPr>
          <p:cNvPr id="19" name="Retângulo: Cantos Arredondados 37">
            <a:extLst>
              <a:ext uri="{FF2B5EF4-FFF2-40B4-BE49-F238E27FC236}">
                <a16:creationId xmlns:a16="http://schemas.microsoft.com/office/drawing/2014/main" id="{33074508-194D-5ADC-C5C4-29BE0A7BA43C}"/>
              </a:ext>
            </a:extLst>
          </p:cNvPr>
          <p:cNvSpPr/>
          <p:nvPr/>
        </p:nvSpPr>
        <p:spPr>
          <a:xfrm>
            <a:off x="5623386" y="275551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38">
            <a:extLst>
              <a:ext uri="{FF2B5EF4-FFF2-40B4-BE49-F238E27FC236}">
                <a16:creationId xmlns:a16="http://schemas.microsoft.com/office/drawing/2014/main" id="{69E0454C-D6D5-B5A7-8323-2037C15F9CEC}"/>
              </a:ext>
            </a:extLst>
          </p:cNvPr>
          <p:cNvSpPr txBox="1"/>
          <p:nvPr/>
        </p:nvSpPr>
        <p:spPr>
          <a:xfrm>
            <a:off x="5760877" y="296548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 disponível e de fácil acesso centralizado numa tabela geral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39">
            <a:extLst>
              <a:ext uri="{FF2B5EF4-FFF2-40B4-BE49-F238E27FC236}">
                <a16:creationId xmlns:a16="http://schemas.microsoft.com/office/drawing/2014/main" id="{6464FD91-B311-296F-9464-EB3A25DC19AD}"/>
              </a:ext>
            </a:extLst>
          </p:cNvPr>
          <p:cNvSpPr/>
          <p:nvPr/>
        </p:nvSpPr>
        <p:spPr>
          <a:xfrm>
            <a:off x="7967356" y="2759342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40">
            <a:extLst>
              <a:ext uri="{FF2B5EF4-FFF2-40B4-BE49-F238E27FC236}">
                <a16:creationId xmlns:a16="http://schemas.microsoft.com/office/drawing/2014/main" id="{B6684BCB-6AF3-8A64-A0ED-521411E7D0AC}"/>
              </a:ext>
            </a:extLst>
          </p:cNvPr>
          <p:cNvSpPr txBox="1"/>
          <p:nvPr/>
        </p:nvSpPr>
        <p:spPr>
          <a:xfrm>
            <a:off x="8094676" y="2798473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consultas SQL nos dados disponibilizados e direciona o conhecimento obtido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41">
            <a:extLst>
              <a:ext uri="{FF2B5EF4-FFF2-40B4-BE49-F238E27FC236}">
                <a16:creationId xmlns:a16="http://schemas.microsoft.com/office/drawing/2014/main" id="{B33CE921-C442-2A96-9D69-6BFF4722C0FF}"/>
              </a:ext>
            </a:extLst>
          </p:cNvPr>
          <p:cNvSpPr/>
          <p:nvPr/>
        </p:nvSpPr>
        <p:spPr>
          <a:xfrm>
            <a:off x="3279416" y="275551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42">
            <a:extLst>
              <a:ext uri="{FF2B5EF4-FFF2-40B4-BE49-F238E27FC236}">
                <a16:creationId xmlns:a16="http://schemas.microsoft.com/office/drawing/2014/main" id="{9E5BF168-FCE6-18DB-7329-732A1DB421B7}"/>
              </a:ext>
            </a:extLst>
          </p:cNvPr>
          <p:cNvSpPr txBox="1"/>
          <p:nvPr/>
        </p:nvSpPr>
        <p:spPr>
          <a:xfrm>
            <a:off x="3437217" y="2895539"/>
            <a:ext cx="1851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internos da empresa no período selecionado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47">
            <a:extLst>
              <a:ext uri="{FF2B5EF4-FFF2-40B4-BE49-F238E27FC236}">
                <a16:creationId xmlns:a16="http://schemas.microsoft.com/office/drawing/2014/main" id="{0D289307-7FBB-099A-F486-054C673F6641}"/>
              </a:ext>
            </a:extLst>
          </p:cNvPr>
          <p:cNvSpPr/>
          <p:nvPr/>
        </p:nvSpPr>
        <p:spPr>
          <a:xfrm>
            <a:off x="1650336" y="2962278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Funcionalidades</a:t>
            </a:r>
          </a:p>
        </p:txBody>
      </p:sp>
      <p:sp>
        <p:nvSpPr>
          <p:cNvPr id="32" name="Retângulo: Cantos Arredondados 37">
            <a:extLst>
              <a:ext uri="{FF2B5EF4-FFF2-40B4-BE49-F238E27FC236}">
                <a16:creationId xmlns:a16="http://schemas.microsoft.com/office/drawing/2014/main" id="{1F2B0B41-963E-1CF9-589E-EE3B5748F172}"/>
              </a:ext>
            </a:extLst>
          </p:cNvPr>
          <p:cNvSpPr/>
          <p:nvPr/>
        </p:nvSpPr>
        <p:spPr>
          <a:xfrm>
            <a:off x="5623386" y="409024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8">
            <a:extLst>
              <a:ext uri="{FF2B5EF4-FFF2-40B4-BE49-F238E27FC236}">
                <a16:creationId xmlns:a16="http://schemas.microsoft.com/office/drawing/2014/main" id="{60CB14A0-3FE4-3E89-8400-858613E70487}"/>
              </a:ext>
            </a:extLst>
          </p:cNvPr>
          <p:cNvSpPr txBox="1"/>
          <p:nvPr/>
        </p:nvSpPr>
        <p:spPr>
          <a:xfrm>
            <a:off x="5727347" y="42308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 e obtém as informações de forma centralizada e direta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: Cantos Arredondados 39">
            <a:extLst>
              <a:ext uri="{FF2B5EF4-FFF2-40B4-BE49-F238E27FC236}">
                <a16:creationId xmlns:a16="http://schemas.microsoft.com/office/drawing/2014/main" id="{DA0F5463-7E51-8AB1-A94C-578386E136B5}"/>
              </a:ext>
            </a:extLst>
          </p:cNvPr>
          <p:cNvSpPr/>
          <p:nvPr/>
        </p:nvSpPr>
        <p:spPr>
          <a:xfrm>
            <a:off x="7967356" y="4094067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40">
            <a:extLst>
              <a:ext uri="{FF2B5EF4-FFF2-40B4-BE49-F238E27FC236}">
                <a16:creationId xmlns:a16="http://schemas.microsoft.com/office/drawing/2014/main" id="{491E8D29-B00C-8D88-98E6-953F4C7BC149}"/>
              </a:ext>
            </a:extLst>
          </p:cNvPr>
          <p:cNvSpPr txBox="1"/>
          <p:nvPr/>
        </p:nvSpPr>
        <p:spPr>
          <a:xfrm>
            <a:off x="8094676" y="4158287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agrupamentos, cálculos e constrói insights para produzir a estartégia de solução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41">
            <a:extLst>
              <a:ext uri="{FF2B5EF4-FFF2-40B4-BE49-F238E27FC236}">
                <a16:creationId xmlns:a16="http://schemas.microsoft.com/office/drawing/2014/main" id="{811B86CD-9EB0-759F-E136-7B5D52BA2856}"/>
              </a:ext>
            </a:extLst>
          </p:cNvPr>
          <p:cNvSpPr/>
          <p:nvPr/>
        </p:nvSpPr>
        <p:spPr>
          <a:xfrm>
            <a:off x="3279416" y="409024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42">
            <a:extLst>
              <a:ext uri="{FF2B5EF4-FFF2-40B4-BE49-F238E27FC236}">
                <a16:creationId xmlns:a16="http://schemas.microsoft.com/office/drawing/2014/main" id="{2410847E-2FD8-2EBF-BD7B-E1E868AF88DD}"/>
              </a:ext>
            </a:extLst>
          </p:cNvPr>
          <p:cNvSpPr txBox="1"/>
          <p:nvPr/>
        </p:nvSpPr>
        <p:spPr>
          <a:xfrm>
            <a:off x="3437217" y="4230264"/>
            <a:ext cx="1851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Direciona as possíveis estratégias para uma solução data-driven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: Cantos Arredondados 47">
            <a:extLst>
              <a:ext uri="{FF2B5EF4-FFF2-40B4-BE49-F238E27FC236}">
                <a16:creationId xmlns:a16="http://schemas.microsoft.com/office/drawing/2014/main" id="{726FE88C-43AB-200F-D0B2-6038FE09D040}"/>
              </a:ext>
            </a:extLst>
          </p:cNvPr>
          <p:cNvSpPr/>
          <p:nvPr/>
        </p:nvSpPr>
        <p:spPr>
          <a:xfrm>
            <a:off x="1650336" y="4297003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Interações</a:t>
            </a:r>
          </a:p>
        </p:txBody>
      </p:sp>
      <p:sp>
        <p:nvSpPr>
          <p:cNvPr id="40" name="Retângulo: Cantos Arredondados 37">
            <a:extLst>
              <a:ext uri="{FF2B5EF4-FFF2-40B4-BE49-F238E27FC236}">
                <a16:creationId xmlns:a16="http://schemas.microsoft.com/office/drawing/2014/main" id="{5CB25504-834F-8198-7CE2-33EEFF7C2D64}"/>
              </a:ext>
            </a:extLst>
          </p:cNvPr>
          <p:cNvSpPr/>
          <p:nvPr/>
        </p:nvSpPr>
        <p:spPr>
          <a:xfrm>
            <a:off x="5623386" y="531430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38">
            <a:extLst>
              <a:ext uri="{FF2B5EF4-FFF2-40B4-BE49-F238E27FC236}">
                <a16:creationId xmlns:a16="http://schemas.microsoft.com/office/drawing/2014/main" id="{34BF354B-C164-3B4A-C813-D33677A8C089}"/>
              </a:ext>
            </a:extLst>
          </p:cNvPr>
          <p:cNvSpPr txBox="1"/>
          <p:nvPr/>
        </p:nvSpPr>
        <p:spPr>
          <a:xfrm>
            <a:off x="5727347" y="54119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informação disponível com facilidade de obtenção e acesso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39">
            <a:extLst>
              <a:ext uri="{FF2B5EF4-FFF2-40B4-BE49-F238E27FC236}">
                <a16:creationId xmlns:a16="http://schemas.microsoft.com/office/drawing/2014/main" id="{6A57AC40-C263-A9FD-6D40-8F6704BF18D5}"/>
              </a:ext>
            </a:extLst>
          </p:cNvPr>
          <p:cNvSpPr/>
          <p:nvPr/>
        </p:nvSpPr>
        <p:spPr>
          <a:xfrm>
            <a:off x="7967356" y="531813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0">
            <a:extLst>
              <a:ext uri="{FF2B5EF4-FFF2-40B4-BE49-F238E27FC236}">
                <a16:creationId xmlns:a16="http://schemas.microsoft.com/office/drawing/2014/main" id="{B1A93B8B-0D28-0E27-4754-58123510DCA6}"/>
              </a:ext>
            </a:extLst>
          </p:cNvPr>
          <p:cNvSpPr txBox="1"/>
          <p:nvPr/>
        </p:nvSpPr>
        <p:spPr>
          <a:xfrm>
            <a:off x="8094676" y="5382356"/>
            <a:ext cx="185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com o conjunto de dados disponíveis realizar estudos, análises, visualizações e tomadas de decisão importantes com efeitos diretos na rentabilidade</a:t>
            </a:r>
          </a:p>
        </p:txBody>
      </p:sp>
      <p:sp>
        <p:nvSpPr>
          <p:cNvPr id="44" name="Retângulo: Cantos Arredondados 41">
            <a:extLst>
              <a:ext uri="{FF2B5EF4-FFF2-40B4-BE49-F238E27FC236}">
                <a16:creationId xmlns:a16="http://schemas.microsoft.com/office/drawing/2014/main" id="{71B22A3E-28BD-C7F8-9841-19A081F46C81}"/>
              </a:ext>
            </a:extLst>
          </p:cNvPr>
          <p:cNvSpPr/>
          <p:nvPr/>
        </p:nvSpPr>
        <p:spPr>
          <a:xfrm>
            <a:off x="3279416" y="531430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2">
            <a:extLst>
              <a:ext uri="{FF2B5EF4-FFF2-40B4-BE49-F238E27FC236}">
                <a16:creationId xmlns:a16="http://schemas.microsoft.com/office/drawing/2014/main" id="{61A0E8EC-27E4-8073-21F8-CDA8E7E196BD}"/>
              </a:ext>
            </a:extLst>
          </p:cNvPr>
          <p:cNvSpPr txBox="1"/>
          <p:nvPr/>
        </p:nvSpPr>
        <p:spPr>
          <a:xfrm>
            <a:off x="3437217" y="5454333"/>
            <a:ext cx="185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formas de produzir uma solução que envolva todas essas questões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8006522-2662-91C0-6100-562A1E51B6ED}"/>
              </a:ext>
            </a:extLst>
          </p:cNvPr>
          <p:cNvSpPr/>
          <p:nvPr/>
        </p:nvSpPr>
        <p:spPr>
          <a:xfrm>
            <a:off x="1650336" y="5521072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Mensagem</a:t>
            </a:r>
          </a:p>
        </p:txBody>
      </p:sp>
    </p:spTree>
    <p:extLst>
      <p:ext uri="{BB962C8B-B14F-4D97-AF65-F5344CB8AC3E}">
        <p14:creationId xmlns:p14="http://schemas.microsoft.com/office/powerpoint/2010/main" val="224813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27219" y="1873376"/>
            <a:ext cx="1746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realizar acessos aos dados em larga escala da empresa para realizar análises e visualizações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personalização da plataforma com recomendações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4221168"/>
            <a:ext cx="172565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acesso e organização dos dados a serem consultados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capacidade de consulta em larga escala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Produzir recomendações para aumento de personalização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Fontes de dados internos da empresa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405711" y="2422693"/>
            <a:ext cx="2246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Analistas esperam poder realizar consultas nos dados e produzir visualizações e recomendações para aumentar rentabilização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737141" y="4587232"/>
            <a:ext cx="224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costumam estar descentralizados, de forma desorganizada. Além disso, existe uma dificuldade em aplicar recomendações mais sofisticadas para aumento de personalização. É preciso o acompanahmento dessas ações também.</a:t>
            </a:r>
            <a:endParaRPr lang="pt-BR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527995" y="3599529"/>
            <a:ext cx="179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Tomar decisões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consultas independentes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conhecimento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37">
            <a:extLst>
              <a:ext uri="{FF2B5EF4-FFF2-40B4-BE49-F238E27FC236}">
                <a16:creationId xmlns:a16="http://schemas.microsoft.com/office/drawing/2014/main" id="{5AE5700F-C865-BCE9-0EDF-A8FFD930AC8C}"/>
              </a:ext>
            </a:extLst>
          </p:cNvPr>
          <p:cNvSpPr/>
          <p:nvPr/>
        </p:nvSpPr>
        <p:spPr>
          <a:xfrm>
            <a:off x="6249917" y="2095944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A437F8B7-0525-80BD-36E1-4C5516CCB892}"/>
              </a:ext>
            </a:extLst>
          </p:cNvPr>
          <p:cNvSpPr txBox="1"/>
          <p:nvPr/>
        </p:nvSpPr>
        <p:spPr>
          <a:xfrm>
            <a:off x="6479661" y="2212810"/>
            <a:ext cx="31098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Maiores quantidades de informações navegacionais e transacionais foram e continuam sendo produzidas pelas empresas de varejo. É possível utilizar essa abundância de informações para melhoria do negócio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41">
            <a:extLst>
              <a:ext uri="{FF2B5EF4-FFF2-40B4-BE49-F238E27FC236}">
                <a16:creationId xmlns:a16="http://schemas.microsoft.com/office/drawing/2014/main" id="{2E1FE043-C0AE-0935-0792-501C387FCB3B}"/>
              </a:ext>
            </a:extLst>
          </p:cNvPr>
          <p:cNvSpPr/>
          <p:nvPr/>
        </p:nvSpPr>
        <p:spPr>
          <a:xfrm>
            <a:off x="2388640" y="2095945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42">
            <a:extLst>
              <a:ext uri="{FF2B5EF4-FFF2-40B4-BE49-F238E27FC236}">
                <a16:creationId xmlns:a16="http://schemas.microsoft.com/office/drawing/2014/main" id="{02F79687-CB0F-71C9-BCA8-E78347985001}"/>
              </a:ext>
            </a:extLst>
          </p:cNvPr>
          <p:cNvSpPr txBox="1"/>
          <p:nvPr/>
        </p:nvSpPr>
        <p:spPr>
          <a:xfrm>
            <a:off x="2729403" y="2347374"/>
            <a:ext cx="3109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Pandemia do Covid-19 proporcionou uma queda no setor, mas favoreceu as vendas por meio dos canais eletrônicos (e-commerce).</a:t>
            </a:r>
          </a:p>
        </p:txBody>
      </p:sp>
      <p:sp>
        <p:nvSpPr>
          <p:cNvPr id="15" name="Retângulo: Cantos Arredondados 47">
            <a:extLst>
              <a:ext uri="{FF2B5EF4-FFF2-40B4-BE49-F238E27FC236}">
                <a16:creationId xmlns:a16="http://schemas.microsoft.com/office/drawing/2014/main" id="{E53D16E9-362F-06D5-EA54-C47B494DA9AA}"/>
              </a:ext>
            </a:extLst>
          </p:cNvPr>
          <p:cNvSpPr/>
          <p:nvPr/>
        </p:nvSpPr>
        <p:spPr>
          <a:xfrm>
            <a:off x="3076305" y="1424806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Observações</a:t>
            </a:r>
          </a:p>
        </p:txBody>
      </p:sp>
      <p:sp>
        <p:nvSpPr>
          <p:cNvPr id="19" name="Retângulo: Cantos Arredondados 37">
            <a:extLst>
              <a:ext uri="{FF2B5EF4-FFF2-40B4-BE49-F238E27FC236}">
                <a16:creationId xmlns:a16="http://schemas.microsoft.com/office/drawing/2014/main" id="{33074508-194D-5ADC-C5C4-29BE0A7BA43C}"/>
              </a:ext>
            </a:extLst>
          </p:cNvPr>
          <p:cNvSpPr/>
          <p:nvPr/>
        </p:nvSpPr>
        <p:spPr>
          <a:xfrm>
            <a:off x="6249916" y="3348668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38">
            <a:extLst>
              <a:ext uri="{FF2B5EF4-FFF2-40B4-BE49-F238E27FC236}">
                <a16:creationId xmlns:a16="http://schemas.microsoft.com/office/drawing/2014/main" id="{69E0454C-D6D5-B5A7-8323-2037C15F9CEC}"/>
              </a:ext>
            </a:extLst>
          </p:cNvPr>
          <p:cNvSpPr txBox="1"/>
          <p:nvPr/>
        </p:nvSpPr>
        <p:spPr>
          <a:xfrm>
            <a:off x="6479661" y="3369416"/>
            <a:ext cx="310985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conquistar o cliente e fidelizá-lo por meio de personalização da experiência, promoções diferenciadas e o entendimento de suas necessidades de maneira mais específica. Para isso precisa-se de acompanhamento e facilidade na monitoria das açãoes.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41">
            <a:extLst>
              <a:ext uri="{FF2B5EF4-FFF2-40B4-BE49-F238E27FC236}">
                <a16:creationId xmlns:a16="http://schemas.microsoft.com/office/drawing/2014/main" id="{B33CE921-C442-2A96-9D69-6BFF4722C0FF}"/>
              </a:ext>
            </a:extLst>
          </p:cNvPr>
          <p:cNvSpPr/>
          <p:nvPr/>
        </p:nvSpPr>
        <p:spPr>
          <a:xfrm>
            <a:off x="2404538" y="3369416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42">
            <a:extLst>
              <a:ext uri="{FF2B5EF4-FFF2-40B4-BE49-F238E27FC236}">
                <a16:creationId xmlns:a16="http://schemas.microsoft.com/office/drawing/2014/main" id="{9E5BF168-FCE6-18DB-7329-732A1DB421B7}"/>
              </a:ext>
            </a:extLst>
          </p:cNvPr>
          <p:cNvSpPr txBox="1"/>
          <p:nvPr/>
        </p:nvSpPr>
        <p:spPr>
          <a:xfrm>
            <a:off x="2618384" y="3387264"/>
            <a:ext cx="3109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comportamento do consumidor que possui maiores exigências, gosta de escolher o conteúdo que consome, é autoral e precisa sanar suas necessidades de forma rápida e precisa. Grande migração para meios eletrônicos e redução de compras por meios físicos.</a:t>
            </a:r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47">
            <a:extLst>
              <a:ext uri="{FF2B5EF4-FFF2-40B4-BE49-F238E27FC236}">
                <a16:creationId xmlns:a16="http://schemas.microsoft.com/office/drawing/2014/main" id="{0D289307-7FBB-099A-F486-054C673F6641}"/>
              </a:ext>
            </a:extLst>
          </p:cNvPr>
          <p:cNvSpPr/>
          <p:nvPr/>
        </p:nvSpPr>
        <p:spPr>
          <a:xfrm>
            <a:off x="6937581" y="1422688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Hipóteses</a:t>
            </a:r>
          </a:p>
        </p:txBody>
      </p:sp>
      <p:sp>
        <p:nvSpPr>
          <p:cNvPr id="32" name="Retângulo: Cantos Arredondados 37">
            <a:extLst>
              <a:ext uri="{FF2B5EF4-FFF2-40B4-BE49-F238E27FC236}">
                <a16:creationId xmlns:a16="http://schemas.microsoft.com/office/drawing/2014/main" id="{1F2B0B41-963E-1CF9-589E-EE3B5748F172}"/>
              </a:ext>
            </a:extLst>
          </p:cNvPr>
          <p:cNvSpPr/>
          <p:nvPr/>
        </p:nvSpPr>
        <p:spPr>
          <a:xfrm>
            <a:off x="6265815" y="4624350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8">
            <a:extLst>
              <a:ext uri="{FF2B5EF4-FFF2-40B4-BE49-F238E27FC236}">
                <a16:creationId xmlns:a16="http://schemas.microsoft.com/office/drawing/2014/main" id="{60CB14A0-3FE4-3E89-8400-858613E70487}"/>
              </a:ext>
            </a:extLst>
          </p:cNvPr>
          <p:cNvSpPr txBox="1"/>
          <p:nvPr/>
        </p:nvSpPr>
        <p:spPr>
          <a:xfrm>
            <a:off x="6479661" y="4699688"/>
            <a:ext cx="310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com ferramentas de armazenamento e processamento de dados de Cloud obter recursos para garantir que as melhores práticas e técnicas estejam ao dispor das soluções que visam melhorar as tomadas de decisão e a experiência do usuário na plataforma de venda.</a:t>
            </a:r>
          </a:p>
        </p:txBody>
      </p:sp>
      <p:sp>
        <p:nvSpPr>
          <p:cNvPr id="37" name="Retângulo: Cantos Arredondados 41">
            <a:extLst>
              <a:ext uri="{FF2B5EF4-FFF2-40B4-BE49-F238E27FC236}">
                <a16:creationId xmlns:a16="http://schemas.microsoft.com/office/drawing/2014/main" id="{811B86CD-9EB0-759F-E136-7B5D52BA2856}"/>
              </a:ext>
            </a:extLst>
          </p:cNvPr>
          <p:cNvSpPr/>
          <p:nvPr/>
        </p:nvSpPr>
        <p:spPr>
          <a:xfrm>
            <a:off x="2388640" y="4639738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42">
            <a:extLst>
              <a:ext uri="{FF2B5EF4-FFF2-40B4-BE49-F238E27FC236}">
                <a16:creationId xmlns:a16="http://schemas.microsoft.com/office/drawing/2014/main" id="{2410847E-2FD8-2EBF-BD7B-E1E868AF88DD}"/>
              </a:ext>
            </a:extLst>
          </p:cNvPr>
          <p:cNvSpPr txBox="1"/>
          <p:nvPr/>
        </p:nvSpPr>
        <p:spPr>
          <a:xfrm>
            <a:off x="2618384" y="4699688"/>
            <a:ext cx="3109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 de tecnologias relacionadas ao Big Data e IA, proporcionando maior coleta de informações, decisões automatizadas, decisões inteligentes e recomendações eficientes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47">
            <a:extLst>
              <a:ext uri="{FF2B5EF4-FFF2-40B4-BE49-F238E27FC236}">
                <a16:creationId xmlns:a16="http://schemas.microsoft.com/office/drawing/2014/main" id="{E0A825B5-08B4-FFA3-4B3C-F3B02F58438B}"/>
              </a:ext>
            </a:extLst>
          </p:cNvPr>
          <p:cNvSpPr/>
          <p:nvPr/>
        </p:nvSpPr>
        <p:spPr>
          <a:xfrm>
            <a:off x="1433754" y="2462931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: Cantos Arredondados 47">
            <a:extLst>
              <a:ext uri="{FF2B5EF4-FFF2-40B4-BE49-F238E27FC236}">
                <a16:creationId xmlns:a16="http://schemas.microsoft.com/office/drawing/2014/main" id="{228B8F3C-66CC-88AB-59DA-2BD46E51C1A0}"/>
              </a:ext>
            </a:extLst>
          </p:cNvPr>
          <p:cNvSpPr/>
          <p:nvPr/>
        </p:nvSpPr>
        <p:spPr>
          <a:xfrm>
            <a:off x="1433754" y="3679505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Retângulo: Cantos Arredondados 47">
            <a:extLst>
              <a:ext uri="{FF2B5EF4-FFF2-40B4-BE49-F238E27FC236}">
                <a16:creationId xmlns:a16="http://schemas.microsoft.com/office/drawing/2014/main" id="{4E890DC2-A4E3-E719-CEB2-FC701527CCD8}"/>
              </a:ext>
            </a:extLst>
          </p:cNvPr>
          <p:cNvSpPr/>
          <p:nvPr/>
        </p:nvSpPr>
        <p:spPr>
          <a:xfrm>
            <a:off x="1433754" y="4934439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71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41">
            <a:extLst>
              <a:ext uri="{FF2B5EF4-FFF2-40B4-BE49-F238E27FC236}">
                <a16:creationId xmlns:a16="http://schemas.microsoft.com/office/drawing/2014/main" id="{2E1FE043-C0AE-0935-0792-501C387FCB3B}"/>
              </a:ext>
            </a:extLst>
          </p:cNvPr>
          <p:cNvSpPr/>
          <p:nvPr/>
        </p:nvSpPr>
        <p:spPr>
          <a:xfrm>
            <a:off x="602173" y="1698012"/>
            <a:ext cx="3537547" cy="4287922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47">
            <a:extLst>
              <a:ext uri="{FF2B5EF4-FFF2-40B4-BE49-F238E27FC236}">
                <a16:creationId xmlns:a16="http://schemas.microsoft.com/office/drawing/2014/main" id="{E53D16E9-362F-06D5-EA54-C47B494DA9AA}"/>
              </a:ext>
            </a:extLst>
          </p:cNvPr>
          <p:cNvSpPr/>
          <p:nvPr/>
        </p:nvSpPr>
        <p:spPr>
          <a:xfrm>
            <a:off x="1289838" y="1026873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Final</a:t>
            </a:r>
          </a:p>
        </p:txBody>
      </p:sp>
      <p:sp>
        <p:nvSpPr>
          <p:cNvPr id="3" name="Retângulo: Cantos Arredondados 41">
            <a:extLst>
              <a:ext uri="{FF2B5EF4-FFF2-40B4-BE49-F238E27FC236}">
                <a16:creationId xmlns:a16="http://schemas.microsoft.com/office/drawing/2014/main" id="{E2855C48-8761-F336-7330-007BC9C6ACED}"/>
              </a:ext>
            </a:extLst>
          </p:cNvPr>
          <p:cNvSpPr/>
          <p:nvPr/>
        </p:nvSpPr>
        <p:spPr>
          <a:xfrm>
            <a:off x="4393553" y="1698012"/>
            <a:ext cx="3537547" cy="4287922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47">
            <a:extLst>
              <a:ext uri="{FF2B5EF4-FFF2-40B4-BE49-F238E27FC236}">
                <a16:creationId xmlns:a16="http://schemas.microsoft.com/office/drawing/2014/main" id="{020EBFBA-9A35-C098-C36E-F7AC8F10E11A}"/>
              </a:ext>
            </a:extLst>
          </p:cNvPr>
          <p:cNvSpPr/>
          <p:nvPr/>
        </p:nvSpPr>
        <p:spPr>
          <a:xfrm>
            <a:off x="5081218" y="1026873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Características da Solução</a:t>
            </a:r>
          </a:p>
        </p:txBody>
      </p:sp>
      <p:sp>
        <p:nvSpPr>
          <p:cNvPr id="12" name="Retângulo: Cantos Arredondados 41">
            <a:extLst>
              <a:ext uri="{FF2B5EF4-FFF2-40B4-BE49-F238E27FC236}">
                <a16:creationId xmlns:a16="http://schemas.microsoft.com/office/drawing/2014/main" id="{7C86ED0D-8FD0-5C1F-ABAE-0A12F7596F5F}"/>
              </a:ext>
            </a:extLst>
          </p:cNvPr>
          <p:cNvSpPr/>
          <p:nvPr/>
        </p:nvSpPr>
        <p:spPr>
          <a:xfrm>
            <a:off x="8184933" y="1687297"/>
            <a:ext cx="3537547" cy="4287922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47">
            <a:extLst>
              <a:ext uri="{FF2B5EF4-FFF2-40B4-BE49-F238E27FC236}">
                <a16:creationId xmlns:a16="http://schemas.microsoft.com/office/drawing/2014/main" id="{D0D0925D-5FA4-0134-F2CC-684A91248D63}"/>
              </a:ext>
            </a:extLst>
          </p:cNvPr>
          <p:cNvSpPr/>
          <p:nvPr/>
        </p:nvSpPr>
        <p:spPr>
          <a:xfrm>
            <a:off x="8872598" y="1026873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Fontes de Informações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1BE234-8E70-F677-2F33-58593F34844D}"/>
              </a:ext>
            </a:extLst>
          </p:cNvPr>
          <p:cNvSpPr/>
          <p:nvPr/>
        </p:nvSpPr>
        <p:spPr>
          <a:xfrm>
            <a:off x="897467" y="2015067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em SQL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AA5D5D-593C-7141-16B3-41B7E7E5A1CA}"/>
              </a:ext>
            </a:extLst>
          </p:cNvPr>
          <p:cNvSpPr/>
          <p:nvPr/>
        </p:nvSpPr>
        <p:spPr>
          <a:xfrm>
            <a:off x="889400" y="3263210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2191FE-51C7-0433-7873-59108CB9CF44}"/>
              </a:ext>
            </a:extLst>
          </p:cNvPr>
          <p:cNvSpPr/>
          <p:nvPr/>
        </p:nvSpPr>
        <p:spPr>
          <a:xfrm>
            <a:off x="2484726" y="2227025"/>
            <a:ext cx="1544927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Métricas importantes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A43771-0FA7-00C5-ACEC-F8A2511DE501}"/>
              </a:ext>
            </a:extLst>
          </p:cNvPr>
          <p:cNvSpPr/>
          <p:nvPr/>
        </p:nvSpPr>
        <p:spPr>
          <a:xfrm>
            <a:off x="715471" y="4474143"/>
            <a:ext cx="2002127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Recomendações por usuário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6523B6-D00E-7975-0BEA-B95E12356B44}"/>
              </a:ext>
            </a:extLst>
          </p:cNvPr>
          <p:cNvSpPr/>
          <p:nvPr/>
        </p:nvSpPr>
        <p:spPr>
          <a:xfrm>
            <a:off x="2539759" y="3386267"/>
            <a:ext cx="1544927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Associações de itens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6FD060-E5B3-7A5A-1BDD-C0F1ACF90D65}"/>
              </a:ext>
            </a:extLst>
          </p:cNvPr>
          <p:cNvSpPr/>
          <p:nvPr/>
        </p:nvSpPr>
        <p:spPr>
          <a:xfrm>
            <a:off x="4527007" y="1950877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Cálculo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DAE590-8CB3-0C0A-9002-E230A89821B9}"/>
              </a:ext>
            </a:extLst>
          </p:cNvPr>
          <p:cNvSpPr/>
          <p:nvPr/>
        </p:nvSpPr>
        <p:spPr>
          <a:xfrm>
            <a:off x="6096000" y="1950877"/>
            <a:ext cx="1466531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3CDEFB-2DCE-6984-E284-5C8F1F6433A5}"/>
              </a:ext>
            </a:extLst>
          </p:cNvPr>
          <p:cNvSpPr/>
          <p:nvPr/>
        </p:nvSpPr>
        <p:spPr>
          <a:xfrm>
            <a:off x="4527007" y="4323083"/>
            <a:ext cx="1872931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Escalabilidade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A5EFDD-7961-9584-3381-76C34BA97651}"/>
              </a:ext>
            </a:extLst>
          </p:cNvPr>
          <p:cNvSpPr/>
          <p:nvPr/>
        </p:nvSpPr>
        <p:spPr>
          <a:xfrm>
            <a:off x="4527007" y="3071152"/>
            <a:ext cx="1872931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8FA5C8-7DEF-3A17-5942-FE9CE795B1F2}"/>
              </a:ext>
            </a:extLst>
          </p:cNvPr>
          <p:cNvSpPr/>
          <p:nvPr/>
        </p:nvSpPr>
        <p:spPr>
          <a:xfrm>
            <a:off x="6483952" y="3762743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Simples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08E30A-CF0F-9722-A56F-FBD37350757D}"/>
              </a:ext>
            </a:extLst>
          </p:cNvPr>
          <p:cNvSpPr/>
          <p:nvPr/>
        </p:nvSpPr>
        <p:spPr>
          <a:xfrm>
            <a:off x="8499019" y="2092562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Redes Sociais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726F93-F29F-A8C2-D5BA-C8797A9E0EEC}"/>
              </a:ext>
            </a:extLst>
          </p:cNvPr>
          <p:cNvSpPr/>
          <p:nvPr/>
        </p:nvSpPr>
        <p:spPr>
          <a:xfrm>
            <a:off x="8620699" y="3496893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Internos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2D541C-0F5F-FB6C-EC8B-639C602B43F9}"/>
              </a:ext>
            </a:extLst>
          </p:cNvPr>
          <p:cNvSpPr/>
          <p:nvPr/>
        </p:nvSpPr>
        <p:spPr>
          <a:xfrm>
            <a:off x="10173209" y="2939228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Olist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E6FFCC-5274-6863-854E-F817A4243443}"/>
              </a:ext>
            </a:extLst>
          </p:cNvPr>
          <p:cNvSpPr/>
          <p:nvPr/>
        </p:nvSpPr>
        <p:spPr>
          <a:xfrm>
            <a:off x="9180585" y="4761809"/>
            <a:ext cx="1363133" cy="99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IBGE</a:t>
            </a:r>
          </a:p>
        </p:txBody>
      </p:sp>
    </p:spTree>
    <p:extLst>
      <p:ext uri="{BB962C8B-B14F-4D97-AF65-F5344CB8AC3E}">
        <p14:creationId xmlns:p14="http://schemas.microsoft.com/office/powerpoint/2010/main" val="5128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41">
            <a:extLst>
              <a:ext uri="{FF2B5EF4-FFF2-40B4-BE49-F238E27FC236}">
                <a16:creationId xmlns:a16="http://schemas.microsoft.com/office/drawing/2014/main" id="{2E1FE043-C0AE-0935-0792-501C387FCB3B}"/>
              </a:ext>
            </a:extLst>
          </p:cNvPr>
          <p:cNvSpPr/>
          <p:nvPr/>
        </p:nvSpPr>
        <p:spPr>
          <a:xfrm>
            <a:off x="1465772" y="2087478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42">
            <a:extLst>
              <a:ext uri="{FF2B5EF4-FFF2-40B4-BE49-F238E27FC236}">
                <a16:creationId xmlns:a16="http://schemas.microsoft.com/office/drawing/2014/main" id="{02F79687-CB0F-71C9-BCA8-E78347985001}"/>
              </a:ext>
            </a:extLst>
          </p:cNvPr>
          <p:cNvSpPr txBox="1"/>
          <p:nvPr/>
        </p:nvSpPr>
        <p:spPr>
          <a:xfrm>
            <a:off x="1695516" y="2130436"/>
            <a:ext cx="3109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Disponibilizar dados do Olist como simulação dos dados internos de uma empresa de varejo em duas tabelas em SQL separadas por finalidade: uma para análise de métricas e outra com recomendções por usuário, de acordo com os produtos existentes.</a:t>
            </a:r>
          </a:p>
        </p:txBody>
      </p:sp>
      <p:sp>
        <p:nvSpPr>
          <p:cNvPr id="15" name="Retângulo: Cantos Arredondados 47">
            <a:extLst>
              <a:ext uri="{FF2B5EF4-FFF2-40B4-BE49-F238E27FC236}">
                <a16:creationId xmlns:a16="http://schemas.microsoft.com/office/drawing/2014/main" id="{E53D16E9-362F-06D5-EA54-C47B494DA9AA}"/>
              </a:ext>
            </a:extLst>
          </p:cNvPr>
          <p:cNvSpPr/>
          <p:nvPr/>
        </p:nvSpPr>
        <p:spPr>
          <a:xfrm>
            <a:off x="2153437" y="1416339"/>
            <a:ext cx="216221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Ideia</a:t>
            </a:r>
          </a:p>
        </p:txBody>
      </p:sp>
      <p:sp>
        <p:nvSpPr>
          <p:cNvPr id="25" name="Retângulo: Cantos Arredondados 41">
            <a:extLst>
              <a:ext uri="{FF2B5EF4-FFF2-40B4-BE49-F238E27FC236}">
                <a16:creationId xmlns:a16="http://schemas.microsoft.com/office/drawing/2014/main" id="{B33CE921-C442-2A96-9D69-6BFF4722C0FF}"/>
              </a:ext>
            </a:extLst>
          </p:cNvPr>
          <p:cNvSpPr/>
          <p:nvPr/>
        </p:nvSpPr>
        <p:spPr>
          <a:xfrm>
            <a:off x="1481670" y="3360949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42">
            <a:extLst>
              <a:ext uri="{FF2B5EF4-FFF2-40B4-BE49-F238E27FC236}">
                <a16:creationId xmlns:a16="http://schemas.microsoft.com/office/drawing/2014/main" id="{9E5BF168-FCE6-18DB-7329-732A1DB421B7}"/>
              </a:ext>
            </a:extLst>
          </p:cNvPr>
          <p:cNvSpPr txBox="1"/>
          <p:nvPr/>
        </p:nvSpPr>
        <p:spPr>
          <a:xfrm>
            <a:off x="1695516" y="3444099"/>
            <a:ext cx="310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Aplicativo que esteja integrado com uma interface amigável para selecionar métricas e ajustar ações de marketing automaticamente</a:t>
            </a:r>
          </a:p>
        </p:txBody>
      </p:sp>
      <p:sp>
        <p:nvSpPr>
          <p:cNvPr id="37" name="Retângulo: Cantos Arredondados 41">
            <a:extLst>
              <a:ext uri="{FF2B5EF4-FFF2-40B4-BE49-F238E27FC236}">
                <a16:creationId xmlns:a16="http://schemas.microsoft.com/office/drawing/2014/main" id="{811B86CD-9EB0-759F-E136-7B5D52BA2856}"/>
              </a:ext>
            </a:extLst>
          </p:cNvPr>
          <p:cNvSpPr/>
          <p:nvPr/>
        </p:nvSpPr>
        <p:spPr>
          <a:xfrm>
            <a:off x="1465772" y="4631271"/>
            <a:ext cx="3537547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42">
            <a:extLst>
              <a:ext uri="{FF2B5EF4-FFF2-40B4-BE49-F238E27FC236}">
                <a16:creationId xmlns:a16="http://schemas.microsoft.com/office/drawing/2014/main" id="{2410847E-2FD8-2EBF-BD7B-E1E868AF88DD}"/>
              </a:ext>
            </a:extLst>
          </p:cNvPr>
          <p:cNvSpPr txBox="1"/>
          <p:nvPr/>
        </p:nvSpPr>
        <p:spPr>
          <a:xfrm>
            <a:off x="1695516" y="4691221"/>
            <a:ext cx="3109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dados de redes sociais e do IBGE para que com duas fontes a mais, disponibilizemos os dados em SQL e com visualizações das regiões num mapa sobre os municípios mais rentáveis </a:t>
            </a:r>
          </a:p>
        </p:txBody>
      </p:sp>
      <p:sp>
        <p:nvSpPr>
          <p:cNvPr id="4" name="Retângulo: Cantos Arredondados 47">
            <a:extLst>
              <a:ext uri="{FF2B5EF4-FFF2-40B4-BE49-F238E27FC236}">
                <a16:creationId xmlns:a16="http://schemas.microsoft.com/office/drawing/2014/main" id="{E0A825B5-08B4-FFA3-4B3C-F3B02F58438B}"/>
              </a:ext>
            </a:extLst>
          </p:cNvPr>
          <p:cNvSpPr/>
          <p:nvPr/>
        </p:nvSpPr>
        <p:spPr>
          <a:xfrm>
            <a:off x="510886" y="2454464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: Cantos Arredondados 47">
            <a:extLst>
              <a:ext uri="{FF2B5EF4-FFF2-40B4-BE49-F238E27FC236}">
                <a16:creationId xmlns:a16="http://schemas.microsoft.com/office/drawing/2014/main" id="{228B8F3C-66CC-88AB-59DA-2BD46E51C1A0}"/>
              </a:ext>
            </a:extLst>
          </p:cNvPr>
          <p:cNvSpPr/>
          <p:nvPr/>
        </p:nvSpPr>
        <p:spPr>
          <a:xfrm>
            <a:off x="510886" y="3671038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Retângulo: Cantos Arredondados 47">
            <a:extLst>
              <a:ext uri="{FF2B5EF4-FFF2-40B4-BE49-F238E27FC236}">
                <a16:creationId xmlns:a16="http://schemas.microsoft.com/office/drawing/2014/main" id="{4E890DC2-A4E3-E719-CEB2-FC701527CCD8}"/>
              </a:ext>
            </a:extLst>
          </p:cNvPr>
          <p:cNvSpPr/>
          <p:nvPr/>
        </p:nvSpPr>
        <p:spPr>
          <a:xfrm>
            <a:off x="510886" y="4925972"/>
            <a:ext cx="741038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" name="Retângulo: Cantos Arredondados 47">
            <a:extLst>
              <a:ext uri="{FF2B5EF4-FFF2-40B4-BE49-F238E27FC236}">
                <a16:creationId xmlns:a16="http://schemas.microsoft.com/office/drawing/2014/main" id="{1A2C5678-A609-FBAD-5879-AF19E4C8D984}"/>
              </a:ext>
            </a:extLst>
          </p:cNvPr>
          <p:cNvSpPr/>
          <p:nvPr/>
        </p:nvSpPr>
        <p:spPr>
          <a:xfrm>
            <a:off x="5133704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" name="Retângulo: Cantos Arredondados 41">
            <a:extLst>
              <a:ext uri="{FF2B5EF4-FFF2-40B4-BE49-F238E27FC236}">
                <a16:creationId xmlns:a16="http://schemas.microsoft.com/office/drawing/2014/main" id="{035EE15E-0346-4C56-8259-D3E8A771950B}"/>
              </a:ext>
            </a:extLst>
          </p:cNvPr>
          <p:cNvSpPr/>
          <p:nvPr/>
        </p:nvSpPr>
        <p:spPr>
          <a:xfrm>
            <a:off x="5140025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7" name="Retângulo: Cantos Arredondados 41">
            <a:extLst>
              <a:ext uri="{FF2B5EF4-FFF2-40B4-BE49-F238E27FC236}">
                <a16:creationId xmlns:a16="http://schemas.microsoft.com/office/drawing/2014/main" id="{CDE02A14-DD25-95D5-56B2-834FCE364777}"/>
              </a:ext>
            </a:extLst>
          </p:cNvPr>
          <p:cNvSpPr/>
          <p:nvPr/>
        </p:nvSpPr>
        <p:spPr>
          <a:xfrm>
            <a:off x="5140025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8" name="Retângulo: Cantos Arredondados 41">
            <a:extLst>
              <a:ext uri="{FF2B5EF4-FFF2-40B4-BE49-F238E27FC236}">
                <a16:creationId xmlns:a16="http://schemas.microsoft.com/office/drawing/2014/main" id="{D3FE88D3-5A4E-77D2-976B-38D7E3135495}"/>
              </a:ext>
            </a:extLst>
          </p:cNvPr>
          <p:cNvSpPr/>
          <p:nvPr/>
        </p:nvSpPr>
        <p:spPr>
          <a:xfrm>
            <a:off x="5133704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0" name="Retângulo: Cantos Arredondados 47">
            <a:extLst>
              <a:ext uri="{FF2B5EF4-FFF2-40B4-BE49-F238E27FC236}">
                <a16:creationId xmlns:a16="http://schemas.microsoft.com/office/drawing/2014/main" id="{464B712D-1FDD-740A-1877-63B7FD6D6899}"/>
              </a:ext>
            </a:extLst>
          </p:cNvPr>
          <p:cNvSpPr/>
          <p:nvPr/>
        </p:nvSpPr>
        <p:spPr>
          <a:xfrm>
            <a:off x="6084041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22" name="Retângulo: Cantos Arredondados 41">
            <a:extLst>
              <a:ext uri="{FF2B5EF4-FFF2-40B4-BE49-F238E27FC236}">
                <a16:creationId xmlns:a16="http://schemas.microsoft.com/office/drawing/2014/main" id="{EE895299-483C-CB75-DA57-D984BB84F027}"/>
              </a:ext>
            </a:extLst>
          </p:cNvPr>
          <p:cNvSpPr/>
          <p:nvPr/>
        </p:nvSpPr>
        <p:spPr>
          <a:xfrm>
            <a:off x="6090362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Retângulo: Cantos Arredondados 41">
            <a:extLst>
              <a:ext uri="{FF2B5EF4-FFF2-40B4-BE49-F238E27FC236}">
                <a16:creationId xmlns:a16="http://schemas.microsoft.com/office/drawing/2014/main" id="{23A47C3C-BF91-69E8-CE16-E16D293DEF1D}"/>
              </a:ext>
            </a:extLst>
          </p:cNvPr>
          <p:cNvSpPr/>
          <p:nvPr/>
        </p:nvSpPr>
        <p:spPr>
          <a:xfrm>
            <a:off x="6090362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4" name="Retângulo: Cantos Arredondados 41">
            <a:extLst>
              <a:ext uri="{FF2B5EF4-FFF2-40B4-BE49-F238E27FC236}">
                <a16:creationId xmlns:a16="http://schemas.microsoft.com/office/drawing/2014/main" id="{411FF677-ADD7-804B-6368-C008B12BD1E6}"/>
              </a:ext>
            </a:extLst>
          </p:cNvPr>
          <p:cNvSpPr/>
          <p:nvPr/>
        </p:nvSpPr>
        <p:spPr>
          <a:xfrm>
            <a:off x="6084041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7" name="Retângulo: Cantos Arredondados 47">
            <a:extLst>
              <a:ext uri="{FF2B5EF4-FFF2-40B4-BE49-F238E27FC236}">
                <a16:creationId xmlns:a16="http://schemas.microsoft.com/office/drawing/2014/main" id="{F758DEBD-64BF-EC50-EB0E-1E4394714E89}"/>
              </a:ext>
            </a:extLst>
          </p:cNvPr>
          <p:cNvSpPr/>
          <p:nvPr/>
        </p:nvSpPr>
        <p:spPr>
          <a:xfrm>
            <a:off x="7028057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28" name="Retângulo: Cantos Arredondados 41">
            <a:extLst>
              <a:ext uri="{FF2B5EF4-FFF2-40B4-BE49-F238E27FC236}">
                <a16:creationId xmlns:a16="http://schemas.microsoft.com/office/drawing/2014/main" id="{047935E6-C726-2AE9-7CBC-A515F549EA0D}"/>
              </a:ext>
            </a:extLst>
          </p:cNvPr>
          <p:cNvSpPr/>
          <p:nvPr/>
        </p:nvSpPr>
        <p:spPr>
          <a:xfrm>
            <a:off x="7034378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9" name="Retângulo: Cantos Arredondados 41">
            <a:extLst>
              <a:ext uri="{FF2B5EF4-FFF2-40B4-BE49-F238E27FC236}">
                <a16:creationId xmlns:a16="http://schemas.microsoft.com/office/drawing/2014/main" id="{46BAA063-AC9B-F5AA-A62D-0357D3CDA79D}"/>
              </a:ext>
            </a:extLst>
          </p:cNvPr>
          <p:cNvSpPr/>
          <p:nvPr/>
        </p:nvSpPr>
        <p:spPr>
          <a:xfrm>
            <a:off x="7034378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1" name="Retângulo: Cantos Arredondados 41">
            <a:extLst>
              <a:ext uri="{FF2B5EF4-FFF2-40B4-BE49-F238E27FC236}">
                <a16:creationId xmlns:a16="http://schemas.microsoft.com/office/drawing/2014/main" id="{2AEA550A-0B07-276E-27FE-E8BB3B3BEF99}"/>
              </a:ext>
            </a:extLst>
          </p:cNvPr>
          <p:cNvSpPr/>
          <p:nvPr/>
        </p:nvSpPr>
        <p:spPr>
          <a:xfrm>
            <a:off x="7028057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Retângulo: Cantos Arredondados 47">
            <a:extLst>
              <a:ext uri="{FF2B5EF4-FFF2-40B4-BE49-F238E27FC236}">
                <a16:creationId xmlns:a16="http://schemas.microsoft.com/office/drawing/2014/main" id="{6EBB106E-6066-2B5F-9B6B-5C2FE594F749}"/>
              </a:ext>
            </a:extLst>
          </p:cNvPr>
          <p:cNvSpPr/>
          <p:nvPr/>
        </p:nvSpPr>
        <p:spPr>
          <a:xfrm>
            <a:off x="7973868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35" name="Retângulo: Cantos Arredondados 41">
            <a:extLst>
              <a:ext uri="{FF2B5EF4-FFF2-40B4-BE49-F238E27FC236}">
                <a16:creationId xmlns:a16="http://schemas.microsoft.com/office/drawing/2014/main" id="{EFF220A0-E4D2-472F-8B3C-93CD610CB410}"/>
              </a:ext>
            </a:extLst>
          </p:cNvPr>
          <p:cNvSpPr/>
          <p:nvPr/>
        </p:nvSpPr>
        <p:spPr>
          <a:xfrm>
            <a:off x="7980189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6" name="Retângulo: Cantos Arredondados 41">
            <a:extLst>
              <a:ext uri="{FF2B5EF4-FFF2-40B4-BE49-F238E27FC236}">
                <a16:creationId xmlns:a16="http://schemas.microsoft.com/office/drawing/2014/main" id="{5FE45AA4-B8F9-9A14-B83F-D5488BE76C10}"/>
              </a:ext>
            </a:extLst>
          </p:cNvPr>
          <p:cNvSpPr/>
          <p:nvPr/>
        </p:nvSpPr>
        <p:spPr>
          <a:xfrm>
            <a:off x="7980189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9" name="Retângulo: Cantos Arredondados 41">
            <a:extLst>
              <a:ext uri="{FF2B5EF4-FFF2-40B4-BE49-F238E27FC236}">
                <a16:creationId xmlns:a16="http://schemas.microsoft.com/office/drawing/2014/main" id="{48272BCF-6A8D-7547-5310-F746629BA51A}"/>
              </a:ext>
            </a:extLst>
          </p:cNvPr>
          <p:cNvSpPr/>
          <p:nvPr/>
        </p:nvSpPr>
        <p:spPr>
          <a:xfrm>
            <a:off x="7973868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0" name="Retângulo: Cantos Arredondados 47">
            <a:extLst>
              <a:ext uri="{FF2B5EF4-FFF2-40B4-BE49-F238E27FC236}">
                <a16:creationId xmlns:a16="http://schemas.microsoft.com/office/drawing/2014/main" id="{E0F1550B-8F4D-BD48-ECD5-3C88934B3F5B}"/>
              </a:ext>
            </a:extLst>
          </p:cNvPr>
          <p:cNvSpPr/>
          <p:nvPr/>
        </p:nvSpPr>
        <p:spPr>
          <a:xfrm>
            <a:off x="8913358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1" name="Retângulo: Cantos Arredondados 41">
            <a:extLst>
              <a:ext uri="{FF2B5EF4-FFF2-40B4-BE49-F238E27FC236}">
                <a16:creationId xmlns:a16="http://schemas.microsoft.com/office/drawing/2014/main" id="{7F26FC02-970D-1305-795A-D2C7FDAB520E}"/>
              </a:ext>
            </a:extLst>
          </p:cNvPr>
          <p:cNvSpPr/>
          <p:nvPr/>
        </p:nvSpPr>
        <p:spPr>
          <a:xfrm>
            <a:off x="8919679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BAC07A6B-CA48-22AF-DE64-93FCA3ADF3D4}"/>
              </a:ext>
            </a:extLst>
          </p:cNvPr>
          <p:cNvSpPr/>
          <p:nvPr/>
        </p:nvSpPr>
        <p:spPr>
          <a:xfrm>
            <a:off x="8919679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3" name="Retângulo: Cantos Arredondados 41">
            <a:extLst>
              <a:ext uri="{FF2B5EF4-FFF2-40B4-BE49-F238E27FC236}">
                <a16:creationId xmlns:a16="http://schemas.microsoft.com/office/drawing/2014/main" id="{E6E49387-A1E3-685C-D4BA-5154AE601675}"/>
              </a:ext>
            </a:extLst>
          </p:cNvPr>
          <p:cNvSpPr/>
          <p:nvPr/>
        </p:nvSpPr>
        <p:spPr>
          <a:xfrm>
            <a:off x="8913358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4" name="Retângulo: Cantos Arredondados 47">
            <a:extLst>
              <a:ext uri="{FF2B5EF4-FFF2-40B4-BE49-F238E27FC236}">
                <a16:creationId xmlns:a16="http://schemas.microsoft.com/office/drawing/2014/main" id="{85B177AB-D488-3A60-74DB-00CD64BC1AE9}"/>
              </a:ext>
            </a:extLst>
          </p:cNvPr>
          <p:cNvSpPr/>
          <p:nvPr/>
        </p:nvSpPr>
        <p:spPr>
          <a:xfrm>
            <a:off x="9846527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45" name="Retângulo: Cantos Arredondados 41">
            <a:extLst>
              <a:ext uri="{FF2B5EF4-FFF2-40B4-BE49-F238E27FC236}">
                <a16:creationId xmlns:a16="http://schemas.microsoft.com/office/drawing/2014/main" id="{EB7349E7-C2A0-EB90-9999-F80679B1F882}"/>
              </a:ext>
            </a:extLst>
          </p:cNvPr>
          <p:cNvSpPr/>
          <p:nvPr/>
        </p:nvSpPr>
        <p:spPr>
          <a:xfrm>
            <a:off x="9852848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6" name="Retângulo: Cantos Arredondados 41">
            <a:extLst>
              <a:ext uri="{FF2B5EF4-FFF2-40B4-BE49-F238E27FC236}">
                <a16:creationId xmlns:a16="http://schemas.microsoft.com/office/drawing/2014/main" id="{95D095AE-193F-7002-4EE3-43F3493FD5FD}"/>
              </a:ext>
            </a:extLst>
          </p:cNvPr>
          <p:cNvSpPr/>
          <p:nvPr/>
        </p:nvSpPr>
        <p:spPr>
          <a:xfrm>
            <a:off x="9852848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7" name="Retângulo: Cantos Arredondados 41">
            <a:extLst>
              <a:ext uri="{FF2B5EF4-FFF2-40B4-BE49-F238E27FC236}">
                <a16:creationId xmlns:a16="http://schemas.microsoft.com/office/drawing/2014/main" id="{31D7B3F3-565D-E6F7-133D-65EE53EE5501}"/>
              </a:ext>
            </a:extLst>
          </p:cNvPr>
          <p:cNvSpPr/>
          <p:nvPr/>
        </p:nvSpPr>
        <p:spPr>
          <a:xfrm>
            <a:off x="9846527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29E03D-FE88-B4BF-4F41-0D2B90F3BDF1}"/>
              </a:ext>
            </a:extLst>
          </p:cNvPr>
          <p:cNvSpPr/>
          <p:nvPr/>
        </p:nvSpPr>
        <p:spPr>
          <a:xfrm>
            <a:off x="10773375" y="1416338"/>
            <a:ext cx="809895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Total</a:t>
            </a:r>
          </a:p>
        </p:txBody>
      </p:sp>
      <p:sp>
        <p:nvSpPr>
          <p:cNvPr id="49" name="Retângulo: Cantos Arredondados 41">
            <a:extLst>
              <a:ext uri="{FF2B5EF4-FFF2-40B4-BE49-F238E27FC236}">
                <a16:creationId xmlns:a16="http://schemas.microsoft.com/office/drawing/2014/main" id="{5DE9A6D2-F08D-A2C5-1543-97D4314412EC}"/>
              </a:ext>
            </a:extLst>
          </p:cNvPr>
          <p:cNvSpPr/>
          <p:nvPr/>
        </p:nvSpPr>
        <p:spPr>
          <a:xfrm>
            <a:off x="10779696" y="2087478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50" name="Retângulo: Cantos Arredondados 41">
            <a:extLst>
              <a:ext uri="{FF2B5EF4-FFF2-40B4-BE49-F238E27FC236}">
                <a16:creationId xmlns:a16="http://schemas.microsoft.com/office/drawing/2014/main" id="{E7CA14A5-8BFF-CDBA-A1B9-3D088AABB9DA}"/>
              </a:ext>
            </a:extLst>
          </p:cNvPr>
          <p:cNvSpPr/>
          <p:nvPr/>
        </p:nvSpPr>
        <p:spPr>
          <a:xfrm>
            <a:off x="10779696" y="3357317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51" name="Retângulo: Cantos Arredondados 41">
            <a:extLst>
              <a:ext uri="{FF2B5EF4-FFF2-40B4-BE49-F238E27FC236}">
                <a16:creationId xmlns:a16="http://schemas.microsoft.com/office/drawing/2014/main" id="{15FC3040-F5CE-8833-8426-BB168F334702}"/>
              </a:ext>
            </a:extLst>
          </p:cNvPr>
          <p:cNvSpPr/>
          <p:nvPr/>
        </p:nvSpPr>
        <p:spPr>
          <a:xfrm>
            <a:off x="10773375" y="4627156"/>
            <a:ext cx="803574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048641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2158</TotalTime>
  <Words>1745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Georgia</vt:lpstr>
      <vt:lpstr>Nunito Sans</vt:lpstr>
      <vt:lpstr>Nunito Sans SemiBold</vt:lpstr>
      <vt:lpstr>PowerPoint_IGTI_Theme</vt:lpstr>
      <vt:lpstr>Introdução/Nesta Aula</vt:lpstr>
      <vt:lpstr>Conteúdo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Gabriel Novais</cp:lastModifiedBy>
  <cp:revision>64</cp:revision>
  <dcterms:created xsi:type="dcterms:W3CDTF">2020-02-28T17:01:50Z</dcterms:created>
  <dcterms:modified xsi:type="dcterms:W3CDTF">2023-01-14T12:52:06Z</dcterms:modified>
</cp:coreProperties>
</file>