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пост-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квантних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асиметричних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криптографских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алгоритама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1834" y="4405570"/>
            <a:ext cx="3087206" cy="1388534"/>
          </a:xfrm>
        </p:spPr>
        <p:txBody>
          <a:bodyPr/>
          <a:lstStyle/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</a:p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 Новаковић</a:t>
            </a:r>
          </a:p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3162/2021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5817" y="4405570"/>
            <a:ext cx="3087206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</a:t>
            </a:r>
          </a:p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 Павле Вулетић</a:t>
            </a:r>
          </a:p>
          <a:p>
            <a:r>
              <a:rPr lang="sr-Cyrl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ванредни професор</a:t>
            </a:r>
          </a:p>
        </p:txBody>
      </p:sp>
    </p:spTree>
    <p:extLst>
      <p:ext uri="{BB962C8B-B14F-4D97-AF65-F5344CB8AC3E}">
        <p14:creationId xmlns:p14="http://schemas.microsoft.com/office/powerpoint/2010/main" val="28471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2340429"/>
            <a:ext cx="10018713" cy="1752599"/>
          </a:xfrm>
        </p:spPr>
        <p:txBody>
          <a:bodyPr>
            <a:normAutofit/>
          </a:bodyPr>
          <a:lstStyle/>
          <a:p>
            <a:r>
              <a:rPr lang="sr-Cyrl-RS" sz="5400" dirty="0" smtClean="0"/>
              <a:t>Питања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1819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231" y="226423"/>
            <a:ext cx="10018713" cy="1313225"/>
          </a:xfrm>
        </p:spPr>
        <p:txBody>
          <a:bodyPr/>
          <a:lstStyle/>
          <a:p>
            <a:pPr algn="l"/>
            <a:r>
              <a:rPr lang="sr-Cyrl-RS" dirty="0" smtClean="0"/>
              <a:t>Увод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619" y="1334587"/>
            <a:ext cx="7144886" cy="312420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sr-Cyrl-RS" sz="2000" dirty="0" smtClean="0">
                <a:latin typeface="+mj-lt"/>
              </a:rPr>
              <a:t>Симетрична криптографија</a:t>
            </a:r>
          </a:p>
          <a:p>
            <a:pPr>
              <a:buSzPct val="100000"/>
            </a:pPr>
            <a:r>
              <a:rPr lang="sr-Cyrl-RS" sz="2000" dirty="0">
                <a:latin typeface="+mj-lt"/>
              </a:rPr>
              <a:t>Проблем размене </a:t>
            </a:r>
            <a:r>
              <a:rPr lang="sr-Cyrl-RS" sz="2000" dirty="0" smtClean="0">
                <a:latin typeface="+mj-lt"/>
              </a:rPr>
              <a:t>кључева</a:t>
            </a:r>
          </a:p>
          <a:p>
            <a:pPr>
              <a:buSzPct val="100000"/>
            </a:pPr>
            <a:r>
              <a:rPr lang="sr-Cyrl-RS" sz="2000" dirty="0" smtClean="0">
                <a:latin typeface="+mj-lt"/>
              </a:rPr>
              <a:t>Значај и примена асиметричне криптографије</a:t>
            </a:r>
          </a:p>
          <a:p>
            <a:endParaRPr lang="sr-Latn-RS" sz="2000" dirty="0" smtClean="0">
              <a:latin typeface="+mj-lt"/>
            </a:endParaRPr>
          </a:p>
          <a:p>
            <a:endParaRPr lang="sr-Cyrl-RS" sz="2000" dirty="0" smtClean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2" y="3131547"/>
            <a:ext cx="8081552" cy="32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03" y="18941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2800" dirty="0" smtClean="0"/>
              <a:t>Асиметрична криптографија</a:t>
            </a:r>
            <a:r>
              <a:rPr lang="en-US" sz="2800" dirty="0" smtClean="0"/>
              <a:t> </a:t>
            </a:r>
            <a:r>
              <a:rPr lang="sr-Cyrl-RS" sz="2800" dirty="0" smtClean="0"/>
              <a:t>– стандардни алгоритми</a:t>
            </a:r>
            <a:endParaRPr lang="en-GB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2421360"/>
              </p:ext>
            </p:extLst>
          </p:nvPr>
        </p:nvGraphicFramePr>
        <p:xfrm>
          <a:off x="6792686" y="3074121"/>
          <a:ext cx="5041264" cy="2093325"/>
        </p:xfrm>
        <a:graphic>
          <a:graphicData uri="http://schemas.openxmlformats.org/drawingml/2006/table">
            <a:tbl>
              <a:tblPr firstRow="1" firstCol="1" bandRow="1"/>
              <a:tblGrid>
                <a:gridCol w="1260316">
                  <a:extLst>
                    <a:ext uri="{9D8B030D-6E8A-4147-A177-3AD203B41FA5}">
                      <a16:colId xmlns:a16="http://schemas.microsoft.com/office/drawing/2014/main" val="1368733189"/>
                    </a:ext>
                  </a:extLst>
                </a:gridCol>
                <a:gridCol w="1260316">
                  <a:extLst>
                    <a:ext uri="{9D8B030D-6E8A-4147-A177-3AD203B41FA5}">
                      <a16:colId xmlns:a16="http://schemas.microsoft.com/office/drawing/2014/main" val="2444511794"/>
                    </a:ext>
                  </a:extLst>
                </a:gridCol>
                <a:gridCol w="1260316">
                  <a:extLst>
                    <a:ext uri="{9D8B030D-6E8A-4147-A177-3AD203B41FA5}">
                      <a16:colId xmlns:a16="http://schemas.microsoft.com/office/drawing/2014/main" val="870547872"/>
                    </a:ext>
                  </a:extLst>
                </a:gridCol>
                <a:gridCol w="1260316">
                  <a:extLst>
                    <a:ext uri="{9D8B030D-6E8A-4147-A177-3AD203B41FA5}">
                      <a16:colId xmlns:a16="http://schemas.microsoft.com/office/drawing/2014/main" val="1577642820"/>
                    </a:ext>
                  </a:extLst>
                </a:gridCol>
              </a:tblGrid>
              <a:tr h="32205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sr-Cyrl-R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Алгоритам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sr-Cyrl-R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Енкрипција са јавним кључем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sr-Cyrl-R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Генерисање дигиталних потписа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sr-Cyrl-R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Размена кључева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41851"/>
                  </a:ext>
                </a:extLst>
              </a:tr>
              <a:tr h="16102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RSA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32580"/>
                  </a:ext>
                </a:extLst>
              </a:tr>
              <a:tr h="16102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DSA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491580"/>
                  </a:ext>
                </a:extLst>
              </a:tr>
              <a:tr h="16102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Diffie-Hellman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243359"/>
                  </a:ext>
                </a:extLst>
              </a:tr>
              <a:tr h="32205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ElGamal</a:t>
                      </a:r>
                      <a:r>
                        <a:rPr lang="en-GB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encryption system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2452"/>
                  </a:ext>
                </a:extLst>
              </a:tr>
              <a:tr h="32205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ElGamal signature scheme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933977"/>
                  </a:ext>
                </a:extLst>
              </a:tr>
              <a:tr h="32205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Elliptic Curve Diffie-Hellman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464537"/>
                  </a:ext>
                </a:extLst>
              </a:tr>
              <a:tr h="16102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ECDSA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72468"/>
                  </a:ext>
                </a:extLst>
              </a:tr>
              <a:tr h="16102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</a:t>
                      </a:r>
                      <a:r>
                        <a:rPr lang="en-GB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IES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✕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</a:rPr>
                        <a:t>✓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918" marR="549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414009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39" y="2925439"/>
            <a:ext cx="5422188" cy="23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93617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3200" dirty="0" smtClean="0"/>
              <a:t>Сигурносне рањивости стандардних алгоритама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418" y="2005149"/>
            <a:ext cx="10018713" cy="155665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sr-Cyrl-RS" sz="2000" dirty="0" smtClean="0">
                <a:latin typeface="+mj-lt"/>
              </a:rPr>
              <a:t>Квантни рачунари </a:t>
            </a:r>
          </a:p>
          <a:p>
            <a:pPr>
              <a:buSzPct val="100000"/>
            </a:pPr>
            <a:r>
              <a:rPr lang="sr-Cyrl-RS" sz="2000" dirty="0" smtClean="0">
                <a:latin typeface="+mj-lt"/>
              </a:rPr>
              <a:t>Шоров алгоритам</a:t>
            </a:r>
            <a:endParaRPr lang="en-GB" sz="2000" dirty="0" smtClean="0">
              <a:latin typeface="+mj-lt"/>
            </a:endParaRPr>
          </a:p>
          <a:p>
            <a:endParaRPr lang="sr-Cyrl-RS" sz="2000" dirty="0" smtClean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56" y="3056995"/>
            <a:ext cx="6456207" cy="31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r-Cyrl-RS" sz="3200" dirty="0" smtClean="0"/>
              <a:t>Пост-квантни асиметрични алгоритми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8359"/>
            <a:ext cx="10018713" cy="312420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sz="2000" i="1" dirty="0" smtClean="0">
                <a:latin typeface="+mj-lt"/>
              </a:rPr>
              <a:t>NIST</a:t>
            </a:r>
            <a:r>
              <a:rPr lang="sr-Cyrl-RS" sz="2000" dirty="0" smtClean="0">
                <a:latin typeface="+mj-lt"/>
              </a:rPr>
              <a:t>-ово такмичење за процес стандардизације </a:t>
            </a:r>
            <a:r>
              <a:rPr lang="en-GB" sz="2000" i="1" dirty="0" smtClean="0">
                <a:latin typeface="+mj-lt"/>
              </a:rPr>
              <a:t>PQC</a:t>
            </a:r>
            <a:endParaRPr lang="sr-Latn-RS" sz="2000" i="1" dirty="0" smtClean="0">
              <a:latin typeface="+mj-lt"/>
            </a:endParaRPr>
          </a:p>
          <a:p>
            <a:pPr>
              <a:buSzPct val="100000"/>
            </a:pPr>
            <a:r>
              <a:rPr lang="en-GB" sz="2000" i="1" dirty="0" smtClean="0">
                <a:latin typeface="+mj-lt"/>
              </a:rPr>
              <a:t>Classic </a:t>
            </a:r>
            <a:r>
              <a:rPr lang="en-GB" sz="2000" i="1" dirty="0" err="1" smtClean="0">
                <a:latin typeface="+mj-lt"/>
              </a:rPr>
              <a:t>McEliece</a:t>
            </a:r>
            <a:endParaRPr lang="sr-Latn-RS" sz="2000" i="1" dirty="0" smtClean="0">
              <a:latin typeface="+mj-lt"/>
            </a:endParaRPr>
          </a:p>
          <a:p>
            <a:pPr>
              <a:buSzPct val="100000"/>
            </a:pPr>
            <a:r>
              <a:rPr lang="en-GB" sz="2000" i="1" dirty="0" smtClean="0">
                <a:latin typeface="+mj-lt"/>
              </a:rPr>
              <a:t>CRYSTALS-</a:t>
            </a:r>
            <a:r>
              <a:rPr lang="en-GB" sz="2000" i="1" dirty="0" err="1" smtClean="0">
                <a:latin typeface="+mj-lt"/>
              </a:rPr>
              <a:t>Kyber</a:t>
            </a:r>
            <a:endParaRPr lang="sr-Latn-RS" sz="2000" i="1" dirty="0" smtClean="0">
              <a:latin typeface="+mj-lt"/>
            </a:endParaRPr>
          </a:p>
          <a:p>
            <a:pPr>
              <a:buSzPct val="100000"/>
            </a:pPr>
            <a:r>
              <a:rPr lang="en-GB" sz="2000" i="1" dirty="0" smtClean="0">
                <a:latin typeface="+mj-lt"/>
              </a:rPr>
              <a:t>NTRU</a:t>
            </a:r>
            <a:endParaRPr lang="sr-Latn-RS" sz="2000" i="1" dirty="0" smtClean="0">
              <a:latin typeface="+mj-lt"/>
            </a:endParaRPr>
          </a:p>
          <a:p>
            <a:pPr>
              <a:buSzPct val="100000"/>
            </a:pPr>
            <a:r>
              <a:rPr lang="en-GB" sz="2000" i="1" dirty="0" err="1" smtClean="0">
                <a:latin typeface="+mj-lt"/>
              </a:rPr>
              <a:t>Sabe</a:t>
            </a:r>
            <a:r>
              <a:rPr lang="en-GB" sz="2000" dirty="0" err="1" smtClean="0">
                <a:latin typeface="+mj-lt"/>
              </a:rPr>
              <a:t>r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9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716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2800" dirty="0" smtClean="0"/>
              <a:t>Апликација за анализу перформанси асиметричних алгоритама</a:t>
            </a:r>
            <a:r>
              <a:rPr lang="sr-Latn-RS" sz="2800" dirty="0" smtClean="0"/>
              <a:t> – </a:t>
            </a:r>
            <a:r>
              <a:rPr lang="sr-Cyrl-RS" sz="2800" dirty="0" smtClean="0"/>
              <a:t>анализирани алгоритми за размену кључева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3269"/>
            <a:ext cx="10018713" cy="3359331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GB" sz="1800" i="1" dirty="0" smtClean="0">
                <a:latin typeface="+mj-lt"/>
              </a:rPr>
              <a:t>Anonymous </a:t>
            </a:r>
            <a:r>
              <a:rPr lang="en-GB" sz="1800" i="1" dirty="0" err="1" smtClean="0">
                <a:latin typeface="+mj-lt"/>
              </a:rPr>
              <a:t>Diffie</a:t>
            </a:r>
            <a:r>
              <a:rPr lang="en-GB" sz="1800" i="1" dirty="0" smtClean="0">
                <a:latin typeface="+mj-lt"/>
              </a:rPr>
              <a:t>-Hellman</a:t>
            </a: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Ephemeral </a:t>
            </a:r>
            <a:r>
              <a:rPr lang="en-GB" sz="1800" i="1" dirty="0" err="1" smtClean="0">
                <a:latin typeface="+mj-lt"/>
              </a:rPr>
              <a:t>Diffie</a:t>
            </a:r>
            <a:r>
              <a:rPr lang="en-GB" sz="1800" i="1" dirty="0" smtClean="0">
                <a:latin typeface="+mj-lt"/>
              </a:rPr>
              <a:t>-Hellman</a:t>
            </a: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Elliptic Curve </a:t>
            </a:r>
            <a:r>
              <a:rPr lang="en-GB" sz="1800" i="1" dirty="0" err="1" smtClean="0">
                <a:latin typeface="+mj-lt"/>
              </a:rPr>
              <a:t>Diffie</a:t>
            </a:r>
            <a:r>
              <a:rPr lang="en-GB" sz="1800" i="1" dirty="0" smtClean="0">
                <a:latin typeface="+mj-lt"/>
              </a:rPr>
              <a:t>-Hellman</a:t>
            </a:r>
            <a:r>
              <a:rPr lang="en-GB" sz="1800" dirty="0" smtClean="0">
                <a:latin typeface="+mj-lt"/>
              </a:rPr>
              <a:t> </a:t>
            </a:r>
            <a:r>
              <a:rPr lang="sr-Cyrl-RS" sz="1800" dirty="0" smtClean="0">
                <a:latin typeface="+mj-lt"/>
              </a:rPr>
              <a:t>са кривом </a:t>
            </a:r>
            <a:r>
              <a:rPr lang="en-GB" sz="1800" i="1" dirty="0" smtClean="0">
                <a:latin typeface="+mj-lt"/>
              </a:rPr>
              <a:t>Curve25519</a:t>
            </a:r>
            <a:endParaRPr lang="sr-Latn-RS" sz="1800" i="1" dirty="0" smtClean="0">
              <a:latin typeface="+mj-lt"/>
            </a:endParaRP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RSA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>
                <a:latin typeface="+mj-lt"/>
              </a:rPr>
              <a:t>са</a:t>
            </a:r>
            <a:r>
              <a:rPr lang="en-GB" sz="1800" dirty="0">
                <a:latin typeface="+mj-lt"/>
              </a:rPr>
              <a:t> </a:t>
            </a:r>
            <a:r>
              <a:rPr lang="en-GB" sz="1800" i="1" dirty="0">
                <a:latin typeface="+mj-lt"/>
              </a:rPr>
              <a:t>OAEP</a:t>
            </a:r>
            <a:r>
              <a:rPr lang="en-GB" sz="1800" dirty="0">
                <a:latin typeface="+mj-lt"/>
              </a:rPr>
              <a:t> </a:t>
            </a:r>
            <a:r>
              <a:rPr lang="en-GB" sz="1800" i="1" dirty="0">
                <a:latin typeface="+mj-lt"/>
              </a:rPr>
              <a:t>padding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шемом</a:t>
            </a:r>
            <a:endParaRPr lang="sr-Latn-RS" sz="1800" dirty="0" smtClean="0">
              <a:latin typeface="+mj-lt"/>
            </a:endParaRP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Elliptic Curve Integrated Encryption Scheme</a:t>
            </a:r>
            <a:r>
              <a:rPr lang="en-GB" sz="1800" dirty="0">
                <a:latin typeface="+mj-lt"/>
              </a:rPr>
              <a:t> </a:t>
            </a:r>
            <a:r>
              <a:rPr lang="sr-Cyrl-RS" sz="1800" dirty="0">
                <a:latin typeface="+mj-lt"/>
              </a:rPr>
              <a:t>са кривом </a:t>
            </a:r>
            <a:r>
              <a:rPr lang="en-GB" sz="1800" i="1" dirty="0" smtClean="0">
                <a:latin typeface="+mj-lt"/>
              </a:rPr>
              <a:t>secp256r1</a:t>
            </a:r>
            <a:endParaRPr lang="sr-Latn-RS" sz="1800" i="1" dirty="0" smtClean="0">
              <a:latin typeface="+mj-lt"/>
            </a:endParaRPr>
          </a:p>
          <a:p>
            <a:pPr>
              <a:buSzPct val="100000"/>
            </a:pPr>
            <a:r>
              <a:rPr lang="en-GB" sz="1800" i="1" dirty="0" err="1" smtClean="0">
                <a:latin typeface="+mj-lt"/>
              </a:rPr>
              <a:t>ElGamal</a:t>
            </a:r>
            <a:endParaRPr lang="sr-Latn-RS" sz="1800" i="1" dirty="0" smtClean="0">
              <a:latin typeface="+mj-lt"/>
            </a:endParaRP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Classic </a:t>
            </a:r>
            <a:r>
              <a:rPr lang="en-GB" sz="1800" i="1" dirty="0" err="1">
                <a:latin typeface="+mj-lt"/>
              </a:rPr>
              <a:t>McEliece</a:t>
            </a:r>
            <a:endParaRPr lang="sr-Latn-RS" sz="1800" i="1" dirty="0">
              <a:latin typeface="+mj-lt"/>
            </a:endParaRP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CRYSTALS-</a:t>
            </a:r>
            <a:r>
              <a:rPr lang="en-GB" sz="1800" i="1" dirty="0" err="1">
                <a:latin typeface="+mj-lt"/>
              </a:rPr>
              <a:t>Kyber</a:t>
            </a:r>
            <a:endParaRPr lang="sr-Latn-RS" sz="1800" i="1" dirty="0">
              <a:latin typeface="+mj-lt"/>
            </a:endParaRPr>
          </a:p>
          <a:p>
            <a:pPr>
              <a:buSzPct val="100000"/>
            </a:pPr>
            <a:r>
              <a:rPr lang="en-GB" sz="1800" i="1" dirty="0">
                <a:latin typeface="+mj-lt"/>
              </a:rPr>
              <a:t>NTRU</a:t>
            </a:r>
            <a:endParaRPr lang="sr-Latn-RS" sz="1800" i="1" dirty="0">
              <a:latin typeface="+mj-lt"/>
            </a:endParaRPr>
          </a:p>
          <a:p>
            <a:pPr>
              <a:buSzPct val="100000"/>
            </a:pPr>
            <a:r>
              <a:rPr lang="en-GB" sz="1800" i="1" dirty="0" err="1" smtClean="0">
                <a:latin typeface="+mj-lt"/>
              </a:rPr>
              <a:t>Sabe</a:t>
            </a:r>
            <a:r>
              <a:rPr lang="en-GB" sz="1800" dirty="0" err="1" smtClean="0">
                <a:latin typeface="+mj-lt"/>
              </a:rPr>
              <a:t>r</a:t>
            </a:r>
            <a:endParaRPr lang="en-GB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3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716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3200" dirty="0" smtClean="0"/>
              <a:t>Апликација за анализу перформанси асиметричних алгоритама</a:t>
            </a:r>
            <a:r>
              <a:rPr lang="sr-Latn-RS" sz="3200" dirty="0" smtClean="0"/>
              <a:t> – </a:t>
            </a:r>
            <a:r>
              <a:rPr lang="sr-Cyrl-RS" sz="3200" dirty="0" smtClean="0"/>
              <a:t>анализирани параметри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74" y="2055224"/>
            <a:ext cx="10018713" cy="3359331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</a:pPr>
            <a:r>
              <a:rPr lang="sr-Cyrl-RS" sz="1800" dirty="0" smtClean="0">
                <a:latin typeface="+mj-lt"/>
              </a:rPr>
              <a:t>Величина јавног кључа</a:t>
            </a: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Величина приватног кључа</a:t>
            </a: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Величина генерисане дељене тајне вредности </a:t>
            </a: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Величина </a:t>
            </a:r>
            <a:r>
              <a:rPr lang="sr-Cyrl-RS" sz="1800" dirty="0" smtClean="0">
                <a:latin typeface="+mj-lt"/>
              </a:rPr>
              <a:t>енкриптоване поруке (само за алгоритме који подржавају енкрипцију јавним кључем)</a:t>
            </a:r>
          </a:p>
          <a:p>
            <a:pPr marL="0" indent="0">
              <a:buNone/>
            </a:pPr>
            <a:endParaRPr lang="sr-Cyrl-RS" sz="1800" dirty="0" smtClean="0">
              <a:latin typeface="+mj-lt"/>
            </a:endParaRP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Просечно време за генерисање кључева</a:t>
            </a: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Стандардна девијација времена за генерисање кључева</a:t>
            </a:r>
            <a:endParaRPr lang="en-GB" sz="1800" dirty="0" smtClean="0">
              <a:latin typeface="+mj-lt"/>
            </a:endParaRP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Просечно време за генерисање дељене тајне вредности</a:t>
            </a:r>
          </a:p>
          <a:p>
            <a:pPr>
              <a:buSzPct val="100000"/>
            </a:pPr>
            <a:r>
              <a:rPr lang="sr-Cyrl-RS" sz="1800" dirty="0" smtClean="0">
                <a:latin typeface="+mj-lt"/>
              </a:rPr>
              <a:t>Стандардна девијација времена за генерисање дељене тајне вредности</a:t>
            </a:r>
            <a:endParaRPr lang="en-GB" sz="1800" dirty="0" smtClean="0">
              <a:latin typeface="+mj-lt"/>
            </a:endParaRPr>
          </a:p>
          <a:p>
            <a:pPr marL="0" indent="0">
              <a:buNone/>
            </a:pPr>
            <a:endParaRPr lang="sr-Cyrl-RS" sz="1800" dirty="0" smtClean="0">
              <a:latin typeface="+mj-lt"/>
            </a:endParaRPr>
          </a:p>
          <a:p>
            <a:pPr lvl="0">
              <a:buClr>
                <a:srgbClr val="30ACEC">
                  <a:lumMod val="75000"/>
                </a:srgbClr>
              </a:buClr>
              <a:buSzPct val="100000"/>
            </a:pPr>
            <a:r>
              <a:rPr lang="sr-Cyrl-RS" sz="1800" dirty="0" smtClean="0">
                <a:latin typeface="+mj-lt"/>
              </a:rPr>
              <a:t>Просечна времена енкрипције и декрипције</a:t>
            </a:r>
            <a:r>
              <a:rPr lang="sr-Cyrl-RS" sz="1800" dirty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sr-Cyrl-RS" sz="1800" dirty="0" smtClean="0">
                <a:solidFill>
                  <a:prstClr val="black"/>
                </a:solidFill>
                <a:latin typeface="Times New Roman" panose="02020603050405020304"/>
              </a:rPr>
              <a:t>(само </a:t>
            </a:r>
            <a:r>
              <a:rPr lang="sr-Cyrl-RS" sz="1800" dirty="0">
                <a:solidFill>
                  <a:prstClr val="black"/>
                </a:solidFill>
                <a:latin typeface="Times New Roman" panose="02020603050405020304"/>
              </a:rPr>
              <a:t>за алгоритме који подржавају енкрипцију јавним кључем</a:t>
            </a:r>
            <a:r>
              <a:rPr lang="sr-Cyrl-RS" sz="1800" dirty="0" smtClean="0">
                <a:solidFill>
                  <a:prstClr val="black"/>
                </a:solidFill>
                <a:latin typeface="Times New Roman" panose="02020603050405020304"/>
              </a:rPr>
              <a:t>)</a:t>
            </a:r>
          </a:p>
          <a:p>
            <a:pPr lvl="0">
              <a:buClr>
                <a:srgbClr val="30ACEC">
                  <a:lumMod val="75000"/>
                </a:srgbClr>
              </a:buClr>
              <a:buSzPct val="100000"/>
            </a:pPr>
            <a:r>
              <a:rPr lang="sr-Cyrl-RS" sz="1800" dirty="0" smtClean="0">
                <a:solidFill>
                  <a:prstClr val="black"/>
                </a:solidFill>
                <a:latin typeface="Times New Roman" panose="02020603050405020304"/>
              </a:rPr>
              <a:t>Стандардна девијација времена за енкрипцију и декрипцију </a:t>
            </a:r>
            <a:r>
              <a:rPr lang="sr-Cyrl-RS" sz="1800" dirty="0">
                <a:solidFill>
                  <a:prstClr val="black"/>
                </a:solidFill>
                <a:latin typeface="Times New Roman" panose="02020603050405020304"/>
              </a:rPr>
              <a:t>(само за алгоритме који подржавају енкрипцију јавним кључем</a:t>
            </a:r>
            <a:r>
              <a:rPr lang="sr-Cyrl-RS" sz="1800" dirty="0" smtClean="0">
                <a:solidFill>
                  <a:prstClr val="black"/>
                </a:solidFill>
                <a:latin typeface="Times New Roman" panose="02020603050405020304"/>
              </a:rPr>
              <a:t>)</a:t>
            </a:r>
            <a:endParaRPr lang="sr-Cyrl-RS" sz="1800" dirty="0" smtClean="0">
              <a:latin typeface="+mj-lt"/>
            </a:endParaRPr>
          </a:p>
          <a:p>
            <a:endParaRPr lang="sr-Cyrl-RS" sz="1800" dirty="0" smtClean="0">
              <a:latin typeface="+mj-lt"/>
            </a:endParaRPr>
          </a:p>
          <a:p>
            <a:endParaRPr lang="en-GB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716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3200" dirty="0" smtClean="0"/>
              <a:t>Апликација за анализу перформанси асиметричних алгоритама</a:t>
            </a:r>
            <a:r>
              <a:rPr lang="sr-Latn-RS" sz="3200" dirty="0" smtClean="0"/>
              <a:t> – </a:t>
            </a:r>
            <a:r>
              <a:rPr lang="sr-Cyrl-RS" sz="3200" dirty="0" smtClean="0"/>
              <a:t>имплементација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78" y="2554373"/>
            <a:ext cx="5799542" cy="411798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09" y="1495192"/>
            <a:ext cx="7738067" cy="105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</a:pPr>
            <a:r>
              <a:rPr lang="en-GB" sz="1800" i="1" dirty="0" err="1" smtClean="0">
                <a:latin typeface="+mj-lt"/>
              </a:rPr>
              <a:t>liboqs</a:t>
            </a:r>
            <a:r>
              <a:rPr lang="en-GB" sz="1800" i="1" dirty="0" smtClean="0">
                <a:latin typeface="+mj-lt"/>
              </a:rPr>
              <a:t> </a:t>
            </a:r>
            <a:r>
              <a:rPr lang="sr-Cyrl-RS" sz="1800" dirty="0">
                <a:latin typeface="+mj-lt"/>
              </a:rPr>
              <a:t>(</a:t>
            </a:r>
            <a:r>
              <a:rPr lang="sr-Cyrl-RS" sz="1800" dirty="0" smtClean="0">
                <a:latin typeface="+mj-lt"/>
              </a:rPr>
              <a:t>верзија</a:t>
            </a:r>
            <a:r>
              <a:rPr lang="en-GB" sz="1800" dirty="0" smtClean="0">
                <a:latin typeface="+mj-lt"/>
              </a:rPr>
              <a:t> </a:t>
            </a:r>
            <a:r>
              <a:rPr lang="sr-Cyrl-RS" sz="1800" dirty="0">
                <a:latin typeface="+mj-lt"/>
              </a:rPr>
              <a:t>0.7.2</a:t>
            </a:r>
            <a:r>
              <a:rPr lang="sr-Cyrl-RS" sz="1800" dirty="0" smtClean="0">
                <a:latin typeface="+mj-lt"/>
              </a:rPr>
              <a:t>)</a:t>
            </a:r>
            <a:endParaRPr lang="en-GB" sz="1800" i="1" dirty="0" smtClean="0">
              <a:latin typeface="+mj-lt"/>
            </a:endParaRPr>
          </a:p>
          <a:p>
            <a:pPr>
              <a:buSzPct val="100000"/>
            </a:pPr>
            <a:r>
              <a:rPr lang="en-GB" sz="1800" i="1" dirty="0" smtClean="0">
                <a:latin typeface="+mj-lt"/>
              </a:rPr>
              <a:t>Crypto++</a:t>
            </a:r>
            <a:r>
              <a:rPr lang="sr-Cyrl-RS" sz="1800" i="1" dirty="0" smtClean="0">
                <a:latin typeface="+mj-lt"/>
              </a:rPr>
              <a:t> </a:t>
            </a:r>
            <a:r>
              <a:rPr lang="sr-Cyrl-RS" sz="1800" dirty="0" smtClean="0">
                <a:latin typeface="+mj-lt"/>
              </a:rPr>
              <a:t>(верзија </a:t>
            </a:r>
            <a:r>
              <a:rPr lang="sr-Cyrl-RS" sz="1800" dirty="0" smtClean="0">
                <a:latin typeface="+mj-lt"/>
              </a:rPr>
              <a:t>8.60</a:t>
            </a:r>
            <a:r>
              <a:rPr lang="sr-Cyrl-RS" sz="1800" dirty="0" smtClean="0">
                <a:latin typeface="+mj-lt"/>
              </a:rPr>
              <a:t>)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sr-Cyrl-RS" sz="3600" dirty="0" smtClean="0"/>
              <a:t>Закључак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229395"/>
            <a:ext cx="10018713" cy="242098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sr-Cyrl-RS" sz="2000" dirty="0" smtClean="0">
                <a:latin typeface="+mj-lt"/>
              </a:rPr>
              <a:t>Изабран је алгоритам </a:t>
            </a:r>
            <a:r>
              <a:rPr lang="en-GB" sz="2000" i="1" dirty="0" smtClean="0">
                <a:latin typeface="+mj-lt"/>
              </a:rPr>
              <a:t>CRYSTALS-</a:t>
            </a:r>
            <a:r>
              <a:rPr lang="en-GB" sz="2000" i="1" dirty="0" err="1" smtClean="0">
                <a:latin typeface="+mj-lt"/>
              </a:rPr>
              <a:t>Kyber</a:t>
            </a:r>
            <a:r>
              <a:rPr lang="sr-Cyrl-RS" sz="2000" dirty="0" smtClean="0">
                <a:latin typeface="+mj-lt"/>
              </a:rPr>
              <a:t> од алгоритама заснованих на решеткама</a:t>
            </a:r>
          </a:p>
          <a:p>
            <a:pPr>
              <a:buSzPct val="100000"/>
            </a:pPr>
            <a:r>
              <a:rPr lang="sr-Latn-RS" sz="2000" i="1" dirty="0">
                <a:latin typeface="+mj-lt"/>
              </a:rPr>
              <a:t>Classic </a:t>
            </a:r>
            <a:r>
              <a:rPr lang="sr-Latn-RS" sz="2000" i="1" dirty="0" smtClean="0">
                <a:latin typeface="+mj-lt"/>
              </a:rPr>
              <a:t>McEliece </a:t>
            </a:r>
            <a:r>
              <a:rPr lang="sr-Cyrl-RS" sz="2000" dirty="0" smtClean="0">
                <a:latin typeface="+mj-lt"/>
              </a:rPr>
              <a:t>наставља такмичење у четвртој рунди</a:t>
            </a:r>
          </a:p>
          <a:p>
            <a:pPr>
              <a:buSzPct val="100000"/>
            </a:pPr>
            <a:r>
              <a:rPr lang="sr-Cyrl-RS" sz="2000" dirty="0" smtClean="0">
                <a:latin typeface="+mj-lt"/>
              </a:rPr>
              <a:t>Значај квантних рачунара и квантних алгоритама</a:t>
            </a:r>
          </a:p>
          <a:p>
            <a:pPr>
              <a:buSzPct val="100000"/>
            </a:pPr>
            <a:r>
              <a:rPr lang="sr-Cyrl-RS" sz="2000" dirty="0" smtClean="0">
                <a:latin typeface="+mj-lt"/>
              </a:rPr>
              <a:t>Будућност пост-квантних асиметричних алгоритама</a:t>
            </a:r>
          </a:p>
          <a:p>
            <a:pPr>
              <a:buSzPct val="100000"/>
            </a:pPr>
            <a:r>
              <a:rPr lang="sr-Cyrl-RS" sz="2000" dirty="0" smtClean="0">
                <a:latin typeface="+mj-lt"/>
              </a:rPr>
              <a:t>Унапређења апликације</a:t>
            </a:r>
          </a:p>
          <a:p>
            <a:endParaRPr lang="sr-Latn-RS" sz="2000" dirty="0">
              <a:latin typeface="+mj-lt"/>
            </a:endParaRPr>
          </a:p>
          <a:p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28835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675</TotalTime>
  <Words>282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Segoe UI Symbol</vt:lpstr>
      <vt:lpstr>Times New Roman</vt:lpstr>
      <vt:lpstr>Parallax</vt:lpstr>
      <vt:lpstr>Анализа пост-квантних асиметричних криптографских алгоритама</vt:lpstr>
      <vt:lpstr>Увод</vt:lpstr>
      <vt:lpstr>Асиметрична криптографија – стандардни алгоритми</vt:lpstr>
      <vt:lpstr>Сигурносне рањивости стандардних алгоритама</vt:lpstr>
      <vt:lpstr>Пост-квантни асиметрични алгоритми</vt:lpstr>
      <vt:lpstr>Апликација за анализу перформанси асиметричних алгоритама – анализирани алгоритми за размену кључева</vt:lpstr>
      <vt:lpstr>Апликација за анализу перформанси асиметричних алгоритама – анализирани параметри</vt:lpstr>
      <vt:lpstr>Апликација за анализу перформанси асиметричних алгоритама – имплементација</vt:lpstr>
      <vt:lpstr>Закључак</vt:lpstr>
      <vt:lpstr>Питања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 пост-квантних асиметричних криптографских алгоритама</dc:title>
  <dc:creator>Aleksa</dc:creator>
  <cp:lastModifiedBy>Aleksa</cp:lastModifiedBy>
  <cp:revision>37</cp:revision>
  <dcterms:created xsi:type="dcterms:W3CDTF">2022-09-18T16:40:33Z</dcterms:created>
  <dcterms:modified xsi:type="dcterms:W3CDTF">2022-09-26T14:29:29Z</dcterms:modified>
</cp:coreProperties>
</file>