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7"/>
  </p:notesMasterIdLst>
  <p:handoutMasterIdLst>
    <p:handoutMasterId r:id="rId18"/>
  </p:handoutMasterIdLst>
  <p:sldIdLst>
    <p:sldId id="257" r:id="rId5"/>
    <p:sldId id="268" r:id="rId6"/>
    <p:sldId id="267" r:id="rId7"/>
    <p:sldId id="269" r:id="rId8"/>
    <p:sldId id="270" r:id="rId9"/>
    <p:sldId id="259" r:id="rId10"/>
    <p:sldId id="261" r:id="rId11"/>
    <p:sldId id="262" r:id="rId12"/>
    <p:sldId id="263" r:id="rId13"/>
    <p:sldId id="271" r:id="rId14"/>
    <p:sldId id="265" r:id="rId15"/>
    <p:sldId id="272" r:id="rId16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2" autoAdjust="0"/>
    <p:restoredTop sz="94660"/>
  </p:normalViewPr>
  <p:slideViewPr>
    <p:cSldViewPr>
      <p:cViewPr>
        <p:scale>
          <a:sx n="66" d="100"/>
          <a:sy n="66" d="100"/>
        </p:scale>
        <p:origin x="1330" y="413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1/6/2023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1/6/2023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229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1/6/2023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1/6/2023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1/6/2023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1/6/2023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1/6/2023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1/6/2023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1/6/2023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1/6/2023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1/6/2023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1/6/2023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1/6/2023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1/6/2023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6.png"/><Relationship Id="rId4" Type="http://schemas.openxmlformats.org/officeDocument/2006/relationships/image" Target="../media/image15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831851"/>
            <a:ext cx="8735325" cy="1752600"/>
          </a:xfrm>
        </p:spPr>
        <p:txBody>
          <a:bodyPr>
            <a:noAutofit/>
          </a:bodyPr>
          <a:lstStyle/>
          <a:p>
            <a:r>
              <a:rPr lang="id-ID" sz="6000" dirty="0">
                <a:latin typeface="Algerian" panose="04020705040A02060702" pitchFamily="82" charset="0"/>
              </a:rPr>
              <a:t>DSK</a:t>
            </a:r>
            <a:br>
              <a:rPr lang="id-ID" sz="6000" dirty="0">
                <a:latin typeface="Algerian" panose="04020705040A02060702" pitchFamily="82" charset="0"/>
              </a:rPr>
            </a:br>
            <a:r>
              <a:rPr lang="id-ID" sz="6000" dirty="0">
                <a:latin typeface="Algerian" panose="04020705040A02060702" pitchFamily="82" charset="0"/>
              </a:rPr>
              <a:t>TUGAS AKHIR</a:t>
            </a:r>
            <a:endParaRPr lang="en-US" sz="6000" dirty="0">
              <a:latin typeface="Algerian" panose="04020705040A02060702" pitchFamily="82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028824"/>
          </a:xfrm>
        </p:spPr>
        <p:txBody>
          <a:bodyPr/>
          <a:lstStyle/>
          <a:p>
            <a:pPr algn="ctr"/>
            <a:r>
              <a:rPr lang="id-ID" dirty="0"/>
              <a:t>Membuat aplikasi menggunakan pemrograman bahasa assembly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2841" y="661707"/>
            <a:ext cx="3491491" cy="2664297"/>
          </a:xfrm>
        </p:spPr>
        <p:txBody>
          <a:bodyPr>
            <a:normAutofit fontScale="90000"/>
          </a:bodyPr>
          <a:lstStyle/>
          <a:p>
            <a:r>
              <a:rPr lang="en-US" sz="2200" dirty="0">
                <a:solidFill>
                  <a:srgbClr val="FFFFFF"/>
                </a:solidFill>
                <a:latin typeface="Poppins Light"/>
              </a:rPr>
              <a:t>Demo </a:t>
            </a:r>
            <a:r>
              <a:rPr lang="en-US" sz="2200" dirty="0" err="1">
                <a:solidFill>
                  <a:srgbClr val="FFFFFF"/>
                </a:solidFill>
                <a:latin typeface="Poppins Light"/>
              </a:rPr>
              <a:t>dari</a:t>
            </a:r>
            <a:r>
              <a:rPr lang="en-US" sz="2200" dirty="0">
                <a:solidFill>
                  <a:srgbClr val="FFFFFF"/>
                </a:solidFill>
                <a:latin typeface="Poppins Light"/>
              </a:rPr>
              <a:t> </a:t>
            </a:r>
            <a:r>
              <a:rPr lang="en-US" sz="2200" dirty="0" err="1">
                <a:solidFill>
                  <a:srgbClr val="FFFFFF"/>
                </a:solidFill>
                <a:latin typeface="Poppins Light"/>
              </a:rPr>
              <a:t>aplikasi</a:t>
            </a:r>
            <a:r>
              <a:rPr lang="en-US" sz="2200" dirty="0">
                <a:solidFill>
                  <a:srgbClr val="FFFFFF"/>
                </a:solidFill>
                <a:latin typeface="Poppins Light"/>
              </a:rPr>
              <a:t> yang </a:t>
            </a:r>
            <a:r>
              <a:rPr lang="en-US" sz="2200" dirty="0" err="1">
                <a:solidFill>
                  <a:srgbClr val="FFFFFF"/>
                </a:solidFill>
                <a:latin typeface="Poppins Light"/>
              </a:rPr>
              <a:t>telah</a:t>
            </a:r>
            <a:r>
              <a:rPr lang="en-US" sz="2200" dirty="0">
                <a:solidFill>
                  <a:srgbClr val="FFFFFF"/>
                </a:solidFill>
                <a:latin typeface="Poppins Light"/>
              </a:rPr>
              <a:t> di </a:t>
            </a:r>
            <a:r>
              <a:rPr lang="en-US" sz="2200" dirty="0" err="1">
                <a:solidFill>
                  <a:srgbClr val="FFFFFF"/>
                </a:solidFill>
                <a:latin typeface="Poppins Light"/>
              </a:rPr>
              <a:t>buat</a:t>
            </a:r>
            <a:r>
              <a:rPr lang="en-US" sz="2200" dirty="0">
                <a:solidFill>
                  <a:srgbClr val="FFFFFF"/>
                </a:solidFill>
                <a:latin typeface="Poppins Light"/>
              </a:rPr>
              <a:t>, di </a:t>
            </a:r>
            <a:r>
              <a:rPr lang="en-US" sz="2200" dirty="0" err="1">
                <a:solidFill>
                  <a:srgbClr val="FFFFFF"/>
                </a:solidFill>
                <a:latin typeface="Poppins Light"/>
              </a:rPr>
              <a:t>buat</a:t>
            </a:r>
            <a:r>
              <a:rPr lang="en-US" sz="2200" dirty="0">
                <a:solidFill>
                  <a:srgbClr val="FFFFFF"/>
                </a:solidFill>
                <a:latin typeface="Poppins Light"/>
              </a:rPr>
              <a:t> </a:t>
            </a:r>
            <a:r>
              <a:rPr lang="en-US" sz="2200" dirty="0" err="1">
                <a:solidFill>
                  <a:srgbClr val="FFFFFF"/>
                </a:solidFill>
                <a:latin typeface="Poppins Light"/>
              </a:rPr>
              <a:t>sesuai</a:t>
            </a:r>
            <a:r>
              <a:rPr lang="en-US" sz="2200" dirty="0">
                <a:solidFill>
                  <a:srgbClr val="FFFFFF"/>
                </a:solidFill>
                <a:latin typeface="Poppins Light"/>
              </a:rPr>
              <a:t> </a:t>
            </a:r>
            <a:r>
              <a:rPr lang="en-US" sz="2200" dirty="0" err="1">
                <a:solidFill>
                  <a:srgbClr val="FFFFFF"/>
                </a:solidFill>
                <a:latin typeface="Poppins Light"/>
              </a:rPr>
              <a:t>dengan</a:t>
            </a:r>
            <a:r>
              <a:rPr lang="en-US" sz="2200" dirty="0">
                <a:solidFill>
                  <a:srgbClr val="FFFFFF"/>
                </a:solidFill>
                <a:latin typeface="Poppins Light"/>
              </a:rPr>
              <a:t> </a:t>
            </a:r>
            <a:r>
              <a:rPr lang="en-US" sz="2200" dirty="0" err="1">
                <a:solidFill>
                  <a:srgbClr val="FFFFFF"/>
                </a:solidFill>
                <a:latin typeface="Poppins Light"/>
              </a:rPr>
              <a:t>rancangan</a:t>
            </a:r>
            <a:r>
              <a:rPr lang="en-US" sz="2200" dirty="0">
                <a:solidFill>
                  <a:srgbClr val="FFFFFF"/>
                </a:solidFill>
                <a:latin typeface="Poppins Light"/>
              </a:rPr>
              <a:t> </a:t>
            </a:r>
            <a:r>
              <a:rPr lang="en-US" sz="2200" dirty="0" err="1">
                <a:solidFill>
                  <a:srgbClr val="FFFFFF"/>
                </a:solidFill>
                <a:latin typeface="Poppins Light"/>
              </a:rPr>
              <a:t>awal</a:t>
            </a:r>
            <a:r>
              <a:rPr lang="en-US" sz="2200" dirty="0">
                <a:solidFill>
                  <a:srgbClr val="FFFFFF"/>
                </a:solidFill>
                <a:latin typeface="Poppins Light"/>
              </a:rPr>
              <a:t> dan </a:t>
            </a:r>
            <a:r>
              <a:rPr lang="en-US" sz="2200" dirty="0" err="1">
                <a:solidFill>
                  <a:srgbClr val="FFFFFF"/>
                </a:solidFill>
                <a:latin typeface="Poppins Light"/>
              </a:rPr>
              <a:t>berjalan</a:t>
            </a:r>
            <a:r>
              <a:rPr lang="en-US" sz="2200" dirty="0">
                <a:solidFill>
                  <a:srgbClr val="FFFFFF"/>
                </a:solidFill>
                <a:latin typeface="Poppins Light"/>
              </a:rPr>
              <a:t> </a:t>
            </a:r>
            <a:r>
              <a:rPr lang="en-US" sz="2200" dirty="0" err="1">
                <a:solidFill>
                  <a:srgbClr val="FFFFFF"/>
                </a:solidFill>
                <a:latin typeface="Poppins Light"/>
              </a:rPr>
              <a:t>sesuai</a:t>
            </a:r>
            <a:r>
              <a:rPr lang="en-US" sz="2200" dirty="0">
                <a:solidFill>
                  <a:srgbClr val="FFFFFF"/>
                </a:solidFill>
                <a:latin typeface="Poppins Light"/>
              </a:rPr>
              <a:t> </a:t>
            </a:r>
            <a:r>
              <a:rPr lang="en-US" sz="2200" dirty="0" err="1">
                <a:solidFill>
                  <a:srgbClr val="FFFFFF"/>
                </a:solidFill>
                <a:latin typeface="Poppins Light"/>
              </a:rPr>
              <a:t>dengan</a:t>
            </a:r>
            <a:r>
              <a:rPr lang="en-US" sz="2200" dirty="0">
                <a:solidFill>
                  <a:srgbClr val="FFFFFF"/>
                </a:solidFill>
                <a:latin typeface="Poppins Light"/>
              </a:rPr>
              <a:t> flowchart</a:t>
            </a:r>
            <a:br>
              <a:rPr lang="en-US" sz="2800" dirty="0">
                <a:solidFill>
                  <a:srgbClr val="FFFFFF"/>
                </a:solidFill>
                <a:latin typeface="Poppins Light"/>
              </a:rPr>
            </a:b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DE4864-1F45-4367-8357-B66744832027}"/>
              </a:ext>
            </a:extLst>
          </p:cNvPr>
          <p:cNvSpPr txBox="1"/>
          <p:nvPr/>
        </p:nvSpPr>
        <p:spPr>
          <a:xfrm>
            <a:off x="981844" y="-19879"/>
            <a:ext cx="3456384" cy="8261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6600"/>
              </a:lnSpc>
            </a:pPr>
            <a:r>
              <a:rPr lang="en-US" sz="3200" dirty="0">
                <a:solidFill>
                  <a:srgbClr val="FFFFFF"/>
                </a:solidFill>
                <a:latin typeface="Algerian" panose="04020705040A02060702" pitchFamily="82" charset="0"/>
              </a:rPr>
              <a:t>Demo </a:t>
            </a:r>
            <a:r>
              <a:rPr lang="en-US" sz="3200" dirty="0" err="1">
                <a:solidFill>
                  <a:srgbClr val="FFFFFF"/>
                </a:solidFill>
                <a:latin typeface="Algerian" panose="04020705040A02060702" pitchFamily="82" charset="0"/>
              </a:rPr>
              <a:t>Aplik</a:t>
            </a:r>
            <a:r>
              <a:rPr lang="id-ID" sz="3200" dirty="0">
                <a:solidFill>
                  <a:srgbClr val="FFFFFF"/>
                </a:solidFill>
                <a:latin typeface="Algerian" panose="04020705040A02060702" pitchFamily="82" charset="0"/>
              </a:rPr>
              <a:t>a</a:t>
            </a:r>
            <a:r>
              <a:rPr lang="en-US" sz="3200" dirty="0" err="1">
                <a:solidFill>
                  <a:srgbClr val="FFFFFF"/>
                </a:solidFill>
                <a:latin typeface="Algerian" panose="04020705040A02060702" pitchFamily="82" charset="0"/>
              </a:rPr>
              <a:t>si</a:t>
            </a:r>
            <a:r>
              <a:rPr lang="en-US" sz="3200" dirty="0">
                <a:solidFill>
                  <a:srgbClr val="FFFFFF"/>
                </a:solidFill>
                <a:latin typeface="Algerian" panose="04020705040A02060702" pitchFamily="82" charset="0"/>
              </a:rPr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1740574-020C-4FEC-B73D-7800C9F9EA2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226" y="3248496"/>
            <a:ext cx="5078186" cy="3198919"/>
          </a:xfrm>
          <a:prstGeom prst="rect">
            <a:avLst/>
          </a:prstGeom>
        </p:spPr>
      </p:pic>
      <p:pic>
        <p:nvPicPr>
          <p:cNvPr id="8" name="Picture 5">
            <a:extLst>
              <a:ext uri="{FF2B5EF4-FFF2-40B4-BE49-F238E27FC236}">
                <a16:creationId xmlns:a16="http://schemas.microsoft.com/office/drawing/2014/main" id="{C574238F-53DF-44E2-A88A-7CEB25F893B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 rot="19556724">
            <a:off x="10150553" y="4972722"/>
            <a:ext cx="2141887" cy="242706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BC19988-E9FA-4DCC-B591-A6B4E2AF1626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0436" y="396663"/>
            <a:ext cx="5731510" cy="2976245"/>
          </a:xfrm>
          <a:prstGeom prst="rect">
            <a:avLst/>
          </a:prstGeom>
        </p:spPr>
      </p:pic>
      <p:pic>
        <p:nvPicPr>
          <p:cNvPr id="10" name="Picture 5">
            <a:extLst>
              <a:ext uri="{FF2B5EF4-FFF2-40B4-BE49-F238E27FC236}">
                <a16:creationId xmlns:a16="http://schemas.microsoft.com/office/drawing/2014/main" id="{EB75AE17-E03C-4989-9F38-064473347C96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7750596" y="4959292"/>
            <a:ext cx="3890517" cy="2976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046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05272" y="1484784"/>
            <a:ext cx="4685084" cy="1856792"/>
          </a:xfrm>
        </p:spPr>
        <p:txBody>
          <a:bodyPr>
            <a:normAutofit fontScale="90000"/>
          </a:bodyPr>
          <a:lstStyle/>
          <a:p>
            <a:r>
              <a:rPr lang="en-US" sz="2000" dirty="0">
                <a:solidFill>
                  <a:srgbClr val="FFFFFF"/>
                </a:solidFill>
                <a:latin typeface="Poppins Light"/>
              </a:rPr>
              <a:t>Project yang </a:t>
            </a:r>
            <a:r>
              <a:rPr lang="en-US" sz="2000" dirty="0" err="1">
                <a:solidFill>
                  <a:srgbClr val="FFFFFF"/>
                </a:solidFill>
                <a:latin typeface="Poppins Light"/>
              </a:rPr>
              <a:t>sudah</a:t>
            </a:r>
            <a:r>
              <a:rPr lang="en-US" sz="2000" dirty="0">
                <a:solidFill>
                  <a:srgbClr val="FFFFFF"/>
                </a:solidFill>
                <a:latin typeface="Poppins Light"/>
              </a:rPr>
              <a:t> di </a:t>
            </a:r>
            <a:r>
              <a:rPr lang="en-US" sz="2000" dirty="0" err="1">
                <a:solidFill>
                  <a:srgbClr val="FFFFFF"/>
                </a:solidFill>
                <a:latin typeface="Poppins Light"/>
              </a:rPr>
              <a:t>buat</a:t>
            </a:r>
            <a:r>
              <a:rPr lang="en-US" sz="2000" dirty="0">
                <a:solidFill>
                  <a:srgbClr val="FFFFFF"/>
                </a:solidFill>
                <a:latin typeface="Poppins Light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Poppins Light"/>
              </a:rPr>
              <a:t>saya</a:t>
            </a:r>
            <a:r>
              <a:rPr lang="en-US" sz="2000" dirty="0">
                <a:solidFill>
                  <a:srgbClr val="FFFFFF"/>
                </a:solidFill>
                <a:latin typeface="Poppins Light"/>
              </a:rPr>
              <a:t> upload di  platform </a:t>
            </a:r>
            <a:r>
              <a:rPr lang="en-US" sz="2000" dirty="0" err="1">
                <a:solidFill>
                  <a:srgbClr val="FFFFFF"/>
                </a:solidFill>
                <a:latin typeface="Poppins Light"/>
              </a:rPr>
              <a:t>khusus</a:t>
            </a:r>
            <a:r>
              <a:rPr lang="en-US" sz="2000" dirty="0">
                <a:solidFill>
                  <a:srgbClr val="FFFFFF"/>
                </a:solidFill>
                <a:latin typeface="Poppins Light"/>
              </a:rPr>
              <a:t> developer </a:t>
            </a:r>
            <a:r>
              <a:rPr lang="en-US" sz="2000" dirty="0" err="1">
                <a:solidFill>
                  <a:srgbClr val="FFFFFF"/>
                </a:solidFill>
                <a:latin typeface="Poppins Light"/>
              </a:rPr>
              <a:t>yaitu</a:t>
            </a:r>
            <a:r>
              <a:rPr lang="en-US" sz="2000" dirty="0">
                <a:solidFill>
                  <a:srgbClr val="FFFFFF"/>
                </a:solidFill>
                <a:latin typeface="Poppins Light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Poppins Light"/>
              </a:rPr>
              <a:t>github</a:t>
            </a:r>
            <a:r>
              <a:rPr lang="en-US" sz="2000" dirty="0">
                <a:solidFill>
                  <a:srgbClr val="FFFFFF"/>
                </a:solidFill>
                <a:latin typeface="Poppins Light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Poppins Light"/>
              </a:rPr>
              <a:t>dengan</a:t>
            </a:r>
            <a:r>
              <a:rPr lang="en-US" sz="2000" dirty="0">
                <a:solidFill>
                  <a:srgbClr val="FFFFFF"/>
                </a:solidFill>
                <a:latin typeface="Poppins Light"/>
              </a:rPr>
              <a:t>.  Link</a:t>
            </a:r>
            <a:r>
              <a:rPr lang="id-ID" sz="2000" dirty="0">
                <a:solidFill>
                  <a:srgbClr val="FFFFFF"/>
                </a:solidFill>
                <a:latin typeface="Poppins Light"/>
              </a:rPr>
              <a:t> : https://github.com/Novallias2200018083/Tugas-akhir-DSK</a:t>
            </a:r>
            <a:br>
              <a:rPr lang="id-ID" sz="2000" dirty="0">
                <a:solidFill>
                  <a:srgbClr val="FFFFFF"/>
                </a:solidFill>
                <a:latin typeface="Poppins Light"/>
              </a:rPr>
            </a:br>
            <a:br>
              <a:rPr lang="en-US" sz="2000" dirty="0">
                <a:solidFill>
                  <a:srgbClr val="FFFFFF"/>
                </a:solidFill>
                <a:latin typeface="Poppins Light Bold"/>
              </a:rPr>
            </a:br>
            <a:endParaRPr 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48D42F-11B6-46AE-8A2B-6EC7F314B387}"/>
              </a:ext>
            </a:extLst>
          </p:cNvPr>
          <p:cNvSpPr txBox="1"/>
          <p:nvPr/>
        </p:nvSpPr>
        <p:spPr>
          <a:xfrm>
            <a:off x="909836" y="56255"/>
            <a:ext cx="4680520" cy="11967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FFFFFF"/>
                </a:solidFill>
                <a:latin typeface="Poppins Medium Bold"/>
              </a:rPr>
              <a:t>Upload Project Di GitHub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9E5A8A6-9998-4A5F-95C5-A60024153E3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57" y="3113126"/>
            <a:ext cx="5446109" cy="309024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1943392-9B4B-4F0B-97E0-55FB826ED0A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1381" y="3113126"/>
            <a:ext cx="5438403" cy="3063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339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257B1-3151-4CC4-9A7C-9BBCA0E493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340744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FFFFFF"/>
                </a:solidFill>
                <a:latin typeface="Bahnschrift SemiLight Condensed" panose="020B0502040204020203" pitchFamily="34" charset="0"/>
              </a:rPr>
              <a:t>Sekian</a:t>
            </a:r>
            <a:r>
              <a:rPr lang="en-US" b="1" dirty="0">
                <a:solidFill>
                  <a:srgbClr val="FFFFFF"/>
                </a:solidFill>
                <a:latin typeface="Bahnschrift SemiLight Condensed" panose="020B0502040204020203" pitchFamily="34" charset="0"/>
              </a:rPr>
              <a:t> </a:t>
            </a:r>
            <a:br>
              <a:rPr lang="id-ID" b="1" dirty="0">
                <a:solidFill>
                  <a:srgbClr val="FFFFFF"/>
                </a:solidFill>
                <a:latin typeface="Bahnschrift SemiLight Condensed" panose="020B0502040204020203" pitchFamily="34" charset="0"/>
              </a:rPr>
            </a:br>
            <a:r>
              <a:rPr lang="en-US" b="1" dirty="0" err="1">
                <a:solidFill>
                  <a:srgbClr val="FFFFFF"/>
                </a:solidFill>
                <a:latin typeface="Bahnschrift SemiLight Condensed" panose="020B0502040204020203" pitchFamily="34" charset="0"/>
              </a:rPr>
              <a:t>Terimakasih</a:t>
            </a:r>
            <a:r>
              <a:rPr lang="en-US" b="1" dirty="0">
                <a:solidFill>
                  <a:srgbClr val="FFFFFF"/>
                </a:solidFill>
                <a:latin typeface="Bahnschrift SemiLight Condensed" panose="020B0502040204020203" pitchFamily="34" charset="0"/>
              </a:rPr>
              <a:t> </a:t>
            </a:r>
            <a:br>
              <a:rPr lang="en-US" sz="5400" dirty="0">
                <a:solidFill>
                  <a:srgbClr val="FFFFFF"/>
                </a:solidFill>
                <a:latin typeface="Poppins Medium Bold"/>
              </a:rPr>
            </a:b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AF0F70-8ACB-43C7-8361-7B052CD28B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 dirty="0"/>
              <a:t>Tugas akhir dsk pembuatan aplikasi sederhana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539559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d-ID" sz="6000" dirty="0">
                <a:latin typeface="Algerian" panose="04020705040A02060702" pitchFamily="82" charset="0"/>
              </a:rPr>
              <a:t>APLIKASI PENJUALAN BUKU</a:t>
            </a:r>
            <a:endParaRPr lang="en-US" sz="6000" dirty="0">
              <a:latin typeface="Algerian" panose="04020705040A02060702" pitchFamily="82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8883" y="1700809"/>
            <a:ext cx="10360501" cy="3096344"/>
          </a:xfrm>
        </p:spPr>
        <p:txBody>
          <a:bodyPr/>
          <a:lstStyle/>
          <a:p>
            <a:pPr marL="0" indent="0">
              <a:buNone/>
            </a:pPr>
            <a:r>
              <a:rPr lang="id-ID" dirty="0"/>
              <a:t>DI BUAT OLEH</a:t>
            </a:r>
          </a:p>
          <a:p>
            <a:pPr marL="0" indent="0">
              <a:buNone/>
            </a:pPr>
            <a:r>
              <a:rPr lang="id-ID" dirty="0"/>
              <a:t>NAMA 	: NOVAL LIAS RAMADANI</a:t>
            </a:r>
          </a:p>
          <a:p>
            <a:pPr marL="0" indent="0">
              <a:buNone/>
            </a:pPr>
            <a:r>
              <a:rPr lang="id-ID" dirty="0"/>
              <a:t>NIM	: 22OOO18083</a:t>
            </a:r>
          </a:p>
          <a:p>
            <a:pPr marL="0" indent="0">
              <a:buNone/>
            </a:pPr>
            <a:r>
              <a:rPr lang="id-ID" dirty="0"/>
              <a:t>KELAS	: 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294212" y="1087618"/>
            <a:ext cx="7429188" cy="1021928"/>
          </a:xfrm>
        </p:spPr>
        <p:txBody>
          <a:bodyPr>
            <a:noAutofit/>
          </a:bodyPr>
          <a:lstStyle/>
          <a:p>
            <a:r>
              <a:rPr lang="id-ID" sz="4000" dirty="0">
                <a:latin typeface="Algerian" panose="04020705040A02060702" pitchFamily="82" charset="0"/>
              </a:rPr>
              <a:t>Aplikasi Penjualan Buku ?</a:t>
            </a:r>
            <a:endParaRPr lang="en-US" sz="4000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F0A43-770C-42A0-AC63-5B771723C1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0196" y="2394043"/>
            <a:ext cx="7573204" cy="1683029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en-ID" sz="2200" dirty="0" err="1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Aplikasi</a:t>
            </a:r>
            <a:r>
              <a:rPr lang="en-ID" sz="22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pe</a:t>
            </a:r>
            <a:r>
              <a:rPr lang="id-ID" sz="22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njualan</a:t>
            </a:r>
            <a:r>
              <a:rPr lang="en-ID" sz="22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b</a:t>
            </a:r>
            <a:r>
              <a:rPr lang="id-ID" sz="22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uku</a:t>
            </a:r>
            <a:r>
              <a:rPr lang="en-ID" sz="22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200" dirty="0" err="1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adalah</a:t>
            </a:r>
            <a:r>
              <a:rPr lang="en-ID" sz="22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200" dirty="0" err="1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aplikasi</a:t>
            </a:r>
            <a:r>
              <a:rPr lang="en-ID" sz="22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id-ID" sz="22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di</a:t>
            </a:r>
            <a:r>
              <a:rPr lang="en-ID" sz="2200" dirty="0" err="1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bentuk</a:t>
            </a:r>
            <a:r>
              <a:rPr lang="en-ID" sz="22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200" dirty="0" err="1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ID" sz="22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id-ID" sz="22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mempermudah pembeli dalam memilih buku dan memudahkan penjual untuk menjualnya tanpa harus membuang waktu yang lama untuk melakukan pelayanan langsung</a:t>
            </a:r>
            <a:r>
              <a:rPr lang="en-ID" sz="22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ID" sz="2200" dirty="0" err="1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Sehingga</a:t>
            </a:r>
            <a:r>
              <a:rPr lang="en-ID" sz="22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200" dirty="0" err="1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ID" sz="22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id-ID" sz="22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pembeli</a:t>
            </a:r>
            <a:r>
              <a:rPr lang="en-ID" sz="22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ID" sz="2200" dirty="0" err="1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ingin</a:t>
            </a:r>
            <a:r>
              <a:rPr lang="en-ID" sz="22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mem</a:t>
            </a:r>
            <a:r>
              <a:rPr lang="id-ID" sz="22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beli</a:t>
            </a:r>
            <a:r>
              <a:rPr lang="en-ID" sz="22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b</a:t>
            </a:r>
            <a:r>
              <a:rPr lang="id-ID" sz="22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uku di toko ini</a:t>
            </a:r>
            <a:r>
              <a:rPr lang="en-ID" sz="22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200" dirty="0" err="1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harus</a:t>
            </a:r>
            <a:r>
              <a:rPr lang="en-ID" sz="22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200" dirty="0" err="1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menggunakan</a:t>
            </a:r>
            <a:r>
              <a:rPr lang="en-ID" sz="22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200" dirty="0" err="1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aplikasi</a:t>
            </a:r>
            <a:r>
              <a:rPr lang="en-ID" sz="22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200" dirty="0" err="1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ini</a:t>
            </a:r>
            <a:r>
              <a:rPr lang="en-ID" sz="22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agar </a:t>
            </a:r>
            <a:r>
              <a:rPr lang="en-ID" sz="2200" dirty="0" err="1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memudahkan</a:t>
            </a:r>
            <a:r>
              <a:rPr lang="en-ID" sz="22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id-ID" sz="22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produsen dalam melakukan proses jual beli</a:t>
            </a:r>
            <a:r>
              <a:rPr lang="en-ID" sz="22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endParaRPr lang="en-ID" dirty="0"/>
          </a:p>
        </p:txBody>
      </p:sp>
      <p:grpSp>
        <p:nvGrpSpPr>
          <p:cNvPr id="6" name="Group 6">
            <a:extLst>
              <a:ext uri="{FF2B5EF4-FFF2-40B4-BE49-F238E27FC236}">
                <a16:creationId xmlns:a16="http://schemas.microsoft.com/office/drawing/2014/main" id="{5757FCEA-FC26-43AD-B942-1AB46D18EB94}"/>
              </a:ext>
            </a:extLst>
          </p:cNvPr>
          <p:cNvGrpSpPr>
            <a:grpSpLocks noChangeAspect="1"/>
          </p:cNvGrpSpPr>
          <p:nvPr/>
        </p:nvGrpSpPr>
        <p:grpSpPr>
          <a:xfrm>
            <a:off x="1053852" y="469758"/>
            <a:ext cx="2795634" cy="5531642"/>
            <a:chOff x="0" y="0"/>
            <a:chExt cx="2620010" cy="5184140"/>
          </a:xfrm>
        </p:grpSpPr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2F17EA93-343B-4101-B803-E6D6B8B9C785}"/>
                </a:ext>
              </a:extLst>
            </p:cNvPr>
            <p:cNvSpPr/>
            <p:nvPr/>
          </p:nvSpPr>
          <p:spPr>
            <a:xfrm>
              <a:off x="53340" y="25400"/>
              <a:ext cx="2513330" cy="5132070"/>
            </a:xfrm>
            <a:custGeom>
              <a:avLst/>
              <a:gdLst/>
              <a:ahLst/>
              <a:cxnLst/>
              <a:rect l="l" t="t" r="r" b="b"/>
              <a:pathLst>
                <a:path w="2513330" h="513207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141414"/>
            </a:solidFill>
          </p:spPr>
        </p:sp>
        <p:sp>
          <p:nvSpPr>
            <p:cNvPr id="10" name="Freeform 8">
              <a:extLst>
                <a:ext uri="{FF2B5EF4-FFF2-40B4-BE49-F238E27FC236}">
                  <a16:creationId xmlns:a16="http://schemas.microsoft.com/office/drawing/2014/main" id="{C495CB56-B235-4A9D-910E-E1777BCFD150}"/>
                </a:ext>
              </a:extLst>
            </p:cNvPr>
            <p:cNvSpPr/>
            <p:nvPr/>
          </p:nvSpPr>
          <p:spPr>
            <a:xfrm>
              <a:off x="185420" y="156210"/>
              <a:ext cx="2251710" cy="4876800"/>
            </a:xfrm>
            <a:custGeom>
              <a:avLst/>
              <a:gdLst/>
              <a:ahLst/>
              <a:cxnLst/>
              <a:rect l="l" t="t" r="r" b="b"/>
              <a:pathLst>
                <a:path w="2251710" h="487680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blipFill>
              <a:blip r:embed="rId2"/>
              <a:stretch>
                <a:fillRect l="-26594" r="-26594"/>
              </a:stretch>
            </a:blipFill>
          </p:spPr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50B55E2B-D9C7-4032-81EC-6A1C082C60F1}"/>
                </a:ext>
              </a:extLst>
            </p:cNvPr>
            <p:cNvSpPr/>
            <p:nvPr/>
          </p:nvSpPr>
          <p:spPr>
            <a:xfrm>
              <a:off x="1121410" y="198120"/>
              <a:ext cx="347980" cy="43180"/>
            </a:xfrm>
            <a:custGeom>
              <a:avLst/>
              <a:gdLst/>
              <a:ahLst/>
              <a:cxnLst/>
              <a:rect l="l" t="t" r="r" b="b"/>
              <a:pathLst>
                <a:path w="347980" h="431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2" name="Freeform 10">
              <a:extLst>
                <a:ext uri="{FF2B5EF4-FFF2-40B4-BE49-F238E27FC236}">
                  <a16:creationId xmlns:a16="http://schemas.microsoft.com/office/drawing/2014/main" id="{CF0FF2A8-3210-4E84-A862-CE3E3FB31BD3}"/>
                </a:ext>
              </a:extLst>
            </p:cNvPr>
            <p:cNvSpPr/>
            <p:nvPr/>
          </p:nvSpPr>
          <p:spPr>
            <a:xfrm>
              <a:off x="1578312" y="187909"/>
              <a:ext cx="66636" cy="63602"/>
            </a:xfrm>
            <a:custGeom>
              <a:avLst/>
              <a:gdLst/>
              <a:ahLst/>
              <a:cxnLst/>
              <a:rect l="l" t="t" r="r" b="b"/>
              <a:pathLst>
                <a:path w="66636" h="63602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8CF538F2-494A-4035-B1C3-18804EFC65B2}"/>
                </a:ext>
              </a:extLst>
            </p:cNvPr>
            <p:cNvSpPr/>
            <p:nvPr/>
          </p:nvSpPr>
          <p:spPr>
            <a:xfrm>
              <a:off x="0" y="685800"/>
              <a:ext cx="27940" cy="213360"/>
            </a:xfrm>
            <a:custGeom>
              <a:avLst/>
              <a:gdLst/>
              <a:ahLst/>
              <a:cxnLst/>
              <a:rect l="l" t="t" r="r" b="b"/>
              <a:pathLst>
                <a:path w="27940" h="21336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EE19773A-D3F0-44A4-9365-1FC093D5BF38}"/>
                </a:ext>
              </a:extLst>
            </p:cNvPr>
            <p:cNvSpPr/>
            <p:nvPr/>
          </p:nvSpPr>
          <p:spPr>
            <a:xfrm>
              <a:off x="0" y="1057910"/>
              <a:ext cx="27940" cy="384810"/>
            </a:xfrm>
            <a:custGeom>
              <a:avLst/>
              <a:gdLst/>
              <a:ahLst/>
              <a:cxnLst/>
              <a:rect l="l" t="t" r="r" b="b"/>
              <a:pathLst>
                <a:path w="27940" h="38481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5" name="Freeform 13">
              <a:extLst>
                <a:ext uri="{FF2B5EF4-FFF2-40B4-BE49-F238E27FC236}">
                  <a16:creationId xmlns:a16="http://schemas.microsoft.com/office/drawing/2014/main" id="{DC165E02-0AB6-407E-92F1-FD99BBF55DB4}"/>
                </a:ext>
              </a:extLst>
            </p:cNvPr>
            <p:cNvSpPr/>
            <p:nvPr/>
          </p:nvSpPr>
          <p:spPr>
            <a:xfrm>
              <a:off x="0" y="1526540"/>
              <a:ext cx="27940" cy="386080"/>
            </a:xfrm>
            <a:custGeom>
              <a:avLst/>
              <a:gdLst/>
              <a:ahLst/>
              <a:cxnLst/>
              <a:rect l="l" t="t" r="r" b="b"/>
              <a:pathLst>
                <a:path w="27940" h="38608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6" name="Freeform 14">
              <a:extLst>
                <a:ext uri="{FF2B5EF4-FFF2-40B4-BE49-F238E27FC236}">
                  <a16:creationId xmlns:a16="http://schemas.microsoft.com/office/drawing/2014/main" id="{244FA4E0-1AA5-41C6-AC05-6CE647012F5B}"/>
                </a:ext>
              </a:extLst>
            </p:cNvPr>
            <p:cNvSpPr/>
            <p:nvPr/>
          </p:nvSpPr>
          <p:spPr>
            <a:xfrm>
              <a:off x="2592070" y="1184910"/>
              <a:ext cx="27940" cy="618490"/>
            </a:xfrm>
            <a:custGeom>
              <a:avLst/>
              <a:gdLst/>
              <a:ahLst/>
              <a:cxnLst/>
              <a:rect l="l" t="t" r="r" b="b"/>
              <a:pathLst>
                <a:path w="27940" h="61849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E54D666E-51AF-4C3C-81F6-DD37EA0BC776}"/>
                </a:ext>
              </a:extLst>
            </p:cNvPr>
            <p:cNvSpPr/>
            <p:nvPr/>
          </p:nvSpPr>
          <p:spPr>
            <a:xfrm>
              <a:off x="27940" y="0"/>
              <a:ext cx="2564130" cy="5182870"/>
            </a:xfrm>
            <a:custGeom>
              <a:avLst/>
              <a:gdLst/>
              <a:ahLst/>
              <a:cxnLst/>
              <a:rect l="l" t="t" r="r" b="b"/>
              <a:pathLst>
                <a:path w="2564130" h="518287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10B5BF"/>
            </a:solidFill>
          </p:spPr>
        </p:sp>
      </p:grpSp>
    </p:spTree>
    <p:extLst>
      <p:ext uri="{BB962C8B-B14F-4D97-AF65-F5344CB8AC3E}">
        <p14:creationId xmlns:p14="http://schemas.microsoft.com/office/powerpoint/2010/main" val="148481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3" y="404664"/>
            <a:ext cx="7323801" cy="1093936"/>
          </a:xfrm>
        </p:spPr>
        <p:txBody>
          <a:bodyPr>
            <a:normAutofit/>
          </a:bodyPr>
          <a:lstStyle/>
          <a:p>
            <a:r>
              <a:rPr lang="id-ID" sz="6600" dirty="0">
                <a:latin typeface="Algerian" panose="04020705040A02060702" pitchFamily="82" charset="0"/>
              </a:rPr>
              <a:t>FITUR APLIKASI</a:t>
            </a:r>
            <a:endParaRPr lang="en-US" sz="6600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d-ID" dirty="0"/>
              <a:t>Input data/identitas pembeli(user)</a:t>
            </a:r>
            <a:endParaRPr lang="en-US" dirty="0"/>
          </a:p>
          <a:p>
            <a:r>
              <a:rPr lang="id-ID" dirty="0"/>
              <a:t>Daftar buku yang diperjualbelikan</a:t>
            </a:r>
            <a:endParaRPr lang="en-US" dirty="0"/>
          </a:p>
          <a:p>
            <a:r>
              <a:rPr lang="id-ID" dirty="0"/>
              <a:t>Menampilkan keterangan pembelian</a:t>
            </a:r>
          </a:p>
          <a:p>
            <a:r>
              <a:rPr lang="id-ID" dirty="0"/>
              <a:t>Bukti pembelian dari buku yang telah dipilih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EDDE5D6-6F6C-4AAE-9C74-683B940223C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9040045" y="-906924"/>
            <a:ext cx="2268589" cy="1882928"/>
          </a:xfrm>
          <a:prstGeom prst="rect">
            <a:avLst/>
          </a:prstGeom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7351C2EE-555E-4974-8789-8B9764A016D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>
          <a:xfrm>
            <a:off x="6301126" y="1916832"/>
            <a:ext cx="5078412" cy="3883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91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86100" y="2746338"/>
            <a:ext cx="5362348" cy="1223963"/>
          </a:xfrm>
        </p:spPr>
        <p:txBody>
          <a:bodyPr/>
          <a:lstStyle/>
          <a:p>
            <a:r>
              <a:rPr lang="id-ID" dirty="0">
                <a:latin typeface="Algerian" panose="04020705040A02060702" pitchFamily="82" charset="0"/>
              </a:rPr>
              <a:t>FLOWCHART APLIKASI PENJUALAN BUKU</a:t>
            </a:r>
            <a:endParaRPr lang="en-US" dirty="0">
              <a:latin typeface="Algerian" panose="04020705040A02060702" pitchFamily="82" charset="0"/>
            </a:endParaRPr>
          </a:p>
        </p:txBody>
      </p:sp>
      <p:grpSp>
        <p:nvGrpSpPr>
          <p:cNvPr id="6" name="Group 6">
            <a:extLst>
              <a:ext uri="{FF2B5EF4-FFF2-40B4-BE49-F238E27FC236}">
                <a16:creationId xmlns:a16="http://schemas.microsoft.com/office/drawing/2014/main" id="{A97233D4-17D3-4FFF-964E-CAB736C24BB0}"/>
              </a:ext>
            </a:extLst>
          </p:cNvPr>
          <p:cNvGrpSpPr>
            <a:grpSpLocks noChangeAspect="1"/>
          </p:cNvGrpSpPr>
          <p:nvPr/>
        </p:nvGrpSpPr>
        <p:grpSpPr>
          <a:xfrm>
            <a:off x="405780" y="188640"/>
            <a:ext cx="2880320" cy="6408712"/>
            <a:chOff x="0" y="0"/>
            <a:chExt cx="2620010" cy="5184140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63EDA982-529C-400A-AA28-F0C3C394A126}"/>
                </a:ext>
              </a:extLst>
            </p:cNvPr>
            <p:cNvSpPr/>
            <p:nvPr/>
          </p:nvSpPr>
          <p:spPr>
            <a:xfrm>
              <a:off x="53340" y="25400"/>
              <a:ext cx="2513330" cy="5132070"/>
            </a:xfrm>
            <a:custGeom>
              <a:avLst/>
              <a:gdLst/>
              <a:ahLst/>
              <a:cxnLst/>
              <a:rect l="l" t="t" r="r" b="b"/>
              <a:pathLst>
                <a:path w="2513330" h="513207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141414"/>
            </a:solidFill>
          </p:spPr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5BC6FBA7-1B63-4B2B-8754-F9968BB623BF}"/>
                </a:ext>
              </a:extLst>
            </p:cNvPr>
            <p:cNvSpPr/>
            <p:nvPr/>
          </p:nvSpPr>
          <p:spPr>
            <a:xfrm>
              <a:off x="185420" y="156210"/>
              <a:ext cx="2251710" cy="4876800"/>
            </a:xfrm>
            <a:custGeom>
              <a:avLst/>
              <a:gdLst/>
              <a:ahLst/>
              <a:cxnLst/>
              <a:rect l="l" t="t" r="r" b="b"/>
              <a:pathLst>
                <a:path w="2251710" h="487680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blipFill>
              <a:blip r:embed="rId3"/>
              <a:stretch>
                <a:fillRect l="-26594" r="-26594"/>
              </a:stretch>
            </a:blipFill>
          </p:spPr>
        </p: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73105833-DF92-4590-9F40-F68CF0FCB2F1}"/>
                </a:ext>
              </a:extLst>
            </p:cNvPr>
            <p:cNvSpPr/>
            <p:nvPr/>
          </p:nvSpPr>
          <p:spPr>
            <a:xfrm>
              <a:off x="1121410" y="198120"/>
              <a:ext cx="347980" cy="43180"/>
            </a:xfrm>
            <a:custGeom>
              <a:avLst/>
              <a:gdLst/>
              <a:ahLst/>
              <a:cxnLst/>
              <a:rect l="l" t="t" r="r" b="b"/>
              <a:pathLst>
                <a:path w="347980" h="431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209DACB7-BD01-4F3F-8A1E-366C0A69C268}"/>
                </a:ext>
              </a:extLst>
            </p:cNvPr>
            <p:cNvSpPr/>
            <p:nvPr/>
          </p:nvSpPr>
          <p:spPr>
            <a:xfrm>
              <a:off x="1578312" y="187909"/>
              <a:ext cx="66636" cy="63602"/>
            </a:xfrm>
            <a:custGeom>
              <a:avLst/>
              <a:gdLst/>
              <a:ahLst/>
              <a:cxnLst/>
              <a:rect l="l" t="t" r="r" b="b"/>
              <a:pathLst>
                <a:path w="66636" h="63602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90B95545-8536-4A6E-80F6-35BA87B180FF}"/>
                </a:ext>
              </a:extLst>
            </p:cNvPr>
            <p:cNvSpPr/>
            <p:nvPr/>
          </p:nvSpPr>
          <p:spPr>
            <a:xfrm>
              <a:off x="0" y="685800"/>
              <a:ext cx="27940" cy="213360"/>
            </a:xfrm>
            <a:custGeom>
              <a:avLst/>
              <a:gdLst/>
              <a:ahLst/>
              <a:cxnLst/>
              <a:rect l="l" t="t" r="r" b="b"/>
              <a:pathLst>
                <a:path w="27940" h="21336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08559712-F322-404F-A1C2-4F2DC321D997}"/>
                </a:ext>
              </a:extLst>
            </p:cNvPr>
            <p:cNvSpPr/>
            <p:nvPr/>
          </p:nvSpPr>
          <p:spPr>
            <a:xfrm>
              <a:off x="0" y="1057910"/>
              <a:ext cx="27940" cy="384810"/>
            </a:xfrm>
            <a:custGeom>
              <a:avLst/>
              <a:gdLst/>
              <a:ahLst/>
              <a:cxnLst/>
              <a:rect l="l" t="t" r="r" b="b"/>
              <a:pathLst>
                <a:path w="27940" h="38481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2C6B1589-3EA6-4A16-940F-E7E868495727}"/>
                </a:ext>
              </a:extLst>
            </p:cNvPr>
            <p:cNvSpPr/>
            <p:nvPr/>
          </p:nvSpPr>
          <p:spPr>
            <a:xfrm>
              <a:off x="0" y="1526540"/>
              <a:ext cx="27940" cy="386080"/>
            </a:xfrm>
            <a:custGeom>
              <a:avLst/>
              <a:gdLst/>
              <a:ahLst/>
              <a:cxnLst/>
              <a:rect l="l" t="t" r="r" b="b"/>
              <a:pathLst>
                <a:path w="27940" h="38608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EC3BCD22-CC7A-4A21-AD64-D81CF395CD16}"/>
                </a:ext>
              </a:extLst>
            </p:cNvPr>
            <p:cNvSpPr/>
            <p:nvPr/>
          </p:nvSpPr>
          <p:spPr>
            <a:xfrm>
              <a:off x="2592070" y="1184910"/>
              <a:ext cx="27940" cy="618490"/>
            </a:xfrm>
            <a:custGeom>
              <a:avLst/>
              <a:gdLst/>
              <a:ahLst/>
              <a:cxnLst/>
              <a:rect l="l" t="t" r="r" b="b"/>
              <a:pathLst>
                <a:path w="27940" h="61849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BCF5CA2E-D8D9-4815-BF95-FDE843518954}"/>
                </a:ext>
              </a:extLst>
            </p:cNvPr>
            <p:cNvSpPr/>
            <p:nvPr/>
          </p:nvSpPr>
          <p:spPr>
            <a:xfrm>
              <a:off x="27940" y="0"/>
              <a:ext cx="2564130" cy="5182870"/>
            </a:xfrm>
            <a:custGeom>
              <a:avLst/>
              <a:gdLst/>
              <a:ahLst/>
              <a:cxnLst/>
              <a:rect l="l" t="t" r="r" b="b"/>
              <a:pathLst>
                <a:path w="2564130" h="518287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10B5BF"/>
            </a:solidFill>
          </p:spPr>
        </p:sp>
      </p:grpSp>
      <p:pic>
        <p:nvPicPr>
          <p:cNvPr id="26" name="Picture 25">
            <a:extLst>
              <a:ext uri="{FF2B5EF4-FFF2-40B4-BE49-F238E27FC236}">
                <a16:creationId xmlns:a16="http://schemas.microsoft.com/office/drawing/2014/main" id="{F1AFF643-7E3B-41D8-8F97-05C396798E3B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6308" y="388640"/>
            <a:ext cx="3481637" cy="6208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18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-1250404" y="188640"/>
            <a:ext cx="8938472" cy="1401120"/>
          </a:xfrm>
        </p:spPr>
        <p:txBody>
          <a:bodyPr>
            <a:normAutofit fontScale="90000"/>
          </a:bodyPr>
          <a:lstStyle/>
          <a:p>
            <a:pPr algn="ctr"/>
            <a:r>
              <a:rPr lang="id-ID" dirty="0">
                <a:latin typeface="Algerian" panose="04020705040A02060702" pitchFamily="82" charset="0"/>
              </a:rPr>
              <a:t>RANCANGAN </a:t>
            </a:r>
            <a:br>
              <a:rPr lang="id-ID" dirty="0">
                <a:latin typeface="Algerian" panose="04020705040A02060702" pitchFamily="82" charset="0"/>
              </a:rPr>
            </a:br>
            <a:r>
              <a:rPr lang="id-ID" dirty="0">
                <a:latin typeface="Algerian" panose="04020705040A02060702" pitchFamily="82" charset="0"/>
              </a:rPr>
              <a:t>APLIKASI</a:t>
            </a:r>
            <a:endParaRPr lang="en-US" dirty="0">
              <a:latin typeface="Algerian" panose="04020705040A02060702" pitchFamily="82" charset="0"/>
            </a:endParaRPr>
          </a:p>
        </p:txBody>
      </p:sp>
      <p:pic>
        <p:nvPicPr>
          <p:cNvPr id="6" name="Picture 18">
            <a:extLst>
              <a:ext uri="{FF2B5EF4-FFF2-40B4-BE49-F238E27FC236}">
                <a16:creationId xmlns:a16="http://schemas.microsoft.com/office/drawing/2014/main" id="{B6EAC780-0B06-459F-9EB4-3CD7EC7494D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054852" y="-971854"/>
            <a:ext cx="2494012" cy="2740672"/>
          </a:xfrm>
          <a:prstGeom prst="rect">
            <a:avLst/>
          </a:prstGeom>
        </p:spPr>
      </p:pic>
      <p:pic>
        <p:nvPicPr>
          <p:cNvPr id="7" name="Picture 19">
            <a:extLst>
              <a:ext uri="{FF2B5EF4-FFF2-40B4-BE49-F238E27FC236}">
                <a16:creationId xmlns:a16="http://schemas.microsoft.com/office/drawing/2014/main" id="{AA491153-5BC6-4335-B4D6-8566B6FBA63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 rot="20662622">
            <a:off x="10182231" y="5585249"/>
            <a:ext cx="2494011" cy="207002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38AAC86-1480-48B6-8A15-D26827C8E19E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828" y="1570338"/>
            <a:ext cx="10009112" cy="4622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977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896651" y="131137"/>
            <a:ext cx="5616624" cy="792088"/>
          </a:xfrm>
        </p:spPr>
        <p:txBody>
          <a:bodyPr>
            <a:normAutofit/>
          </a:bodyPr>
          <a:lstStyle/>
          <a:p>
            <a:r>
              <a:rPr lang="id-ID" dirty="0">
                <a:latin typeface="Algerian" panose="04020705040A02060702" pitchFamily="82" charset="0"/>
              </a:rPr>
              <a:t>SOURCE CODE PROGRAM</a:t>
            </a:r>
            <a:endParaRPr lang="en-US" dirty="0">
              <a:latin typeface="Algerian" panose="04020705040A02060702" pitchFamily="82" charset="0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246540" y="303646"/>
            <a:ext cx="4104457" cy="562076"/>
          </a:xfrm>
        </p:spPr>
        <p:txBody>
          <a:bodyPr>
            <a:normAutofit/>
          </a:bodyPr>
          <a:lstStyle/>
          <a:p>
            <a:r>
              <a:rPr lang="id-ID" dirty="0">
                <a:solidFill>
                  <a:schemeClr val="tx1"/>
                </a:solidFill>
                <a:latin typeface="Algerian" panose="04020705040A02060702" pitchFamily="82" charset="0"/>
              </a:rPr>
              <a:t>Tampilan awal</a:t>
            </a:r>
            <a:endParaRPr lang="en-US" dirty="0">
              <a:solidFill>
                <a:schemeClr val="tx1"/>
              </a:solidFill>
              <a:latin typeface="Algerian" panose="04020705040A02060702" pitchFamily="82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2750840-822D-495D-AAC9-0FC34B857DE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861" y="980728"/>
            <a:ext cx="10225136" cy="4968552"/>
          </a:xfrm>
          <a:prstGeom prst="rect">
            <a:avLst/>
          </a:prstGeom>
        </p:spPr>
      </p:pic>
      <p:pic>
        <p:nvPicPr>
          <p:cNvPr id="13" name="Picture 4">
            <a:extLst>
              <a:ext uri="{FF2B5EF4-FFF2-40B4-BE49-F238E27FC236}">
                <a16:creationId xmlns:a16="http://schemas.microsoft.com/office/drawing/2014/main" id="{8C8BFD1E-3E3B-4E00-8368-D1A0F57BA23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-530324" y="5949280"/>
            <a:ext cx="2476458" cy="1513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03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09836" y="260648"/>
            <a:ext cx="5451593" cy="706091"/>
          </a:xfrm>
        </p:spPr>
        <p:txBody>
          <a:bodyPr/>
          <a:lstStyle/>
          <a:p>
            <a:r>
              <a:rPr lang="id-ID" dirty="0">
                <a:latin typeface="Algerian" panose="04020705040A02060702" pitchFamily="82" charset="0"/>
              </a:rPr>
              <a:t>SOURCE CODE PROGRAM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279FE6-23A8-48D8-8F5D-4221DC9A50B6}"/>
              </a:ext>
            </a:extLst>
          </p:cNvPr>
          <p:cNvSpPr txBox="1"/>
          <p:nvPr/>
        </p:nvSpPr>
        <p:spPr>
          <a:xfrm>
            <a:off x="7750596" y="382861"/>
            <a:ext cx="12961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d-ID" dirty="0">
                <a:latin typeface="Algerian" panose="04020705040A02060702" pitchFamily="82" charset="0"/>
              </a:rPr>
              <a:t>Proses</a:t>
            </a:r>
            <a:endParaRPr lang="en-US" dirty="0">
              <a:solidFill>
                <a:schemeClr val="tx1"/>
              </a:solidFill>
              <a:latin typeface="Algerian" panose="04020705040A02060702" pitchFamily="8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F961BD-F308-4803-B519-DBFDACBC82A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961" y="1124744"/>
            <a:ext cx="5161451" cy="3200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3A8A063-416C-403D-9401-97FC707EA04A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7315" y="1124744"/>
            <a:ext cx="5397737" cy="3223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10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EC188B5-7CF4-4B71-9780-7B929C5C8E8E}"/>
              </a:ext>
            </a:extLst>
          </p:cNvPr>
          <p:cNvSpPr txBox="1"/>
          <p:nvPr/>
        </p:nvSpPr>
        <p:spPr>
          <a:xfrm>
            <a:off x="981844" y="332656"/>
            <a:ext cx="53285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d-ID" sz="3600" dirty="0">
                <a:latin typeface="Algerian" panose="04020705040A02060702" pitchFamily="82" charset="0"/>
              </a:rPr>
              <a:t>SOURCE CODE PROGRAM</a:t>
            </a:r>
            <a:endParaRPr lang="en-ID"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5B3F4D-F362-475E-AE3A-3D3625D352FB}"/>
              </a:ext>
            </a:extLst>
          </p:cNvPr>
          <p:cNvSpPr txBox="1"/>
          <p:nvPr/>
        </p:nvSpPr>
        <p:spPr>
          <a:xfrm>
            <a:off x="8254652" y="425637"/>
            <a:ext cx="15121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d-ID" sz="2800" dirty="0">
                <a:latin typeface="Algerian" panose="04020705040A02060702" pitchFamily="82" charset="0"/>
              </a:rPr>
              <a:t>Proses</a:t>
            </a:r>
            <a:endParaRPr lang="en-US" sz="2800" dirty="0">
              <a:solidFill>
                <a:schemeClr val="tx1"/>
              </a:solidFill>
              <a:latin typeface="Algerian" panose="04020705040A02060702" pitchFamily="8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21DA295-9351-4810-91A7-05273975C5DA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844" y="1268760"/>
            <a:ext cx="5328592" cy="30963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BFE5051-BC48-4591-85D4-E5984F7D7400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6444" y="1288841"/>
            <a:ext cx="5328592" cy="309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850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68</TotalTime>
  <Words>202</Words>
  <Application>Microsoft Office PowerPoint</Application>
  <PresentationFormat>Custom</PresentationFormat>
  <Paragraphs>29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Algerian</vt:lpstr>
      <vt:lpstr>Arial</vt:lpstr>
      <vt:lpstr>Bahnschrift SemiLight Condensed</vt:lpstr>
      <vt:lpstr>Calibri</vt:lpstr>
      <vt:lpstr>Comic Sans MS</vt:lpstr>
      <vt:lpstr>Poppins Light</vt:lpstr>
      <vt:lpstr>Poppins Light Bold</vt:lpstr>
      <vt:lpstr>Poppins Medium Bold</vt:lpstr>
      <vt:lpstr>Tech 16x9</vt:lpstr>
      <vt:lpstr>DSK TUGAS AKHIR</vt:lpstr>
      <vt:lpstr>APLIKASI PENJUALAN BUKU</vt:lpstr>
      <vt:lpstr>Aplikasi Penjualan Buku ?</vt:lpstr>
      <vt:lpstr>FITUR APLIKASI</vt:lpstr>
      <vt:lpstr>FLOWCHART APLIKASI PENJUALAN BUKU</vt:lpstr>
      <vt:lpstr>RANCANGAN  APLIKASI</vt:lpstr>
      <vt:lpstr>SOURCE CODE PROGRAM</vt:lpstr>
      <vt:lpstr>SOURCE CODE PROGRAM</vt:lpstr>
      <vt:lpstr>PowerPoint Presentation</vt:lpstr>
      <vt:lpstr>Demo dari aplikasi yang telah di buat, di buat sesuai dengan rancangan awal dan berjalan sesuai dengan flowchart </vt:lpstr>
      <vt:lpstr>Project yang sudah di buat saya upload di  platform khusus developer yaitu github dengan.  Link : https://github.com/Novallias2200018083/Tugas-akhir-DSK  </vt:lpstr>
      <vt:lpstr>Sekian  Terimakasih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DSK TUGAS AKHIR</dc:title>
  <dc:creator>ACER</dc:creator>
  <cp:lastModifiedBy>ACER</cp:lastModifiedBy>
  <cp:revision>2</cp:revision>
  <dcterms:created xsi:type="dcterms:W3CDTF">2023-01-05T15:06:12Z</dcterms:created>
  <dcterms:modified xsi:type="dcterms:W3CDTF">2023-01-06T14:11:23Z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