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Agrandir Narrow" charset="1" panose="00000506000000000000"/>
      <p:regular r:id="rId14"/>
    </p:embeddedFont>
    <p:embeddedFont>
      <p:font typeface="Agrandir Narrow Bold" charset="1" panose="00000806000000000000"/>
      <p:regular r:id="rId15"/>
    </p:embeddedFont>
    <p:embeddedFont>
      <p:font typeface="Agrandir Narrow Italics" charset="1" panose="00000506000000000000"/>
      <p:regular r:id="rId16"/>
    </p:embeddedFont>
    <p:embeddedFont>
      <p:font typeface="Agrandir Narrow Bold Italics" charset="1" panose="00000806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39.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4.png" Type="http://schemas.openxmlformats.org/officeDocument/2006/relationships/image"/><Relationship Id="rId15" Target="../media/image5.svg" Type="http://schemas.openxmlformats.org/officeDocument/2006/relationships/image"/><Relationship Id="rId2" Target="../media/image49.png" Type="http://schemas.openxmlformats.org/officeDocument/2006/relationships/image"/><Relationship Id="rId3" Target="../media/image50.svg" Type="http://schemas.openxmlformats.org/officeDocument/2006/relationships/image"/><Relationship Id="rId4" Target="../media/image26.png" Type="http://schemas.openxmlformats.org/officeDocument/2006/relationships/image"/><Relationship Id="rId5" Target="../media/image4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34.png" Type="http://schemas.openxmlformats.org/officeDocument/2006/relationships/image"/><Relationship Id="rId15" Target="../media/image35.svg" Type="http://schemas.openxmlformats.org/officeDocument/2006/relationships/image"/><Relationship Id="rId2" Target="../media/image36.png" Type="http://schemas.openxmlformats.org/officeDocument/2006/relationships/image"/><Relationship Id="rId3" Target="../media/image37.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14" Target="../media/image10.png" Type="http://schemas.openxmlformats.org/officeDocument/2006/relationships/image"/><Relationship Id="rId15" Target="../media/image11.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2" Target="../media/image38.png" Type="http://schemas.openxmlformats.org/officeDocument/2006/relationships/image"/><Relationship Id="rId3" Target="../media/image39.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6.png" Type="http://schemas.openxmlformats.org/officeDocument/2006/relationships/image"/><Relationship Id="rId7" Target="../media/image40.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40.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40.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40.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 Id="rId5" Target="../media/image40.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011234" y="-461993"/>
            <a:ext cx="13817356" cy="13498089"/>
            <a:chOff x="-41910" y="-111760"/>
            <a:chExt cx="5331460" cy="5208270"/>
          </a:xfrm>
        </p:grpSpPr>
        <p:sp>
          <p:nvSpPr>
            <p:cNvPr name="Freeform 3" id="3"/>
            <p:cNvSpPr/>
            <p:nvPr/>
          </p:nvSpPr>
          <p:spPr>
            <a:xfrm>
              <a:off x="-41910" y="-111760"/>
              <a:ext cx="5331460" cy="5208270"/>
            </a:xfrm>
            <a:custGeom>
              <a:avLst/>
              <a:gdLst/>
              <a:ahLst/>
              <a:cxnLst/>
              <a:rect r="r" b="b" t="t" l="l"/>
              <a:pathLst>
                <a:path h="5208270" w="5331460">
                  <a:moveTo>
                    <a:pt x="5292090" y="2602230"/>
                  </a:moveTo>
                  <a:cubicBezTo>
                    <a:pt x="5227320" y="3086100"/>
                    <a:pt x="4768850" y="3023870"/>
                    <a:pt x="4579620" y="3380740"/>
                  </a:cubicBezTo>
                  <a:cubicBezTo>
                    <a:pt x="4500880" y="3530600"/>
                    <a:pt x="4569460" y="3718560"/>
                    <a:pt x="4517390" y="3876040"/>
                  </a:cubicBezTo>
                  <a:cubicBezTo>
                    <a:pt x="4436110" y="4118610"/>
                    <a:pt x="4210050" y="4274820"/>
                    <a:pt x="3977640" y="4361180"/>
                  </a:cubicBezTo>
                  <a:cubicBezTo>
                    <a:pt x="3592830" y="4503420"/>
                    <a:pt x="3197860" y="4471670"/>
                    <a:pt x="2796540" y="4499610"/>
                  </a:cubicBezTo>
                  <a:cubicBezTo>
                    <a:pt x="2541270" y="4517390"/>
                    <a:pt x="2532380" y="4668520"/>
                    <a:pt x="2442210" y="4862830"/>
                  </a:cubicBezTo>
                  <a:cubicBezTo>
                    <a:pt x="2341880" y="5076190"/>
                    <a:pt x="2103120" y="5208270"/>
                    <a:pt x="1868170" y="5207000"/>
                  </a:cubicBezTo>
                  <a:cubicBezTo>
                    <a:pt x="1631950" y="5205730"/>
                    <a:pt x="1405890" y="5082540"/>
                    <a:pt x="1253490" y="4902200"/>
                  </a:cubicBezTo>
                  <a:cubicBezTo>
                    <a:pt x="1075690" y="4693920"/>
                    <a:pt x="990600" y="4415790"/>
                    <a:pt x="796290" y="4222750"/>
                  </a:cubicBezTo>
                  <a:cubicBezTo>
                    <a:pt x="601980" y="4028440"/>
                    <a:pt x="314960" y="3935730"/>
                    <a:pt x="153670" y="3713480"/>
                  </a:cubicBezTo>
                  <a:cubicBezTo>
                    <a:pt x="0" y="3501390"/>
                    <a:pt x="11430" y="3216910"/>
                    <a:pt x="154940" y="3001010"/>
                  </a:cubicBezTo>
                  <a:cubicBezTo>
                    <a:pt x="293370" y="2795270"/>
                    <a:pt x="532130" y="2772410"/>
                    <a:pt x="717550" y="2625090"/>
                  </a:cubicBezTo>
                  <a:cubicBezTo>
                    <a:pt x="831850" y="2534920"/>
                    <a:pt x="814070" y="2382520"/>
                    <a:pt x="904240" y="2270760"/>
                  </a:cubicBezTo>
                  <a:cubicBezTo>
                    <a:pt x="1036320" y="2108200"/>
                    <a:pt x="1217930" y="1998980"/>
                    <a:pt x="1412240" y="1930400"/>
                  </a:cubicBezTo>
                  <a:cubicBezTo>
                    <a:pt x="1593850" y="1865630"/>
                    <a:pt x="1793240" y="1864360"/>
                    <a:pt x="1913890" y="1690370"/>
                  </a:cubicBezTo>
                  <a:cubicBezTo>
                    <a:pt x="2080260" y="1451610"/>
                    <a:pt x="1935480" y="1064260"/>
                    <a:pt x="2020570" y="782320"/>
                  </a:cubicBezTo>
                  <a:cubicBezTo>
                    <a:pt x="2103120" y="508000"/>
                    <a:pt x="2298700" y="307340"/>
                    <a:pt x="2585720" y="255270"/>
                  </a:cubicBezTo>
                  <a:cubicBezTo>
                    <a:pt x="2807970" y="215900"/>
                    <a:pt x="3078480" y="420370"/>
                    <a:pt x="3272790" y="289560"/>
                  </a:cubicBezTo>
                  <a:cubicBezTo>
                    <a:pt x="3586480" y="78740"/>
                    <a:pt x="4184650" y="0"/>
                    <a:pt x="4422140" y="365760"/>
                  </a:cubicBezTo>
                  <a:cubicBezTo>
                    <a:pt x="4621530" y="671830"/>
                    <a:pt x="4415790" y="910590"/>
                    <a:pt x="4241800" y="1151890"/>
                  </a:cubicBezTo>
                  <a:cubicBezTo>
                    <a:pt x="4126230" y="1313180"/>
                    <a:pt x="3865880" y="1563370"/>
                    <a:pt x="4138930" y="1720850"/>
                  </a:cubicBezTo>
                  <a:cubicBezTo>
                    <a:pt x="4366260" y="1851660"/>
                    <a:pt x="4646930" y="1733550"/>
                    <a:pt x="4879340" y="1845310"/>
                  </a:cubicBezTo>
                  <a:cubicBezTo>
                    <a:pt x="5189220" y="1993900"/>
                    <a:pt x="5331460" y="2310130"/>
                    <a:pt x="5292090" y="2602230"/>
                  </a:cubicBezTo>
                  <a:close/>
                </a:path>
              </a:pathLst>
            </a:custGeom>
            <a:blipFill>
              <a:blip r:embed="rId2"/>
              <a:stretch>
                <a:fillRect l="-13838" r="-15432" t="2193" b="-2193"/>
              </a:stretch>
            </a:blipFill>
          </p:spPr>
        </p:sp>
      </p:grpSp>
      <p:sp>
        <p:nvSpPr>
          <p:cNvPr name="TextBox 4" id="4"/>
          <p:cNvSpPr txBox="true"/>
          <p:nvPr/>
        </p:nvSpPr>
        <p:spPr>
          <a:xfrm rot="0">
            <a:off x="1530437" y="3439899"/>
            <a:ext cx="7779483" cy="3886200"/>
          </a:xfrm>
          <a:prstGeom prst="rect">
            <a:avLst/>
          </a:prstGeom>
        </p:spPr>
        <p:txBody>
          <a:bodyPr anchor="t" rtlCol="false" tIns="0" lIns="0" bIns="0" rIns="0">
            <a:spAutoFit/>
          </a:bodyPr>
          <a:lstStyle/>
          <a:p>
            <a:pPr>
              <a:lnSpc>
                <a:spcPts val="9644"/>
              </a:lnSpc>
            </a:pPr>
            <a:r>
              <a:rPr lang="en-US" sz="8037">
                <a:solidFill>
                  <a:srgbClr val="050A30"/>
                </a:solidFill>
                <a:latin typeface="Agrandir Narrow Bold"/>
              </a:rPr>
              <a:t>Sistem Rekomendasi </a:t>
            </a:r>
          </a:p>
          <a:p>
            <a:pPr>
              <a:lnSpc>
                <a:spcPts val="9644"/>
              </a:lnSpc>
            </a:pPr>
            <a:r>
              <a:rPr lang="en-US" sz="8037">
                <a:solidFill>
                  <a:srgbClr val="050A30"/>
                </a:solidFill>
                <a:latin typeface="Agrandir Narrow Bold"/>
              </a:rPr>
              <a:t>E-Commerce</a:t>
            </a:r>
          </a:p>
        </p:txBody>
      </p:sp>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460291" y="8125020"/>
            <a:ext cx="1684907" cy="1710328"/>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945237" y="1482778"/>
            <a:ext cx="1561364" cy="854492"/>
          </a:xfrm>
          <a:prstGeom prst="rect">
            <a:avLst/>
          </a:prstGeom>
        </p:spPr>
      </p:pic>
      <p:pic>
        <p:nvPicPr>
          <p:cNvPr name="Picture 7" id="7"/>
          <p:cNvPicPr>
            <a:picLocks noChangeAspect="true"/>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0" t="0" r="0" b="0"/>
          <a:stretch>
            <a:fillRect/>
          </a:stretch>
        </p:blipFill>
        <p:spPr>
          <a:xfrm flipH="false" flipV="false" rot="0">
            <a:off x="-1048306" y="277505"/>
            <a:ext cx="3432328" cy="1029698"/>
          </a:xfrm>
          <a:prstGeom prst="rect">
            <a:avLst/>
          </a:prstGeom>
        </p:spPr>
      </p:pic>
      <p:pic>
        <p:nvPicPr>
          <p:cNvPr name="Picture 8" id="8"/>
          <p:cNvPicPr>
            <a:picLocks noChangeAspect="true"/>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0" t="0" r="0" b="0"/>
          <a:stretch>
            <a:fillRect/>
          </a:stretch>
        </p:blipFill>
        <p:spPr>
          <a:xfrm flipH="false" flipV="false" rot="0">
            <a:off x="9503493" y="1124194"/>
            <a:ext cx="1497362" cy="1571659"/>
          </a:xfrm>
          <a:prstGeom prst="rect">
            <a:avLst/>
          </a:prstGeom>
        </p:spPr>
      </p:pic>
      <p:pic>
        <p:nvPicPr>
          <p:cNvPr name="Picture 9" id="9"/>
          <p:cNvPicPr>
            <a:picLocks noChangeAspect="true"/>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0" t="0" r="0" b="0"/>
          <a:stretch>
            <a:fillRect/>
          </a:stretch>
        </p:blipFill>
        <p:spPr>
          <a:xfrm flipH="false" flipV="false" rot="0">
            <a:off x="5922914" y="2209164"/>
            <a:ext cx="850914" cy="850914"/>
          </a:xfrm>
          <a:prstGeom prst="rect">
            <a:avLst/>
          </a:prstGeom>
        </p:spPr>
      </p:pic>
      <p:pic>
        <p:nvPicPr>
          <p:cNvPr name="Picture 10" id="10"/>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232848" y="9479527"/>
            <a:ext cx="2231046" cy="1220991"/>
          </a:xfrm>
          <a:prstGeom prst="rect">
            <a:avLst/>
          </a:prstGeom>
        </p:spPr>
      </p:pic>
      <p:sp>
        <p:nvSpPr>
          <p:cNvPr name="TextBox 11" id="11"/>
          <p:cNvSpPr txBox="true"/>
          <p:nvPr/>
        </p:nvSpPr>
        <p:spPr>
          <a:xfrm rot="0">
            <a:off x="1530437" y="7423850"/>
            <a:ext cx="6084013" cy="789075"/>
          </a:xfrm>
          <a:prstGeom prst="rect">
            <a:avLst/>
          </a:prstGeom>
        </p:spPr>
        <p:txBody>
          <a:bodyPr anchor="t" rtlCol="false" tIns="0" lIns="0" bIns="0" rIns="0">
            <a:spAutoFit/>
          </a:bodyPr>
          <a:lstStyle/>
          <a:p>
            <a:pPr algn="ctr">
              <a:lnSpc>
                <a:spcPts val="5538"/>
              </a:lnSpc>
              <a:spcBef>
                <a:spcPct val="0"/>
              </a:spcBef>
            </a:pPr>
            <a:r>
              <a:rPr lang="en-US" sz="3955">
                <a:solidFill>
                  <a:srgbClr val="F4F6FC"/>
                </a:solidFill>
                <a:latin typeface="Agrandir Narrow"/>
              </a:rPr>
              <a:t>KELOMPOK 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5379717" y="4042855"/>
            <a:ext cx="7528566" cy="3516753"/>
          </a:xfrm>
          <a:prstGeom prst="rect">
            <a:avLst/>
          </a:prstGeom>
        </p:spPr>
        <p:txBody>
          <a:bodyPr anchor="t" rtlCol="false" tIns="0" lIns="0" bIns="0" rIns="0">
            <a:spAutoFit/>
          </a:bodyPr>
          <a:lstStyle/>
          <a:p>
            <a:pPr algn="ctr">
              <a:lnSpc>
                <a:spcPts val="12698"/>
              </a:lnSpc>
              <a:spcBef>
                <a:spcPct val="0"/>
              </a:spcBef>
            </a:pPr>
            <a:r>
              <a:rPr lang="en-US" sz="10581">
                <a:solidFill>
                  <a:srgbClr val="050A30"/>
                </a:solidFill>
                <a:latin typeface="Agrandir Narrow Bold"/>
              </a:rPr>
              <a:t>Terima Kasih</a:t>
            </a:r>
          </a:p>
        </p:txBody>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770797"/>
            <a:ext cx="1048729" cy="106455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70958" y="8944492"/>
            <a:ext cx="2617042" cy="2010313"/>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965346" y="609345"/>
            <a:ext cx="3432328" cy="1029698"/>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6296564" y="1028700"/>
            <a:ext cx="962736" cy="1010505"/>
          </a:xfrm>
          <a:prstGeom prst="rect">
            <a:avLst/>
          </a:prstGeom>
        </p:spPr>
      </p:pic>
      <p:pic>
        <p:nvPicPr>
          <p:cNvPr name="Picture 7" id="7"/>
          <p:cNvPicPr>
            <a:picLocks noChangeAspect="true"/>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2466983" y="-5604565"/>
            <a:ext cx="6501663" cy="6728759"/>
          </a:xfrm>
          <a:prstGeom prst="rect">
            <a:avLst/>
          </a:prstGeom>
        </p:spPr>
      </p:pic>
      <p:pic>
        <p:nvPicPr>
          <p:cNvPr name="Picture 8" id="8"/>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9595115" y="2453946"/>
            <a:ext cx="850914" cy="850914"/>
          </a:xfrm>
          <a:prstGeom prst="rect">
            <a:avLst/>
          </a:prstGeom>
        </p:spPr>
      </p:pic>
      <p:pic>
        <p:nvPicPr>
          <p:cNvPr name="Picture 9" id="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364517" y="1877168"/>
            <a:ext cx="1561364" cy="854492"/>
          </a:xfrm>
          <a:prstGeom prst="rect">
            <a:avLst/>
          </a:prstGeom>
        </p:spPr>
      </p:pic>
      <p:pic>
        <p:nvPicPr>
          <p:cNvPr name="Picture 10" id="1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5216568" y="7821055"/>
            <a:ext cx="1561364" cy="854492"/>
          </a:xfrm>
          <a:prstGeom prst="rect">
            <a:avLst/>
          </a:prstGeom>
        </p:spPr>
      </p:pic>
      <p:pic>
        <p:nvPicPr>
          <p:cNvPr name="Picture 11" id="11"/>
          <p:cNvPicPr>
            <a:picLocks noChangeAspect="true"/>
          </p:cNvPicPr>
          <p:nvPr/>
        </p:nvPicPr>
        <p:blipFill>
          <a:blip r:embed="rId10">
            <a:alphaModFix amt="5000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8100000">
            <a:off x="8368072" y="8891820"/>
            <a:ext cx="6501663" cy="6728759"/>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5577782" y="1348606"/>
            <a:ext cx="7132436" cy="1104900"/>
          </a:xfrm>
          <a:prstGeom prst="rect">
            <a:avLst/>
          </a:prstGeom>
        </p:spPr>
        <p:txBody>
          <a:bodyPr anchor="t" rtlCol="false" tIns="0" lIns="0" bIns="0" rIns="0">
            <a:spAutoFit/>
          </a:bodyPr>
          <a:lstStyle/>
          <a:p>
            <a:pPr algn="ctr" marL="0" indent="0" lvl="0">
              <a:lnSpc>
                <a:spcPts val="7382"/>
              </a:lnSpc>
              <a:spcBef>
                <a:spcPct val="0"/>
              </a:spcBef>
            </a:pPr>
            <a:r>
              <a:rPr lang="en-US" sz="6151" u="none">
                <a:solidFill>
                  <a:srgbClr val="050A30"/>
                </a:solidFill>
                <a:latin typeface="Agrandir Narrow Bold"/>
              </a:rPr>
              <a:t>Anggota Kelompok :</a:t>
            </a:r>
          </a:p>
        </p:txBody>
      </p:sp>
      <p:grpSp>
        <p:nvGrpSpPr>
          <p:cNvPr name="Group 3" id="3"/>
          <p:cNvGrpSpPr/>
          <p:nvPr/>
        </p:nvGrpSpPr>
        <p:grpSpPr>
          <a:xfrm rot="0">
            <a:off x="2015069" y="3269171"/>
            <a:ext cx="918339" cy="918339"/>
            <a:chOff x="0" y="0"/>
            <a:chExt cx="812800" cy="812800"/>
          </a:xfrm>
        </p:grpSpPr>
        <p:sp>
          <p:nvSpPr>
            <p:cNvPr name="Freeform 4" id="4"/>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916730" y="3186931"/>
            <a:ext cx="918339" cy="918339"/>
            <a:chOff x="0" y="0"/>
            <a:chExt cx="812800" cy="812800"/>
          </a:xfrm>
        </p:grpSpPr>
        <p:sp>
          <p:nvSpPr>
            <p:cNvPr name="Freeform 7" id="7"/>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39934" y="5323589"/>
            <a:ext cx="918339" cy="918339"/>
            <a:chOff x="0" y="0"/>
            <a:chExt cx="812800" cy="812800"/>
          </a:xfrm>
        </p:grpSpPr>
        <p:sp>
          <p:nvSpPr>
            <p:cNvPr name="Freeform 10" id="10"/>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841595" y="5241349"/>
            <a:ext cx="918339" cy="918339"/>
            <a:chOff x="0" y="0"/>
            <a:chExt cx="812800" cy="812800"/>
          </a:xfrm>
        </p:grpSpPr>
        <p:sp>
          <p:nvSpPr>
            <p:cNvPr name="Freeform 13" id="1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162008" y="3225288"/>
            <a:ext cx="5285871" cy="1400175"/>
          </a:xfrm>
          <a:prstGeom prst="rect">
            <a:avLst/>
          </a:prstGeom>
        </p:spPr>
        <p:txBody>
          <a:bodyPr anchor="t" rtlCol="false" tIns="0" lIns="0" bIns="0" rIns="0">
            <a:spAutoFit/>
          </a:bodyPr>
          <a:lstStyle/>
          <a:p>
            <a:pPr marL="0" indent="0" lvl="0">
              <a:lnSpc>
                <a:spcPts val="5040"/>
              </a:lnSpc>
              <a:spcBef>
                <a:spcPct val="0"/>
              </a:spcBef>
            </a:pPr>
            <a:r>
              <a:rPr lang="en-US" sz="4200">
                <a:solidFill>
                  <a:srgbClr val="12229D"/>
                </a:solidFill>
                <a:latin typeface="Agrandir Narrow"/>
              </a:rPr>
              <a:t>Muhammad Wildan Raihan</a:t>
            </a:r>
          </a:p>
        </p:txBody>
      </p:sp>
      <p:sp>
        <p:nvSpPr>
          <p:cNvPr name="TextBox 16" id="16"/>
          <p:cNvSpPr txBox="true"/>
          <p:nvPr/>
        </p:nvSpPr>
        <p:spPr>
          <a:xfrm rot="0">
            <a:off x="3162008" y="5339890"/>
            <a:ext cx="5285871" cy="1400175"/>
          </a:xfrm>
          <a:prstGeom prst="rect">
            <a:avLst/>
          </a:prstGeom>
        </p:spPr>
        <p:txBody>
          <a:bodyPr anchor="t" rtlCol="false" tIns="0" lIns="0" bIns="0" rIns="0">
            <a:spAutoFit/>
          </a:bodyPr>
          <a:lstStyle/>
          <a:p>
            <a:pPr marL="0" indent="0" lvl="0">
              <a:lnSpc>
                <a:spcPts val="5040"/>
              </a:lnSpc>
              <a:spcBef>
                <a:spcPct val="0"/>
              </a:spcBef>
            </a:pPr>
            <a:r>
              <a:rPr lang="en-US" sz="4200">
                <a:solidFill>
                  <a:srgbClr val="12229D"/>
                </a:solidFill>
                <a:latin typeface="Agrandir Narrow"/>
              </a:rPr>
              <a:t>Muhammad Adam Majid</a:t>
            </a:r>
          </a:p>
        </p:txBody>
      </p:sp>
      <p:sp>
        <p:nvSpPr>
          <p:cNvPr name="TextBox 17" id="17"/>
          <p:cNvSpPr txBox="true"/>
          <p:nvPr/>
        </p:nvSpPr>
        <p:spPr>
          <a:xfrm rot="0">
            <a:off x="1644600" y="3235326"/>
            <a:ext cx="1032027"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01</a:t>
            </a:r>
          </a:p>
        </p:txBody>
      </p:sp>
      <p:sp>
        <p:nvSpPr>
          <p:cNvPr name="TextBox 18" id="18"/>
          <p:cNvSpPr txBox="true"/>
          <p:nvPr/>
        </p:nvSpPr>
        <p:spPr>
          <a:xfrm rot="0">
            <a:off x="1644600" y="5228339"/>
            <a:ext cx="932422"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02</a:t>
            </a:r>
          </a:p>
        </p:txBody>
      </p:sp>
      <p:grpSp>
        <p:nvGrpSpPr>
          <p:cNvPr name="Group 19" id="19"/>
          <p:cNvGrpSpPr/>
          <p:nvPr/>
        </p:nvGrpSpPr>
        <p:grpSpPr>
          <a:xfrm rot="0">
            <a:off x="9650849" y="3307166"/>
            <a:ext cx="918339" cy="918339"/>
            <a:chOff x="0" y="0"/>
            <a:chExt cx="812800" cy="812800"/>
          </a:xfrm>
        </p:grpSpPr>
        <p:sp>
          <p:nvSpPr>
            <p:cNvPr name="Freeform 20" id="20"/>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552510" y="3224925"/>
            <a:ext cx="918339" cy="918339"/>
            <a:chOff x="0" y="0"/>
            <a:chExt cx="812800" cy="812800"/>
          </a:xfrm>
        </p:grpSpPr>
        <p:sp>
          <p:nvSpPr>
            <p:cNvPr name="Freeform 23" id="2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575714" y="5361584"/>
            <a:ext cx="918339" cy="918339"/>
            <a:chOff x="0" y="0"/>
            <a:chExt cx="812800" cy="812800"/>
          </a:xfrm>
        </p:grpSpPr>
        <p:sp>
          <p:nvSpPr>
            <p:cNvPr name="Freeform 26" id="2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9477375" y="5279343"/>
            <a:ext cx="918339" cy="918339"/>
            <a:chOff x="0" y="0"/>
            <a:chExt cx="812800" cy="812800"/>
          </a:xfrm>
        </p:grpSpPr>
        <p:sp>
          <p:nvSpPr>
            <p:cNvPr name="Freeform 29" id="29"/>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30" id="3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9339263" y="3273320"/>
            <a:ext cx="973144"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03</a:t>
            </a:r>
          </a:p>
        </p:txBody>
      </p:sp>
      <p:sp>
        <p:nvSpPr>
          <p:cNvPr name="TextBox 32" id="32"/>
          <p:cNvSpPr txBox="true"/>
          <p:nvPr/>
        </p:nvSpPr>
        <p:spPr>
          <a:xfrm rot="0">
            <a:off x="9339262" y="5266334"/>
            <a:ext cx="873539" cy="764610"/>
          </a:xfrm>
          <a:prstGeom prst="rect">
            <a:avLst/>
          </a:prstGeom>
        </p:spPr>
        <p:txBody>
          <a:bodyPr anchor="t" rtlCol="false" tIns="0" lIns="0" bIns="0" rIns="0">
            <a:spAutoFit/>
          </a:bodyPr>
          <a:lstStyle/>
          <a:p>
            <a:pPr algn="r">
              <a:lnSpc>
                <a:spcPts val="6151"/>
              </a:lnSpc>
              <a:spcBef>
                <a:spcPct val="0"/>
              </a:spcBef>
            </a:pPr>
            <a:r>
              <a:rPr lang="en-US" sz="4393">
                <a:solidFill>
                  <a:srgbClr val="F4F6FC"/>
                </a:solidFill>
                <a:latin typeface="Open Sans Light Bold"/>
              </a:rPr>
              <a:t>04</a:t>
            </a:r>
          </a:p>
        </p:txBody>
      </p:sp>
      <p:sp>
        <p:nvSpPr>
          <p:cNvPr name="TextBox 33" id="33"/>
          <p:cNvSpPr txBox="true"/>
          <p:nvPr/>
        </p:nvSpPr>
        <p:spPr>
          <a:xfrm rot="0">
            <a:off x="10969238" y="3224204"/>
            <a:ext cx="5794979" cy="762000"/>
          </a:xfrm>
          <a:prstGeom prst="rect">
            <a:avLst/>
          </a:prstGeom>
        </p:spPr>
        <p:txBody>
          <a:bodyPr anchor="t" rtlCol="false" tIns="0" lIns="0" bIns="0" rIns="0">
            <a:spAutoFit/>
          </a:bodyPr>
          <a:lstStyle/>
          <a:p>
            <a:pPr marL="0" indent="0" lvl="0">
              <a:lnSpc>
                <a:spcPts val="5040"/>
              </a:lnSpc>
              <a:spcBef>
                <a:spcPct val="0"/>
              </a:spcBef>
            </a:pPr>
            <a:r>
              <a:rPr lang="en-US" sz="4200">
                <a:solidFill>
                  <a:srgbClr val="12229D"/>
                </a:solidFill>
                <a:latin typeface="Agrandir Narrow"/>
              </a:rPr>
              <a:t>Novan Purba Wasesa</a:t>
            </a:r>
          </a:p>
        </p:txBody>
      </p:sp>
      <p:sp>
        <p:nvSpPr>
          <p:cNvPr name="TextBox 34" id="34"/>
          <p:cNvSpPr txBox="true"/>
          <p:nvPr/>
        </p:nvSpPr>
        <p:spPr>
          <a:xfrm rot="0">
            <a:off x="10992682" y="5278622"/>
            <a:ext cx="5771535" cy="762000"/>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12229D"/>
                </a:solidFill>
                <a:latin typeface="Agrandir Narrow"/>
              </a:rPr>
              <a:t>Sarjana Dana Nugraha</a:t>
            </a:r>
          </a:p>
        </p:txBody>
      </p:sp>
      <p:sp>
        <p:nvSpPr>
          <p:cNvPr name="AutoShape 35" id="35"/>
          <p:cNvSpPr/>
          <p:nvPr/>
        </p:nvSpPr>
        <p:spPr>
          <a:xfrm rot="5400000">
            <a:off x="7219454" y="4782864"/>
            <a:ext cx="3229966" cy="0"/>
          </a:xfrm>
          <a:prstGeom prst="line">
            <a:avLst/>
          </a:prstGeom>
          <a:ln cap="flat" w="38100">
            <a:solidFill>
              <a:srgbClr val="5CB6F9"/>
            </a:solidFill>
            <a:prstDash val="solid"/>
            <a:headEnd type="none" len="sm" w="sm"/>
            <a:tailEnd type="none" len="sm" w="sm"/>
          </a:ln>
        </p:spPr>
      </p:sp>
      <p:pic>
        <p:nvPicPr>
          <p:cNvPr name="Picture 36" id="3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125020"/>
            <a:ext cx="1684907" cy="1710328"/>
          </a:xfrm>
          <a:prstGeom prst="rect">
            <a:avLst/>
          </a:prstGeom>
        </p:spPr>
      </p:pic>
      <p:pic>
        <p:nvPicPr>
          <p:cNvPr name="Picture 37" id="3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571926" y="8725820"/>
            <a:ext cx="2888785" cy="2219056"/>
          </a:xfrm>
          <a:prstGeom prst="rect">
            <a:avLst/>
          </a:prstGeom>
        </p:spPr>
      </p:pic>
      <p:pic>
        <p:nvPicPr>
          <p:cNvPr name="Picture 38" id="3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39" id="3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40" id="40"/>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pic>
        <p:nvPicPr>
          <p:cNvPr name="Picture 41" id="4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5477680" y="371586"/>
            <a:ext cx="850914" cy="850914"/>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AE8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6690" y="0"/>
            <a:ext cx="1684907" cy="1710328"/>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7699608" y="8626518"/>
            <a:ext cx="2888785" cy="2219056"/>
          </a:xfrm>
          <a:prstGeom prst="rect">
            <a:avLst/>
          </a:prstGeom>
        </p:spPr>
      </p:pic>
      <p:pic>
        <p:nvPicPr>
          <p:cNvPr name="Picture 4" id="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2870701" y="1028700"/>
            <a:ext cx="1561364" cy="854492"/>
          </a:xfrm>
          <a:prstGeom prst="rect">
            <a:avLst/>
          </a:prstGeom>
        </p:spPr>
      </p:pic>
      <p:pic>
        <p:nvPicPr>
          <p:cNvPr name="Picture 5" id="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4855672" y="9258300"/>
            <a:ext cx="3432328" cy="1029698"/>
          </a:xfrm>
          <a:prstGeom prst="rect">
            <a:avLst/>
          </a:prstGeom>
        </p:spPr>
      </p:pic>
      <p:pic>
        <p:nvPicPr>
          <p:cNvPr name="Picture 6" id="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6194033" y="195124"/>
            <a:ext cx="1588342" cy="1667153"/>
          </a:xfrm>
          <a:prstGeom prst="rect">
            <a:avLst/>
          </a:prstGeom>
        </p:spPr>
      </p:pic>
      <p:pic>
        <p:nvPicPr>
          <p:cNvPr name="Picture 7" id="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4336702" y="603243"/>
            <a:ext cx="850914" cy="850914"/>
          </a:xfrm>
          <a:prstGeom prst="rect">
            <a:avLst/>
          </a:prstGeom>
        </p:spPr>
      </p:pic>
      <p:sp>
        <p:nvSpPr>
          <p:cNvPr name="TextBox 8" id="8"/>
          <p:cNvSpPr txBox="true"/>
          <p:nvPr/>
        </p:nvSpPr>
        <p:spPr>
          <a:xfrm rot="0">
            <a:off x="6383857" y="1973638"/>
            <a:ext cx="6211637" cy="914400"/>
          </a:xfrm>
          <a:prstGeom prst="rect">
            <a:avLst/>
          </a:prstGeom>
        </p:spPr>
        <p:txBody>
          <a:bodyPr anchor="t" rtlCol="false" tIns="0" lIns="0" bIns="0" rIns="0">
            <a:spAutoFit/>
          </a:bodyPr>
          <a:lstStyle/>
          <a:p>
            <a:pPr algn="ctr" marL="0" indent="0" lvl="0">
              <a:lnSpc>
                <a:spcPts val="6094"/>
              </a:lnSpc>
              <a:spcBef>
                <a:spcPct val="0"/>
              </a:spcBef>
            </a:pPr>
            <a:r>
              <a:rPr lang="en-US" sz="5078">
                <a:solidFill>
                  <a:srgbClr val="050A30"/>
                </a:solidFill>
                <a:latin typeface="Agrandir Narrow Bold"/>
              </a:rPr>
              <a:t>Keunggulan System</a:t>
            </a:r>
          </a:p>
        </p:txBody>
      </p:sp>
      <p:sp>
        <p:nvSpPr>
          <p:cNvPr name="TextBox 9" id="9"/>
          <p:cNvSpPr txBox="true"/>
          <p:nvPr/>
        </p:nvSpPr>
        <p:spPr>
          <a:xfrm rot="0">
            <a:off x="4750012" y="647700"/>
            <a:ext cx="8787976" cy="1025925"/>
          </a:xfrm>
          <a:prstGeom prst="rect">
            <a:avLst/>
          </a:prstGeom>
        </p:spPr>
        <p:txBody>
          <a:bodyPr anchor="t" rtlCol="false" tIns="0" lIns="0" bIns="0" rIns="0">
            <a:spAutoFit/>
          </a:bodyPr>
          <a:lstStyle/>
          <a:p>
            <a:pPr algn="ctr">
              <a:lnSpc>
                <a:spcPts val="6837"/>
              </a:lnSpc>
              <a:spcBef>
                <a:spcPct val="0"/>
              </a:spcBef>
            </a:pPr>
            <a:r>
              <a:rPr lang="en-US" sz="5698">
                <a:solidFill>
                  <a:srgbClr val="050A30"/>
                </a:solidFill>
                <a:latin typeface="Agrandir Narrow Bold"/>
              </a:rPr>
              <a:t>Keunggulan &amp; Kekurangan </a:t>
            </a:r>
          </a:p>
        </p:txBody>
      </p:sp>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2790422" y="429707"/>
            <a:ext cx="850914" cy="850914"/>
          </a:xfrm>
          <a:prstGeom prst="rect">
            <a:avLst/>
          </a:prstGeom>
        </p:spPr>
      </p:pic>
      <p:grpSp>
        <p:nvGrpSpPr>
          <p:cNvPr name="Group 11" id="11"/>
          <p:cNvGrpSpPr/>
          <p:nvPr/>
        </p:nvGrpSpPr>
        <p:grpSpPr>
          <a:xfrm rot="0">
            <a:off x="5349895" y="1985295"/>
            <a:ext cx="1033962" cy="1033962"/>
            <a:chOff x="0" y="0"/>
            <a:chExt cx="812800" cy="812800"/>
          </a:xfrm>
        </p:grpSpPr>
        <p:sp>
          <p:nvSpPr>
            <p:cNvPr name="Freeform 12" id="12"/>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13" id="1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5239175" y="1892700"/>
            <a:ext cx="1033962" cy="1033962"/>
            <a:chOff x="0" y="0"/>
            <a:chExt cx="812800" cy="812800"/>
          </a:xfrm>
        </p:grpSpPr>
        <p:sp>
          <p:nvSpPr>
            <p:cNvPr name="Freeform 15" id="15"/>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16" id="1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17" id="17"/>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5349895" y="2040353"/>
            <a:ext cx="812522" cy="738656"/>
          </a:xfrm>
          <a:prstGeom prst="rect">
            <a:avLst/>
          </a:prstGeom>
        </p:spPr>
      </p:pic>
      <p:sp>
        <p:nvSpPr>
          <p:cNvPr name="TextBox 18" id="18"/>
          <p:cNvSpPr txBox="true"/>
          <p:nvPr/>
        </p:nvSpPr>
        <p:spPr>
          <a:xfrm rot="0">
            <a:off x="8998475" y="2792788"/>
            <a:ext cx="9080295" cy="7188320"/>
          </a:xfrm>
          <a:prstGeom prst="rect">
            <a:avLst/>
          </a:prstGeom>
        </p:spPr>
        <p:txBody>
          <a:bodyPr anchor="t" rtlCol="false" tIns="0" lIns="0" bIns="0" rIns="0">
            <a:spAutoFit/>
          </a:bodyPr>
          <a:lstStyle/>
          <a:p>
            <a:pPr algn="just">
              <a:lnSpc>
                <a:spcPts val="4013"/>
              </a:lnSpc>
            </a:pPr>
            <a:r>
              <a:rPr lang="en-US" sz="3344">
                <a:solidFill>
                  <a:srgbClr val="050A30"/>
                </a:solidFill>
                <a:latin typeface="Agrandir Narrow"/>
              </a:rPr>
              <a:t>3. </a:t>
            </a:r>
            <a:r>
              <a:rPr lang="en-US" sz="3344">
                <a:solidFill>
                  <a:srgbClr val="050A30"/>
                </a:solidFill>
                <a:latin typeface="Agrandir Narrow"/>
              </a:rPr>
              <a:t>Pengguna mulai merasa dikenal dan dipahami dan cenderung membeli produk tambahan atau mengonsumsi lebih banyak konten. Dengan mengetahui apa yang diinginkan pengguna, perusahaan memperoleh keunggulan kompetitif dan pesaing merasa terancam kehilangan pelanggan</a:t>
            </a:r>
            <a:r>
              <a:rPr lang="en-US" sz="3344">
                <a:solidFill>
                  <a:srgbClr val="050A30"/>
                </a:solidFill>
                <a:latin typeface="Agrandir Narrow"/>
              </a:rPr>
              <a:t>.</a:t>
            </a:r>
          </a:p>
          <a:p>
            <a:pPr algn="just">
              <a:lnSpc>
                <a:spcPts val="4013"/>
              </a:lnSpc>
            </a:pPr>
          </a:p>
          <a:p>
            <a:pPr algn="just">
              <a:lnSpc>
                <a:spcPts val="4013"/>
              </a:lnSpc>
              <a:spcBef>
                <a:spcPct val="0"/>
              </a:spcBef>
            </a:pPr>
            <a:r>
              <a:rPr lang="en-US" sz="3344">
                <a:solidFill>
                  <a:srgbClr val="050A30"/>
                </a:solidFill>
                <a:latin typeface="Agrandir Narrow"/>
              </a:rPr>
              <a:t>4. </a:t>
            </a:r>
            <a:r>
              <a:rPr lang="en-US" sz="3344">
                <a:solidFill>
                  <a:srgbClr val="050A30"/>
                </a:solidFill>
                <a:latin typeface="Agrandir Narrow"/>
              </a:rPr>
              <a:t>Memberikan nilai tambah kepada pengguna dengan memasukkan rekomendasi ke dalam sistem dan produk sangatlah menarik. Selain itu, ini memungkinkan perusahaan untuk memposisikan diri di depan pesaing mereka dan pada akhirnya meningkatkan pendapatan mereka.</a:t>
            </a:r>
          </a:p>
        </p:txBody>
      </p:sp>
      <p:sp>
        <p:nvSpPr>
          <p:cNvPr name="TextBox 19" id="19"/>
          <p:cNvSpPr txBox="true"/>
          <p:nvPr/>
        </p:nvSpPr>
        <p:spPr>
          <a:xfrm rot="0">
            <a:off x="225833" y="2821887"/>
            <a:ext cx="8528540" cy="7531449"/>
          </a:xfrm>
          <a:prstGeom prst="rect">
            <a:avLst/>
          </a:prstGeom>
        </p:spPr>
        <p:txBody>
          <a:bodyPr anchor="t" rtlCol="false" tIns="0" lIns="0" bIns="0" rIns="0">
            <a:spAutoFit/>
          </a:bodyPr>
          <a:lstStyle/>
          <a:p>
            <a:pPr algn="just">
              <a:lnSpc>
                <a:spcPts val="4221"/>
              </a:lnSpc>
            </a:pPr>
            <a:r>
              <a:rPr lang="en-US" sz="3518">
                <a:solidFill>
                  <a:srgbClr val="050A30"/>
                </a:solidFill>
                <a:latin typeface="Agrandir Narrow"/>
              </a:rPr>
              <a:t>1.Rekomendasi biasanya mempercepat penelusuran dan mempermudah pengguna untuk mengakses konten yang mereka minati, dan ada efek kejutan bagi mereka dengan penawaran yang tidak akan pernah mereka cari.</a:t>
            </a:r>
          </a:p>
          <a:p>
            <a:pPr algn="just">
              <a:lnSpc>
                <a:spcPts val="4221"/>
              </a:lnSpc>
            </a:pPr>
            <a:r>
              <a:rPr lang="en-US" sz="3518">
                <a:solidFill>
                  <a:srgbClr val="050A30"/>
                </a:solidFill>
                <a:latin typeface="Agrandir Narrow"/>
              </a:rPr>
              <a:t> </a:t>
            </a:r>
          </a:p>
          <a:p>
            <a:pPr algn="just">
              <a:lnSpc>
                <a:spcPts val="4221"/>
              </a:lnSpc>
              <a:spcBef>
                <a:spcPct val="0"/>
              </a:spcBef>
            </a:pPr>
            <a:r>
              <a:rPr lang="en-US" sz="3518">
                <a:solidFill>
                  <a:srgbClr val="050A30"/>
                </a:solidFill>
                <a:latin typeface="Agrandir Narrow"/>
              </a:rPr>
              <a:t>2.</a:t>
            </a:r>
            <a:r>
              <a:rPr lang="en-US" sz="3518">
                <a:solidFill>
                  <a:srgbClr val="050A30"/>
                </a:solidFill>
                <a:latin typeface="Agrandir Narrow"/>
              </a:rPr>
              <a:t>Terlebih lagi, perusahaan dapat memperoleh dan mempertahankan pelanggan dengan mengirimkan email berupa tautan ke penawaran baru yang sesuai dengan minat penerima, atau saran film dan acara TV yang sesuai dengan profil mereka.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AE8FF"/>
        </a:solidFill>
      </p:bgPr>
    </p:bg>
    <p:spTree>
      <p:nvGrpSpPr>
        <p:cNvPr id="1" name=""/>
        <p:cNvGrpSpPr/>
        <p:nvPr/>
      </p:nvGrpSpPr>
      <p:grpSpPr>
        <a:xfrm>
          <a:off x="0" y="0"/>
          <a:ext cx="0" cy="0"/>
          <a:chOff x="0" y="0"/>
          <a:chExt cx="0" cy="0"/>
        </a:xfrm>
      </p:grpSpPr>
      <p:grpSp>
        <p:nvGrpSpPr>
          <p:cNvPr name="Group 2" id="2"/>
          <p:cNvGrpSpPr/>
          <p:nvPr/>
        </p:nvGrpSpPr>
        <p:grpSpPr>
          <a:xfrm rot="0">
            <a:off x="5206268" y="2227225"/>
            <a:ext cx="1033962" cy="1033962"/>
            <a:chOff x="0" y="0"/>
            <a:chExt cx="812800" cy="812800"/>
          </a:xfrm>
        </p:grpSpPr>
        <p:sp>
          <p:nvSpPr>
            <p:cNvPr name="Freeform 3" id="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095547" y="2134630"/>
            <a:ext cx="1033962" cy="1033962"/>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206268" y="2282283"/>
            <a:ext cx="812522" cy="738656"/>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6690" y="0"/>
            <a:ext cx="1684907" cy="1710328"/>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7699608" y="8626518"/>
            <a:ext cx="2888785" cy="2219056"/>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2870701" y="1028700"/>
            <a:ext cx="1561364" cy="854492"/>
          </a:xfrm>
          <a:prstGeom prst="rect">
            <a:avLst/>
          </a:prstGeom>
        </p:spPr>
      </p:pic>
      <p:pic>
        <p:nvPicPr>
          <p:cNvPr name="Picture 12" id="1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4855672" y="9258300"/>
            <a:ext cx="3432328" cy="1029698"/>
          </a:xfrm>
          <a:prstGeom prst="rect">
            <a:avLst/>
          </a:prstGeom>
        </p:spPr>
      </p:pic>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6194033" y="195124"/>
            <a:ext cx="1588342" cy="1667153"/>
          </a:xfrm>
          <a:prstGeom prst="rect">
            <a:avLst/>
          </a:prstGeom>
        </p:spPr>
      </p:pic>
      <p:pic>
        <p:nvPicPr>
          <p:cNvPr name="Picture 14" id="1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4336702" y="603243"/>
            <a:ext cx="850914" cy="850914"/>
          </a:xfrm>
          <a:prstGeom prst="rect">
            <a:avLst/>
          </a:prstGeom>
        </p:spPr>
      </p:pic>
      <p:sp>
        <p:nvSpPr>
          <p:cNvPr name="TextBox 15" id="15"/>
          <p:cNvSpPr txBox="true"/>
          <p:nvPr/>
        </p:nvSpPr>
        <p:spPr>
          <a:xfrm rot="0">
            <a:off x="4750012" y="628012"/>
            <a:ext cx="8787976" cy="1025925"/>
          </a:xfrm>
          <a:prstGeom prst="rect">
            <a:avLst/>
          </a:prstGeom>
        </p:spPr>
        <p:txBody>
          <a:bodyPr anchor="t" rtlCol="false" tIns="0" lIns="0" bIns="0" rIns="0">
            <a:spAutoFit/>
          </a:bodyPr>
          <a:lstStyle/>
          <a:p>
            <a:pPr algn="ctr">
              <a:lnSpc>
                <a:spcPts val="6837"/>
              </a:lnSpc>
              <a:spcBef>
                <a:spcPct val="0"/>
              </a:spcBef>
            </a:pPr>
            <a:r>
              <a:rPr lang="en-US" sz="5698">
                <a:solidFill>
                  <a:srgbClr val="050A30"/>
                </a:solidFill>
                <a:latin typeface="Agrandir Narrow Bold"/>
              </a:rPr>
              <a:t>Keunggulan &amp; Kekurangan </a:t>
            </a:r>
          </a:p>
        </p:txBody>
      </p:sp>
      <p:pic>
        <p:nvPicPr>
          <p:cNvPr name="Picture 16" id="1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2790422" y="429707"/>
            <a:ext cx="850914" cy="850914"/>
          </a:xfrm>
          <a:prstGeom prst="rect">
            <a:avLst/>
          </a:prstGeom>
        </p:spPr>
      </p:pic>
      <p:sp>
        <p:nvSpPr>
          <p:cNvPr name="TextBox 17" id="17"/>
          <p:cNvSpPr txBox="true"/>
          <p:nvPr/>
        </p:nvSpPr>
        <p:spPr>
          <a:xfrm rot="0">
            <a:off x="6018790" y="2139408"/>
            <a:ext cx="7173663" cy="914400"/>
          </a:xfrm>
          <a:prstGeom prst="rect">
            <a:avLst/>
          </a:prstGeom>
        </p:spPr>
        <p:txBody>
          <a:bodyPr anchor="t" rtlCol="false" tIns="0" lIns="0" bIns="0" rIns="0">
            <a:spAutoFit/>
          </a:bodyPr>
          <a:lstStyle/>
          <a:p>
            <a:pPr algn="ctr" marL="0" indent="0" lvl="0">
              <a:lnSpc>
                <a:spcPts val="6094"/>
              </a:lnSpc>
              <a:spcBef>
                <a:spcPct val="0"/>
              </a:spcBef>
            </a:pPr>
            <a:r>
              <a:rPr lang="en-US" sz="5078">
                <a:solidFill>
                  <a:srgbClr val="050A30"/>
                </a:solidFill>
                <a:latin typeface="Agrandir Narrow Bold"/>
              </a:rPr>
              <a:t>Kekurangan System</a:t>
            </a:r>
          </a:p>
        </p:txBody>
      </p:sp>
      <p:sp>
        <p:nvSpPr>
          <p:cNvPr name="TextBox 18" id="18"/>
          <p:cNvSpPr txBox="true"/>
          <p:nvPr/>
        </p:nvSpPr>
        <p:spPr>
          <a:xfrm rot="0">
            <a:off x="3215879" y="3546937"/>
            <a:ext cx="11120823" cy="2552700"/>
          </a:xfrm>
          <a:prstGeom prst="rect">
            <a:avLst/>
          </a:prstGeom>
        </p:spPr>
        <p:txBody>
          <a:bodyPr anchor="t" rtlCol="false" tIns="0" lIns="0" bIns="0" rIns="0">
            <a:spAutoFit/>
          </a:bodyPr>
          <a:lstStyle/>
          <a:p>
            <a:pPr algn="just" marL="871752" indent="-435876" lvl="1">
              <a:lnSpc>
                <a:spcPts val="4845"/>
              </a:lnSpc>
              <a:spcBef>
                <a:spcPct val="0"/>
              </a:spcBef>
              <a:buFont typeface="Arial"/>
              <a:buChar char="•"/>
            </a:pPr>
            <a:r>
              <a:rPr lang="en-US" sz="4037">
                <a:solidFill>
                  <a:srgbClr val="050A30"/>
                </a:solidFill>
                <a:latin typeface="Agrandir Narrow"/>
              </a:rPr>
              <a:t>Barang yang ditampilkan hanya sesuai kebutuhan pengguna saja, tidak bisa lebih general. Jadi pengguna bisa merasa bosan karena yang ditampilkan hanya itu itu saja.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0">
            <a:off x="1134326" y="4321027"/>
            <a:ext cx="555114" cy="555114"/>
            <a:chOff x="0" y="0"/>
            <a:chExt cx="812800" cy="812800"/>
          </a:xfrm>
        </p:grpSpPr>
        <p:sp>
          <p:nvSpPr>
            <p:cNvPr name="Freeform 3" id="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34326" y="6451103"/>
            <a:ext cx="555114" cy="555114"/>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8" id="8"/>
          <p:cNvPicPr>
            <a:picLocks noChangeAspect="true"/>
          </p:cNvPicPr>
          <p:nvPr/>
        </p:nvPicPr>
        <p:blipFill>
          <a:blip r:embed="rId2">
            <a:alphaModFix amt="5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804665" y="2578212"/>
            <a:ext cx="6454635" cy="6680088"/>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460291" y="8770797"/>
            <a:ext cx="1048729" cy="1064552"/>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670958" y="8859886"/>
            <a:ext cx="2617042" cy="2010313"/>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364517" y="1781918"/>
            <a:ext cx="1561364" cy="854492"/>
          </a:xfrm>
          <a:prstGeom prst="rect">
            <a:avLst/>
          </a:prstGeom>
        </p:spPr>
      </p:pic>
      <p:pic>
        <p:nvPicPr>
          <p:cNvPr name="Picture 12" id="1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65346" y="609345"/>
            <a:ext cx="3432328" cy="1029698"/>
          </a:xfrm>
          <a:prstGeom prst="rect">
            <a:avLst/>
          </a:prstGeom>
        </p:spPr>
      </p:pic>
      <p:pic>
        <p:nvPicPr>
          <p:cNvPr name="Picture 13" id="13"/>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5670958" y="1028700"/>
            <a:ext cx="1588342" cy="1667153"/>
          </a:xfrm>
          <a:prstGeom prst="rect">
            <a:avLst/>
          </a:prstGeom>
        </p:spPr>
      </p:pic>
      <p:pic>
        <p:nvPicPr>
          <p:cNvPr name="Picture 14" id="1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1055483" y="2695853"/>
            <a:ext cx="850914" cy="850914"/>
          </a:xfrm>
          <a:prstGeom prst="rect">
            <a:avLst/>
          </a:prstGeom>
        </p:spPr>
      </p:pic>
      <p:pic>
        <p:nvPicPr>
          <p:cNvPr name="Picture 15" id="15"/>
          <p:cNvPicPr>
            <a:picLocks noChangeAspect="true"/>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l="0" t="0" r="0" b="0"/>
          <a:stretch>
            <a:fillRect/>
          </a:stretch>
        </p:blipFill>
        <p:spPr>
          <a:xfrm flipH="false" flipV="false" rot="0">
            <a:off x="11774061" y="4480568"/>
            <a:ext cx="4252804" cy="3577332"/>
          </a:xfrm>
          <a:prstGeom prst="rect">
            <a:avLst/>
          </a:prstGeom>
        </p:spPr>
      </p:pic>
      <p:sp>
        <p:nvSpPr>
          <p:cNvPr name="TextBox 16" id="16"/>
          <p:cNvSpPr txBox="true"/>
          <p:nvPr/>
        </p:nvSpPr>
        <p:spPr>
          <a:xfrm rot="0">
            <a:off x="2044907" y="4244827"/>
            <a:ext cx="8759758" cy="1866900"/>
          </a:xfrm>
          <a:prstGeom prst="rect">
            <a:avLst/>
          </a:prstGeom>
        </p:spPr>
        <p:txBody>
          <a:bodyPr anchor="t" rtlCol="false" tIns="0" lIns="0" bIns="0" rIns="0">
            <a:spAutoFit/>
          </a:bodyPr>
          <a:lstStyle/>
          <a:p>
            <a:pPr marL="0" indent="0" lvl="0">
              <a:lnSpc>
                <a:spcPts val="3565"/>
              </a:lnSpc>
              <a:spcBef>
                <a:spcPct val="0"/>
              </a:spcBef>
            </a:pPr>
            <a:r>
              <a:rPr lang="en-US" sz="2971">
                <a:solidFill>
                  <a:srgbClr val="050A30"/>
                </a:solidFill>
                <a:latin typeface="Agrandir Narrow"/>
              </a:rPr>
              <a:t>Fitur rekomendasi digunakan untuk membaca perilaku pengguna. Fitur ini akan membimbing pengguna untuk menemukan produk yang sesuai dengan kebutuhan dan keinginan dari pengguna.</a:t>
            </a:r>
          </a:p>
        </p:txBody>
      </p:sp>
      <p:sp>
        <p:nvSpPr>
          <p:cNvPr name="TextBox 17" id="17"/>
          <p:cNvSpPr txBox="true"/>
          <p:nvPr/>
        </p:nvSpPr>
        <p:spPr>
          <a:xfrm rot="0">
            <a:off x="4198683" y="1524743"/>
            <a:ext cx="9890635" cy="729714"/>
          </a:xfrm>
          <a:prstGeom prst="rect">
            <a:avLst/>
          </a:prstGeom>
        </p:spPr>
        <p:txBody>
          <a:bodyPr anchor="t" rtlCol="false" tIns="0" lIns="0" bIns="0" rIns="0">
            <a:spAutoFit/>
          </a:bodyPr>
          <a:lstStyle/>
          <a:p>
            <a:pPr algn="ctr">
              <a:lnSpc>
                <a:spcPts val="4884"/>
              </a:lnSpc>
              <a:spcBef>
                <a:spcPct val="0"/>
              </a:spcBef>
            </a:pPr>
            <a:r>
              <a:rPr lang="en-US" sz="4070">
                <a:solidFill>
                  <a:srgbClr val="050A30"/>
                </a:solidFill>
                <a:latin typeface="Agrandir Narrow"/>
              </a:rPr>
              <a:t>bagaimana cara fitur rekomendasi bekerja?</a:t>
            </a:r>
          </a:p>
        </p:txBody>
      </p:sp>
      <p:sp>
        <p:nvSpPr>
          <p:cNvPr name="TextBox 18" id="18"/>
          <p:cNvSpPr txBox="true"/>
          <p:nvPr/>
        </p:nvSpPr>
        <p:spPr>
          <a:xfrm rot="0">
            <a:off x="1028700" y="2703085"/>
            <a:ext cx="8943808" cy="1390650"/>
          </a:xfrm>
          <a:prstGeom prst="rect">
            <a:avLst/>
          </a:prstGeom>
        </p:spPr>
        <p:txBody>
          <a:bodyPr anchor="t" rtlCol="false" tIns="0" lIns="0" bIns="0" rIns="0">
            <a:spAutoFit/>
          </a:bodyPr>
          <a:lstStyle/>
          <a:p>
            <a:pPr marL="0" indent="0" lvl="0">
              <a:lnSpc>
                <a:spcPts val="3470"/>
              </a:lnSpc>
              <a:spcBef>
                <a:spcPct val="0"/>
              </a:spcBef>
            </a:pPr>
            <a:r>
              <a:rPr lang="en-US" sz="2891">
                <a:solidFill>
                  <a:srgbClr val="050A30"/>
                </a:solidFill>
                <a:latin typeface="Agrandir Narrow Italics"/>
              </a:rPr>
              <a:t>E-commerce </a:t>
            </a:r>
            <a:r>
              <a:rPr lang="en-US" sz="2891">
                <a:solidFill>
                  <a:srgbClr val="050A30"/>
                </a:solidFill>
                <a:latin typeface="Agrandir Narrow"/>
              </a:rPr>
              <a:t>merupakan salah satu industri yang menggunakan penerapan teknologi AI atau </a:t>
            </a:r>
            <a:r>
              <a:rPr lang="en-US" sz="2891">
                <a:solidFill>
                  <a:srgbClr val="050A30"/>
                </a:solidFill>
                <a:latin typeface="Agrandir Narrow Italics"/>
              </a:rPr>
              <a:t>Artificial Intelligence </a:t>
            </a:r>
            <a:r>
              <a:rPr lang="en-US" sz="2891">
                <a:solidFill>
                  <a:srgbClr val="050A30"/>
                </a:solidFill>
                <a:latin typeface="Agrandir Narrow"/>
              </a:rPr>
              <a:t>untuk mendukung kegiatan di dalamnya.</a:t>
            </a:r>
          </a:p>
        </p:txBody>
      </p:sp>
      <p:sp>
        <p:nvSpPr>
          <p:cNvPr name="TextBox 19" id="19"/>
          <p:cNvSpPr txBox="true"/>
          <p:nvPr/>
        </p:nvSpPr>
        <p:spPr>
          <a:xfrm rot="0">
            <a:off x="1969847" y="6480815"/>
            <a:ext cx="8834818" cy="1866900"/>
          </a:xfrm>
          <a:prstGeom prst="rect">
            <a:avLst/>
          </a:prstGeom>
        </p:spPr>
        <p:txBody>
          <a:bodyPr anchor="t" rtlCol="false" tIns="0" lIns="0" bIns="0" rIns="0">
            <a:spAutoFit/>
          </a:bodyPr>
          <a:lstStyle/>
          <a:p>
            <a:pPr marL="0" indent="0" lvl="0">
              <a:lnSpc>
                <a:spcPts val="3565"/>
              </a:lnSpc>
              <a:spcBef>
                <a:spcPct val="0"/>
              </a:spcBef>
            </a:pPr>
            <a:r>
              <a:rPr lang="en-US" sz="2971">
                <a:solidFill>
                  <a:srgbClr val="050A30"/>
                </a:solidFill>
                <a:latin typeface="Agrandir Narrow"/>
              </a:rPr>
              <a:t>Fitur rekomendasi bekerja dengan cara melalui pengumpulan informasi atau inputan dari pengguna yang setelahnya akan menghasilkan outputan dari sistem yang ada di tampilan beranda.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0">
            <a:off x="1232031" y="2856086"/>
            <a:ext cx="709834" cy="709834"/>
            <a:chOff x="0" y="0"/>
            <a:chExt cx="812800" cy="812800"/>
          </a:xfrm>
        </p:grpSpPr>
        <p:sp>
          <p:nvSpPr>
            <p:cNvPr name="Freeform 3" id="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56020" y="2792518"/>
            <a:ext cx="709834" cy="709834"/>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729483" y="701931"/>
            <a:ext cx="6437750" cy="1536722"/>
          </a:xfrm>
          <a:prstGeom prst="rect">
            <a:avLst/>
          </a:prstGeom>
        </p:spPr>
        <p:txBody>
          <a:bodyPr anchor="t" rtlCol="false" tIns="0" lIns="0" bIns="0" rIns="0">
            <a:spAutoFit/>
          </a:bodyPr>
          <a:lstStyle/>
          <a:p>
            <a:pPr algn="ctr">
              <a:lnSpc>
                <a:spcPts val="5553"/>
              </a:lnSpc>
              <a:spcBef>
                <a:spcPct val="0"/>
              </a:spcBef>
            </a:pPr>
            <a:r>
              <a:rPr lang="en-US" sz="4627">
                <a:solidFill>
                  <a:srgbClr val="050A30"/>
                </a:solidFill>
                <a:latin typeface="Agrandir Narrow Bold"/>
              </a:rPr>
              <a:t>Tipe Data yang digunakan</a:t>
            </a:r>
          </a:p>
        </p:txBody>
      </p:sp>
      <p:sp>
        <p:nvSpPr>
          <p:cNvPr name="TextBox 9" id="9"/>
          <p:cNvSpPr txBox="true"/>
          <p:nvPr/>
        </p:nvSpPr>
        <p:spPr>
          <a:xfrm rot="0">
            <a:off x="2145199" y="2914472"/>
            <a:ext cx="11757437" cy="7347156"/>
          </a:xfrm>
          <a:prstGeom prst="rect">
            <a:avLst/>
          </a:prstGeom>
        </p:spPr>
        <p:txBody>
          <a:bodyPr anchor="t" rtlCol="false" tIns="0" lIns="0" bIns="0" rIns="0">
            <a:spAutoFit/>
          </a:bodyPr>
          <a:lstStyle/>
          <a:p>
            <a:pPr>
              <a:lnSpc>
                <a:spcPts val="3612"/>
              </a:lnSpc>
            </a:pPr>
            <a:r>
              <a:rPr lang="en-US" sz="3010">
                <a:solidFill>
                  <a:srgbClr val="050A30"/>
                </a:solidFill>
                <a:latin typeface="Agrandir Narrow"/>
              </a:rPr>
              <a:t>Data Kualitatif</a:t>
            </a:r>
          </a:p>
          <a:p>
            <a:pPr>
              <a:lnSpc>
                <a:spcPts val="3612"/>
              </a:lnSpc>
            </a:pPr>
          </a:p>
          <a:p>
            <a:pPr>
              <a:lnSpc>
                <a:spcPts val="3612"/>
              </a:lnSpc>
            </a:pPr>
            <a:r>
              <a:rPr lang="en-US" sz="3010">
                <a:solidFill>
                  <a:srgbClr val="050A30"/>
                </a:solidFill>
                <a:latin typeface="Agrandir Narrow"/>
              </a:rPr>
              <a:t>Berdasarkan data kualitatif rekomendasi barang merupakan sistem yang bertujuan untuk memperkirakan informasi yang menarik bagi pengguna dan juga membantu user dalam menentukan pilihannya. Namun pada perkembangannya, diperlukan suatu model yang dapat memberikan nilai lebih kepada pelanggan yaitu berupa rekomendasi barang yang dapat memberikan informasi mengenai produk yang dianggap sesuai dengan keinginan pelanggan. Karena itu diperlukan model rekomendasi barang yang tepat agar rekomendasi yang diberikan sistem sesuai dengan keinginan pelanggan, serta mempermudah pelanggan mengambil keputusan yang tepat dalam menentukan produk yang akan dibelinya.</a:t>
            </a:r>
          </a:p>
          <a:p>
            <a:pPr>
              <a:lnSpc>
                <a:spcPts val="3612"/>
              </a:lnSpc>
            </a:pPr>
          </a:p>
          <a:p>
            <a:pPr>
              <a:lnSpc>
                <a:spcPts val="3612"/>
              </a:lnSpc>
            </a:pPr>
          </a:p>
          <a:p>
            <a:pPr algn="l" marL="0" indent="0" lvl="0">
              <a:lnSpc>
                <a:spcPts val="3612"/>
              </a:lnSpc>
              <a:spcBef>
                <a:spcPct val="0"/>
              </a:spcBef>
            </a:pPr>
          </a:p>
        </p:txBody>
      </p:sp>
      <p:grpSp>
        <p:nvGrpSpPr>
          <p:cNvPr name="Group 10" id="10"/>
          <p:cNvGrpSpPr/>
          <p:nvPr/>
        </p:nvGrpSpPr>
        <p:grpSpPr>
          <a:xfrm rot="0">
            <a:off x="14491703" y="5654980"/>
            <a:ext cx="271422" cy="280638"/>
            <a:chOff x="0" y="0"/>
            <a:chExt cx="361896" cy="374185"/>
          </a:xfrm>
        </p:grpSpPr>
        <p:grpSp>
          <p:nvGrpSpPr>
            <p:cNvPr name="Group 11" id="11"/>
            <p:cNvGrpSpPr/>
            <p:nvPr/>
          </p:nvGrpSpPr>
          <p:grpSpPr>
            <a:xfrm rot="0">
              <a:off x="94516" y="106805"/>
              <a:ext cx="267380" cy="267380"/>
              <a:chOff x="0" y="0"/>
              <a:chExt cx="471015" cy="471015"/>
            </a:xfrm>
          </p:grpSpPr>
          <p:sp>
            <p:nvSpPr>
              <p:cNvPr name="Freeform 12" id="12"/>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14" id="14"/>
            <p:cNvGrpSpPr/>
            <p:nvPr/>
          </p:nvGrpSpPr>
          <p:grpSpPr>
            <a:xfrm rot="0">
              <a:off x="0" y="0"/>
              <a:ext cx="325216" cy="346423"/>
              <a:chOff x="0" y="0"/>
              <a:chExt cx="531410" cy="566062"/>
            </a:xfrm>
          </p:grpSpPr>
          <p:sp>
            <p:nvSpPr>
              <p:cNvPr name="Freeform 15" id="15"/>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16" id="16"/>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grpSp>
        <p:nvGrpSpPr>
          <p:cNvPr name="Group 17" id="17"/>
          <p:cNvGrpSpPr/>
          <p:nvPr/>
        </p:nvGrpSpPr>
        <p:grpSpPr>
          <a:xfrm rot="0">
            <a:off x="14220281" y="6073466"/>
            <a:ext cx="271422" cy="280638"/>
            <a:chOff x="0" y="0"/>
            <a:chExt cx="361896" cy="374185"/>
          </a:xfrm>
        </p:grpSpPr>
        <p:grpSp>
          <p:nvGrpSpPr>
            <p:cNvPr name="Group 18" id="18"/>
            <p:cNvGrpSpPr/>
            <p:nvPr/>
          </p:nvGrpSpPr>
          <p:grpSpPr>
            <a:xfrm rot="0">
              <a:off x="94516" y="106805"/>
              <a:ext cx="267380" cy="267380"/>
              <a:chOff x="0" y="0"/>
              <a:chExt cx="471015" cy="471015"/>
            </a:xfrm>
          </p:grpSpPr>
          <p:sp>
            <p:nvSpPr>
              <p:cNvPr name="Freeform 19" id="19"/>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20" id="20"/>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21" id="21"/>
            <p:cNvGrpSpPr/>
            <p:nvPr/>
          </p:nvGrpSpPr>
          <p:grpSpPr>
            <a:xfrm rot="0">
              <a:off x="0" y="0"/>
              <a:ext cx="325216" cy="346423"/>
              <a:chOff x="0" y="0"/>
              <a:chExt cx="531410" cy="566062"/>
            </a:xfrm>
          </p:grpSpPr>
          <p:sp>
            <p:nvSpPr>
              <p:cNvPr name="Freeform 22" id="22"/>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23" id="23"/>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grpSp>
        <p:nvGrpSpPr>
          <p:cNvPr name="Group 24" id="24"/>
          <p:cNvGrpSpPr/>
          <p:nvPr/>
        </p:nvGrpSpPr>
        <p:grpSpPr>
          <a:xfrm rot="0">
            <a:off x="14491703" y="6630912"/>
            <a:ext cx="271422" cy="280638"/>
            <a:chOff x="0" y="0"/>
            <a:chExt cx="361896" cy="374185"/>
          </a:xfrm>
        </p:grpSpPr>
        <p:grpSp>
          <p:nvGrpSpPr>
            <p:cNvPr name="Group 25" id="25"/>
            <p:cNvGrpSpPr/>
            <p:nvPr/>
          </p:nvGrpSpPr>
          <p:grpSpPr>
            <a:xfrm rot="0">
              <a:off x="94516" y="106805"/>
              <a:ext cx="267380" cy="267380"/>
              <a:chOff x="0" y="0"/>
              <a:chExt cx="471015" cy="471015"/>
            </a:xfrm>
          </p:grpSpPr>
          <p:sp>
            <p:nvSpPr>
              <p:cNvPr name="Freeform 26" id="26"/>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27" id="27"/>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28" id="28"/>
            <p:cNvGrpSpPr/>
            <p:nvPr/>
          </p:nvGrpSpPr>
          <p:grpSpPr>
            <a:xfrm rot="0">
              <a:off x="0" y="0"/>
              <a:ext cx="325216" cy="346423"/>
              <a:chOff x="0" y="0"/>
              <a:chExt cx="531410" cy="566062"/>
            </a:xfrm>
          </p:grpSpPr>
          <p:sp>
            <p:nvSpPr>
              <p:cNvPr name="Freeform 29" id="29"/>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30" id="30"/>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pic>
        <p:nvPicPr>
          <p:cNvPr name="Picture 31" id="3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770797"/>
            <a:ext cx="1048729" cy="1064552"/>
          </a:xfrm>
          <a:prstGeom prst="rect">
            <a:avLst/>
          </a:prstGeom>
        </p:spPr>
      </p:pic>
      <p:pic>
        <p:nvPicPr>
          <p:cNvPr name="Picture 32" id="3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70958" y="8859886"/>
            <a:ext cx="2617042" cy="2010313"/>
          </a:xfrm>
          <a:prstGeom prst="rect">
            <a:avLst/>
          </a:prstGeom>
        </p:spPr>
      </p:pic>
      <p:pic>
        <p:nvPicPr>
          <p:cNvPr name="Picture 33" id="3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34" id="3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35" id="35"/>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0">
            <a:off x="1232031" y="2856086"/>
            <a:ext cx="709834" cy="709834"/>
            <a:chOff x="0" y="0"/>
            <a:chExt cx="812800" cy="812800"/>
          </a:xfrm>
        </p:grpSpPr>
        <p:sp>
          <p:nvSpPr>
            <p:cNvPr name="Freeform 3" id="3"/>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56020" y="2792518"/>
            <a:ext cx="709834" cy="709834"/>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729483" y="701931"/>
            <a:ext cx="6437750" cy="1536722"/>
          </a:xfrm>
          <a:prstGeom prst="rect">
            <a:avLst/>
          </a:prstGeom>
        </p:spPr>
        <p:txBody>
          <a:bodyPr anchor="t" rtlCol="false" tIns="0" lIns="0" bIns="0" rIns="0">
            <a:spAutoFit/>
          </a:bodyPr>
          <a:lstStyle/>
          <a:p>
            <a:pPr algn="ctr">
              <a:lnSpc>
                <a:spcPts val="5553"/>
              </a:lnSpc>
              <a:spcBef>
                <a:spcPct val="0"/>
              </a:spcBef>
            </a:pPr>
            <a:r>
              <a:rPr lang="en-US" sz="4627">
                <a:solidFill>
                  <a:srgbClr val="050A30"/>
                </a:solidFill>
                <a:latin typeface="Agrandir Narrow Bold"/>
              </a:rPr>
              <a:t>Tipe Data yang digunakan</a:t>
            </a:r>
          </a:p>
        </p:txBody>
      </p:sp>
      <p:sp>
        <p:nvSpPr>
          <p:cNvPr name="TextBox 9" id="9"/>
          <p:cNvSpPr txBox="true"/>
          <p:nvPr/>
        </p:nvSpPr>
        <p:spPr>
          <a:xfrm rot="0">
            <a:off x="2145199" y="3061710"/>
            <a:ext cx="11751361" cy="4170280"/>
          </a:xfrm>
          <a:prstGeom prst="rect">
            <a:avLst/>
          </a:prstGeom>
        </p:spPr>
        <p:txBody>
          <a:bodyPr anchor="t" rtlCol="false" tIns="0" lIns="0" bIns="0" rIns="0">
            <a:spAutoFit/>
          </a:bodyPr>
          <a:lstStyle/>
          <a:p>
            <a:pPr>
              <a:lnSpc>
                <a:spcPts val="3612"/>
              </a:lnSpc>
            </a:pPr>
            <a:r>
              <a:rPr lang="en-US" sz="3010">
                <a:solidFill>
                  <a:srgbClr val="050A30"/>
                </a:solidFill>
                <a:latin typeface="Agrandir Narrow"/>
              </a:rPr>
              <a:t>Data Kuantitatif</a:t>
            </a:r>
          </a:p>
          <a:p>
            <a:pPr>
              <a:lnSpc>
                <a:spcPts val="3612"/>
              </a:lnSpc>
            </a:pPr>
          </a:p>
          <a:p>
            <a:pPr>
              <a:lnSpc>
                <a:spcPts val="3612"/>
              </a:lnSpc>
            </a:pPr>
            <a:r>
              <a:rPr lang="en-US" sz="3010">
                <a:solidFill>
                  <a:srgbClr val="050A30"/>
                </a:solidFill>
                <a:latin typeface="Agrandir Narrow"/>
              </a:rPr>
              <a:t>Melalui analisis banyak pengguna E-commerce dengan teknologi AI dan artificial Intellegence yang sangat terbantu dengan fitur rekomendasi barang ini karena banyak keunggulan dan manfaat seperti sistem yang mudah digunakan, mengetahui apa yang diinginkan pengguna dll. </a:t>
            </a:r>
          </a:p>
          <a:p>
            <a:pPr>
              <a:lnSpc>
                <a:spcPts val="3612"/>
              </a:lnSpc>
            </a:pPr>
          </a:p>
          <a:p>
            <a:pPr>
              <a:lnSpc>
                <a:spcPts val="3612"/>
              </a:lnSpc>
            </a:pPr>
          </a:p>
          <a:p>
            <a:pPr algn="l" marL="0" indent="0" lvl="0">
              <a:lnSpc>
                <a:spcPts val="3612"/>
              </a:lnSpc>
              <a:spcBef>
                <a:spcPct val="0"/>
              </a:spcBef>
            </a:pPr>
          </a:p>
        </p:txBody>
      </p:sp>
      <p:grpSp>
        <p:nvGrpSpPr>
          <p:cNvPr name="Group 10" id="10"/>
          <p:cNvGrpSpPr/>
          <p:nvPr/>
        </p:nvGrpSpPr>
        <p:grpSpPr>
          <a:xfrm rot="0">
            <a:off x="14491703" y="5654980"/>
            <a:ext cx="271422" cy="280638"/>
            <a:chOff x="0" y="0"/>
            <a:chExt cx="361896" cy="374185"/>
          </a:xfrm>
        </p:grpSpPr>
        <p:grpSp>
          <p:nvGrpSpPr>
            <p:cNvPr name="Group 11" id="11"/>
            <p:cNvGrpSpPr/>
            <p:nvPr/>
          </p:nvGrpSpPr>
          <p:grpSpPr>
            <a:xfrm rot="0">
              <a:off x="94516" y="106805"/>
              <a:ext cx="267380" cy="267380"/>
              <a:chOff x="0" y="0"/>
              <a:chExt cx="471015" cy="471015"/>
            </a:xfrm>
          </p:grpSpPr>
          <p:sp>
            <p:nvSpPr>
              <p:cNvPr name="Freeform 12" id="12"/>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14" id="14"/>
            <p:cNvGrpSpPr/>
            <p:nvPr/>
          </p:nvGrpSpPr>
          <p:grpSpPr>
            <a:xfrm rot="0">
              <a:off x="0" y="0"/>
              <a:ext cx="325216" cy="346423"/>
              <a:chOff x="0" y="0"/>
              <a:chExt cx="531410" cy="566062"/>
            </a:xfrm>
          </p:grpSpPr>
          <p:sp>
            <p:nvSpPr>
              <p:cNvPr name="Freeform 15" id="15"/>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16" id="16"/>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grpSp>
        <p:nvGrpSpPr>
          <p:cNvPr name="Group 17" id="17"/>
          <p:cNvGrpSpPr/>
          <p:nvPr/>
        </p:nvGrpSpPr>
        <p:grpSpPr>
          <a:xfrm rot="0">
            <a:off x="14220281" y="6073466"/>
            <a:ext cx="271422" cy="280638"/>
            <a:chOff x="0" y="0"/>
            <a:chExt cx="361896" cy="374185"/>
          </a:xfrm>
        </p:grpSpPr>
        <p:grpSp>
          <p:nvGrpSpPr>
            <p:cNvPr name="Group 18" id="18"/>
            <p:cNvGrpSpPr/>
            <p:nvPr/>
          </p:nvGrpSpPr>
          <p:grpSpPr>
            <a:xfrm rot="0">
              <a:off x="94516" y="106805"/>
              <a:ext cx="267380" cy="267380"/>
              <a:chOff x="0" y="0"/>
              <a:chExt cx="471015" cy="471015"/>
            </a:xfrm>
          </p:grpSpPr>
          <p:sp>
            <p:nvSpPr>
              <p:cNvPr name="Freeform 19" id="19"/>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20" id="20"/>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21" id="21"/>
            <p:cNvGrpSpPr/>
            <p:nvPr/>
          </p:nvGrpSpPr>
          <p:grpSpPr>
            <a:xfrm rot="0">
              <a:off x="0" y="0"/>
              <a:ext cx="325216" cy="346423"/>
              <a:chOff x="0" y="0"/>
              <a:chExt cx="531410" cy="566062"/>
            </a:xfrm>
          </p:grpSpPr>
          <p:sp>
            <p:nvSpPr>
              <p:cNvPr name="Freeform 22" id="22"/>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23" id="23"/>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grpSp>
        <p:nvGrpSpPr>
          <p:cNvPr name="Group 24" id="24"/>
          <p:cNvGrpSpPr/>
          <p:nvPr/>
        </p:nvGrpSpPr>
        <p:grpSpPr>
          <a:xfrm rot="0">
            <a:off x="14491703" y="6630912"/>
            <a:ext cx="271422" cy="280638"/>
            <a:chOff x="0" y="0"/>
            <a:chExt cx="361896" cy="374185"/>
          </a:xfrm>
        </p:grpSpPr>
        <p:grpSp>
          <p:nvGrpSpPr>
            <p:cNvPr name="Group 25" id="25"/>
            <p:cNvGrpSpPr/>
            <p:nvPr/>
          </p:nvGrpSpPr>
          <p:grpSpPr>
            <a:xfrm rot="0">
              <a:off x="94516" y="106805"/>
              <a:ext cx="267380" cy="267380"/>
              <a:chOff x="0" y="0"/>
              <a:chExt cx="471015" cy="471015"/>
            </a:xfrm>
          </p:grpSpPr>
          <p:sp>
            <p:nvSpPr>
              <p:cNvPr name="Freeform 26" id="26"/>
              <p:cNvSpPr/>
              <p:nvPr/>
            </p:nvSpPr>
            <p:spPr>
              <a:xfrm>
                <a:off x="0" y="0"/>
                <a:ext cx="471015" cy="471015"/>
              </a:xfrm>
              <a:custGeom>
                <a:avLst/>
                <a:gdLst/>
                <a:ahLst/>
                <a:cxnLst/>
                <a:rect r="r" b="b" t="t" l="l"/>
                <a:pathLst>
                  <a:path h="471015" w="471015">
                    <a:moveTo>
                      <a:pt x="0" y="0"/>
                    </a:moveTo>
                    <a:lnTo>
                      <a:pt x="471015" y="0"/>
                    </a:lnTo>
                    <a:lnTo>
                      <a:pt x="471015" y="471015"/>
                    </a:lnTo>
                    <a:lnTo>
                      <a:pt x="0" y="471015"/>
                    </a:lnTo>
                    <a:close/>
                  </a:path>
                </a:pathLst>
              </a:custGeom>
              <a:solidFill>
                <a:srgbClr val="5CB6F9"/>
              </a:solidFill>
            </p:spPr>
          </p:sp>
          <p:sp>
            <p:nvSpPr>
              <p:cNvPr name="TextBox 27" id="27"/>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nvGrpSpPr>
            <p:cNvPr name="Group 28" id="28"/>
            <p:cNvGrpSpPr/>
            <p:nvPr/>
          </p:nvGrpSpPr>
          <p:grpSpPr>
            <a:xfrm rot="0">
              <a:off x="0" y="0"/>
              <a:ext cx="325216" cy="346423"/>
              <a:chOff x="0" y="0"/>
              <a:chExt cx="531410" cy="566062"/>
            </a:xfrm>
          </p:grpSpPr>
          <p:sp>
            <p:nvSpPr>
              <p:cNvPr name="Freeform 29" id="29"/>
              <p:cNvSpPr/>
              <p:nvPr/>
            </p:nvSpPr>
            <p:spPr>
              <a:xfrm>
                <a:off x="0" y="0"/>
                <a:ext cx="531410" cy="566062"/>
              </a:xfrm>
              <a:custGeom>
                <a:avLst/>
                <a:gdLst/>
                <a:ahLst/>
                <a:cxnLst/>
                <a:rect r="r" b="b" t="t" l="l"/>
                <a:pathLst>
                  <a:path h="566062" w="531410">
                    <a:moveTo>
                      <a:pt x="0" y="0"/>
                    </a:moveTo>
                    <a:lnTo>
                      <a:pt x="531410" y="0"/>
                    </a:lnTo>
                    <a:lnTo>
                      <a:pt x="531410" y="566062"/>
                    </a:lnTo>
                    <a:lnTo>
                      <a:pt x="0" y="566062"/>
                    </a:lnTo>
                    <a:close/>
                  </a:path>
                </a:pathLst>
              </a:custGeom>
              <a:solidFill>
                <a:srgbClr val="050A30"/>
              </a:solidFill>
            </p:spPr>
          </p:sp>
          <p:sp>
            <p:nvSpPr>
              <p:cNvPr name="TextBox 30" id="30"/>
              <p:cNvSpPr txBox="true"/>
              <p:nvPr/>
            </p:nvSpPr>
            <p:spPr>
              <a:xfrm>
                <a:off x="0" y="-28575"/>
                <a:ext cx="812800" cy="841375"/>
              </a:xfrm>
              <a:prstGeom prst="rect">
                <a:avLst/>
              </a:prstGeom>
            </p:spPr>
            <p:txBody>
              <a:bodyPr anchor="ctr" rtlCol="false" tIns="50800" lIns="50800" bIns="50800" rIns="50800"/>
              <a:lstStyle/>
              <a:p>
                <a:pPr algn="ctr">
                  <a:lnSpc>
                    <a:spcPts val="2459"/>
                  </a:lnSpc>
                </a:pPr>
              </a:p>
            </p:txBody>
          </p:sp>
        </p:grpSp>
      </p:grpSp>
      <p:pic>
        <p:nvPicPr>
          <p:cNvPr name="Picture 31" id="3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770797"/>
            <a:ext cx="1048729" cy="1064552"/>
          </a:xfrm>
          <a:prstGeom prst="rect">
            <a:avLst/>
          </a:prstGeom>
        </p:spPr>
      </p:pic>
      <p:pic>
        <p:nvPicPr>
          <p:cNvPr name="Picture 32" id="32"/>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70958" y="8859886"/>
            <a:ext cx="2617042" cy="2010313"/>
          </a:xfrm>
          <a:prstGeom prst="rect">
            <a:avLst/>
          </a:prstGeom>
        </p:spPr>
      </p:pic>
      <p:pic>
        <p:nvPicPr>
          <p:cNvPr name="Picture 33" id="33"/>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34" id="3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35" id="35"/>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AE8FF"/>
        </a:solidFill>
      </p:bgPr>
    </p:bg>
    <p:spTree>
      <p:nvGrpSpPr>
        <p:cNvPr id="1" name=""/>
        <p:cNvGrpSpPr/>
        <p:nvPr/>
      </p:nvGrpSpPr>
      <p:grpSpPr>
        <a:xfrm>
          <a:off x="0" y="0"/>
          <a:ext cx="0" cy="0"/>
          <a:chOff x="0" y="0"/>
          <a:chExt cx="0" cy="0"/>
        </a:xfrm>
      </p:grpSpPr>
      <p:sp>
        <p:nvSpPr>
          <p:cNvPr name="TextBox 2" id="2"/>
          <p:cNvSpPr txBox="true"/>
          <p:nvPr/>
        </p:nvSpPr>
        <p:spPr>
          <a:xfrm rot="0">
            <a:off x="3790853" y="3907045"/>
            <a:ext cx="11428188" cy="3075979"/>
          </a:xfrm>
          <a:prstGeom prst="rect">
            <a:avLst/>
          </a:prstGeom>
        </p:spPr>
        <p:txBody>
          <a:bodyPr anchor="t" rtlCol="false" tIns="0" lIns="0" bIns="0" rIns="0">
            <a:spAutoFit/>
          </a:bodyPr>
          <a:lstStyle/>
          <a:p>
            <a:pPr algn="l" marL="0" indent="0" lvl="0">
              <a:lnSpc>
                <a:spcPts val="4757"/>
              </a:lnSpc>
            </a:pPr>
            <a:r>
              <a:rPr lang="en-US" sz="3398" spc="203">
                <a:solidFill>
                  <a:srgbClr val="050A30"/>
                </a:solidFill>
                <a:latin typeface="Agrandir Narrow"/>
              </a:rPr>
              <a:t>Tentu saja sudah, karena data yang dikumpulkan oleh sistem sudah merupakan data yang dihasilkan dari pengguna aplikasi itu sendiri dan ditambah lagi dengan bantuan rating dan experience dari pengguna yang sudah membeli barang rekomendasi tersebut.</a:t>
            </a:r>
          </a:p>
        </p:txBody>
      </p:sp>
      <p:sp>
        <p:nvSpPr>
          <p:cNvPr name="TextBox 3" id="3"/>
          <p:cNvSpPr txBox="true"/>
          <p:nvPr/>
        </p:nvSpPr>
        <p:spPr>
          <a:xfrm rot="0">
            <a:off x="5049150" y="1505970"/>
            <a:ext cx="8189699" cy="1264447"/>
          </a:xfrm>
          <a:prstGeom prst="rect">
            <a:avLst/>
          </a:prstGeom>
        </p:spPr>
        <p:txBody>
          <a:bodyPr anchor="t" rtlCol="false" tIns="0" lIns="0" bIns="0" rIns="0">
            <a:spAutoFit/>
          </a:bodyPr>
          <a:lstStyle/>
          <a:p>
            <a:pPr algn="ctr">
              <a:lnSpc>
                <a:spcPts val="4588"/>
              </a:lnSpc>
              <a:spcBef>
                <a:spcPct val="0"/>
              </a:spcBef>
            </a:pPr>
            <a:r>
              <a:rPr lang="en-US" sz="3824">
                <a:solidFill>
                  <a:srgbClr val="050A30"/>
                </a:solidFill>
                <a:latin typeface="Agrandir Narrow"/>
              </a:rPr>
              <a:t>Udah cocok belum sih metode yang digunakan ???</a:t>
            </a:r>
          </a:p>
        </p:txBody>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770797"/>
            <a:ext cx="1048729" cy="1064552"/>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70958" y="8859886"/>
            <a:ext cx="2617042" cy="2010313"/>
          </a:xfrm>
          <a:prstGeom prst="rect">
            <a:avLst/>
          </a:prstGeom>
        </p:spPr>
      </p:pic>
      <p:pic>
        <p:nvPicPr>
          <p:cNvPr name="Picture 6" id="6"/>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7" id="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8" id="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pic>
        <p:nvPicPr>
          <p:cNvPr name="Picture 9" id="9"/>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8241686" y="2406646"/>
            <a:ext cx="850914" cy="850914"/>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3030580" y="3287170"/>
            <a:ext cx="7193189" cy="1419225"/>
          </a:xfrm>
          <a:prstGeom prst="rect">
            <a:avLst/>
          </a:prstGeom>
        </p:spPr>
        <p:txBody>
          <a:bodyPr anchor="t" rtlCol="false" tIns="0" lIns="0" bIns="0" rIns="0">
            <a:spAutoFit/>
          </a:bodyPr>
          <a:lstStyle/>
          <a:p>
            <a:pPr algn="l" marL="0" indent="0" lvl="0">
              <a:lnSpc>
                <a:spcPts val="3546"/>
              </a:lnSpc>
              <a:spcBef>
                <a:spcPct val="0"/>
              </a:spcBef>
            </a:pPr>
            <a:r>
              <a:rPr lang="en-US" sz="2955">
                <a:solidFill>
                  <a:srgbClr val="050A30"/>
                </a:solidFill>
                <a:latin typeface="Agrandir Narrow"/>
              </a:rPr>
              <a:t>Rekomendasi barang yang dimiliki oleh toko di e-commerce didaerah oleh pengguna dengan bantuan rating dari pengguna lain </a:t>
            </a:r>
          </a:p>
        </p:txBody>
      </p:sp>
      <p:sp>
        <p:nvSpPr>
          <p:cNvPr name="TextBox 3" id="3"/>
          <p:cNvSpPr txBox="true"/>
          <p:nvPr/>
        </p:nvSpPr>
        <p:spPr>
          <a:xfrm rot="0">
            <a:off x="3030580" y="6047384"/>
            <a:ext cx="7193189" cy="1866900"/>
          </a:xfrm>
          <a:prstGeom prst="rect">
            <a:avLst/>
          </a:prstGeom>
        </p:spPr>
        <p:txBody>
          <a:bodyPr anchor="t" rtlCol="false" tIns="0" lIns="0" bIns="0" rIns="0">
            <a:spAutoFit/>
          </a:bodyPr>
          <a:lstStyle/>
          <a:p>
            <a:pPr algn="l" marL="0" indent="0" lvl="0">
              <a:lnSpc>
                <a:spcPts val="3546"/>
              </a:lnSpc>
              <a:spcBef>
                <a:spcPct val="0"/>
              </a:spcBef>
            </a:pPr>
            <a:r>
              <a:rPr lang="en-US" sz="2955">
                <a:solidFill>
                  <a:srgbClr val="050A30"/>
                </a:solidFill>
                <a:latin typeface="Agrandir Narrow"/>
              </a:rPr>
              <a:t>Menambahkan fitur on off bagi pengguna. Apabila on sistem rekomendasi sesuai dengan perilaku pengguna, jika off berdasarkan trending di kalangan pengguna</a:t>
            </a:r>
          </a:p>
        </p:txBody>
      </p:sp>
      <p:grpSp>
        <p:nvGrpSpPr>
          <p:cNvPr name="Group 4" id="4"/>
          <p:cNvGrpSpPr/>
          <p:nvPr/>
        </p:nvGrpSpPr>
        <p:grpSpPr>
          <a:xfrm rot="0">
            <a:off x="1853585" y="3758431"/>
            <a:ext cx="1016678" cy="1000580"/>
            <a:chOff x="0" y="0"/>
            <a:chExt cx="1355571" cy="1334106"/>
          </a:xfrm>
        </p:grpSpPr>
        <p:grpSp>
          <p:nvGrpSpPr>
            <p:cNvPr name="Group 5" id="5"/>
            <p:cNvGrpSpPr/>
            <p:nvPr/>
          </p:nvGrpSpPr>
          <p:grpSpPr>
            <a:xfrm rot="0">
              <a:off x="131118" y="109654"/>
              <a:ext cx="1224452" cy="1224452"/>
              <a:chOff x="0" y="0"/>
              <a:chExt cx="812800" cy="812800"/>
            </a:xfrm>
          </p:grpSpPr>
          <p:sp>
            <p:nvSpPr>
              <p:cNvPr name="Freeform 6" id="6"/>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0"/>
              <a:ext cx="1224452" cy="1224452"/>
              <a:chOff x="0" y="0"/>
              <a:chExt cx="812800" cy="812800"/>
            </a:xfrm>
          </p:grpSpPr>
          <p:sp>
            <p:nvSpPr>
              <p:cNvPr name="Freeform 9" id="9"/>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10" id="1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sp>
        <p:nvSpPr>
          <p:cNvPr name="TextBox 11" id="11"/>
          <p:cNvSpPr txBox="true"/>
          <p:nvPr/>
        </p:nvSpPr>
        <p:spPr>
          <a:xfrm rot="0">
            <a:off x="1980301" y="3785735"/>
            <a:ext cx="650230" cy="712448"/>
          </a:xfrm>
          <a:prstGeom prst="rect">
            <a:avLst/>
          </a:prstGeom>
        </p:spPr>
        <p:txBody>
          <a:bodyPr anchor="t" rtlCol="false" tIns="0" lIns="0" bIns="0" rIns="0">
            <a:spAutoFit/>
          </a:bodyPr>
          <a:lstStyle/>
          <a:p>
            <a:pPr algn="ctr">
              <a:lnSpc>
                <a:spcPts val="5880"/>
              </a:lnSpc>
              <a:spcBef>
                <a:spcPct val="0"/>
              </a:spcBef>
            </a:pPr>
            <a:r>
              <a:rPr lang="en-US" sz="4200">
                <a:solidFill>
                  <a:srgbClr val="F4F6FC"/>
                </a:solidFill>
                <a:latin typeface="Open Sans Light Bold"/>
              </a:rPr>
              <a:t>01</a:t>
            </a:r>
          </a:p>
        </p:txBody>
      </p:sp>
      <p:pic>
        <p:nvPicPr>
          <p:cNvPr name="Picture 12" id="1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60291" y="8770797"/>
            <a:ext cx="1048729" cy="1064552"/>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5670958" y="8859886"/>
            <a:ext cx="2617042" cy="2010313"/>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364517" y="1781918"/>
            <a:ext cx="1561364" cy="854492"/>
          </a:xfrm>
          <a:prstGeom prst="rect">
            <a:avLst/>
          </a:prstGeom>
        </p:spPr>
      </p:pic>
      <p:pic>
        <p:nvPicPr>
          <p:cNvPr name="Picture 15" id="1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65346" y="609345"/>
            <a:ext cx="3432328" cy="1029698"/>
          </a:xfrm>
          <a:prstGeom prst="rect">
            <a:avLst/>
          </a:prstGeom>
        </p:spPr>
      </p:pic>
      <p:pic>
        <p:nvPicPr>
          <p:cNvPr name="Picture 16" id="1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15670958" y="1028700"/>
            <a:ext cx="1588342" cy="1667153"/>
          </a:xfrm>
          <a:prstGeom prst="rect">
            <a:avLst/>
          </a:prstGeom>
        </p:spPr>
      </p:pic>
      <p:grpSp>
        <p:nvGrpSpPr>
          <p:cNvPr name="Group 17" id="17"/>
          <p:cNvGrpSpPr/>
          <p:nvPr/>
        </p:nvGrpSpPr>
        <p:grpSpPr>
          <a:xfrm rot="0">
            <a:off x="1853585" y="6041343"/>
            <a:ext cx="1016678" cy="1000580"/>
            <a:chOff x="0" y="0"/>
            <a:chExt cx="1355571" cy="1334106"/>
          </a:xfrm>
        </p:grpSpPr>
        <p:grpSp>
          <p:nvGrpSpPr>
            <p:cNvPr name="Group 18" id="18"/>
            <p:cNvGrpSpPr/>
            <p:nvPr/>
          </p:nvGrpSpPr>
          <p:grpSpPr>
            <a:xfrm rot="0">
              <a:off x="131118" y="109654"/>
              <a:ext cx="1224452" cy="1224452"/>
              <a:chOff x="0" y="0"/>
              <a:chExt cx="812800" cy="812800"/>
            </a:xfrm>
          </p:grpSpPr>
          <p:sp>
            <p:nvSpPr>
              <p:cNvPr name="Freeform 19" id="19"/>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5CB6F9"/>
              </a:solidFill>
            </p:spPr>
          </p:sp>
          <p:sp>
            <p:nvSpPr>
              <p:cNvPr name="TextBox 20" id="20"/>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0" y="0"/>
              <a:ext cx="1224452" cy="1224452"/>
              <a:chOff x="0" y="0"/>
              <a:chExt cx="812800" cy="812800"/>
            </a:xfrm>
          </p:grpSpPr>
          <p:sp>
            <p:nvSpPr>
              <p:cNvPr name="Freeform 22" id="22"/>
              <p:cNvSpPr/>
              <p:nvPr/>
            </p:nvSpPr>
            <p:spPr>
              <a:xfrm>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50A30"/>
              </a:solidFill>
            </p:spPr>
          </p:sp>
          <p:sp>
            <p:nvSpPr>
              <p:cNvPr name="TextBox 23" id="23"/>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sp>
        <p:nvSpPr>
          <p:cNvPr name="TextBox 24" id="24"/>
          <p:cNvSpPr txBox="true"/>
          <p:nvPr/>
        </p:nvSpPr>
        <p:spPr>
          <a:xfrm rot="0">
            <a:off x="1980301" y="6068648"/>
            <a:ext cx="650230" cy="712448"/>
          </a:xfrm>
          <a:prstGeom prst="rect">
            <a:avLst/>
          </a:prstGeom>
        </p:spPr>
        <p:txBody>
          <a:bodyPr anchor="t" rtlCol="false" tIns="0" lIns="0" bIns="0" rIns="0">
            <a:spAutoFit/>
          </a:bodyPr>
          <a:lstStyle/>
          <a:p>
            <a:pPr algn="ctr">
              <a:lnSpc>
                <a:spcPts val="5880"/>
              </a:lnSpc>
              <a:spcBef>
                <a:spcPct val="0"/>
              </a:spcBef>
            </a:pPr>
            <a:r>
              <a:rPr lang="en-US" sz="4200">
                <a:solidFill>
                  <a:srgbClr val="F4F6FC"/>
                </a:solidFill>
                <a:latin typeface="Open Sans Light Bold"/>
              </a:rPr>
              <a:t>02</a:t>
            </a:r>
          </a:p>
        </p:txBody>
      </p:sp>
      <p:sp>
        <p:nvSpPr>
          <p:cNvPr name="TextBox 25" id="25"/>
          <p:cNvSpPr txBox="true"/>
          <p:nvPr/>
        </p:nvSpPr>
        <p:spPr>
          <a:xfrm rot="0">
            <a:off x="5049150" y="1505970"/>
            <a:ext cx="8189699" cy="684611"/>
          </a:xfrm>
          <a:prstGeom prst="rect">
            <a:avLst/>
          </a:prstGeom>
        </p:spPr>
        <p:txBody>
          <a:bodyPr anchor="t" rtlCol="false" tIns="0" lIns="0" bIns="0" rIns="0">
            <a:spAutoFit/>
          </a:bodyPr>
          <a:lstStyle/>
          <a:p>
            <a:pPr algn="ctr">
              <a:lnSpc>
                <a:spcPts val="4588"/>
              </a:lnSpc>
              <a:spcBef>
                <a:spcPct val="0"/>
              </a:spcBef>
            </a:pPr>
            <a:r>
              <a:rPr lang="en-US" sz="3824">
                <a:solidFill>
                  <a:srgbClr val="050A30"/>
                </a:solidFill>
                <a:latin typeface="Agrandir Narrow Bold"/>
              </a:rPr>
              <a:t>Fitur yang kita tambahkan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DAFMTIzQ7oI</dc:identifier>
  <dcterms:modified xsi:type="dcterms:W3CDTF">2011-08-01T06:04:30Z</dcterms:modified>
  <cp:revision>1</cp:revision>
  <dc:title>Artificial Intelligence</dc:title>
</cp:coreProperties>
</file>