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3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8288000" cy="10287000"/>
  <p:notesSz cx="6858000" cy="9144000"/>
  <p:embeddedFontLst>
    <p:embeddedFont>
      <p:font typeface="Open Sans Bold" panose="020B0806030504020204"/>
      <p:bold r:id="rId10"/>
    </p:embeddedFont>
    <p:embeddedFont>
      <p:font typeface="Open Sans Bold Italics" panose="020B0806030504020204"/>
      <p:boldItalic r:id="rId11"/>
    </p:embeddedFont>
    <p:embeddedFont>
      <p:font typeface="Ekushey Punarbhaba" panose="03080603080002020207"/>
      <p:regular r:id="rId12"/>
    </p:embeddedFont>
    <p:embeddedFont>
      <p:font typeface="Bree Serif" panose="02000503040000020004"/>
      <p:regular r:id="rId13"/>
    </p:embeddedFont>
    <p:embeddedFont>
      <p:font typeface="Calibri" panose="020F050202020403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8.fntdata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AA00D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329255">
            <a:off x="-1588201" y="-1181954"/>
            <a:ext cx="8070781" cy="80707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6C65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163453">
            <a:off x="12492530" y="5539271"/>
            <a:ext cx="7868504" cy="786850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021FF">
                    <a:alpha val="100000"/>
                  </a:srgbClr>
                </a:gs>
                <a:gs pos="100000">
                  <a:srgbClr val="C8161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333430" y="378468"/>
            <a:ext cx="17621141" cy="9530064"/>
            <a:chOff x="0" y="0"/>
            <a:chExt cx="4640959" cy="25099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40959" cy="2509976"/>
            </a:xfrm>
            <a:custGeom>
              <a:avLst/>
              <a:gdLst/>
              <a:ahLst/>
              <a:cxnLst/>
              <a:rect l="l" t="t" r="r" b="b"/>
              <a:pathLst>
                <a:path w="4640959" h="2509976">
                  <a:moveTo>
                    <a:pt x="0" y="0"/>
                  </a:moveTo>
                  <a:lnTo>
                    <a:pt x="4640959" y="0"/>
                  </a:lnTo>
                  <a:lnTo>
                    <a:pt x="4640959" y="2509976"/>
                  </a:lnTo>
                  <a:lnTo>
                    <a:pt x="0" y="250997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640959" cy="25480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1" name="Freeform 11"/>
          <p:cNvSpPr/>
          <p:nvPr/>
        </p:nvSpPr>
        <p:spPr>
          <a:xfrm>
            <a:off x="4903919" y="8864011"/>
            <a:ext cx="812472" cy="894627"/>
          </a:xfrm>
          <a:custGeom>
            <a:avLst/>
            <a:gdLst/>
            <a:ahLst/>
            <a:cxnLst/>
            <a:rect l="l" t="t" r="r" b="b"/>
            <a:pathLst>
              <a:path w="812472" h="894627">
                <a:moveTo>
                  <a:pt x="0" y="0"/>
                </a:moveTo>
                <a:lnTo>
                  <a:pt x="812473" y="0"/>
                </a:lnTo>
                <a:lnTo>
                  <a:pt x="812473" y="894627"/>
                </a:lnTo>
                <a:lnTo>
                  <a:pt x="0" y="89462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641"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12492530" y="8864011"/>
            <a:ext cx="894627" cy="894627"/>
            <a:chOff x="0" y="0"/>
            <a:chExt cx="1192836" cy="11928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92836" cy="1192836"/>
            </a:xfrm>
            <a:custGeom>
              <a:avLst/>
              <a:gdLst/>
              <a:ahLst/>
              <a:cxnLst/>
              <a:rect l="l" t="t" r="r" b="b"/>
              <a:pathLst>
                <a:path w="1192836" h="1192836">
                  <a:moveTo>
                    <a:pt x="0" y="0"/>
                  </a:moveTo>
                  <a:lnTo>
                    <a:pt x="1192836" y="0"/>
                  </a:lnTo>
                  <a:lnTo>
                    <a:pt x="1192836" y="1192836"/>
                  </a:lnTo>
                  <a:lnTo>
                    <a:pt x="0" y="1192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471613" y="471613"/>
              <a:ext cx="249609" cy="249609"/>
            </a:xfrm>
            <a:custGeom>
              <a:avLst/>
              <a:gdLst/>
              <a:ahLst/>
              <a:cxnLst/>
              <a:rect l="l" t="t" r="r" b="b"/>
              <a:pathLst>
                <a:path w="249609" h="249609">
                  <a:moveTo>
                    <a:pt x="0" y="0"/>
                  </a:moveTo>
                  <a:lnTo>
                    <a:pt x="249609" y="0"/>
                  </a:lnTo>
                  <a:lnTo>
                    <a:pt x="249609" y="249609"/>
                  </a:lnTo>
                  <a:lnTo>
                    <a:pt x="0" y="249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33430" y="9435423"/>
            <a:ext cx="17621141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b="1" i="1">
                <a:solidFill>
                  <a:srgbClr val="1230AE"/>
                </a:solidFill>
                <a:latin typeface="Open Sans Bold Italics" panose="020B0806030504020204"/>
                <a:ea typeface="Open Sans Bold Italics" panose="020B0806030504020204"/>
                <a:cs typeface="Open Sans Bold Italics" panose="020B0806030504020204"/>
                <a:sym typeface="Open Sans Bold Italics" panose="020B0806030504020204"/>
              </a:rPr>
              <a:t>PT. </a:t>
            </a:r>
            <a:r>
              <a:rPr lang="en-US" sz="1900" b="1" i="1">
                <a:solidFill>
                  <a:srgbClr val="FF0000"/>
                </a:solidFill>
                <a:latin typeface="Open Sans Bold Italics" panose="020B0806030504020204"/>
                <a:ea typeface="Open Sans Bold Italics" panose="020B0806030504020204"/>
                <a:cs typeface="Open Sans Bold Italics" panose="020B0806030504020204"/>
                <a:sym typeface="Open Sans Bold Italics" panose="020B0806030504020204"/>
              </a:rPr>
              <a:t>SINERGI</a:t>
            </a:r>
            <a:r>
              <a:rPr lang="en-US" sz="1900" b="1" i="1">
                <a:solidFill>
                  <a:srgbClr val="1230AE"/>
                </a:solidFill>
                <a:latin typeface="Open Sans Bold Italics" panose="020B0806030504020204"/>
                <a:ea typeface="Open Sans Bold Italics" panose="020B0806030504020204"/>
                <a:cs typeface="Open Sans Bold Italics" panose="020B0806030504020204"/>
                <a:sym typeface="Open Sans Bold Italics" panose="020B0806030504020204"/>
              </a:rPr>
              <a:t> KARYA MANDIRI</a:t>
            </a:r>
            <a:endParaRPr lang="en-US" sz="1900" b="1" i="1">
              <a:solidFill>
                <a:srgbClr val="1230AE"/>
              </a:solidFill>
              <a:latin typeface="Open Sans Bold Italics" panose="020B0806030504020204"/>
              <a:ea typeface="Open Sans Bold Italics" panose="020B0806030504020204"/>
              <a:cs typeface="Open Sans Bold Italics" panose="020B0806030504020204"/>
              <a:sym typeface="Open Sans Bold Italics" panose="020B0806030504020204"/>
            </a:endParaRPr>
          </a:p>
        </p:txBody>
      </p:sp>
      <p:sp>
        <p:nvSpPr>
          <p:cNvPr id="17" name="Kotak Teks 16"/>
          <p:cNvSpPr txBox="1"/>
          <p:nvPr/>
        </p:nvSpPr>
        <p:spPr>
          <a:xfrm>
            <a:off x="914400" y="571500"/>
            <a:ext cx="16451580" cy="1132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4060"/>
              </a:lnSpc>
            </a:pPr>
            <a:r>
              <a:rPr lang="en-US" sz="3600" b="1">
                <a:solidFill>
                  <a:srgbClr val="000000"/>
                </a:solidFill>
                <a:latin typeface="Times New Roman" panose="02020603050405020304" charset="0"/>
                <a:ea typeface="Open Sans Bold" panose="020B0806030504020204"/>
                <a:cs typeface="Times New Roman" panose="02020603050405020304" charset="0"/>
                <a:sym typeface="Open Sans Bold" panose="020B0806030504020204"/>
              </a:rPr>
              <a:t>LAPORAN TEMUAN DI LAPANGAN DARI SISTEM ELEVATOR</a:t>
            </a:r>
            <a:endParaRPr lang="en-US" sz="3600" b="1">
              <a:solidFill>
                <a:srgbClr val="000000"/>
              </a:solidFill>
              <a:latin typeface="Times New Roman" panose="02020603050405020304" charset="0"/>
              <a:ea typeface="Open Sans Bold" panose="020B0806030504020204"/>
              <a:cs typeface="Times New Roman" panose="02020603050405020304" charset="0"/>
              <a:sym typeface="Open Sans Bold" panose="020B0806030504020204"/>
            </a:endParaRPr>
          </a:p>
          <a:p>
            <a:pPr algn="ctr">
              <a:lnSpc>
                <a:spcPts val="4060"/>
              </a:lnSpc>
            </a:pPr>
            <a:r>
              <a:rPr lang="en-US" sz="3600" b="1">
                <a:solidFill>
                  <a:srgbClr val="000000"/>
                </a:solidFill>
                <a:latin typeface="Times New Roman" panose="02020603050405020304" charset="0"/>
                <a:ea typeface="Open Sans Bold" panose="020B0806030504020204"/>
                <a:cs typeface="Times New Roman" panose="02020603050405020304" charset="0"/>
                <a:sym typeface="Open Sans Bold" panose="020B0806030504020204"/>
              </a:rPr>
              <a:t>YANG TERPASANG DI GEDUNG</a:t>
            </a:r>
            <a:endParaRPr lang="en-US" altLang="en-US" sz="3600" b="1">
              <a:solidFill>
                <a:srgbClr val="000000"/>
              </a:solidFill>
              <a:latin typeface="Times New Roman" panose="02020603050405020304" charset="0"/>
              <a:ea typeface="Open Sans Bold" panose="020B0806030504020204"/>
              <a:cs typeface="Times New Roman" panose="02020603050405020304" charset="0"/>
              <a:sym typeface="Open Sans Bold" panose="020B0806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AA00D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329255">
            <a:off x="-1588201" y="-1181954"/>
            <a:ext cx="8070781" cy="80707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6C65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163453">
            <a:off x="12492530" y="5539271"/>
            <a:ext cx="7868504" cy="786850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021FF">
                    <a:alpha val="100000"/>
                  </a:srgbClr>
                </a:gs>
                <a:gs pos="100000">
                  <a:srgbClr val="C8161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333430" y="378468"/>
            <a:ext cx="17621141" cy="9530064"/>
            <a:chOff x="0" y="0"/>
            <a:chExt cx="4640959" cy="25099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40959" cy="2509976"/>
            </a:xfrm>
            <a:custGeom>
              <a:avLst/>
              <a:gdLst/>
              <a:ahLst/>
              <a:cxnLst/>
              <a:rect l="l" t="t" r="r" b="b"/>
              <a:pathLst>
                <a:path w="4640959" h="2509976">
                  <a:moveTo>
                    <a:pt x="0" y="0"/>
                  </a:moveTo>
                  <a:lnTo>
                    <a:pt x="4640959" y="0"/>
                  </a:lnTo>
                  <a:lnTo>
                    <a:pt x="4640959" y="2509976"/>
                  </a:lnTo>
                  <a:lnTo>
                    <a:pt x="0" y="250997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230AE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640959" cy="25480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678659" y="2892797"/>
            <a:ext cx="5686100" cy="5686100"/>
            <a:chOff x="0" y="0"/>
            <a:chExt cx="7581466" cy="7581466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0" y="0"/>
              <a:ext cx="7581466" cy="758146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230AE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2965" tIns="42965" rIns="42965" bIns="42965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300396" y="757731"/>
              <a:ext cx="6117033" cy="6117033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C48C5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2965" tIns="42965" rIns="42965" bIns="42965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0">
              <a:off x="665590" y="1753993"/>
              <a:ext cx="4399899" cy="4399899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68FE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2965" tIns="42965" rIns="42965" bIns="42965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1030784" y="2750254"/>
              <a:ext cx="2617968" cy="2617968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7F7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2965" tIns="42965" rIns="42965" bIns="42965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4" name="Freeform 24"/>
            <p:cNvSpPr/>
            <p:nvPr/>
          </p:nvSpPr>
          <p:spPr>
            <a:xfrm>
              <a:off x="1664528" y="3462820"/>
              <a:ext cx="1192836" cy="1192836"/>
            </a:xfrm>
            <a:custGeom>
              <a:avLst/>
              <a:gdLst/>
              <a:ahLst/>
              <a:cxnLst/>
              <a:rect l="l" t="t" r="r" b="b"/>
              <a:pathLst>
                <a:path w="1192836" h="1192836">
                  <a:moveTo>
                    <a:pt x="0" y="0"/>
                  </a:moveTo>
                  <a:lnTo>
                    <a:pt x="1192836" y="0"/>
                  </a:lnTo>
                  <a:lnTo>
                    <a:pt x="1192836" y="1192836"/>
                  </a:lnTo>
                  <a:lnTo>
                    <a:pt x="0" y="1192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2136141" y="3934434"/>
              <a:ext cx="249609" cy="249609"/>
            </a:xfrm>
            <a:custGeom>
              <a:avLst/>
              <a:gdLst/>
              <a:ahLst/>
              <a:cxnLst/>
              <a:rect l="l" t="t" r="r" b="b"/>
              <a:pathLst>
                <a:path w="249609" h="249609">
                  <a:moveTo>
                    <a:pt x="0" y="0"/>
                  </a:moveTo>
                  <a:lnTo>
                    <a:pt x="249609" y="0"/>
                  </a:lnTo>
                  <a:lnTo>
                    <a:pt x="249609" y="249609"/>
                  </a:lnTo>
                  <a:lnTo>
                    <a:pt x="0" y="249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6" name="Group 26"/>
          <p:cNvGrpSpPr/>
          <p:nvPr/>
        </p:nvGrpSpPr>
        <p:grpSpPr>
          <a:xfrm rot="0">
            <a:off x="7745432" y="2807146"/>
            <a:ext cx="9876750" cy="1212808"/>
            <a:chOff x="0" y="0"/>
            <a:chExt cx="2601284" cy="3194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601284" cy="319423"/>
            </a:xfrm>
            <a:custGeom>
              <a:avLst/>
              <a:gdLst/>
              <a:ahLst/>
              <a:cxnLst/>
              <a:rect l="l" t="t" r="r" b="b"/>
              <a:pathLst>
                <a:path w="2601284" h="319423">
                  <a:moveTo>
                    <a:pt x="39977" y="0"/>
                  </a:moveTo>
                  <a:lnTo>
                    <a:pt x="2561308" y="0"/>
                  </a:lnTo>
                  <a:cubicBezTo>
                    <a:pt x="2571910" y="0"/>
                    <a:pt x="2582078" y="4212"/>
                    <a:pt x="2589575" y="11709"/>
                  </a:cubicBezTo>
                  <a:cubicBezTo>
                    <a:pt x="2597072" y="19206"/>
                    <a:pt x="2601284" y="29374"/>
                    <a:pt x="2601284" y="39977"/>
                  </a:cubicBezTo>
                  <a:lnTo>
                    <a:pt x="2601284" y="279446"/>
                  </a:lnTo>
                  <a:cubicBezTo>
                    <a:pt x="2601284" y="301525"/>
                    <a:pt x="2583386" y="319423"/>
                    <a:pt x="2561308" y="319423"/>
                  </a:cubicBezTo>
                  <a:lnTo>
                    <a:pt x="39977" y="319423"/>
                  </a:lnTo>
                  <a:cubicBezTo>
                    <a:pt x="17898" y="319423"/>
                    <a:pt x="0" y="301525"/>
                    <a:pt x="0" y="279446"/>
                  </a:cubicBezTo>
                  <a:lnTo>
                    <a:pt x="0" y="39977"/>
                  </a:lnTo>
                  <a:cubicBezTo>
                    <a:pt x="0" y="17898"/>
                    <a:pt x="17898" y="0"/>
                    <a:pt x="39977" y="0"/>
                  </a:cubicBezTo>
                  <a:close/>
                </a:path>
              </a:pathLst>
            </a:custGeom>
            <a:solidFill>
              <a:srgbClr val="2F4ABB"/>
            </a:solidFill>
            <a:ln w="38100" cap="rnd">
              <a:solidFill>
                <a:srgbClr val="6C48C5"/>
              </a:solidFill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2601284" cy="386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Ekushey Punarbhaba" panose="03080603080002020207"/>
                  <a:ea typeface="Ekushey Punarbhaba" panose="03080603080002020207"/>
                  <a:cs typeface="Ekushey Punarbhaba" panose="03080603080002020207"/>
                  <a:sym typeface="Ekushey Punarbhaba" panose="03080603080002020207"/>
                </a:rPr>
                <a:t>Dapat mengetahui kondisi terakhir dan kelayakan operasional dari unit elevator/lift yang terpasang.</a:t>
              </a:r>
              <a:endParaRPr lang="en-US" sz="2400">
                <a:solidFill>
                  <a:srgbClr val="000000"/>
                </a:solidFill>
                <a:latin typeface="Ekushey Punarbhaba" panose="03080603080002020207"/>
                <a:ea typeface="Ekushey Punarbhaba" panose="03080603080002020207"/>
                <a:cs typeface="Ekushey Punarbhaba" panose="03080603080002020207"/>
                <a:sym typeface="Ekushey Punarbhaba" panose="03080603080002020207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7745432" y="4220466"/>
            <a:ext cx="9876750" cy="1212808"/>
            <a:chOff x="0" y="0"/>
            <a:chExt cx="2601284" cy="31942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601284" cy="319423"/>
            </a:xfrm>
            <a:custGeom>
              <a:avLst/>
              <a:gdLst/>
              <a:ahLst/>
              <a:cxnLst/>
              <a:rect l="l" t="t" r="r" b="b"/>
              <a:pathLst>
                <a:path w="2601284" h="319423">
                  <a:moveTo>
                    <a:pt x="39977" y="0"/>
                  </a:moveTo>
                  <a:lnTo>
                    <a:pt x="2561308" y="0"/>
                  </a:lnTo>
                  <a:cubicBezTo>
                    <a:pt x="2571910" y="0"/>
                    <a:pt x="2582078" y="4212"/>
                    <a:pt x="2589575" y="11709"/>
                  </a:cubicBezTo>
                  <a:cubicBezTo>
                    <a:pt x="2597072" y="19206"/>
                    <a:pt x="2601284" y="29374"/>
                    <a:pt x="2601284" y="39977"/>
                  </a:cubicBezTo>
                  <a:lnTo>
                    <a:pt x="2601284" y="279446"/>
                  </a:lnTo>
                  <a:cubicBezTo>
                    <a:pt x="2601284" y="301525"/>
                    <a:pt x="2583386" y="319423"/>
                    <a:pt x="2561308" y="319423"/>
                  </a:cubicBezTo>
                  <a:lnTo>
                    <a:pt x="39977" y="319423"/>
                  </a:lnTo>
                  <a:cubicBezTo>
                    <a:pt x="17898" y="319423"/>
                    <a:pt x="0" y="301525"/>
                    <a:pt x="0" y="279446"/>
                  </a:cubicBezTo>
                  <a:lnTo>
                    <a:pt x="0" y="39977"/>
                  </a:lnTo>
                  <a:cubicBezTo>
                    <a:pt x="0" y="17898"/>
                    <a:pt x="17898" y="0"/>
                    <a:pt x="39977" y="0"/>
                  </a:cubicBezTo>
                  <a:close/>
                </a:path>
              </a:pathLst>
            </a:custGeom>
            <a:solidFill>
              <a:srgbClr val="6C48C5"/>
            </a:solidFill>
            <a:ln w="38100" cap="rnd">
              <a:solidFill>
                <a:srgbClr val="6C48C5"/>
              </a:solidFill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2601284" cy="386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Ekushey Punarbhaba" panose="03080603080002020207"/>
                  <a:ea typeface="Ekushey Punarbhaba" panose="03080603080002020207"/>
                  <a:cs typeface="Ekushey Punarbhaba" panose="03080603080002020207"/>
                  <a:sym typeface="Ekushey Punarbhaba" panose="03080603080002020207"/>
                </a:rPr>
                <a:t>Memberi data kepada pengelola / pemilik gedung untuk menentukan kebijakan menjelang BAST, kebijakan maintenance &amp; untuk menyusun anggaran.</a:t>
              </a:r>
              <a:endParaRPr lang="en-US" sz="2400">
                <a:solidFill>
                  <a:srgbClr val="000000"/>
                </a:solidFill>
                <a:latin typeface="Ekushey Punarbhaba" panose="03080603080002020207"/>
                <a:ea typeface="Ekushey Punarbhaba" panose="03080603080002020207"/>
                <a:cs typeface="Ekushey Punarbhaba" panose="03080603080002020207"/>
                <a:sym typeface="Ekushey Punarbhaba" panose="03080603080002020207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7745432" y="5633786"/>
            <a:ext cx="9876750" cy="1212808"/>
            <a:chOff x="0" y="0"/>
            <a:chExt cx="2601284" cy="31942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601284" cy="319423"/>
            </a:xfrm>
            <a:custGeom>
              <a:avLst/>
              <a:gdLst/>
              <a:ahLst/>
              <a:cxnLst/>
              <a:rect l="l" t="t" r="r" b="b"/>
              <a:pathLst>
                <a:path w="2601284" h="319423">
                  <a:moveTo>
                    <a:pt x="39977" y="0"/>
                  </a:moveTo>
                  <a:lnTo>
                    <a:pt x="2561308" y="0"/>
                  </a:lnTo>
                  <a:cubicBezTo>
                    <a:pt x="2571910" y="0"/>
                    <a:pt x="2582078" y="4212"/>
                    <a:pt x="2589575" y="11709"/>
                  </a:cubicBezTo>
                  <a:cubicBezTo>
                    <a:pt x="2597072" y="19206"/>
                    <a:pt x="2601284" y="29374"/>
                    <a:pt x="2601284" y="39977"/>
                  </a:cubicBezTo>
                  <a:lnTo>
                    <a:pt x="2601284" y="279446"/>
                  </a:lnTo>
                  <a:cubicBezTo>
                    <a:pt x="2601284" y="301525"/>
                    <a:pt x="2583386" y="319423"/>
                    <a:pt x="2561308" y="319423"/>
                  </a:cubicBezTo>
                  <a:lnTo>
                    <a:pt x="39977" y="319423"/>
                  </a:lnTo>
                  <a:cubicBezTo>
                    <a:pt x="17898" y="319423"/>
                    <a:pt x="0" y="301525"/>
                    <a:pt x="0" y="279446"/>
                  </a:cubicBezTo>
                  <a:lnTo>
                    <a:pt x="0" y="39977"/>
                  </a:lnTo>
                  <a:cubicBezTo>
                    <a:pt x="0" y="17898"/>
                    <a:pt x="17898" y="0"/>
                    <a:pt x="39977" y="0"/>
                  </a:cubicBezTo>
                  <a:close/>
                </a:path>
              </a:pathLst>
            </a:custGeom>
            <a:solidFill>
              <a:srgbClr val="C68FE6"/>
            </a:solidFill>
            <a:ln w="38100" cap="rnd">
              <a:solidFill>
                <a:srgbClr val="6C48C5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2601284" cy="386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Ekushey Punarbhaba" panose="03080603080002020207"/>
                  <a:ea typeface="Ekushey Punarbhaba" panose="03080603080002020207"/>
                  <a:cs typeface="Ekushey Punarbhaba" panose="03080603080002020207"/>
                  <a:sym typeface="Ekushey Punarbhaba" panose="03080603080002020207"/>
                </a:rPr>
                <a:t>Memberikan masukan dan motivasi bagi pelaksana pemasangan / maintenance untuk meningkatkan kualitasnya.</a:t>
              </a:r>
              <a:endParaRPr lang="en-US" sz="2400">
                <a:solidFill>
                  <a:srgbClr val="000000"/>
                </a:solidFill>
                <a:latin typeface="Ekushey Punarbhaba" panose="03080603080002020207"/>
                <a:ea typeface="Ekushey Punarbhaba" panose="03080603080002020207"/>
                <a:cs typeface="Ekushey Punarbhaba" panose="03080603080002020207"/>
                <a:sym typeface="Ekushey Punarbhaba" panose="03080603080002020207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 rot="0">
            <a:off x="7745432" y="7047106"/>
            <a:ext cx="9876750" cy="1212808"/>
            <a:chOff x="0" y="0"/>
            <a:chExt cx="2601284" cy="31942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601284" cy="319423"/>
            </a:xfrm>
            <a:custGeom>
              <a:avLst/>
              <a:gdLst/>
              <a:ahLst/>
              <a:cxnLst/>
              <a:rect l="l" t="t" r="r" b="b"/>
              <a:pathLst>
                <a:path w="2601284" h="319423">
                  <a:moveTo>
                    <a:pt x="39977" y="0"/>
                  </a:moveTo>
                  <a:lnTo>
                    <a:pt x="2561308" y="0"/>
                  </a:lnTo>
                  <a:cubicBezTo>
                    <a:pt x="2571910" y="0"/>
                    <a:pt x="2582078" y="4212"/>
                    <a:pt x="2589575" y="11709"/>
                  </a:cubicBezTo>
                  <a:cubicBezTo>
                    <a:pt x="2597072" y="19206"/>
                    <a:pt x="2601284" y="29374"/>
                    <a:pt x="2601284" y="39977"/>
                  </a:cubicBezTo>
                  <a:lnTo>
                    <a:pt x="2601284" y="279446"/>
                  </a:lnTo>
                  <a:cubicBezTo>
                    <a:pt x="2601284" y="301525"/>
                    <a:pt x="2583386" y="319423"/>
                    <a:pt x="2561308" y="319423"/>
                  </a:cubicBezTo>
                  <a:lnTo>
                    <a:pt x="39977" y="319423"/>
                  </a:lnTo>
                  <a:cubicBezTo>
                    <a:pt x="17898" y="319423"/>
                    <a:pt x="0" y="301525"/>
                    <a:pt x="0" y="279446"/>
                  </a:cubicBezTo>
                  <a:lnTo>
                    <a:pt x="0" y="39977"/>
                  </a:lnTo>
                  <a:cubicBezTo>
                    <a:pt x="0" y="17898"/>
                    <a:pt x="17898" y="0"/>
                    <a:pt x="39977" y="0"/>
                  </a:cubicBezTo>
                  <a:close/>
                </a:path>
              </a:pathLst>
            </a:custGeom>
            <a:solidFill>
              <a:srgbClr val="FFF7F7"/>
            </a:solidFill>
            <a:ln w="38100" cap="rnd">
              <a:solidFill>
                <a:srgbClr val="6C48C5"/>
              </a:solidFill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2601284" cy="386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Ekushey Punarbhaba" panose="03080603080002020207"/>
                  <a:ea typeface="Ekushey Punarbhaba" panose="03080603080002020207"/>
                  <a:cs typeface="Ekushey Punarbhaba" panose="03080603080002020207"/>
                  <a:sym typeface="Ekushey Punarbhaba" panose="03080603080002020207"/>
                </a:rPr>
                <a:t>Meningkatkan kualitas pelayanan dan jaminan keselamatan / keamanan serta kenyamanan bagi pengguna elevator/lift di gedung tersebut.</a:t>
              </a:r>
              <a:endParaRPr lang="en-US" sz="2400">
                <a:solidFill>
                  <a:srgbClr val="000000"/>
                </a:solidFill>
                <a:latin typeface="Ekushey Punarbhaba" panose="03080603080002020207"/>
                <a:ea typeface="Ekushey Punarbhaba" panose="03080603080002020207"/>
                <a:cs typeface="Ekushey Punarbhaba" panose="03080603080002020207"/>
                <a:sym typeface="Ekushey Punarbhaba" panose="03080603080002020207"/>
              </a:endParaRPr>
            </a:p>
          </p:txBody>
        </p:sp>
      </p:grpSp>
      <p:sp>
        <p:nvSpPr>
          <p:cNvPr id="38" name="AutoShape 38"/>
          <p:cNvSpPr/>
          <p:nvPr/>
        </p:nvSpPr>
        <p:spPr>
          <a:xfrm flipV="1">
            <a:off x="5516128" y="3413550"/>
            <a:ext cx="2229304" cy="806916"/>
          </a:xfrm>
          <a:prstGeom prst="line">
            <a:avLst/>
          </a:prstGeom>
          <a:ln w="104775" cap="flat">
            <a:solidFill>
              <a:srgbClr val="FF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 flipV="1">
            <a:off x="4930644" y="4826870"/>
            <a:ext cx="2814788" cy="755754"/>
          </a:xfrm>
          <a:prstGeom prst="line">
            <a:avLst/>
          </a:prstGeom>
          <a:ln w="104775" cap="flat">
            <a:solidFill>
              <a:srgbClr val="FF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 flipV="1">
            <a:off x="3877888" y="6240190"/>
            <a:ext cx="3867544" cy="213598"/>
          </a:xfrm>
          <a:prstGeom prst="line">
            <a:avLst/>
          </a:prstGeom>
          <a:ln w="104775" cap="flat">
            <a:solidFill>
              <a:srgbClr val="FF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635344" y="6668554"/>
            <a:ext cx="5110088" cy="984957"/>
          </a:xfrm>
          <a:prstGeom prst="line">
            <a:avLst/>
          </a:prstGeom>
          <a:ln w="104775" cap="flat">
            <a:solidFill>
              <a:srgbClr val="FF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42" name="Freeform 42"/>
          <p:cNvSpPr/>
          <p:nvPr/>
        </p:nvSpPr>
        <p:spPr>
          <a:xfrm>
            <a:off x="14246227" y="604261"/>
            <a:ext cx="3375955" cy="2002860"/>
          </a:xfrm>
          <a:custGeom>
            <a:avLst/>
            <a:gdLst/>
            <a:ahLst/>
            <a:cxnLst/>
            <a:rect l="l" t="t" r="r" b="b"/>
            <a:pathLst>
              <a:path w="3375955" h="2002860">
                <a:moveTo>
                  <a:pt x="0" y="0"/>
                </a:moveTo>
                <a:lnTo>
                  <a:pt x="3375955" y="0"/>
                </a:lnTo>
                <a:lnTo>
                  <a:pt x="3375955" y="2002860"/>
                </a:lnTo>
                <a:lnTo>
                  <a:pt x="0" y="2002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3" name="TextBox 43"/>
          <p:cNvSpPr txBox="1"/>
          <p:nvPr/>
        </p:nvSpPr>
        <p:spPr>
          <a:xfrm>
            <a:off x="1028700" y="1078776"/>
            <a:ext cx="8115300" cy="572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</a:pPr>
            <a:r>
              <a:rPr lang="en-US" sz="3335" b="1">
                <a:solidFill>
                  <a:srgbClr val="00000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TUJUAN  GENERAL CHECK ELEVATOR :</a:t>
            </a:r>
            <a:endParaRPr lang="en-US" sz="3335" b="1">
              <a:solidFill>
                <a:srgbClr val="00000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  <p:grpSp>
        <p:nvGrpSpPr>
          <p:cNvPr id="44" name="Group 44"/>
          <p:cNvGrpSpPr/>
          <p:nvPr/>
        </p:nvGrpSpPr>
        <p:grpSpPr>
          <a:xfrm rot="0">
            <a:off x="16811987" y="8461589"/>
            <a:ext cx="894627" cy="1300626"/>
            <a:chOff x="0" y="0"/>
            <a:chExt cx="1192836" cy="173416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192836" cy="1192836"/>
            </a:xfrm>
            <a:custGeom>
              <a:avLst/>
              <a:gdLst/>
              <a:ahLst/>
              <a:cxnLst/>
              <a:rect l="l" t="t" r="r" b="b"/>
              <a:pathLst>
                <a:path w="1192836" h="1192836">
                  <a:moveTo>
                    <a:pt x="0" y="0"/>
                  </a:moveTo>
                  <a:lnTo>
                    <a:pt x="1192836" y="0"/>
                  </a:lnTo>
                  <a:lnTo>
                    <a:pt x="1192836" y="1192836"/>
                  </a:lnTo>
                  <a:lnTo>
                    <a:pt x="0" y="1192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471613" y="471613"/>
              <a:ext cx="249609" cy="249609"/>
            </a:xfrm>
            <a:custGeom>
              <a:avLst/>
              <a:gdLst/>
              <a:ahLst/>
              <a:cxnLst/>
              <a:rect l="l" t="t" r="r" b="b"/>
              <a:pathLst>
                <a:path w="249609" h="249609">
                  <a:moveTo>
                    <a:pt x="0" y="0"/>
                  </a:moveTo>
                  <a:lnTo>
                    <a:pt x="249609" y="0"/>
                  </a:lnTo>
                  <a:lnTo>
                    <a:pt x="249609" y="249609"/>
                  </a:lnTo>
                  <a:lnTo>
                    <a:pt x="0" y="249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TextBox 47"/>
            <p:cNvSpPr txBox="1"/>
            <p:nvPr/>
          </p:nvSpPr>
          <p:spPr>
            <a:xfrm>
              <a:off x="0" y="1311146"/>
              <a:ext cx="1192836" cy="423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5"/>
                </a:lnSpc>
              </a:pPr>
              <a:r>
                <a:rPr lang="en-US" sz="1925">
                  <a:solidFill>
                    <a:srgbClr val="FF0000"/>
                  </a:solidFill>
                  <a:latin typeface="Bree Serif" panose="02000503040000020004"/>
                  <a:ea typeface="Bree Serif" panose="02000503040000020004"/>
                  <a:cs typeface="Bree Serif" panose="02000503040000020004"/>
                  <a:sym typeface="Bree Serif" panose="02000503040000020004"/>
                </a:rPr>
                <a:t>SINERGI</a:t>
              </a:r>
              <a:endParaRPr lang="en-US" sz="1925">
                <a:solidFill>
                  <a:srgbClr val="FF0000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AA00D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329255">
            <a:off x="-1588201" y="-1181954"/>
            <a:ext cx="8070781" cy="80707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6C65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163453">
            <a:off x="12492530" y="5539271"/>
            <a:ext cx="7868504" cy="786850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021FF">
                    <a:alpha val="100000"/>
                  </a:srgbClr>
                </a:gs>
                <a:gs pos="100000">
                  <a:srgbClr val="C8161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333430" y="378468"/>
            <a:ext cx="17621141" cy="9530064"/>
            <a:chOff x="0" y="0"/>
            <a:chExt cx="4640959" cy="25099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40959" cy="2509976"/>
            </a:xfrm>
            <a:custGeom>
              <a:avLst/>
              <a:gdLst/>
              <a:ahLst/>
              <a:cxnLst/>
              <a:rect l="l" t="t" r="r" b="b"/>
              <a:pathLst>
                <a:path w="4640959" h="2509976">
                  <a:moveTo>
                    <a:pt x="0" y="0"/>
                  </a:moveTo>
                  <a:lnTo>
                    <a:pt x="4640959" y="0"/>
                  </a:lnTo>
                  <a:lnTo>
                    <a:pt x="4640959" y="2509976"/>
                  </a:lnTo>
                  <a:lnTo>
                    <a:pt x="0" y="2509976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1230AE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640959" cy="25480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6811987" y="8461589"/>
            <a:ext cx="894627" cy="1300626"/>
            <a:chOff x="0" y="0"/>
            <a:chExt cx="1192836" cy="17341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92836" cy="1192836"/>
            </a:xfrm>
            <a:custGeom>
              <a:avLst/>
              <a:gdLst/>
              <a:ahLst/>
              <a:cxnLst/>
              <a:rect l="l" t="t" r="r" b="b"/>
              <a:pathLst>
                <a:path w="1192836" h="1192836">
                  <a:moveTo>
                    <a:pt x="0" y="0"/>
                  </a:moveTo>
                  <a:lnTo>
                    <a:pt x="1192836" y="0"/>
                  </a:lnTo>
                  <a:lnTo>
                    <a:pt x="1192836" y="1192836"/>
                  </a:lnTo>
                  <a:lnTo>
                    <a:pt x="0" y="1192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71613" y="471613"/>
              <a:ext cx="249609" cy="249609"/>
            </a:xfrm>
            <a:custGeom>
              <a:avLst/>
              <a:gdLst/>
              <a:ahLst/>
              <a:cxnLst/>
              <a:rect l="l" t="t" r="r" b="b"/>
              <a:pathLst>
                <a:path w="249609" h="249609">
                  <a:moveTo>
                    <a:pt x="0" y="0"/>
                  </a:moveTo>
                  <a:lnTo>
                    <a:pt x="249609" y="0"/>
                  </a:lnTo>
                  <a:lnTo>
                    <a:pt x="249609" y="249609"/>
                  </a:lnTo>
                  <a:lnTo>
                    <a:pt x="0" y="249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0" y="1311146"/>
              <a:ext cx="1192836" cy="423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5"/>
                </a:lnSpc>
              </a:pPr>
              <a:r>
                <a:rPr lang="en-US" sz="1925">
                  <a:solidFill>
                    <a:srgbClr val="FF0000"/>
                  </a:solidFill>
                  <a:latin typeface="Bree Serif" panose="02000503040000020004"/>
                  <a:ea typeface="Bree Serif" panose="02000503040000020004"/>
                  <a:cs typeface="Bree Serif" panose="02000503040000020004"/>
                  <a:sym typeface="Bree Serif" panose="02000503040000020004"/>
                </a:rPr>
                <a:t>SINERGI</a:t>
              </a:r>
              <a:endParaRPr lang="en-US" sz="1925">
                <a:solidFill>
                  <a:srgbClr val="FF0000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191139" y="828675"/>
            <a:ext cx="9905722" cy="1225186"/>
            <a:chOff x="0" y="0"/>
            <a:chExt cx="2608914" cy="32268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08914" cy="322683"/>
            </a:xfrm>
            <a:custGeom>
              <a:avLst/>
              <a:gdLst/>
              <a:ahLst/>
              <a:cxnLst/>
              <a:rect l="l" t="t" r="r" b="b"/>
              <a:pathLst>
                <a:path w="2608914" h="322683">
                  <a:moveTo>
                    <a:pt x="39860" y="0"/>
                  </a:moveTo>
                  <a:lnTo>
                    <a:pt x="2569055" y="0"/>
                  </a:lnTo>
                  <a:cubicBezTo>
                    <a:pt x="2579626" y="0"/>
                    <a:pt x="2589765" y="4199"/>
                    <a:pt x="2597240" y="11675"/>
                  </a:cubicBezTo>
                  <a:cubicBezTo>
                    <a:pt x="2604715" y="19150"/>
                    <a:pt x="2608914" y="29288"/>
                    <a:pt x="2608914" y="39860"/>
                  </a:cubicBezTo>
                  <a:lnTo>
                    <a:pt x="2608914" y="282823"/>
                  </a:lnTo>
                  <a:cubicBezTo>
                    <a:pt x="2608914" y="293395"/>
                    <a:pt x="2604715" y="303533"/>
                    <a:pt x="2597240" y="311008"/>
                  </a:cubicBezTo>
                  <a:cubicBezTo>
                    <a:pt x="2589765" y="318483"/>
                    <a:pt x="2579626" y="322683"/>
                    <a:pt x="2569055" y="322683"/>
                  </a:cubicBezTo>
                  <a:lnTo>
                    <a:pt x="39860" y="322683"/>
                  </a:lnTo>
                  <a:cubicBezTo>
                    <a:pt x="29288" y="322683"/>
                    <a:pt x="19150" y="318483"/>
                    <a:pt x="11675" y="311008"/>
                  </a:cubicBezTo>
                  <a:cubicBezTo>
                    <a:pt x="4199" y="303533"/>
                    <a:pt x="0" y="293395"/>
                    <a:pt x="0" y="282823"/>
                  </a:cubicBezTo>
                  <a:lnTo>
                    <a:pt x="0" y="39860"/>
                  </a:lnTo>
                  <a:cubicBezTo>
                    <a:pt x="0" y="29288"/>
                    <a:pt x="4199" y="19150"/>
                    <a:pt x="11675" y="11675"/>
                  </a:cubicBezTo>
                  <a:cubicBezTo>
                    <a:pt x="19150" y="4199"/>
                    <a:pt x="29288" y="0"/>
                    <a:pt x="39860" y="0"/>
                  </a:cubicBezTo>
                  <a:close/>
                </a:path>
              </a:pathLst>
            </a:custGeom>
            <a:solidFill>
              <a:srgbClr val="5E7CF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608914" cy="3607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809991" y="2412992"/>
            <a:ext cx="7146960" cy="7204877"/>
            <a:chOff x="0" y="0"/>
            <a:chExt cx="1882327" cy="189758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82327" cy="1897581"/>
            </a:xfrm>
            <a:custGeom>
              <a:avLst/>
              <a:gdLst/>
              <a:ahLst/>
              <a:cxnLst/>
              <a:rect l="l" t="t" r="r" b="b"/>
              <a:pathLst>
                <a:path w="1882327" h="1897581">
                  <a:moveTo>
                    <a:pt x="0" y="0"/>
                  </a:moveTo>
                  <a:lnTo>
                    <a:pt x="1882327" y="0"/>
                  </a:lnTo>
                  <a:lnTo>
                    <a:pt x="1882327" y="1897581"/>
                  </a:lnTo>
                  <a:lnTo>
                    <a:pt x="0" y="1897581"/>
                  </a:lnTo>
                  <a:close/>
                </a:path>
              </a:pathLst>
            </a:custGeom>
            <a:solidFill>
              <a:srgbClr val="5E7CF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882327" cy="1935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9331050" y="2412992"/>
            <a:ext cx="7146960" cy="7204877"/>
            <a:chOff x="0" y="0"/>
            <a:chExt cx="1882327" cy="189758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82327" cy="1897581"/>
            </a:xfrm>
            <a:custGeom>
              <a:avLst/>
              <a:gdLst/>
              <a:ahLst/>
              <a:cxnLst/>
              <a:rect l="l" t="t" r="r" b="b"/>
              <a:pathLst>
                <a:path w="1882327" h="1897581">
                  <a:moveTo>
                    <a:pt x="0" y="0"/>
                  </a:moveTo>
                  <a:lnTo>
                    <a:pt x="1882327" y="0"/>
                  </a:lnTo>
                  <a:lnTo>
                    <a:pt x="1882327" y="1897581"/>
                  </a:lnTo>
                  <a:lnTo>
                    <a:pt x="0" y="1897581"/>
                  </a:lnTo>
                  <a:close/>
                </a:path>
              </a:pathLst>
            </a:custGeom>
            <a:solidFill>
              <a:srgbClr val="5E7CFA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882327" cy="1935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1809991" y="8461589"/>
            <a:ext cx="7146960" cy="1156280"/>
            <a:chOff x="0" y="0"/>
            <a:chExt cx="1882327" cy="30453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82327" cy="304535"/>
            </a:xfrm>
            <a:custGeom>
              <a:avLst/>
              <a:gdLst/>
              <a:ahLst/>
              <a:cxnLst/>
              <a:rect l="l" t="t" r="r" b="b"/>
              <a:pathLst>
                <a:path w="1882327" h="304535">
                  <a:moveTo>
                    <a:pt x="0" y="0"/>
                  </a:moveTo>
                  <a:lnTo>
                    <a:pt x="1882327" y="0"/>
                  </a:lnTo>
                  <a:lnTo>
                    <a:pt x="1882327" y="304535"/>
                  </a:lnTo>
                  <a:lnTo>
                    <a:pt x="0" y="304535"/>
                  </a:lnTo>
                  <a:close/>
                </a:path>
              </a:pathLst>
            </a:custGeom>
            <a:solidFill>
              <a:srgbClr val="1230A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82327" cy="342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9331050" y="8461589"/>
            <a:ext cx="7146960" cy="1156280"/>
            <a:chOff x="0" y="0"/>
            <a:chExt cx="1882327" cy="30453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882327" cy="304535"/>
            </a:xfrm>
            <a:custGeom>
              <a:avLst/>
              <a:gdLst/>
              <a:ahLst/>
              <a:cxnLst/>
              <a:rect l="l" t="t" r="r" b="b"/>
              <a:pathLst>
                <a:path w="1882327" h="304535">
                  <a:moveTo>
                    <a:pt x="0" y="0"/>
                  </a:moveTo>
                  <a:lnTo>
                    <a:pt x="1882327" y="0"/>
                  </a:lnTo>
                  <a:lnTo>
                    <a:pt x="1882327" y="304535"/>
                  </a:lnTo>
                  <a:lnTo>
                    <a:pt x="0" y="304535"/>
                  </a:lnTo>
                  <a:close/>
                </a:path>
              </a:pathLst>
            </a:custGeom>
            <a:solidFill>
              <a:srgbClr val="1230A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882327" cy="342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AA00D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329255">
            <a:off x="-1588201" y="-1181954"/>
            <a:ext cx="8070781" cy="80707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6C65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163453">
            <a:off x="12492530" y="5539271"/>
            <a:ext cx="7868504" cy="786850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021FF">
                    <a:alpha val="100000"/>
                  </a:srgbClr>
                </a:gs>
                <a:gs pos="100000">
                  <a:srgbClr val="C8161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333430" y="378468"/>
            <a:ext cx="17621141" cy="9530064"/>
            <a:chOff x="0" y="0"/>
            <a:chExt cx="4640959" cy="25099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40959" cy="2509976"/>
            </a:xfrm>
            <a:custGeom>
              <a:avLst/>
              <a:gdLst/>
              <a:ahLst/>
              <a:cxnLst/>
              <a:rect l="l" t="t" r="r" b="b"/>
              <a:pathLst>
                <a:path w="4640959" h="2509976">
                  <a:moveTo>
                    <a:pt x="0" y="0"/>
                  </a:moveTo>
                  <a:lnTo>
                    <a:pt x="4640959" y="0"/>
                  </a:lnTo>
                  <a:lnTo>
                    <a:pt x="4640959" y="2509976"/>
                  </a:lnTo>
                  <a:lnTo>
                    <a:pt x="0" y="250997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230AE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640959" cy="25480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6811987" y="8461589"/>
            <a:ext cx="894627" cy="1300626"/>
            <a:chOff x="0" y="0"/>
            <a:chExt cx="1192836" cy="17341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92836" cy="1192836"/>
            </a:xfrm>
            <a:custGeom>
              <a:avLst/>
              <a:gdLst/>
              <a:ahLst/>
              <a:cxnLst/>
              <a:rect l="l" t="t" r="r" b="b"/>
              <a:pathLst>
                <a:path w="1192836" h="1192836">
                  <a:moveTo>
                    <a:pt x="0" y="0"/>
                  </a:moveTo>
                  <a:lnTo>
                    <a:pt x="1192836" y="0"/>
                  </a:lnTo>
                  <a:lnTo>
                    <a:pt x="1192836" y="1192836"/>
                  </a:lnTo>
                  <a:lnTo>
                    <a:pt x="0" y="1192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71613" y="471613"/>
              <a:ext cx="249609" cy="249609"/>
            </a:xfrm>
            <a:custGeom>
              <a:avLst/>
              <a:gdLst/>
              <a:ahLst/>
              <a:cxnLst/>
              <a:rect l="l" t="t" r="r" b="b"/>
              <a:pathLst>
                <a:path w="249609" h="249609">
                  <a:moveTo>
                    <a:pt x="0" y="0"/>
                  </a:moveTo>
                  <a:lnTo>
                    <a:pt x="249609" y="0"/>
                  </a:lnTo>
                  <a:lnTo>
                    <a:pt x="249609" y="249609"/>
                  </a:lnTo>
                  <a:lnTo>
                    <a:pt x="0" y="249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0" y="1311146"/>
              <a:ext cx="1192836" cy="423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5"/>
                </a:lnSpc>
              </a:pPr>
              <a:r>
                <a:rPr lang="en-US" sz="1925">
                  <a:solidFill>
                    <a:srgbClr val="FF0000"/>
                  </a:solidFill>
                  <a:latin typeface="Bree Serif" panose="02000503040000020004"/>
                  <a:ea typeface="Bree Serif" panose="02000503040000020004"/>
                  <a:cs typeface="Bree Serif" panose="02000503040000020004"/>
                  <a:sym typeface="Bree Serif" panose="02000503040000020004"/>
                </a:rPr>
                <a:t>SINERGI</a:t>
              </a:r>
              <a:endParaRPr lang="en-US" sz="1925">
                <a:solidFill>
                  <a:srgbClr val="FF0000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191139" y="800100"/>
            <a:ext cx="9905722" cy="1225186"/>
            <a:chOff x="0" y="0"/>
            <a:chExt cx="2608914" cy="32268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08914" cy="322683"/>
            </a:xfrm>
            <a:custGeom>
              <a:avLst/>
              <a:gdLst/>
              <a:ahLst/>
              <a:cxnLst/>
              <a:rect l="l" t="t" r="r" b="b"/>
              <a:pathLst>
                <a:path w="2608914" h="322683">
                  <a:moveTo>
                    <a:pt x="39860" y="0"/>
                  </a:moveTo>
                  <a:lnTo>
                    <a:pt x="2569055" y="0"/>
                  </a:lnTo>
                  <a:cubicBezTo>
                    <a:pt x="2579626" y="0"/>
                    <a:pt x="2589765" y="4199"/>
                    <a:pt x="2597240" y="11675"/>
                  </a:cubicBezTo>
                  <a:cubicBezTo>
                    <a:pt x="2604715" y="19150"/>
                    <a:pt x="2608914" y="29288"/>
                    <a:pt x="2608914" y="39860"/>
                  </a:cubicBezTo>
                  <a:lnTo>
                    <a:pt x="2608914" y="282823"/>
                  </a:lnTo>
                  <a:cubicBezTo>
                    <a:pt x="2608914" y="293395"/>
                    <a:pt x="2604715" y="303533"/>
                    <a:pt x="2597240" y="311008"/>
                  </a:cubicBezTo>
                  <a:cubicBezTo>
                    <a:pt x="2589765" y="318483"/>
                    <a:pt x="2579626" y="322683"/>
                    <a:pt x="2569055" y="322683"/>
                  </a:cubicBezTo>
                  <a:lnTo>
                    <a:pt x="39860" y="322683"/>
                  </a:lnTo>
                  <a:cubicBezTo>
                    <a:pt x="29288" y="322683"/>
                    <a:pt x="19150" y="318483"/>
                    <a:pt x="11675" y="311008"/>
                  </a:cubicBezTo>
                  <a:cubicBezTo>
                    <a:pt x="4199" y="303533"/>
                    <a:pt x="0" y="293395"/>
                    <a:pt x="0" y="282823"/>
                  </a:cubicBezTo>
                  <a:lnTo>
                    <a:pt x="0" y="39860"/>
                  </a:lnTo>
                  <a:cubicBezTo>
                    <a:pt x="0" y="29288"/>
                    <a:pt x="4199" y="19150"/>
                    <a:pt x="11675" y="11675"/>
                  </a:cubicBezTo>
                  <a:cubicBezTo>
                    <a:pt x="19150" y="4199"/>
                    <a:pt x="29288" y="0"/>
                    <a:pt x="39860" y="0"/>
                  </a:cubicBezTo>
                  <a:close/>
                </a:path>
              </a:pathLst>
            </a:custGeom>
            <a:solidFill>
              <a:srgbClr val="5E7CF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608914" cy="3607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809991" y="2412992"/>
            <a:ext cx="7146960" cy="7277050"/>
            <a:chOff x="0" y="0"/>
            <a:chExt cx="1882327" cy="191658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82327" cy="1916589"/>
            </a:xfrm>
            <a:custGeom>
              <a:avLst/>
              <a:gdLst/>
              <a:ahLst/>
              <a:cxnLst/>
              <a:rect l="l" t="t" r="r" b="b"/>
              <a:pathLst>
                <a:path w="1882327" h="1916589">
                  <a:moveTo>
                    <a:pt x="0" y="0"/>
                  </a:moveTo>
                  <a:lnTo>
                    <a:pt x="1882327" y="0"/>
                  </a:lnTo>
                  <a:lnTo>
                    <a:pt x="1882327" y="1916589"/>
                  </a:lnTo>
                  <a:lnTo>
                    <a:pt x="0" y="1916589"/>
                  </a:lnTo>
                  <a:close/>
                </a:path>
              </a:pathLst>
            </a:custGeom>
            <a:solidFill>
              <a:srgbClr val="5E7CF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882327" cy="1954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1809991" y="7976604"/>
            <a:ext cx="7146960" cy="1641265"/>
            <a:chOff x="0" y="0"/>
            <a:chExt cx="1882327" cy="43226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82327" cy="432267"/>
            </a:xfrm>
            <a:custGeom>
              <a:avLst/>
              <a:gdLst/>
              <a:ahLst/>
              <a:cxnLst/>
              <a:rect l="l" t="t" r="r" b="b"/>
              <a:pathLst>
                <a:path w="1882327" h="432267">
                  <a:moveTo>
                    <a:pt x="0" y="0"/>
                  </a:moveTo>
                  <a:lnTo>
                    <a:pt x="1882327" y="0"/>
                  </a:lnTo>
                  <a:lnTo>
                    <a:pt x="1882327" y="432267"/>
                  </a:lnTo>
                  <a:lnTo>
                    <a:pt x="0" y="432267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882327" cy="470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1809991" y="7832258"/>
            <a:ext cx="7146960" cy="1641265"/>
            <a:chOff x="0" y="0"/>
            <a:chExt cx="1882327" cy="43226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82327" cy="432267"/>
            </a:xfrm>
            <a:custGeom>
              <a:avLst/>
              <a:gdLst/>
              <a:ahLst/>
              <a:cxnLst/>
              <a:rect l="l" t="t" r="r" b="b"/>
              <a:pathLst>
                <a:path w="1882327" h="432267">
                  <a:moveTo>
                    <a:pt x="0" y="0"/>
                  </a:moveTo>
                  <a:lnTo>
                    <a:pt x="1882327" y="0"/>
                  </a:lnTo>
                  <a:lnTo>
                    <a:pt x="1882327" y="432267"/>
                  </a:lnTo>
                  <a:lnTo>
                    <a:pt x="0" y="432267"/>
                  </a:lnTo>
                  <a:close/>
                </a:path>
              </a:pathLst>
            </a:custGeom>
            <a:solidFill>
              <a:srgbClr val="D9D9D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82327" cy="470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1809991" y="8281986"/>
            <a:ext cx="7146960" cy="1156280"/>
            <a:chOff x="0" y="0"/>
            <a:chExt cx="1882327" cy="30453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882327" cy="304535"/>
            </a:xfrm>
            <a:custGeom>
              <a:avLst/>
              <a:gdLst/>
              <a:ahLst/>
              <a:cxnLst/>
              <a:rect l="l" t="t" r="r" b="b"/>
              <a:pathLst>
                <a:path w="1882327" h="304535">
                  <a:moveTo>
                    <a:pt x="0" y="0"/>
                  </a:moveTo>
                  <a:lnTo>
                    <a:pt x="1882327" y="0"/>
                  </a:lnTo>
                  <a:lnTo>
                    <a:pt x="1882327" y="304535"/>
                  </a:lnTo>
                  <a:lnTo>
                    <a:pt x="0" y="304535"/>
                  </a:lnTo>
                  <a:close/>
                </a:path>
              </a:pathLst>
            </a:custGeom>
            <a:solidFill>
              <a:srgbClr val="99FF6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882327" cy="342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1809991" y="8749612"/>
            <a:ext cx="7146960" cy="892805"/>
            <a:chOff x="0" y="0"/>
            <a:chExt cx="1882327" cy="23514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82327" cy="235142"/>
            </a:xfrm>
            <a:custGeom>
              <a:avLst/>
              <a:gdLst/>
              <a:ahLst/>
              <a:cxnLst/>
              <a:rect l="l" t="t" r="r" b="b"/>
              <a:pathLst>
                <a:path w="1882327" h="235142">
                  <a:moveTo>
                    <a:pt x="0" y="0"/>
                  </a:moveTo>
                  <a:lnTo>
                    <a:pt x="1882327" y="0"/>
                  </a:lnTo>
                  <a:lnTo>
                    <a:pt x="1882327" y="235142"/>
                  </a:lnTo>
                  <a:lnTo>
                    <a:pt x="0" y="235142"/>
                  </a:lnTo>
                  <a:close/>
                </a:path>
              </a:pathLst>
            </a:custGeom>
            <a:solidFill>
              <a:srgbClr val="FFFF0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882327" cy="273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1809991" y="9243639"/>
            <a:ext cx="7146960" cy="446403"/>
            <a:chOff x="0" y="0"/>
            <a:chExt cx="1882327" cy="11757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882327" cy="117571"/>
            </a:xfrm>
            <a:custGeom>
              <a:avLst/>
              <a:gdLst/>
              <a:ahLst/>
              <a:cxnLst/>
              <a:rect l="l" t="t" r="r" b="b"/>
              <a:pathLst>
                <a:path w="1882327" h="117571">
                  <a:moveTo>
                    <a:pt x="0" y="0"/>
                  </a:moveTo>
                  <a:lnTo>
                    <a:pt x="1882327" y="0"/>
                  </a:lnTo>
                  <a:lnTo>
                    <a:pt x="1882327" y="117571"/>
                  </a:lnTo>
                  <a:lnTo>
                    <a:pt x="0" y="117571"/>
                  </a:lnTo>
                  <a:close/>
                </a:path>
              </a:pathLst>
            </a:custGeom>
            <a:solidFill>
              <a:srgbClr val="00B0F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1882327" cy="1556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9310989" y="2412992"/>
            <a:ext cx="7146960" cy="7277050"/>
            <a:chOff x="0" y="0"/>
            <a:chExt cx="1882327" cy="191658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882327" cy="1916589"/>
            </a:xfrm>
            <a:custGeom>
              <a:avLst/>
              <a:gdLst/>
              <a:ahLst/>
              <a:cxnLst/>
              <a:rect l="l" t="t" r="r" b="b"/>
              <a:pathLst>
                <a:path w="1882327" h="1916589">
                  <a:moveTo>
                    <a:pt x="0" y="0"/>
                  </a:moveTo>
                  <a:lnTo>
                    <a:pt x="1882327" y="0"/>
                  </a:lnTo>
                  <a:lnTo>
                    <a:pt x="1882327" y="1916589"/>
                  </a:lnTo>
                  <a:lnTo>
                    <a:pt x="0" y="1916589"/>
                  </a:lnTo>
                  <a:close/>
                </a:path>
              </a:pathLst>
            </a:custGeom>
            <a:solidFill>
              <a:srgbClr val="5E7CFA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1882327" cy="1954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9310989" y="7832258"/>
            <a:ext cx="7146960" cy="1641265"/>
            <a:chOff x="0" y="0"/>
            <a:chExt cx="1882327" cy="43226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882327" cy="432267"/>
            </a:xfrm>
            <a:custGeom>
              <a:avLst/>
              <a:gdLst/>
              <a:ahLst/>
              <a:cxnLst/>
              <a:rect l="l" t="t" r="r" b="b"/>
              <a:pathLst>
                <a:path w="1882327" h="432267">
                  <a:moveTo>
                    <a:pt x="0" y="0"/>
                  </a:moveTo>
                  <a:lnTo>
                    <a:pt x="1882327" y="0"/>
                  </a:lnTo>
                  <a:lnTo>
                    <a:pt x="1882327" y="432267"/>
                  </a:lnTo>
                  <a:lnTo>
                    <a:pt x="0" y="432267"/>
                  </a:lnTo>
                  <a:close/>
                </a:path>
              </a:pathLst>
            </a:custGeom>
            <a:solidFill>
              <a:srgbClr val="D9D9D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1882327" cy="470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2" name="Group 42"/>
          <p:cNvGrpSpPr/>
          <p:nvPr/>
        </p:nvGrpSpPr>
        <p:grpSpPr>
          <a:xfrm rot="0">
            <a:off x="9310989" y="8281986"/>
            <a:ext cx="7146960" cy="1156280"/>
            <a:chOff x="0" y="0"/>
            <a:chExt cx="1882327" cy="30453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882327" cy="304535"/>
            </a:xfrm>
            <a:custGeom>
              <a:avLst/>
              <a:gdLst/>
              <a:ahLst/>
              <a:cxnLst/>
              <a:rect l="l" t="t" r="r" b="b"/>
              <a:pathLst>
                <a:path w="1882327" h="304535">
                  <a:moveTo>
                    <a:pt x="0" y="0"/>
                  </a:moveTo>
                  <a:lnTo>
                    <a:pt x="1882327" y="0"/>
                  </a:lnTo>
                  <a:lnTo>
                    <a:pt x="1882327" y="304535"/>
                  </a:lnTo>
                  <a:lnTo>
                    <a:pt x="0" y="304535"/>
                  </a:lnTo>
                  <a:close/>
                </a:path>
              </a:pathLst>
            </a:custGeom>
            <a:solidFill>
              <a:srgbClr val="99FF6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1882327" cy="342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5" name="Group 45"/>
          <p:cNvGrpSpPr/>
          <p:nvPr/>
        </p:nvGrpSpPr>
        <p:grpSpPr>
          <a:xfrm rot="0">
            <a:off x="9310989" y="8749612"/>
            <a:ext cx="7146960" cy="892805"/>
            <a:chOff x="0" y="0"/>
            <a:chExt cx="1882327" cy="235142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882327" cy="235142"/>
            </a:xfrm>
            <a:custGeom>
              <a:avLst/>
              <a:gdLst/>
              <a:ahLst/>
              <a:cxnLst/>
              <a:rect l="l" t="t" r="r" b="b"/>
              <a:pathLst>
                <a:path w="1882327" h="235142">
                  <a:moveTo>
                    <a:pt x="0" y="0"/>
                  </a:moveTo>
                  <a:lnTo>
                    <a:pt x="1882327" y="0"/>
                  </a:lnTo>
                  <a:lnTo>
                    <a:pt x="1882327" y="235142"/>
                  </a:lnTo>
                  <a:lnTo>
                    <a:pt x="0" y="235142"/>
                  </a:lnTo>
                  <a:close/>
                </a:path>
              </a:pathLst>
            </a:custGeom>
            <a:solidFill>
              <a:srgbClr val="FFFF0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1882327" cy="273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8" name="Group 48"/>
          <p:cNvGrpSpPr/>
          <p:nvPr/>
        </p:nvGrpSpPr>
        <p:grpSpPr>
          <a:xfrm rot="0">
            <a:off x="9310989" y="9243639"/>
            <a:ext cx="7146960" cy="446403"/>
            <a:chOff x="0" y="0"/>
            <a:chExt cx="1882327" cy="11757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882327" cy="117571"/>
            </a:xfrm>
            <a:custGeom>
              <a:avLst/>
              <a:gdLst/>
              <a:ahLst/>
              <a:cxnLst/>
              <a:rect l="l" t="t" r="r" b="b"/>
              <a:pathLst>
                <a:path w="1882327" h="117571">
                  <a:moveTo>
                    <a:pt x="0" y="0"/>
                  </a:moveTo>
                  <a:lnTo>
                    <a:pt x="1882327" y="0"/>
                  </a:lnTo>
                  <a:lnTo>
                    <a:pt x="1882327" y="117571"/>
                  </a:lnTo>
                  <a:lnTo>
                    <a:pt x="0" y="117571"/>
                  </a:lnTo>
                  <a:close/>
                </a:path>
              </a:pathLst>
            </a:custGeom>
            <a:solidFill>
              <a:srgbClr val="00B0F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1882327" cy="1556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Presentation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Open Sans Bold</vt:lpstr>
      <vt:lpstr>Open Sans Bold Italics</vt:lpstr>
      <vt:lpstr>Ekushey Punarbhaba</vt:lpstr>
      <vt:lpstr>Bree Serif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Dapat mengetahui kondisi terakhir dan kelayakan operasional dari unit elevator/lift yang terpasang.</dc:title>
  <dc:creator/>
  <cp:lastModifiedBy>Novant Nanda Pradana</cp:lastModifiedBy>
  <cp:revision>2</cp:revision>
  <dcterms:created xsi:type="dcterms:W3CDTF">2006-08-16T00:00:00Z</dcterms:created>
  <dcterms:modified xsi:type="dcterms:W3CDTF">2024-12-29T13:40:19Z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EB85D6929EBC47D9A764FC1186DC214B_12</vt:lpwstr>
  </property>
  <property fmtid="{D5CDD505-2E9C-101B-9397-08002B2CF9AE}" pid="3" name="KSOProductBuildVer">
    <vt:lpwstr>1057-12.2.0.19307</vt:lpwstr>
  </property>
</Properties>
</file>