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4" r:id="rId3"/>
    <p:sldId id="280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ld, Douglas" initials="A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60"/>
  </p:normalViewPr>
  <p:slideViewPr>
    <p:cSldViewPr showGuides="1">
      <p:cViewPr>
        <p:scale>
          <a:sx n="100" d="100"/>
          <a:sy n="100" d="100"/>
        </p:scale>
        <p:origin x="300" y="-1352"/>
      </p:cViewPr>
      <p:guideLst>
        <p:guide orient="horz" pos="288"/>
        <p:guide orient="horz" pos="3801"/>
        <p:guide orient="horz" pos="950"/>
        <p:guide pos="5328"/>
        <p:guide pos="2937"/>
        <p:guide pos="432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C442F-99A4-469A-9334-A903D3E62376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af-ZA"/>
        </a:p>
      </dgm:t>
    </dgm:pt>
    <dgm:pt modelId="{87181228-6074-47BF-B1AC-148F4B1452C6}">
      <dgm:prSet phldrT="[Text]"/>
      <dgm:spPr/>
      <dgm:t>
        <a:bodyPr/>
        <a:lstStyle/>
        <a:p>
          <a:pPr algn="ctr"/>
          <a:r>
            <a:rPr lang="de-CH" b="1" dirty="0" smtClean="0"/>
            <a:t>FAST Lab</a:t>
          </a:r>
          <a:endParaRPr lang="af-ZA" b="1" dirty="0"/>
        </a:p>
      </dgm:t>
    </dgm:pt>
    <dgm:pt modelId="{3972BCEC-2325-4CF0-BF60-EE08315EC18F}" type="parTrans" cxnId="{D7F626AA-A9F8-4CA6-B2FA-C5FEA36E3D82}">
      <dgm:prSet/>
      <dgm:spPr/>
      <dgm:t>
        <a:bodyPr/>
        <a:lstStyle/>
        <a:p>
          <a:pPr algn="r"/>
          <a:endParaRPr lang="af-ZA" b="1">
            <a:solidFill>
              <a:schemeClr val="accent5">
                <a:lumMod val="25000"/>
              </a:schemeClr>
            </a:solidFill>
          </a:endParaRPr>
        </a:p>
      </dgm:t>
    </dgm:pt>
    <dgm:pt modelId="{FDAA3A52-C9C5-4159-A5E4-66E1A2BDB3DD}" type="sibTrans" cxnId="{D7F626AA-A9F8-4CA6-B2FA-C5FEA36E3D82}">
      <dgm:prSet/>
      <dgm:spPr/>
      <dgm:t>
        <a:bodyPr/>
        <a:lstStyle/>
        <a:p>
          <a:pPr algn="r"/>
          <a:endParaRPr lang="af-ZA" b="1">
            <a:solidFill>
              <a:schemeClr val="accent5">
                <a:lumMod val="25000"/>
              </a:schemeClr>
            </a:solidFill>
          </a:endParaRPr>
        </a:p>
      </dgm:t>
    </dgm:pt>
    <dgm:pt modelId="{D33477ED-B98A-46B3-81E7-4FBB025A54E9}">
      <dgm:prSet custT="1"/>
      <dgm:spPr>
        <a:gradFill rotWithShape="0">
          <a:gsLst>
            <a:gs pos="0">
              <a:schemeClr val="bg1">
                <a:lumMod val="65000"/>
              </a:schemeClr>
            </a:gs>
            <a:gs pos="80000">
              <a:schemeClr val="bg1"/>
            </a:gs>
            <a:gs pos="100000">
              <a:schemeClr val="bg1"/>
            </a:gs>
          </a:gsLst>
        </a:gradFill>
      </dgm:spPr>
      <dgm:t>
        <a:bodyPr/>
        <a:lstStyle/>
        <a:p>
          <a:pPr algn="l"/>
          <a:r>
            <a:rPr lang="en-US" sz="1400" dirty="0" smtClean="0">
              <a:solidFill>
                <a:schemeClr val="tx1"/>
              </a:solidFill>
            </a:rPr>
            <a:t>Management</a:t>
          </a:r>
          <a:endParaRPr lang="af-ZA" sz="1400" b="0" dirty="0">
            <a:solidFill>
              <a:schemeClr val="tx1"/>
            </a:solidFill>
          </a:endParaRPr>
        </a:p>
      </dgm:t>
    </dgm:pt>
    <dgm:pt modelId="{ACDDB622-0625-4CAF-BE8B-E5CF3374516F}" type="parTrans" cxnId="{612682A4-C882-499F-AB98-70465BA44A2C}">
      <dgm:prSet/>
      <dgm:spPr/>
      <dgm:t>
        <a:bodyPr/>
        <a:lstStyle/>
        <a:p>
          <a:pPr algn="r"/>
          <a:endParaRPr lang="af-ZA" b="1">
            <a:solidFill>
              <a:schemeClr val="accent5">
                <a:lumMod val="25000"/>
              </a:schemeClr>
            </a:solidFill>
          </a:endParaRPr>
        </a:p>
      </dgm:t>
    </dgm:pt>
    <dgm:pt modelId="{699F1AAC-25DC-4B5B-8431-AF991BA6EEC4}" type="sibTrans" cxnId="{612682A4-C882-499F-AB98-70465BA44A2C}">
      <dgm:prSet/>
      <dgm:spPr/>
      <dgm:t>
        <a:bodyPr/>
        <a:lstStyle/>
        <a:p>
          <a:pPr algn="r"/>
          <a:endParaRPr lang="af-ZA" b="1">
            <a:solidFill>
              <a:schemeClr val="accent5">
                <a:lumMod val="25000"/>
              </a:schemeClr>
            </a:solidFill>
          </a:endParaRPr>
        </a:p>
      </dgm:t>
    </dgm:pt>
    <dgm:pt modelId="{A90C7162-7E5A-4D6C-B8B0-EB17DBF53CD8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80000">
              <a:schemeClr val="bg1"/>
            </a:gs>
            <a:gs pos="100000">
              <a:schemeClr val="bg1"/>
            </a:gs>
          </a:gsLst>
        </a:gradFill>
      </dgm:spPr>
      <dgm:t>
        <a:bodyPr/>
        <a:lstStyle/>
        <a:p>
          <a:pPr algn="l"/>
          <a:r>
            <a:rPr lang="en-US" sz="1400" dirty="0" smtClean="0">
              <a:solidFill>
                <a:schemeClr val="tx1"/>
              </a:solidFill>
            </a:rPr>
            <a:t>Assay</a:t>
          </a:r>
          <a:r>
            <a:rPr lang="en-US" sz="1400" dirty="0" smtClean="0"/>
            <a:t> </a:t>
          </a:r>
          <a:r>
            <a:rPr lang="en-US" sz="1400" dirty="0" smtClean="0">
              <a:solidFill>
                <a:schemeClr val="tx1"/>
              </a:solidFill>
            </a:rPr>
            <a:t>development &amp; screening</a:t>
          </a:r>
          <a:endParaRPr lang="af-ZA" sz="1400" b="0" dirty="0">
            <a:solidFill>
              <a:schemeClr val="accent5">
                <a:lumMod val="25000"/>
              </a:schemeClr>
            </a:solidFill>
          </a:endParaRPr>
        </a:p>
      </dgm:t>
    </dgm:pt>
    <dgm:pt modelId="{98E83CBE-D6A1-47DD-81CC-07D2D1CF4E9C}" type="sibTrans" cxnId="{4C065559-7966-4A1F-A747-CD15670BB8AB}">
      <dgm:prSet/>
      <dgm:spPr/>
      <dgm:t>
        <a:bodyPr/>
        <a:lstStyle/>
        <a:p>
          <a:pPr algn="r"/>
          <a:endParaRPr lang="af-ZA" b="1">
            <a:solidFill>
              <a:schemeClr val="accent5">
                <a:lumMod val="25000"/>
              </a:schemeClr>
            </a:solidFill>
          </a:endParaRPr>
        </a:p>
      </dgm:t>
    </dgm:pt>
    <dgm:pt modelId="{A89333B4-BB8F-4893-BACD-43BFD2F084D4}" type="parTrans" cxnId="{4C065559-7966-4A1F-A747-CD15670BB8AB}">
      <dgm:prSet/>
      <dgm:spPr/>
      <dgm:t>
        <a:bodyPr/>
        <a:lstStyle/>
        <a:p>
          <a:pPr algn="r"/>
          <a:endParaRPr lang="af-ZA" b="1">
            <a:solidFill>
              <a:schemeClr val="accent5">
                <a:lumMod val="25000"/>
              </a:schemeClr>
            </a:solidFill>
          </a:endParaRPr>
        </a:p>
      </dgm:t>
    </dgm:pt>
    <dgm:pt modelId="{9059D27B-29B5-481D-941E-F7788BFABAA3}">
      <dgm:prSet custT="1"/>
      <dgm:spPr/>
      <dgm:t>
        <a:bodyPr/>
        <a:lstStyle/>
        <a:p>
          <a:pPr algn="l"/>
          <a:r>
            <a:rPr lang="en-US" sz="1200" dirty="0" smtClean="0">
              <a:solidFill>
                <a:schemeClr val="tx1"/>
              </a:solidFill>
            </a:rPr>
            <a:t>Data analysis</a:t>
          </a:r>
          <a:endParaRPr lang="en-US" sz="1200" dirty="0">
            <a:solidFill>
              <a:schemeClr val="tx1"/>
            </a:solidFill>
          </a:endParaRPr>
        </a:p>
      </dgm:t>
    </dgm:pt>
    <dgm:pt modelId="{4D3A1EF2-F5E4-4F2E-B4CE-F29C28CB560A}" type="sibTrans" cxnId="{F4FDE797-8140-45DA-9D4C-AEAF76D4E428}">
      <dgm:prSet/>
      <dgm:spPr/>
      <dgm:t>
        <a:bodyPr/>
        <a:lstStyle/>
        <a:p>
          <a:pPr algn="r"/>
          <a:endParaRPr lang="en-US"/>
        </a:p>
      </dgm:t>
    </dgm:pt>
    <dgm:pt modelId="{39F6E60D-CFAC-4710-AF55-DA9195A7D607}" type="parTrans" cxnId="{F4FDE797-8140-45DA-9D4C-AEAF76D4E428}">
      <dgm:prSet/>
      <dgm:spPr/>
      <dgm:t>
        <a:bodyPr/>
        <a:lstStyle/>
        <a:p>
          <a:pPr algn="r"/>
          <a:endParaRPr lang="en-US"/>
        </a:p>
      </dgm:t>
    </dgm:pt>
    <dgm:pt modelId="{9C89443F-FA55-4AF1-8511-CDCB59F2CC13}">
      <dgm:prSet custT="1"/>
      <dgm:spPr/>
      <dgm:t>
        <a:bodyPr/>
        <a:lstStyle/>
        <a:p>
          <a:pPr algn="l"/>
          <a:r>
            <a:rPr lang="en-US" sz="1200" dirty="0" smtClean="0">
              <a:solidFill>
                <a:schemeClr val="tx1"/>
              </a:solidFill>
            </a:rPr>
            <a:t>Project guidance</a:t>
          </a:r>
        </a:p>
      </dgm:t>
    </dgm:pt>
    <dgm:pt modelId="{191C1EE2-B61B-4DCA-8A70-2D3E5521757A}" type="sibTrans" cxnId="{A5F06FA8-5A33-4EAA-B00C-330BD5364357}">
      <dgm:prSet/>
      <dgm:spPr/>
      <dgm:t>
        <a:bodyPr/>
        <a:lstStyle/>
        <a:p>
          <a:pPr algn="r"/>
          <a:endParaRPr lang="en-US"/>
        </a:p>
      </dgm:t>
    </dgm:pt>
    <dgm:pt modelId="{DF12BF5F-6D7B-4891-8B12-24056A332A4E}" type="parTrans" cxnId="{A5F06FA8-5A33-4EAA-B00C-330BD5364357}">
      <dgm:prSet/>
      <dgm:spPr/>
      <dgm:t>
        <a:bodyPr/>
        <a:lstStyle/>
        <a:p>
          <a:pPr algn="r"/>
          <a:endParaRPr lang="en-US"/>
        </a:p>
      </dgm:t>
    </dgm:pt>
    <dgm:pt modelId="{C7B8B905-4959-4B58-B9F8-2947C4DF5A51}">
      <dgm:prSet phldrT="[Text]"/>
      <dgm:spPr>
        <a:gradFill rotWithShape="0">
          <a:gsLst>
            <a:gs pos="0">
              <a:schemeClr val="bg1">
                <a:lumMod val="65000"/>
              </a:schemeClr>
            </a:gs>
            <a:gs pos="80000">
              <a:schemeClr val="bg1"/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Shepard collaborators</a:t>
          </a:r>
          <a:endParaRPr lang="af-ZA" b="0" dirty="0">
            <a:solidFill>
              <a:schemeClr val="accent5">
                <a:lumMod val="25000"/>
              </a:schemeClr>
            </a:solidFill>
          </a:endParaRPr>
        </a:p>
      </dgm:t>
    </dgm:pt>
    <dgm:pt modelId="{32AA658C-1203-4321-B33C-731271883FC1}" type="parTrans" cxnId="{A688568E-8E12-4A09-AC30-9BCED4911FFA}">
      <dgm:prSet/>
      <dgm:spPr/>
      <dgm:t>
        <a:bodyPr/>
        <a:lstStyle/>
        <a:p>
          <a:endParaRPr lang="en-US"/>
        </a:p>
      </dgm:t>
    </dgm:pt>
    <dgm:pt modelId="{2B33A96A-1211-4ABB-BA75-9CE16990A23C}" type="sibTrans" cxnId="{A688568E-8E12-4A09-AC30-9BCED4911FFA}">
      <dgm:prSet/>
      <dgm:spPr/>
      <dgm:t>
        <a:bodyPr/>
        <a:lstStyle/>
        <a:p>
          <a:endParaRPr lang="en-US"/>
        </a:p>
      </dgm:t>
    </dgm:pt>
    <dgm:pt modelId="{812C7FE2-1F46-4BC6-9650-D1D20C08DE2F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80000">
              <a:schemeClr val="bg1"/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Cheminformatics</a:t>
          </a:r>
        </a:p>
        <a:p>
          <a:r>
            <a:rPr lang="en-US" sz="1200" dirty="0" smtClean="0">
              <a:solidFill>
                <a:schemeClr val="tx1"/>
              </a:solidFill>
            </a:rPr>
            <a:t>Subset design</a:t>
          </a:r>
        </a:p>
      </dgm:t>
    </dgm:pt>
    <dgm:pt modelId="{A8609CD4-D2AE-41C5-8271-2A943DBBD90D}" type="parTrans" cxnId="{391BA64B-19DB-4D65-BF30-F76F990D312E}">
      <dgm:prSet/>
      <dgm:spPr/>
      <dgm:t>
        <a:bodyPr/>
        <a:lstStyle/>
        <a:p>
          <a:endParaRPr lang="en-US"/>
        </a:p>
      </dgm:t>
    </dgm:pt>
    <dgm:pt modelId="{5B2BCFA2-E238-41D8-86EF-85B825F62ED5}" type="sibTrans" cxnId="{391BA64B-19DB-4D65-BF30-F76F990D312E}">
      <dgm:prSet/>
      <dgm:spPr/>
      <dgm:t>
        <a:bodyPr/>
        <a:lstStyle/>
        <a:p>
          <a:endParaRPr lang="en-US"/>
        </a:p>
      </dgm:t>
    </dgm:pt>
    <dgm:pt modelId="{5C5A9A9D-46FA-404E-84A5-9EE5D58614D7}" type="pres">
      <dgm:prSet presAssocID="{70CC442F-99A4-469A-9334-A903D3E623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af-ZA"/>
        </a:p>
      </dgm:t>
    </dgm:pt>
    <dgm:pt modelId="{D3213512-1AC0-4053-873B-7339F326955D}" type="pres">
      <dgm:prSet presAssocID="{87181228-6074-47BF-B1AC-148F4B1452C6}" presName="centerShape" presStyleLbl="node0" presStyleIdx="0" presStyleCnt="1" custLinFactNeighborX="1147" custLinFactNeighborY="3911"/>
      <dgm:spPr/>
      <dgm:t>
        <a:bodyPr/>
        <a:lstStyle/>
        <a:p>
          <a:endParaRPr lang="af-ZA"/>
        </a:p>
      </dgm:t>
    </dgm:pt>
    <dgm:pt modelId="{2EF80CC3-D483-4C7E-AA4E-CB00484A387D}" type="pres">
      <dgm:prSet presAssocID="{ACDDB622-0625-4CAF-BE8B-E5CF3374516F}" presName="parTrans" presStyleLbl="bgSibTrans2D1" presStyleIdx="0" presStyleCnt="4" custLinFactNeighborX="3016" custLinFactNeighborY="7413"/>
      <dgm:spPr/>
      <dgm:t>
        <a:bodyPr/>
        <a:lstStyle/>
        <a:p>
          <a:endParaRPr lang="af-ZA"/>
        </a:p>
      </dgm:t>
    </dgm:pt>
    <dgm:pt modelId="{DDB303A6-1CE4-447A-A207-2A556828C99A}" type="pres">
      <dgm:prSet presAssocID="{D33477ED-B98A-46B3-81E7-4FBB025A54E9}" presName="node" presStyleLbl="node1" presStyleIdx="0" presStyleCnt="4" custScaleX="131256">
        <dgm:presLayoutVars>
          <dgm:bulletEnabled val="1"/>
        </dgm:presLayoutVars>
      </dgm:prSet>
      <dgm:spPr/>
      <dgm:t>
        <a:bodyPr/>
        <a:lstStyle/>
        <a:p>
          <a:endParaRPr lang="af-ZA"/>
        </a:p>
      </dgm:t>
    </dgm:pt>
    <dgm:pt modelId="{14D4A085-741C-458E-A8E9-F29A0DB81FC1}" type="pres">
      <dgm:prSet presAssocID="{A89333B4-BB8F-4893-BACD-43BFD2F084D4}" presName="parTrans" presStyleLbl="bgSibTrans2D1" presStyleIdx="1" presStyleCnt="4" custLinFactNeighborY="19768"/>
      <dgm:spPr/>
      <dgm:t>
        <a:bodyPr/>
        <a:lstStyle/>
        <a:p>
          <a:endParaRPr lang="af-ZA"/>
        </a:p>
      </dgm:t>
    </dgm:pt>
    <dgm:pt modelId="{9D0344B2-FC94-4365-BF76-527933E26AA5}" type="pres">
      <dgm:prSet presAssocID="{A90C7162-7E5A-4D6C-B8B0-EB17DBF53CD8}" presName="node" presStyleLbl="node1" presStyleIdx="1" presStyleCnt="4" custRadScaleRad="109180" custRadScaleInc="-5329">
        <dgm:presLayoutVars>
          <dgm:bulletEnabled val="1"/>
        </dgm:presLayoutVars>
      </dgm:prSet>
      <dgm:spPr/>
      <dgm:t>
        <a:bodyPr/>
        <a:lstStyle/>
        <a:p>
          <a:endParaRPr lang="af-ZA"/>
        </a:p>
      </dgm:t>
    </dgm:pt>
    <dgm:pt modelId="{4C03C74D-31F9-4EB7-A308-601A66E17D78}" type="pres">
      <dgm:prSet presAssocID="{32AA658C-1203-4321-B33C-731271883FC1}" presName="parTrans" presStyleLbl="bgSibTrans2D1" presStyleIdx="2" presStyleCnt="4" custLinFactNeighborX="-1746" custLinFactNeighborY="17297"/>
      <dgm:spPr/>
      <dgm:t>
        <a:bodyPr/>
        <a:lstStyle/>
        <a:p>
          <a:endParaRPr lang="en-US"/>
        </a:p>
      </dgm:t>
    </dgm:pt>
    <dgm:pt modelId="{F3DA322E-9B82-40DA-B49B-7195564B0249}" type="pres">
      <dgm:prSet presAssocID="{C7B8B905-4959-4B58-B9F8-2947C4DF5A51}" presName="node" presStyleLbl="node1" presStyleIdx="2" presStyleCnt="4" custRadScaleRad="118979" custRadScaleInc="5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CC739-CB9E-4954-9A9E-4FF971BF0370}" type="pres">
      <dgm:prSet presAssocID="{A8609CD4-D2AE-41C5-8271-2A943DBBD90D}" presName="parTrans" presStyleLbl="bgSibTrans2D1" presStyleIdx="3" presStyleCnt="4" custAng="19982412" custLinFactNeighborX="-16161" custLinFactNeighborY="-34761"/>
      <dgm:spPr/>
      <dgm:t>
        <a:bodyPr/>
        <a:lstStyle/>
        <a:p>
          <a:endParaRPr lang="en-US"/>
        </a:p>
      </dgm:t>
    </dgm:pt>
    <dgm:pt modelId="{B3F77B63-020B-410E-A7EC-EE08E9174E0F}" type="pres">
      <dgm:prSet presAssocID="{812C7FE2-1F46-4BC6-9650-D1D20C08DE2F}" presName="node" presStyleLbl="node1" presStyleIdx="3" presStyleCnt="4" custScaleX="129494" custRadScaleRad="108293" custRadScaleInc="-1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626AA-A9F8-4CA6-B2FA-C5FEA36E3D82}" srcId="{70CC442F-99A4-469A-9334-A903D3E62376}" destId="{87181228-6074-47BF-B1AC-148F4B1452C6}" srcOrd="0" destOrd="0" parTransId="{3972BCEC-2325-4CF0-BF60-EE08315EC18F}" sibTransId="{FDAA3A52-C9C5-4159-A5E4-66E1A2BDB3DD}"/>
    <dgm:cxn modelId="{0ED35500-7001-4F29-ADEE-595F3690AEC2}" type="presOf" srcId="{ACDDB622-0625-4CAF-BE8B-E5CF3374516F}" destId="{2EF80CC3-D483-4C7E-AA4E-CB00484A387D}" srcOrd="0" destOrd="0" presId="urn:microsoft.com/office/officeart/2005/8/layout/radial4"/>
    <dgm:cxn modelId="{A688568E-8E12-4A09-AC30-9BCED4911FFA}" srcId="{87181228-6074-47BF-B1AC-148F4B1452C6}" destId="{C7B8B905-4959-4B58-B9F8-2947C4DF5A51}" srcOrd="2" destOrd="0" parTransId="{32AA658C-1203-4321-B33C-731271883FC1}" sibTransId="{2B33A96A-1211-4ABB-BA75-9CE16990A23C}"/>
    <dgm:cxn modelId="{DC3B0622-2F9E-4DCF-A457-B40B794E906A}" type="presOf" srcId="{C7B8B905-4959-4B58-B9F8-2947C4DF5A51}" destId="{F3DA322E-9B82-40DA-B49B-7195564B0249}" srcOrd="0" destOrd="0" presId="urn:microsoft.com/office/officeart/2005/8/layout/radial4"/>
    <dgm:cxn modelId="{0AE79EA5-AFD7-4C25-B8E1-9D746CBD9378}" type="presOf" srcId="{9059D27B-29B5-481D-941E-F7788BFABAA3}" destId="{DDB303A6-1CE4-447A-A207-2A556828C99A}" srcOrd="0" destOrd="2" presId="urn:microsoft.com/office/officeart/2005/8/layout/radial4"/>
    <dgm:cxn modelId="{612682A4-C882-499F-AB98-70465BA44A2C}" srcId="{87181228-6074-47BF-B1AC-148F4B1452C6}" destId="{D33477ED-B98A-46B3-81E7-4FBB025A54E9}" srcOrd="0" destOrd="0" parTransId="{ACDDB622-0625-4CAF-BE8B-E5CF3374516F}" sibTransId="{699F1AAC-25DC-4B5B-8431-AF991BA6EEC4}"/>
    <dgm:cxn modelId="{B841F701-9371-4025-A967-91C3636126F8}" type="presOf" srcId="{87181228-6074-47BF-B1AC-148F4B1452C6}" destId="{D3213512-1AC0-4053-873B-7339F326955D}" srcOrd="0" destOrd="0" presId="urn:microsoft.com/office/officeart/2005/8/layout/radial4"/>
    <dgm:cxn modelId="{A5F06FA8-5A33-4EAA-B00C-330BD5364357}" srcId="{D33477ED-B98A-46B3-81E7-4FBB025A54E9}" destId="{9C89443F-FA55-4AF1-8511-CDCB59F2CC13}" srcOrd="0" destOrd="0" parTransId="{DF12BF5F-6D7B-4891-8B12-24056A332A4E}" sibTransId="{191C1EE2-B61B-4DCA-8A70-2D3E5521757A}"/>
    <dgm:cxn modelId="{402065D9-81B8-42FE-A0CA-AF88B5FD297C}" type="presOf" srcId="{A90C7162-7E5A-4D6C-B8B0-EB17DBF53CD8}" destId="{9D0344B2-FC94-4365-BF76-527933E26AA5}" srcOrd="0" destOrd="0" presId="urn:microsoft.com/office/officeart/2005/8/layout/radial4"/>
    <dgm:cxn modelId="{4C065559-7966-4A1F-A747-CD15670BB8AB}" srcId="{87181228-6074-47BF-B1AC-148F4B1452C6}" destId="{A90C7162-7E5A-4D6C-B8B0-EB17DBF53CD8}" srcOrd="1" destOrd="0" parTransId="{A89333B4-BB8F-4893-BACD-43BFD2F084D4}" sibTransId="{98E83CBE-D6A1-47DD-81CC-07D2D1CF4E9C}"/>
    <dgm:cxn modelId="{8DF5C404-90EF-411C-A250-E54F933DEBE0}" type="presOf" srcId="{D33477ED-B98A-46B3-81E7-4FBB025A54E9}" destId="{DDB303A6-1CE4-447A-A207-2A556828C99A}" srcOrd="0" destOrd="0" presId="urn:microsoft.com/office/officeart/2005/8/layout/radial4"/>
    <dgm:cxn modelId="{A8A66B8F-9415-4B0B-92C4-8530F5C5CB55}" type="presOf" srcId="{70CC442F-99A4-469A-9334-A903D3E62376}" destId="{5C5A9A9D-46FA-404E-84A5-9EE5D58614D7}" srcOrd="0" destOrd="0" presId="urn:microsoft.com/office/officeart/2005/8/layout/radial4"/>
    <dgm:cxn modelId="{EC0102C7-3D33-4EF9-9149-B72E07FD365F}" type="presOf" srcId="{A89333B4-BB8F-4893-BACD-43BFD2F084D4}" destId="{14D4A085-741C-458E-A8E9-F29A0DB81FC1}" srcOrd="0" destOrd="0" presId="urn:microsoft.com/office/officeart/2005/8/layout/radial4"/>
    <dgm:cxn modelId="{D5BEFC6D-54DD-4E80-B628-EC46C7260AE1}" type="presOf" srcId="{32AA658C-1203-4321-B33C-731271883FC1}" destId="{4C03C74D-31F9-4EB7-A308-601A66E17D78}" srcOrd="0" destOrd="0" presId="urn:microsoft.com/office/officeart/2005/8/layout/radial4"/>
    <dgm:cxn modelId="{F4FDE797-8140-45DA-9D4C-AEAF76D4E428}" srcId="{D33477ED-B98A-46B3-81E7-4FBB025A54E9}" destId="{9059D27B-29B5-481D-941E-F7788BFABAA3}" srcOrd="1" destOrd="0" parTransId="{39F6E60D-CFAC-4710-AF55-DA9195A7D607}" sibTransId="{4D3A1EF2-F5E4-4F2E-B4CE-F29C28CB560A}"/>
    <dgm:cxn modelId="{E96AFCDD-9BC5-4957-9588-042E8407FAF2}" type="presOf" srcId="{A8609CD4-D2AE-41C5-8271-2A943DBBD90D}" destId="{490CC739-CB9E-4954-9A9E-4FF971BF0370}" srcOrd="0" destOrd="0" presId="urn:microsoft.com/office/officeart/2005/8/layout/radial4"/>
    <dgm:cxn modelId="{391BA64B-19DB-4D65-BF30-F76F990D312E}" srcId="{87181228-6074-47BF-B1AC-148F4B1452C6}" destId="{812C7FE2-1F46-4BC6-9650-D1D20C08DE2F}" srcOrd="3" destOrd="0" parTransId="{A8609CD4-D2AE-41C5-8271-2A943DBBD90D}" sibTransId="{5B2BCFA2-E238-41D8-86EF-85B825F62ED5}"/>
    <dgm:cxn modelId="{2E94A3BA-B37D-418E-B587-42C03F906502}" type="presOf" srcId="{812C7FE2-1F46-4BC6-9650-D1D20C08DE2F}" destId="{B3F77B63-020B-410E-A7EC-EE08E9174E0F}" srcOrd="0" destOrd="0" presId="urn:microsoft.com/office/officeart/2005/8/layout/radial4"/>
    <dgm:cxn modelId="{07DF4B01-F5BB-4BF6-87C2-09C4B4CA98BD}" type="presOf" srcId="{9C89443F-FA55-4AF1-8511-CDCB59F2CC13}" destId="{DDB303A6-1CE4-447A-A207-2A556828C99A}" srcOrd="0" destOrd="1" presId="urn:microsoft.com/office/officeart/2005/8/layout/radial4"/>
    <dgm:cxn modelId="{5D82792A-E92C-4FD3-B9E2-205B619A274A}" type="presParOf" srcId="{5C5A9A9D-46FA-404E-84A5-9EE5D58614D7}" destId="{D3213512-1AC0-4053-873B-7339F326955D}" srcOrd="0" destOrd="0" presId="urn:microsoft.com/office/officeart/2005/8/layout/radial4"/>
    <dgm:cxn modelId="{24B580E1-9C50-4A63-AA93-FCF33FAF229F}" type="presParOf" srcId="{5C5A9A9D-46FA-404E-84A5-9EE5D58614D7}" destId="{2EF80CC3-D483-4C7E-AA4E-CB00484A387D}" srcOrd="1" destOrd="0" presId="urn:microsoft.com/office/officeart/2005/8/layout/radial4"/>
    <dgm:cxn modelId="{57247E82-A62F-4CF6-BC45-9F752F79BC68}" type="presParOf" srcId="{5C5A9A9D-46FA-404E-84A5-9EE5D58614D7}" destId="{DDB303A6-1CE4-447A-A207-2A556828C99A}" srcOrd="2" destOrd="0" presId="urn:microsoft.com/office/officeart/2005/8/layout/radial4"/>
    <dgm:cxn modelId="{52032FE5-D833-4D5E-988F-C8395403C4A9}" type="presParOf" srcId="{5C5A9A9D-46FA-404E-84A5-9EE5D58614D7}" destId="{14D4A085-741C-458E-A8E9-F29A0DB81FC1}" srcOrd="3" destOrd="0" presId="urn:microsoft.com/office/officeart/2005/8/layout/radial4"/>
    <dgm:cxn modelId="{BA83F76E-3EE0-4129-BCC3-06AA61C812E3}" type="presParOf" srcId="{5C5A9A9D-46FA-404E-84A5-9EE5D58614D7}" destId="{9D0344B2-FC94-4365-BF76-527933E26AA5}" srcOrd="4" destOrd="0" presId="urn:microsoft.com/office/officeart/2005/8/layout/radial4"/>
    <dgm:cxn modelId="{8067B598-545B-40EA-AAAD-D88D07D0980E}" type="presParOf" srcId="{5C5A9A9D-46FA-404E-84A5-9EE5D58614D7}" destId="{4C03C74D-31F9-4EB7-A308-601A66E17D78}" srcOrd="5" destOrd="0" presId="urn:microsoft.com/office/officeart/2005/8/layout/radial4"/>
    <dgm:cxn modelId="{66FE86C8-20C3-4CCC-9853-1846FEA8F494}" type="presParOf" srcId="{5C5A9A9D-46FA-404E-84A5-9EE5D58614D7}" destId="{F3DA322E-9B82-40DA-B49B-7195564B0249}" srcOrd="6" destOrd="0" presId="urn:microsoft.com/office/officeart/2005/8/layout/radial4"/>
    <dgm:cxn modelId="{500DC3C3-F220-479B-AD8B-4BF232313357}" type="presParOf" srcId="{5C5A9A9D-46FA-404E-84A5-9EE5D58614D7}" destId="{490CC739-CB9E-4954-9A9E-4FF971BF0370}" srcOrd="7" destOrd="0" presId="urn:microsoft.com/office/officeart/2005/8/layout/radial4"/>
    <dgm:cxn modelId="{1356757A-FB65-46F1-9FA6-0498FB35011D}" type="presParOf" srcId="{5C5A9A9D-46FA-404E-84A5-9EE5D58614D7}" destId="{B3F77B63-020B-410E-A7EC-EE08E9174E0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13512-1AC0-4053-873B-7339F326955D}">
      <dsp:nvSpPr>
        <dsp:cNvPr id="0" name=""/>
        <dsp:cNvSpPr/>
      </dsp:nvSpPr>
      <dsp:spPr>
        <a:xfrm>
          <a:off x="1669848" y="2044621"/>
          <a:ext cx="1202436" cy="12024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500" b="1" kern="1200" dirty="0" smtClean="0"/>
            <a:t>FAST Lab</a:t>
          </a:r>
          <a:endParaRPr lang="af-ZA" sz="2500" b="1" kern="1200" dirty="0"/>
        </a:p>
      </dsp:txBody>
      <dsp:txXfrm>
        <a:off x="1845941" y="2220714"/>
        <a:ext cx="850250" cy="850250"/>
      </dsp:txXfrm>
    </dsp:sp>
    <dsp:sp modelId="{2EF80CC3-D483-4C7E-AA4E-CB00484A387D}">
      <dsp:nvSpPr>
        <dsp:cNvPr id="0" name=""/>
        <dsp:cNvSpPr/>
      </dsp:nvSpPr>
      <dsp:spPr>
        <a:xfrm rot="11929251">
          <a:off x="580785" y="2103663"/>
          <a:ext cx="1123236" cy="3426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B303A6-1CE4-447A-A207-2A556828C99A}">
      <dsp:nvSpPr>
        <dsp:cNvPr id="0" name=""/>
        <dsp:cNvSpPr/>
      </dsp:nvSpPr>
      <dsp:spPr>
        <a:xfrm>
          <a:off x="-172740" y="1611496"/>
          <a:ext cx="1499356" cy="913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65000"/>
              </a:schemeClr>
            </a:gs>
            <a:gs pos="80000">
              <a:schemeClr val="bg1"/>
            </a:gs>
            <a:gs pos="100000">
              <a:schemeClr val="bg1"/>
            </a:gs>
          </a:gsLst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Management</a:t>
          </a:r>
          <a:endParaRPr lang="af-ZA" sz="1400" b="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Project guidance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Data analysis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-145974" y="1638262"/>
        <a:ext cx="1445824" cy="860319"/>
      </dsp:txXfrm>
    </dsp:sp>
    <dsp:sp modelId="{14D4A085-741C-458E-A8E9-F29A0DB81FC1}">
      <dsp:nvSpPr>
        <dsp:cNvPr id="0" name=""/>
        <dsp:cNvSpPr/>
      </dsp:nvSpPr>
      <dsp:spPr>
        <a:xfrm rot="14601961">
          <a:off x="1004378" y="1341613"/>
          <a:ext cx="1329140" cy="3426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0344B2-FC94-4365-BF76-527933E26AA5}">
      <dsp:nvSpPr>
        <dsp:cNvPr id="0" name=""/>
        <dsp:cNvSpPr/>
      </dsp:nvSpPr>
      <dsp:spPr>
        <a:xfrm>
          <a:off x="799871" y="394239"/>
          <a:ext cx="1142314" cy="913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65000"/>
              </a:schemeClr>
            </a:gs>
            <a:gs pos="80000">
              <a:schemeClr val="bg1"/>
            </a:gs>
            <a:gs pos="100000">
              <a:schemeClr val="bg1"/>
            </a:gs>
          </a:gsLst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Assay</a:t>
          </a:r>
          <a:r>
            <a:rPr lang="en-US" sz="1400" kern="1200" dirty="0" smtClean="0"/>
            <a:t> </a:t>
          </a:r>
          <a:r>
            <a:rPr lang="en-US" sz="1400" kern="1200" dirty="0" smtClean="0">
              <a:solidFill>
                <a:schemeClr val="tx1"/>
              </a:solidFill>
            </a:rPr>
            <a:t>development &amp; screening</a:t>
          </a:r>
          <a:endParaRPr lang="af-ZA" sz="1400" b="0" kern="1200" dirty="0">
            <a:solidFill>
              <a:schemeClr val="accent5">
                <a:lumMod val="25000"/>
              </a:schemeClr>
            </a:solidFill>
          </a:endParaRPr>
        </a:p>
      </dsp:txBody>
      <dsp:txXfrm>
        <a:off x="826637" y="421005"/>
        <a:ext cx="1088782" cy="860319"/>
      </dsp:txXfrm>
    </dsp:sp>
    <dsp:sp modelId="{4C03C74D-31F9-4EB7-A308-601A66E17D78}">
      <dsp:nvSpPr>
        <dsp:cNvPr id="0" name=""/>
        <dsp:cNvSpPr/>
      </dsp:nvSpPr>
      <dsp:spPr>
        <a:xfrm rot="17686098">
          <a:off x="2110145" y="1250100"/>
          <a:ext cx="1455564" cy="3426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DA322E-9B82-40DA-B49B-7195564B0249}">
      <dsp:nvSpPr>
        <dsp:cNvPr id="0" name=""/>
        <dsp:cNvSpPr/>
      </dsp:nvSpPr>
      <dsp:spPr>
        <a:xfrm>
          <a:off x="2597089" y="244413"/>
          <a:ext cx="1142314" cy="913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65000"/>
              </a:schemeClr>
            </a:gs>
            <a:gs pos="80000">
              <a:schemeClr val="bg1"/>
            </a:gs>
            <a:gs pos="100000">
              <a:schemeClr val="bg1"/>
            </a:gs>
          </a:gsLst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Shepard collaborators</a:t>
          </a:r>
          <a:endParaRPr lang="af-ZA" sz="1400" b="0" kern="1200" dirty="0">
            <a:solidFill>
              <a:schemeClr val="accent5">
                <a:lumMod val="25000"/>
              </a:schemeClr>
            </a:solidFill>
          </a:endParaRPr>
        </a:p>
      </dsp:txBody>
      <dsp:txXfrm>
        <a:off x="2623855" y="271179"/>
        <a:ext cx="1088782" cy="860319"/>
      </dsp:txXfrm>
    </dsp:sp>
    <dsp:sp modelId="{490CC739-CB9E-4954-9A9E-4FF971BF0370}">
      <dsp:nvSpPr>
        <dsp:cNvPr id="0" name=""/>
        <dsp:cNvSpPr/>
      </dsp:nvSpPr>
      <dsp:spPr>
        <a:xfrm rot="18700325">
          <a:off x="2679078" y="1918439"/>
          <a:ext cx="1071214" cy="3426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F77B63-020B-410E-A7EC-EE08E9174E0F}">
      <dsp:nvSpPr>
        <dsp:cNvPr id="0" name=""/>
        <dsp:cNvSpPr/>
      </dsp:nvSpPr>
      <dsp:spPr>
        <a:xfrm>
          <a:off x="3146979" y="1556831"/>
          <a:ext cx="1479228" cy="913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65000"/>
              </a:schemeClr>
            </a:gs>
            <a:gs pos="80000">
              <a:schemeClr val="bg1"/>
            </a:gs>
            <a:gs pos="100000">
              <a:schemeClr val="bg1"/>
            </a:gs>
          </a:gsLst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Cheminformatics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Subset design</a:t>
          </a:r>
        </a:p>
      </dsp:txBody>
      <dsp:txXfrm>
        <a:off x="3173745" y="1583597"/>
        <a:ext cx="1425696" cy="860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/>
              </a:rPr>
              <a:pPr/>
              <a:t>4/30/2019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C4595FF-6E7F-4C41-B8DF-4AE76FC1F075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FF727-36B4-42A3-B097-B6D37A5AA122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C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" y="457200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itchFamily="34" charset="0"/>
              <a:buNone/>
              <a:tabLst>
                <a:tab pos="3998913" algn="r"/>
                <a:tab pos="8229600" algn="r"/>
              </a:tabLst>
              <a:defRPr sz="1200"/>
            </a:lvl1pPr>
          </a:lstStyle>
          <a:p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58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965959" y="4389120"/>
            <a:ext cx="6492241" cy="960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965959" y="2331720"/>
            <a:ext cx="6492241" cy="228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80" y="1346200"/>
            <a:ext cx="8855846" cy="1635125"/>
          </a:xfrm>
          <a:prstGeom prst="rect">
            <a:avLst/>
          </a:prstGeom>
        </p:spPr>
        <p:txBody>
          <a:bodyPr/>
          <a:lstStyle>
            <a:lvl1pPr marL="0" indent="0" defTabSz="360000">
              <a:lnSpc>
                <a:spcPct val="90000"/>
              </a:lnSpc>
              <a:spcBef>
                <a:spcPts val="2000"/>
              </a:spcBef>
              <a:buFontTx/>
              <a:buNone/>
              <a:tabLst>
                <a:tab pos="360000" algn="l"/>
              </a:tabLst>
              <a:defRPr sz="2000">
                <a:solidFill>
                  <a:srgbClr val="923222"/>
                </a:solidFill>
              </a:defRPr>
            </a:lvl1pPr>
            <a:lvl2pPr marL="252000" indent="-252000" defTabSz="360000">
              <a:lnSpc>
                <a:spcPct val="90000"/>
              </a:lnSpc>
              <a:spcBef>
                <a:spcPts val="1000"/>
              </a:spcBef>
              <a:buClr>
                <a:srgbClr val="E44C16"/>
              </a:buClr>
              <a:buFont typeface="Arial" pitchFamily="34" charset="0"/>
              <a:buChar char="»"/>
              <a:tabLst>
                <a:tab pos="360000" algn="l"/>
              </a:tabLst>
              <a:defRPr/>
            </a:lvl2pPr>
            <a:lvl3pPr marL="468000" indent="-216000" defTabSz="360000">
              <a:lnSpc>
                <a:spcPct val="90000"/>
              </a:lnSpc>
              <a:spcBef>
                <a:spcPts val="800"/>
              </a:spcBef>
              <a:buClr>
                <a:srgbClr val="E44C16"/>
              </a:buClr>
              <a:buFont typeface="Arial" pitchFamily="34" charset="0"/>
              <a:buChar char="•"/>
              <a:tabLst>
                <a:tab pos="360000" algn="l"/>
              </a:tabLst>
              <a:defRPr sz="1600"/>
            </a:lvl3pPr>
            <a:lvl4pPr marL="648000" indent="-180000" defTabSz="360000">
              <a:lnSpc>
                <a:spcPct val="90000"/>
              </a:lnSpc>
              <a:spcBef>
                <a:spcPts val="600"/>
              </a:spcBef>
              <a:buClr>
                <a:srgbClr val="E44C16"/>
              </a:buClr>
              <a:buFont typeface="Wingdings" pitchFamily="2" charset="2"/>
              <a:buChar char="Ø"/>
              <a:tabLst>
                <a:tab pos="360000" algn="l"/>
              </a:tabLst>
              <a:defRPr sz="1200"/>
            </a:lvl4pPr>
            <a:lvl5pPr marL="756000" indent="-108000" defTabSz="360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-"/>
              <a:tabLst>
                <a:tab pos="360000" algn="l"/>
              </a:tabLst>
              <a:defRPr sz="10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25438"/>
            <a:ext cx="8497888" cy="787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55625" y="6440488"/>
            <a:ext cx="6524625" cy="230187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9256"/>
      </p:ext>
    </p:extLst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22" name="Straight Connector 21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133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buSzPct val="100000"/>
              <a:buFont typeface="+mj-lt"/>
              <a:buAutoNum type="arabicPeriod"/>
              <a:defRPr/>
            </a:lvl1pPr>
            <a:lvl2pPr marL="684213" indent="-231775">
              <a:defRPr/>
            </a:lvl2pPr>
            <a:lvl3pPr marL="914400" indent="-230188">
              <a:defRPr/>
            </a:lvl3pPr>
            <a:lvl4pPr marL="1146175" indent="-231775">
              <a:defRPr/>
            </a:lvl4pPr>
            <a:lvl5pPr marL="1368425" indent="-22225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6344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777240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2057400"/>
            <a:ext cx="777240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8580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6344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3756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8932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68580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333756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598932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685800" y="6350635"/>
            <a:ext cx="5943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200" dirty="0" smtClean="0">
                <a:solidFill>
                  <a:schemeClr val="accent1"/>
                </a:solidFill>
              </a:rPr>
              <a:t>NIBR FAST</a:t>
            </a:r>
            <a:r>
              <a:rPr lang="de-CH" sz="1200" baseline="0" dirty="0" smtClean="0">
                <a:solidFill>
                  <a:schemeClr val="accent1"/>
                </a:solidFill>
              </a:rPr>
              <a:t> Lab</a:t>
            </a:r>
            <a:r>
              <a:rPr lang="de-CH" sz="1200" dirty="0" smtClean="0">
                <a:solidFill>
                  <a:schemeClr val="accent1"/>
                </a:solidFill>
              </a:rPr>
              <a:t> 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smtClean="0">
                <a:solidFill>
                  <a:srgbClr val="7F7F7F"/>
                </a:solidFill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dirty="0">
                <a:solidFill>
                  <a:srgbClr val="7F7F7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3" r:id="rId12"/>
    <p:sldLayoutId id="2147483670" r:id="rId13"/>
    <p:sldLayoutId id="2147483671" r:id="rId14"/>
    <p:sldLayoutId id="2147483669" r:id="rId15"/>
    <p:sldLayoutId id="2147483668" r:id="rId16"/>
    <p:sldLayoutId id="2147483674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Tx/>
        <a:buSzPct val="120000"/>
        <a:buFont typeface="Arial" pitchFamily="34" charset="0"/>
        <a:buChar char="•"/>
        <a:tabLst>
          <a:tab pos="3998913" algn="r"/>
          <a:tab pos="8229600" algn="r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Novartis FAST-lab collaboration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26280"/>
          </a:xfrm>
        </p:spPr>
        <p:txBody>
          <a:bodyPr>
            <a:normAutofit fontScale="92500" lnSpcReduction="20000"/>
          </a:bodyPr>
          <a:lstStyle/>
          <a:p>
            <a:r>
              <a:rPr lang="de-CH" sz="2000" u="sng" dirty="0" err="1" smtClean="0"/>
              <a:t>F</a:t>
            </a:r>
            <a:r>
              <a:rPr lang="de-CH" sz="2000" dirty="0" err="1" smtClean="0"/>
              <a:t>acilitated</a:t>
            </a:r>
            <a:r>
              <a:rPr lang="de-CH" sz="2000" dirty="0" smtClean="0"/>
              <a:t> </a:t>
            </a:r>
            <a:r>
              <a:rPr lang="de-CH" sz="2000" u="sng" dirty="0" smtClean="0"/>
              <a:t>A</a:t>
            </a:r>
            <a:r>
              <a:rPr lang="de-CH" sz="2000" dirty="0" smtClean="0"/>
              <a:t>ccess </a:t>
            </a:r>
            <a:r>
              <a:rPr lang="de-CH" sz="2000" dirty="0" err="1" smtClean="0"/>
              <a:t>to</a:t>
            </a:r>
            <a:r>
              <a:rPr lang="de-CH" sz="2000" dirty="0" smtClean="0"/>
              <a:t> </a:t>
            </a:r>
            <a:r>
              <a:rPr lang="de-CH" sz="2000" u="sng" dirty="0" smtClean="0"/>
              <a:t>S</a:t>
            </a:r>
            <a:r>
              <a:rPr lang="de-CH" sz="2000" dirty="0" smtClean="0"/>
              <a:t>creening </a:t>
            </a:r>
            <a:r>
              <a:rPr lang="de-CH" sz="2000" u="sng" dirty="0" smtClean="0"/>
              <a:t>T</a:t>
            </a:r>
            <a:r>
              <a:rPr lang="de-CH" sz="2000" dirty="0" smtClean="0"/>
              <a:t>echnologies (FAST) Lab at Novartis</a:t>
            </a:r>
          </a:p>
          <a:p>
            <a:pPr lvl="1"/>
            <a:r>
              <a:rPr lang="de-CH" sz="1400" dirty="0" smtClean="0"/>
              <a:t>The Novartis Institutes </a:t>
            </a:r>
            <a:r>
              <a:rPr lang="de-CH" sz="1400" dirty="0" err="1" smtClean="0"/>
              <a:t>for</a:t>
            </a:r>
            <a:r>
              <a:rPr lang="de-CH" sz="1400" dirty="0" smtClean="0"/>
              <a:t> Biomedical Research (NIBR) </a:t>
            </a:r>
            <a:r>
              <a:rPr lang="de-CH" sz="1400" dirty="0" err="1" smtClean="0"/>
              <a:t>provides</a:t>
            </a:r>
            <a:r>
              <a:rPr lang="de-CH" sz="1400" dirty="0" smtClean="0"/>
              <a:t> </a:t>
            </a:r>
            <a:r>
              <a:rPr lang="de-CH" sz="1400" dirty="0" err="1" smtClean="0"/>
              <a:t>external</a:t>
            </a:r>
            <a:r>
              <a:rPr lang="de-CH" sz="1400" dirty="0" smtClean="0"/>
              <a:t> </a:t>
            </a:r>
            <a:r>
              <a:rPr lang="de-CH" sz="1400" dirty="0" err="1" smtClean="0"/>
              <a:t>collaborators</a:t>
            </a:r>
            <a:r>
              <a:rPr lang="de-CH" sz="1400" dirty="0" smtClean="0"/>
              <a:t> </a:t>
            </a:r>
            <a:r>
              <a:rPr lang="de-CH" sz="1400" dirty="0" err="1" smtClean="0"/>
              <a:t>access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screening</a:t>
            </a:r>
            <a:r>
              <a:rPr lang="de-CH" sz="1400" dirty="0" smtClean="0"/>
              <a:t> </a:t>
            </a:r>
            <a:r>
              <a:rPr lang="de-CH" sz="1400" dirty="0" err="1" smtClean="0"/>
              <a:t>technologies</a:t>
            </a:r>
            <a:r>
              <a:rPr lang="de-CH" sz="1400" dirty="0" smtClean="0"/>
              <a:t> at </a:t>
            </a:r>
            <a:r>
              <a:rPr lang="de-CH" sz="1400" dirty="0" err="1" smtClean="0"/>
              <a:t>its</a:t>
            </a:r>
            <a:r>
              <a:rPr lang="de-CH" sz="1400" dirty="0" smtClean="0"/>
              <a:t> </a:t>
            </a:r>
            <a:r>
              <a:rPr lang="de-CH" sz="1400" dirty="0" err="1" smtClean="0"/>
              <a:t>research</a:t>
            </a:r>
            <a:r>
              <a:rPr lang="de-CH" sz="1400" dirty="0" smtClean="0"/>
              <a:t> </a:t>
            </a:r>
            <a:r>
              <a:rPr lang="de-CH" sz="1400" dirty="0" err="1" smtClean="0"/>
              <a:t>sites</a:t>
            </a:r>
            <a:r>
              <a:rPr lang="de-CH" sz="1400" dirty="0" smtClean="0"/>
              <a:t> in Cambridge, USA </a:t>
            </a:r>
            <a:r>
              <a:rPr lang="de-CH" sz="1400" dirty="0" err="1" smtClean="0"/>
              <a:t>and</a:t>
            </a:r>
            <a:r>
              <a:rPr lang="de-CH" sz="1400" dirty="0" smtClean="0"/>
              <a:t> in Basel, </a:t>
            </a:r>
            <a:r>
              <a:rPr lang="de-CH" sz="1400" dirty="0" err="1" smtClean="0"/>
              <a:t>Switzerland</a:t>
            </a:r>
            <a:endParaRPr lang="de-CH" sz="1400" dirty="0" smtClean="0"/>
          </a:p>
          <a:p>
            <a:pPr lvl="1"/>
            <a:r>
              <a:rPr lang="de-CH" sz="1400" dirty="0" smtClean="0"/>
              <a:t>The </a:t>
            </a:r>
            <a:r>
              <a:rPr lang="de-CH" sz="1400" dirty="0" err="1" smtClean="0"/>
              <a:t>purpose</a:t>
            </a:r>
            <a:r>
              <a:rPr lang="de-CH" sz="1400" dirty="0" smtClean="0"/>
              <a:t> </a:t>
            </a:r>
            <a:r>
              <a:rPr lang="de-CH" sz="1400" dirty="0" err="1" smtClean="0"/>
              <a:t>is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collaborate</a:t>
            </a:r>
            <a:r>
              <a:rPr lang="de-CH" sz="1400" dirty="0" smtClean="0"/>
              <a:t> </a:t>
            </a:r>
            <a:r>
              <a:rPr lang="de-CH" sz="1400" dirty="0" err="1" smtClean="0"/>
              <a:t>with</a:t>
            </a:r>
            <a:r>
              <a:rPr lang="de-CH" sz="1400" dirty="0" smtClean="0"/>
              <a:t> </a:t>
            </a:r>
            <a:r>
              <a:rPr lang="de-CH" sz="1400" dirty="0" err="1" smtClean="0"/>
              <a:t>external</a:t>
            </a:r>
            <a:r>
              <a:rPr lang="de-CH" sz="1400" dirty="0" smtClean="0"/>
              <a:t> </a:t>
            </a:r>
            <a:r>
              <a:rPr lang="de-CH" sz="1400" dirty="0" err="1" smtClean="0"/>
              <a:t>scientists</a:t>
            </a:r>
            <a:r>
              <a:rPr lang="de-CH" sz="1400" dirty="0" smtClean="0"/>
              <a:t> on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evaluation</a:t>
            </a:r>
            <a:r>
              <a:rPr lang="de-CH" sz="1400" dirty="0" smtClean="0"/>
              <a:t> </a:t>
            </a:r>
            <a:r>
              <a:rPr lang="de-CH" sz="1400" dirty="0" err="1" smtClean="0"/>
              <a:t>of</a:t>
            </a:r>
            <a:r>
              <a:rPr lang="de-CH" sz="1400" dirty="0" smtClean="0"/>
              <a:t> innovative </a:t>
            </a:r>
            <a:r>
              <a:rPr lang="de-CH" sz="1400" dirty="0" err="1" smtClean="0"/>
              <a:t>ideas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projects</a:t>
            </a:r>
            <a:r>
              <a:rPr lang="de-CH" sz="1400" dirty="0" smtClean="0"/>
              <a:t> </a:t>
            </a:r>
            <a:r>
              <a:rPr lang="de-CH" sz="1400" dirty="0" err="1" smtClean="0"/>
              <a:t>related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early</a:t>
            </a:r>
            <a:r>
              <a:rPr lang="de-CH" sz="1400" dirty="0" smtClean="0"/>
              <a:t> </a:t>
            </a:r>
            <a:r>
              <a:rPr lang="de-CH" sz="1400" dirty="0" err="1" smtClean="0"/>
              <a:t>biomedical</a:t>
            </a:r>
            <a:r>
              <a:rPr lang="de-CH" sz="1400" dirty="0" smtClean="0"/>
              <a:t> </a:t>
            </a:r>
            <a:r>
              <a:rPr lang="de-CH" sz="1400" dirty="0" err="1" smtClean="0"/>
              <a:t>research</a:t>
            </a:r>
            <a:endParaRPr lang="de-CH" sz="1400" dirty="0" smtClean="0"/>
          </a:p>
          <a:p>
            <a:r>
              <a:rPr lang="de-CH" sz="2000" dirty="0" smtClean="0"/>
              <a:t>In-kind </a:t>
            </a:r>
            <a:r>
              <a:rPr lang="de-CH" sz="2000" dirty="0" err="1" smtClean="0"/>
              <a:t>contributions</a:t>
            </a:r>
            <a:endParaRPr lang="de-CH" sz="2000" dirty="0" smtClean="0"/>
          </a:p>
          <a:p>
            <a:pPr lvl="1"/>
            <a:r>
              <a:rPr lang="de-CH" sz="1400" dirty="0" smtClean="0"/>
              <a:t>The NIBR FAST-lab </a:t>
            </a:r>
            <a:r>
              <a:rPr lang="de-CH" sz="1400" dirty="0" err="1" smtClean="0"/>
              <a:t>teams</a:t>
            </a:r>
            <a:r>
              <a:rPr lang="de-CH" sz="1400" dirty="0" smtClean="0"/>
              <a:t> </a:t>
            </a:r>
            <a:r>
              <a:rPr lang="de-CH" sz="1400" dirty="0" err="1" smtClean="0"/>
              <a:t>provide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screening</a:t>
            </a:r>
            <a:r>
              <a:rPr lang="de-CH" sz="1400" dirty="0" smtClean="0"/>
              <a:t> </a:t>
            </a:r>
            <a:r>
              <a:rPr lang="de-CH" sz="1400" dirty="0" err="1" smtClean="0"/>
              <a:t>capabilities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non-</a:t>
            </a:r>
            <a:r>
              <a:rPr lang="de-CH" sz="1400" dirty="0" err="1" smtClean="0"/>
              <a:t>proprietary</a:t>
            </a:r>
            <a:r>
              <a:rPr lang="de-CH" sz="1400" dirty="0" smtClean="0"/>
              <a:t> LMW </a:t>
            </a:r>
            <a:r>
              <a:rPr lang="de-CH" sz="1400" dirty="0" err="1" smtClean="0"/>
              <a:t>compounds</a:t>
            </a:r>
            <a:endParaRPr lang="de-CH" sz="1400" dirty="0" smtClean="0"/>
          </a:p>
          <a:p>
            <a:pPr lvl="1"/>
            <a:r>
              <a:rPr lang="de-CH" sz="1400" dirty="0" smtClean="0"/>
              <a:t>The external collaborator provides the biological hypothesis and key reagents for the assays as well as a scientist to execute the screen within the NIBR laboratories in close collaboration</a:t>
            </a:r>
          </a:p>
          <a:p>
            <a:pPr lvl="1"/>
            <a:r>
              <a:rPr lang="de-CH" sz="1400" dirty="0" smtClean="0"/>
              <a:t>Simple one page research plan </a:t>
            </a:r>
          </a:p>
          <a:p>
            <a:r>
              <a:rPr lang="de-CH" sz="2000" dirty="0" err="1" smtClean="0"/>
              <a:t>Collaboration</a:t>
            </a:r>
            <a:r>
              <a:rPr lang="de-CH" sz="2000" dirty="0" smtClean="0"/>
              <a:t> </a:t>
            </a:r>
            <a:r>
              <a:rPr lang="de-CH" sz="2000" dirty="0" err="1" smtClean="0"/>
              <a:t>agreement</a:t>
            </a:r>
            <a:endParaRPr lang="de-CH" sz="2000" dirty="0"/>
          </a:p>
          <a:p>
            <a:pPr lvl="1"/>
            <a:r>
              <a:rPr lang="de-CH" sz="1400" dirty="0" smtClean="0"/>
              <a:t>All </a:t>
            </a:r>
            <a:r>
              <a:rPr lang="de-CH" sz="1400" dirty="0" err="1" smtClean="0"/>
              <a:t>data</a:t>
            </a:r>
            <a:r>
              <a:rPr lang="de-CH" sz="1400" dirty="0" smtClean="0"/>
              <a:t> </a:t>
            </a:r>
            <a:r>
              <a:rPr lang="de-CH" sz="1400" dirty="0" err="1" smtClean="0"/>
              <a:t>along</a:t>
            </a:r>
            <a:r>
              <a:rPr lang="de-CH" sz="1400" dirty="0" smtClean="0"/>
              <a:t> </a:t>
            </a:r>
            <a:r>
              <a:rPr lang="de-CH" sz="1400" dirty="0" err="1" smtClean="0"/>
              <a:t>with</a:t>
            </a:r>
            <a:r>
              <a:rPr lang="de-CH" sz="1400" dirty="0" smtClean="0"/>
              <a:t> </a:t>
            </a:r>
            <a:r>
              <a:rPr lang="de-CH" sz="1400" dirty="0" err="1" smtClean="0"/>
              <a:t>structures</a:t>
            </a:r>
            <a:r>
              <a:rPr lang="de-CH" sz="1400" dirty="0" smtClean="0"/>
              <a:t> </a:t>
            </a:r>
            <a:r>
              <a:rPr lang="de-CH" sz="1400" dirty="0" err="1" smtClean="0"/>
              <a:t>of</a:t>
            </a:r>
            <a:r>
              <a:rPr lang="de-CH" sz="1400" dirty="0" smtClean="0"/>
              <a:t> </a:t>
            </a:r>
            <a:r>
              <a:rPr lang="de-CH" sz="1400" dirty="0" err="1" smtClean="0"/>
              <a:t>confirmed</a:t>
            </a:r>
            <a:r>
              <a:rPr lang="de-CH" sz="1400" dirty="0" smtClean="0"/>
              <a:t> </a:t>
            </a:r>
            <a:r>
              <a:rPr lang="de-CH" sz="1400" dirty="0" err="1" smtClean="0"/>
              <a:t>active</a:t>
            </a:r>
            <a:r>
              <a:rPr lang="de-CH" sz="1400" dirty="0" smtClean="0"/>
              <a:t> </a:t>
            </a:r>
            <a:r>
              <a:rPr lang="de-CH" sz="1400" dirty="0" err="1" smtClean="0"/>
              <a:t>compounds</a:t>
            </a:r>
            <a:r>
              <a:rPr lang="de-CH" sz="1400" dirty="0" smtClean="0"/>
              <a:t> </a:t>
            </a:r>
            <a:r>
              <a:rPr lang="de-CH" sz="1400" dirty="0" err="1" smtClean="0"/>
              <a:t>are</a:t>
            </a:r>
            <a:r>
              <a:rPr lang="de-CH" sz="1400" dirty="0" smtClean="0"/>
              <a:t> </a:t>
            </a:r>
            <a:r>
              <a:rPr lang="de-CH" sz="1400" dirty="0" err="1" smtClean="0"/>
              <a:t>freely</a:t>
            </a:r>
            <a:r>
              <a:rPr lang="de-CH" sz="1400" dirty="0" smtClean="0"/>
              <a:t> </a:t>
            </a:r>
            <a:r>
              <a:rPr lang="de-CH" sz="1400" dirty="0" err="1" smtClean="0"/>
              <a:t>shared</a:t>
            </a:r>
            <a:r>
              <a:rPr lang="de-CH" sz="1400" dirty="0" smtClean="0"/>
              <a:t> </a:t>
            </a:r>
            <a:r>
              <a:rPr lang="de-CH" sz="1400" dirty="0" err="1" smtClean="0"/>
              <a:t>with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external</a:t>
            </a:r>
            <a:r>
              <a:rPr lang="de-CH" sz="1400" dirty="0" smtClean="0"/>
              <a:t> </a:t>
            </a:r>
            <a:r>
              <a:rPr lang="de-CH" sz="1400" dirty="0" err="1" smtClean="0"/>
              <a:t>collaborator</a:t>
            </a:r>
            <a:r>
              <a:rPr lang="de-CH" sz="1400" dirty="0" smtClean="0"/>
              <a:t> </a:t>
            </a:r>
          </a:p>
          <a:p>
            <a:pPr lvl="1"/>
            <a:r>
              <a:rPr lang="de-CH" sz="1400" dirty="0" smtClean="0"/>
              <a:t>Novartis will </a:t>
            </a:r>
            <a:r>
              <a:rPr lang="de-CH" sz="1400" dirty="0" err="1" smtClean="0"/>
              <a:t>retain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data</a:t>
            </a:r>
            <a:r>
              <a:rPr lang="de-CH" sz="1400" dirty="0" smtClean="0"/>
              <a:t> </a:t>
            </a:r>
            <a:r>
              <a:rPr lang="de-CH" sz="1400" dirty="0" err="1" smtClean="0"/>
              <a:t>for</a:t>
            </a:r>
            <a:r>
              <a:rPr lang="de-CH" sz="1400" dirty="0" smtClean="0"/>
              <a:t> internal </a:t>
            </a:r>
            <a:r>
              <a:rPr lang="de-CH" sz="1400" dirty="0" err="1" smtClean="0"/>
              <a:t>use</a:t>
            </a:r>
            <a:r>
              <a:rPr lang="de-CH" sz="1400" dirty="0" smtClean="0"/>
              <a:t> </a:t>
            </a:r>
            <a:r>
              <a:rPr lang="de-CH" sz="1400" dirty="0" err="1" smtClean="0"/>
              <a:t>only</a:t>
            </a:r>
            <a:endParaRPr lang="de-CH" sz="1400" dirty="0" smtClean="0"/>
          </a:p>
          <a:p>
            <a:r>
              <a:rPr lang="de-CH" sz="2000" dirty="0" smtClean="0"/>
              <a:t>Outcome </a:t>
            </a:r>
            <a:endParaRPr lang="de-CH" sz="2000" dirty="0"/>
          </a:p>
          <a:p>
            <a:pPr lvl="1"/>
            <a:r>
              <a:rPr lang="de-CH" sz="1400" dirty="0"/>
              <a:t>P</a:t>
            </a:r>
            <a:r>
              <a:rPr lang="de-CH" sz="1400" dirty="0" smtClean="0"/>
              <a:t>ublications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 smtClean="0"/>
              <a:t>encouraged</a:t>
            </a:r>
            <a:endParaRPr lang="de-CH" sz="1400" dirty="0" smtClean="0"/>
          </a:p>
          <a:p>
            <a:pPr lvl="1"/>
            <a:r>
              <a:rPr lang="de-CH" sz="1400" dirty="0" smtClean="0"/>
              <a:t>The </a:t>
            </a:r>
            <a:r>
              <a:rPr lang="de-CH" sz="1400" dirty="0" err="1" smtClean="0"/>
              <a:t>collaborator</a:t>
            </a:r>
            <a:r>
              <a:rPr lang="de-CH" sz="1400" dirty="0" smtClean="0"/>
              <a:t> </a:t>
            </a:r>
            <a:r>
              <a:rPr lang="de-CH" sz="1400" dirty="0" err="1" smtClean="0"/>
              <a:t>is</a:t>
            </a:r>
            <a:r>
              <a:rPr lang="de-CH" sz="1400" dirty="0" smtClean="0"/>
              <a:t> </a:t>
            </a:r>
            <a:r>
              <a:rPr lang="de-CH" sz="1400" dirty="0" err="1" smtClean="0"/>
              <a:t>free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pursue</a:t>
            </a:r>
            <a:r>
              <a:rPr lang="de-CH" sz="1400" dirty="0" smtClean="0"/>
              <a:t> </a:t>
            </a:r>
            <a:r>
              <a:rPr lang="de-CH" sz="1400" dirty="0" err="1" smtClean="0"/>
              <a:t>his</a:t>
            </a:r>
            <a:r>
              <a:rPr lang="de-CH" sz="1400" dirty="0" smtClean="0"/>
              <a:t> </a:t>
            </a:r>
            <a:r>
              <a:rPr lang="de-CH" sz="1400" dirty="0" err="1" smtClean="0"/>
              <a:t>findings</a:t>
            </a:r>
            <a:r>
              <a:rPr lang="de-CH" sz="1400" dirty="0" smtClean="0"/>
              <a:t> at </a:t>
            </a:r>
            <a:r>
              <a:rPr lang="de-CH" sz="1400" dirty="0" err="1" smtClean="0"/>
              <a:t>his</a:t>
            </a:r>
            <a:r>
              <a:rPr lang="de-CH" sz="1400" dirty="0" smtClean="0"/>
              <a:t>/her </a:t>
            </a:r>
            <a:r>
              <a:rPr lang="de-CH" sz="1400" dirty="0" err="1" smtClean="0"/>
              <a:t>discretion</a:t>
            </a:r>
            <a:endParaRPr lang="de-CH" sz="1400" dirty="0" smtClean="0"/>
          </a:p>
          <a:p>
            <a:pPr lvl="1"/>
            <a:r>
              <a:rPr lang="de-CH" sz="1400" dirty="0" smtClean="0"/>
              <a:t>The </a:t>
            </a:r>
            <a:r>
              <a:rPr lang="de-CH" sz="1400" dirty="0" err="1" smtClean="0"/>
              <a:t>collaboration</a:t>
            </a:r>
            <a:r>
              <a:rPr lang="de-CH" sz="1400" dirty="0" smtClean="0"/>
              <a:t> </a:t>
            </a:r>
            <a:r>
              <a:rPr lang="de-CH" sz="1400" dirty="0" err="1" smtClean="0"/>
              <a:t>can</a:t>
            </a:r>
            <a:r>
              <a:rPr lang="de-CH" sz="1400" dirty="0" smtClean="0"/>
              <a:t> </a:t>
            </a:r>
            <a:r>
              <a:rPr lang="de-CH" sz="1400" dirty="0" err="1" smtClean="0"/>
              <a:t>be</a:t>
            </a:r>
            <a:r>
              <a:rPr lang="de-CH" sz="1400" dirty="0" smtClean="0"/>
              <a:t> </a:t>
            </a:r>
            <a:r>
              <a:rPr lang="de-CH" sz="1400" dirty="0" err="1" smtClean="0"/>
              <a:t>extended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further</a:t>
            </a:r>
            <a:r>
              <a:rPr lang="de-CH" sz="1400" dirty="0" smtClean="0"/>
              <a:t> </a:t>
            </a:r>
            <a:r>
              <a:rPr lang="de-CH" sz="1400" dirty="0" err="1" smtClean="0"/>
              <a:t>investigate</a:t>
            </a:r>
            <a:r>
              <a:rPr lang="de-CH" sz="1400" dirty="0" smtClean="0"/>
              <a:t> </a:t>
            </a:r>
            <a:r>
              <a:rPr lang="de-CH" sz="1400" dirty="0" err="1" smtClean="0"/>
              <a:t>findings</a:t>
            </a:r>
            <a:r>
              <a:rPr lang="de-CH" sz="1400" dirty="0" smtClean="0"/>
              <a:t> </a:t>
            </a:r>
            <a:r>
              <a:rPr lang="de-CH" sz="1400" dirty="0" err="1" smtClean="0"/>
              <a:t>if</a:t>
            </a:r>
            <a:r>
              <a:rPr lang="de-CH" sz="1400" dirty="0" smtClean="0"/>
              <a:t> </a:t>
            </a:r>
            <a:r>
              <a:rPr lang="de-CH" sz="1400" dirty="0" err="1" smtClean="0"/>
              <a:t>both</a:t>
            </a:r>
            <a:r>
              <a:rPr lang="de-CH" sz="1400" dirty="0" smtClean="0"/>
              <a:t> </a:t>
            </a:r>
            <a:r>
              <a:rPr lang="de-CH" sz="1400" dirty="0" err="1" smtClean="0"/>
              <a:t>parties</a:t>
            </a:r>
            <a:r>
              <a:rPr lang="de-CH" sz="1400" dirty="0" smtClean="0"/>
              <a:t> </a:t>
            </a:r>
            <a:r>
              <a:rPr lang="de-CH" sz="1400" dirty="0" err="1" smtClean="0"/>
              <a:t>are</a:t>
            </a:r>
            <a:r>
              <a:rPr lang="de-CH" sz="1400" dirty="0" smtClean="0"/>
              <a:t> </a:t>
            </a:r>
            <a:r>
              <a:rPr lang="de-CH" sz="1400" dirty="0" err="1" smtClean="0"/>
              <a:t>interested</a:t>
            </a:r>
            <a:endParaRPr lang="de-CH" sz="1400" dirty="0"/>
          </a:p>
          <a:p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92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Novartis FAST-lab capabilities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ts val="2300"/>
              </a:lnSpc>
            </a:pPr>
            <a:r>
              <a:rPr lang="en-US" sz="2000" dirty="0"/>
              <a:t>Screening science and drug discovery expertise</a:t>
            </a:r>
          </a:p>
          <a:p>
            <a:pPr lvl="1"/>
            <a:r>
              <a:rPr lang="en-US" sz="1400" dirty="0"/>
              <a:t>Novartis screening science experts familiar with the applied technologies support </a:t>
            </a:r>
            <a:r>
              <a:rPr lang="en-US" sz="1400" dirty="0" smtClean="0"/>
              <a:t>the project</a:t>
            </a:r>
            <a:endParaRPr lang="en-US" sz="1400" dirty="0"/>
          </a:p>
          <a:p>
            <a:pPr lvl="1"/>
            <a:r>
              <a:rPr lang="de-CH" sz="1400" dirty="0"/>
              <a:t>Novartis </a:t>
            </a:r>
            <a:r>
              <a:rPr lang="de-CH" sz="1400" dirty="0" err="1"/>
              <a:t>drug</a:t>
            </a:r>
            <a:r>
              <a:rPr lang="de-CH" sz="1400" dirty="0"/>
              <a:t> </a:t>
            </a:r>
            <a:r>
              <a:rPr lang="de-CH" sz="1400" dirty="0" err="1"/>
              <a:t>discovery</a:t>
            </a:r>
            <a:r>
              <a:rPr lang="de-CH" sz="1400" dirty="0"/>
              <a:t> </a:t>
            </a:r>
            <a:r>
              <a:rPr lang="de-CH" sz="1400" dirty="0" err="1"/>
              <a:t>scientists</a:t>
            </a:r>
            <a:r>
              <a:rPr lang="de-CH" sz="1400" dirty="0"/>
              <a:t> </a:t>
            </a:r>
            <a:r>
              <a:rPr lang="de-CH" sz="1400" dirty="0" err="1"/>
              <a:t>familiar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scientific</a:t>
            </a:r>
            <a:r>
              <a:rPr lang="de-CH" sz="1400" dirty="0"/>
              <a:t> </a:t>
            </a:r>
            <a:r>
              <a:rPr lang="de-CH" sz="1400" dirty="0" err="1"/>
              <a:t>field</a:t>
            </a:r>
            <a:r>
              <a:rPr lang="de-CH" sz="1400" dirty="0"/>
              <a:t> </a:t>
            </a:r>
            <a:r>
              <a:rPr lang="de-CH" sz="1400" dirty="0" err="1"/>
              <a:t>act</a:t>
            </a:r>
            <a:r>
              <a:rPr lang="de-CH" sz="1400" dirty="0"/>
              <a:t> </a:t>
            </a:r>
            <a:r>
              <a:rPr lang="de-CH" sz="1400" dirty="0" err="1"/>
              <a:t>as</a:t>
            </a:r>
            <a:r>
              <a:rPr lang="de-CH" sz="1400" dirty="0"/>
              <a:t> </a:t>
            </a:r>
            <a:r>
              <a:rPr lang="de-CH" sz="1400" dirty="0" err="1" smtClean="0"/>
              <a:t>sponsors</a:t>
            </a:r>
            <a:endParaRPr lang="en-US" sz="1400" dirty="0"/>
          </a:p>
          <a:p>
            <a:r>
              <a:rPr lang="de-CH" sz="2000" dirty="0" err="1" smtClean="0"/>
              <a:t>Biochemical</a:t>
            </a:r>
            <a:r>
              <a:rPr lang="de-CH" sz="2000" dirty="0" smtClean="0"/>
              <a:t>, </a:t>
            </a:r>
            <a:r>
              <a:rPr lang="de-CH" sz="2000" dirty="0" err="1" smtClean="0"/>
              <a:t>cellular</a:t>
            </a:r>
            <a:r>
              <a:rPr lang="de-CH" sz="2000" dirty="0" smtClean="0"/>
              <a:t> </a:t>
            </a:r>
            <a:r>
              <a:rPr lang="de-CH" sz="2000" dirty="0" err="1" smtClean="0"/>
              <a:t>and</a:t>
            </a:r>
            <a:r>
              <a:rPr lang="de-CH" sz="2000" dirty="0" smtClean="0"/>
              <a:t> high </a:t>
            </a:r>
            <a:r>
              <a:rPr lang="de-CH" sz="2000" dirty="0" err="1" smtClean="0"/>
              <a:t>content</a:t>
            </a:r>
            <a:r>
              <a:rPr lang="de-CH" sz="2000" dirty="0" smtClean="0"/>
              <a:t> </a:t>
            </a:r>
            <a:r>
              <a:rPr lang="de-CH" sz="2000" dirty="0" err="1" smtClean="0"/>
              <a:t>screening</a:t>
            </a:r>
            <a:r>
              <a:rPr lang="de-CH" sz="2000" dirty="0" smtClean="0"/>
              <a:t> </a:t>
            </a:r>
            <a:r>
              <a:rPr lang="de-CH" sz="2000" dirty="0" err="1" smtClean="0"/>
              <a:t>capabilities</a:t>
            </a:r>
            <a:endParaRPr lang="de-CH" sz="2000" dirty="0" smtClean="0"/>
          </a:p>
          <a:p>
            <a:pPr lvl="1"/>
            <a:r>
              <a:rPr lang="de-CH" sz="1400" dirty="0" smtClean="0"/>
              <a:t>96-, 384- (</a:t>
            </a:r>
            <a:r>
              <a:rPr lang="de-CH" sz="1400" dirty="0" err="1" smtClean="0"/>
              <a:t>and</a:t>
            </a:r>
            <a:r>
              <a:rPr lang="de-CH" sz="1400" dirty="0" smtClean="0"/>
              <a:t> 1536) </a:t>
            </a:r>
            <a:r>
              <a:rPr lang="de-CH" sz="1400" dirty="0" err="1" smtClean="0"/>
              <a:t>well</a:t>
            </a:r>
            <a:r>
              <a:rPr lang="de-CH" sz="1400" dirty="0" smtClean="0"/>
              <a:t> </a:t>
            </a:r>
            <a:r>
              <a:rPr lang="de-CH" sz="1400" dirty="0" err="1" smtClean="0"/>
              <a:t>plate</a:t>
            </a:r>
            <a:r>
              <a:rPr lang="de-CH" sz="1400" dirty="0" smtClean="0"/>
              <a:t> </a:t>
            </a:r>
            <a:r>
              <a:rPr lang="de-CH" sz="1400" dirty="0" err="1" smtClean="0"/>
              <a:t>capable</a:t>
            </a:r>
            <a:endParaRPr lang="de-CH" sz="1400" dirty="0" smtClean="0"/>
          </a:p>
          <a:p>
            <a:pPr lvl="1"/>
            <a:r>
              <a:rPr lang="de-CH" sz="1400" dirty="0" err="1" smtClean="0"/>
              <a:t>Bench</a:t>
            </a:r>
            <a:r>
              <a:rPr lang="de-CH" sz="1400" dirty="0" smtClean="0"/>
              <a:t> top </a:t>
            </a:r>
            <a:r>
              <a:rPr lang="de-CH" sz="1400" dirty="0" err="1" smtClean="0"/>
              <a:t>equipment</a:t>
            </a:r>
            <a:r>
              <a:rPr lang="de-CH" sz="1400" dirty="0"/>
              <a:t>, </a:t>
            </a:r>
            <a:r>
              <a:rPr lang="de-CH" sz="1400" dirty="0" smtClean="0"/>
              <a:t>semi-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fully-automated</a:t>
            </a:r>
            <a:r>
              <a:rPr lang="de-CH" sz="1400" dirty="0" smtClean="0"/>
              <a:t> </a:t>
            </a:r>
            <a:r>
              <a:rPr lang="de-CH" sz="1400" dirty="0" err="1" smtClean="0"/>
              <a:t>workstations</a:t>
            </a:r>
            <a:endParaRPr lang="de-CH" sz="1400" dirty="0" smtClean="0"/>
          </a:p>
          <a:p>
            <a:pPr lvl="1"/>
            <a:r>
              <a:rPr lang="de-CH" sz="1400" dirty="0" smtClean="0"/>
              <a:t>BSL1 </a:t>
            </a:r>
            <a:r>
              <a:rPr lang="de-CH" sz="1400" dirty="0" err="1" smtClean="0"/>
              <a:t>and</a:t>
            </a:r>
            <a:r>
              <a:rPr lang="de-CH" sz="1400" dirty="0" smtClean="0"/>
              <a:t> BSL2 </a:t>
            </a:r>
            <a:r>
              <a:rPr lang="de-CH" sz="1400" dirty="0" err="1" smtClean="0"/>
              <a:t>cell</a:t>
            </a:r>
            <a:r>
              <a:rPr lang="de-CH" sz="1400" dirty="0" smtClean="0"/>
              <a:t> </a:t>
            </a:r>
            <a:r>
              <a:rPr lang="de-CH" sz="1400" dirty="0" err="1" smtClean="0"/>
              <a:t>culture</a:t>
            </a:r>
            <a:r>
              <a:rPr lang="de-CH" sz="1400" dirty="0" smtClean="0"/>
              <a:t> </a:t>
            </a:r>
            <a:r>
              <a:rPr lang="de-CH" sz="1400" dirty="0" err="1" smtClean="0"/>
              <a:t>labs</a:t>
            </a:r>
            <a:endParaRPr lang="de-CH" sz="1400" dirty="0" smtClean="0"/>
          </a:p>
          <a:p>
            <a:pPr lvl="1"/>
            <a:r>
              <a:rPr lang="de-CH" sz="1400" dirty="0" smtClean="0"/>
              <a:t>Most </a:t>
            </a:r>
            <a:r>
              <a:rPr lang="de-CH" sz="1400" dirty="0" err="1" smtClean="0"/>
              <a:t>commonly</a:t>
            </a:r>
            <a:r>
              <a:rPr lang="de-CH" sz="1400" dirty="0" smtClean="0"/>
              <a:t> </a:t>
            </a:r>
            <a:r>
              <a:rPr lang="de-CH" sz="1400" dirty="0" err="1" smtClean="0"/>
              <a:t>used</a:t>
            </a:r>
            <a:r>
              <a:rPr lang="de-CH" sz="1400" dirty="0" smtClean="0"/>
              <a:t> </a:t>
            </a:r>
            <a:r>
              <a:rPr lang="de-CH" sz="1400" dirty="0" err="1" smtClean="0"/>
              <a:t>detection</a:t>
            </a:r>
            <a:r>
              <a:rPr lang="de-CH" sz="1400" dirty="0" smtClean="0"/>
              <a:t> </a:t>
            </a:r>
            <a:r>
              <a:rPr lang="de-CH" sz="1400" dirty="0" err="1" smtClean="0"/>
              <a:t>technologies</a:t>
            </a:r>
            <a:r>
              <a:rPr lang="de-CH" sz="1400" dirty="0" smtClean="0"/>
              <a:t> </a:t>
            </a:r>
            <a:r>
              <a:rPr lang="de-CH" sz="1400" dirty="0" err="1" smtClean="0"/>
              <a:t>for</a:t>
            </a:r>
            <a:r>
              <a:rPr lang="de-CH" sz="1400" dirty="0" smtClean="0"/>
              <a:t> </a:t>
            </a:r>
            <a:r>
              <a:rPr lang="de-CH" sz="1400" dirty="0" err="1" smtClean="0"/>
              <a:t>biochemical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cellular</a:t>
            </a:r>
            <a:r>
              <a:rPr lang="de-CH" sz="1400" dirty="0" smtClean="0"/>
              <a:t> </a:t>
            </a:r>
            <a:r>
              <a:rPr lang="de-CH" sz="1400" dirty="0" err="1" smtClean="0"/>
              <a:t>screening</a:t>
            </a:r>
            <a:endParaRPr lang="de-CH" sz="1400" dirty="0" smtClean="0"/>
          </a:p>
          <a:p>
            <a:pPr lvl="1"/>
            <a:r>
              <a:rPr lang="de-CH" sz="1400" dirty="0" smtClean="0"/>
              <a:t>High </a:t>
            </a:r>
            <a:r>
              <a:rPr lang="de-CH" sz="1400" dirty="0" err="1" smtClean="0"/>
              <a:t>content</a:t>
            </a:r>
            <a:r>
              <a:rPr lang="de-CH" sz="1400" dirty="0" smtClean="0"/>
              <a:t> </a:t>
            </a:r>
            <a:r>
              <a:rPr lang="de-CH" sz="1400" dirty="0" err="1" smtClean="0"/>
              <a:t>screening</a:t>
            </a:r>
            <a:r>
              <a:rPr lang="de-CH" sz="1400" dirty="0" smtClean="0"/>
              <a:t> </a:t>
            </a:r>
            <a:r>
              <a:rPr lang="de-CH" sz="1400" dirty="0" err="1" smtClean="0"/>
              <a:t>imagers</a:t>
            </a:r>
            <a:r>
              <a:rPr lang="de-CH" sz="1400" dirty="0" smtClean="0"/>
              <a:t> incl. </a:t>
            </a:r>
            <a:r>
              <a:rPr lang="de-CH" sz="1400" dirty="0" err="1" smtClean="0"/>
              <a:t>confocal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live </a:t>
            </a:r>
            <a:r>
              <a:rPr lang="de-CH" sz="1400" dirty="0" err="1" smtClean="0"/>
              <a:t>cell</a:t>
            </a:r>
            <a:r>
              <a:rPr lang="de-CH" sz="1400" dirty="0" smtClean="0"/>
              <a:t> </a:t>
            </a:r>
            <a:r>
              <a:rPr lang="de-CH" sz="1400" dirty="0" err="1" smtClean="0"/>
              <a:t>imaging</a:t>
            </a:r>
            <a:r>
              <a:rPr lang="de-CH" sz="1400" dirty="0" smtClean="0"/>
              <a:t>. Workflow </a:t>
            </a:r>
            <a:r>
              <a:rPr lang="de-CH" sz="1400" dirty="0" err="1" smtClean="0"/>
              <a:t>for</a:t>
            </a:r>
            <a:r>
              <a:rPr lang="de-CH" sz="1400" dirty="0" smtClean="0"/>
              <a:t> </a:t>
            </a:r>
            <a:r>
              <a:rPr lang="de-CH" sz="1400" dirty="0" err="1" smtClean="0"/>
              <a:t>single</a:t>
            </a:r>
            <a:r>
              <a:rPr lang="de-CH" sz="1400" dirty="0" smtClean="0"/>
              <a:t> </a:t>
            </a:r>
            <a:r>
              <a:rPr lang="de-CH" sz="1400" dirty="0" err="1" smtClean="0"/>
              <a:t>cell</a:t>
            </a:r>
            <a:r>
              <a:rPr lang="de-CH" sz="1400" dirty="0" smtClean="0"/>
              <a:t> </a:t>
            </a:r>
            <a:r>
              <a:rPr lang="de-CH" sz="1400" dirty="0" err="1" smtClean="0"/>
              <a:t>analysis</a:t>
            </a:r>
            <a:r>
              <a:rPr lang="de-CH" sz="1400" dirty="0"/>
              <a:t> </a:t>
            </a:r>
            <a:r>
              <a:rPr lang="de-CH" sz="1400" dirty="0" err="1" smtClean="0"/>
              <a:t>of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cell</a:t>
            </a:r>
            <a:r>
              <a:rPr lang="de-CH" sz="1400" dirty="0" smtClean="0"/>
              <a:t> </a:t>
            </a:r>
            <a:r>
              <a:rPr lang="de-CH" sz="1400" dirty="0" err="1" smtClean="0"/>
              <a:t>images</a:t>
            </a:r>
            <a:r>
              <a:rPr lang="de-CH" sz="1400" dirty="0" smtClean="0"/>
              <a:t> </a:t>
            </a:r>
            <a:r>
              <a:rPr lang="de-CH" sz="1400" dirty="0" err="1" smtClean="0"/>
              <a:t>is</a:t>
            </a:r>
            <a:r>
              <a:rPr lang="de-CH" sz="1400" dirty="0" smtClean="0"/>
              <a:t> </a:t>
            </a:r>
            <a:r>
              <a:rPr lang="de-CH" sz="1400" dirty="0" err="1" smtClean="0"/>
              <a:t>established</a:t>
            </a:r>
            <a:r>
              <a:rPr lang="de-CH" sz="1400" dirty="0" smtClean="0"/>
              <a:t>.</a:t>
            </a:r>
          </a:p>
          <a:p>
            <a:pPr lvl="1"/>
            <a:r>
              <a:rPr lang="de-CH" sz="1400" dirty="0" err="1" smtClean="0"/>
              <a:t>Fully</a:t>
            </a:r>
            <a:r>
              <a:rPr lang="de-CH" sz="1400" dirty="0" smtClean="0"/>
              <a:t> </a:t>
            </a:r>
            <a:r>
              <a:rPr lang="de-CH" sz="1400" dirty="0" err="1" smtClean="0"/>
              <a:t>integrated</a:t>
            </a:r>
            <a:r>
              <a:rPr lang="de-CH" sz="1400" dirty="0" smtClean="0"/>
              <a:t> </a:t>
            </a:r>
            <a:r>
              <a:rPr lang="de-CH" sz="1400" dirty="0" err="1" smtClean="0"/>
              <a:t>data</a:t>
            </a:r>
            <a:r>
              <a:rPr lang="de-CH" sz="1400" dirty="0" smtClean="0"/>
              <a:t> </a:t>
            </a:r>
            <a:r>
              <a:rPr lang="de-CH" sz="1400" dirty="0" err="1" smtClean="0"/>
              <a:t>handling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analysis</a:t>
            </a:r>
            <a:r>
              <a:rPr lang="de-CH" sz="1400" dirty="0" smtClean="0"/>
              <a:t> </a:t>
            </a:r>
            <a:r>
              <a:rPr lang="de-CH" sz="1400" dirty="0" err="1" smtClean="0"/>
              <a:t>system</a:t>
            </a:r>
            <a:endParaRPr lang="de-CH" sz="1400" dirty="0" smtClean="0"/>
          </a:p>
          <a:p>
            <a:pPr>
              <a:lnSpc>
                <a:spcPts val="2300"/>
              </a:lnSpc>
            </a:pPr>
            <a:r>
              <a:rPr lang="en-US" sz="2000" dirty="0" smtClean="0"/>
              <a:t>Access to non-proprietary compound libraries</a:t>
            </a:r>
            <a:endParaRPr lang="en-US" sz="2000" dirty="0"/>
          </a:p>
          <a:p>
            <a:pPr lvl="1"/>
            <a:r>
              <a:rPr lang="de-CH" sz="1400" dirty="0" smtClean="0"/>
              <a:t>~50,000 a </a:t>
            </a:r>
            <a:r>
              <a:rPr lang="de-CH" sz="1400" dirty="0" err="1" smtClean="0"/>
              <a:t>set</a:t>
            </a:r>
            <a:r>
              <a:rPr lang="de-CH" sz="1400" dirty="0" smtClean="0"/>
              <a:t> </a:t>
            </a:r>
            <a:r>
              <a:rPr lang="de-CH" sz="1400" dirty="0" err="1" smtClean="0"/>
              <a:t>of</a:t>
            </a:r>
            <a:r>
              <a:rPr lang="de-CH" sz="1400" dirty="0" smtClean="0"/>
              <a:t> </a:t>
            </a:r>
            <a:r>
              <a:rPr lang="de-CH" sz="1400" dirty="0" err="1" smtClean="0"/>
              <a:t>highly</a:t>
            </a:r>
            <a:r>
              <a:rPr lang="de-CH" sz="1400" dirty="0" smtClean="0"/>
              <a:t> diverse </a:t>
            </a:r>
            <a:r>
              <a:rPr lang="de-CH" sz="1400" dirty="0" err="1" smtClean="0"/>
              <a:t>low-molecular</a:t>
            </a:r>
            <a:r>
              <a:rPr lang="de-CH" sz="1400" dirty="0" smtClean="0"/>
              <a:t> </a:t>
            </a:r>
            <a:r>
              <a:rPr lang="de-CH" sz="1400" dirty="0" err="1" smtClean="0"/>
              <a:t>weight</a:t>
            </a:r>
            <a:r>
              <a:rPr lang="de-CH" sz="1400" dirty="0" smtClean="0"/>
              <a:t> </a:t>
            </a:r>
            <a:r>
              <a:rPr lang="de-CH" sz="1400" dirty="0" err="1" smtClean="0"/>
              <a:t>compounds</a:t>
            </a:r>
            <a:endParaRPr lang="de-CH" sz="1400" dirty="0"/>
          </a:p>
          <a:p>
            <a:pPr lvl="1"/>
            <a:r>
              <a:rPr lang="de-CH" sz="1400" dirty="0" smtClean="0"/>
              <a:t>~3,000 </a:t>
            </a:r>
            <a:r>
              <a:rPr lang="de-CH" sz="1400" dirty="0" err="1"/>
              <a:t>compounds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defined</a:t>
            </a:r>
            <a:r>
              <a:rPr lang="de-CH" sz="1400" dirty="0"/>
              <a:t> «</a:t>
            </a:r>
            <a:r>
              <a:rPr lang="de-CH" sz="1400" dirty="0" err="1"/>
              <a:t>mode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action</a:t>
            </a:r>
            <a:r>
              <a:rPr lang="de-CH" sz="1400" dirty="0"/>
              <a:t>»</a:t>
            </a:r>
          </a:p>
          <a:p>
            <a:pPr lvl="1"/>
            <a:r>
              <a:rPr lang="de-CH" sz="1400" dirty="0"/>
              <a:t>~</a:t>
            </a:r>
            <a:r>
              <a:rPr lang="de-CH" sz="1400" dirty="0" smtClean="0"/>
              <a:t>2,500 purified natural products</a:t>
            </a:r>
          </a:p>
          <a:p>
            <a:pPr lvl="1"/>
            <a:r>
              <a:rPr lang="de-CH" sz="1400" dirty="0" smtClean="0"/>
              <a:t>Additional ~160K compounds </a:t>
            </a:r>
            <a:r>
              <a:rPr lang="de-CH" sz="1400" dirty="0" smtClean="0"/>
              <a:t>available </a:t>
            </a:r>
            <a:r>
              <a:rPr lang="de-CH" sz="1400" dirty="0" smtClean="0"/>
              <a:t>for SAR investigation</a:t>
            </a:r>
            <a:endParaRPr lang="en-US" dirty="0"/>
          </a:p>
          <a:p>
            <a:pPr lvl="1">
              <a:lnSpc>
                <a:spcPts val="2300"/>
              </a:lnSpc>
            </a:pP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76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 bwMode="auto">
          <a:xfrm>
            <a:off x="93135" y="1179759"/>
            <a:ext cx="9050866" cy="5469466"/>
          </a:xfrm>
          <a:prstGeom prst="rightArrow">
            <a:avLst>
              <a:gd name="adj1" fmla="val 76781"/>
              <a:gd name="adj2" fmla="val 50000"/>
            </a:avLst>
          </a:prstGeom>
          <a:gradFill flip="none" rotWithShape="1"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sz="3200" b="1" dirty="0">
              <a:solidFill>
                <a:schemeClr val="accent5">
                  <a:lumMod val="25000"/>
                </a:schemeClr>
              </a:solidFill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25000"/>
                </a:schemeClr>
              </a:solidFill>
              <a:latin typeface="Arial" charset="0"/>
            </a:endParaRPr>
          </a:p>
          <a:p>
            <a:pPr algn="r"/>
            <a:r>
              <a:rPr lang="de-CH" sz="32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 </a:t>
            </a:r>
            <a:endParaRPr kumimoji="0" lang="af-ZA" sz="32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25000"/>
                </a:schemeClr>
              </a:solidFill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2" y="313267"/>
            <a:ext cx="9577651" cy="78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lvl="1"/>
            <a:r>
              <a:rPr lang="en-US" sz="3600" b="1" dirty="0">
                <a:solidFill>
                  <a:schemeClr val="tx1"/>
                </a:solidFill>
                <a:latin typeface="+mj-lt"/>
              </a:rPr>
              <a:t>FAST </a:t>
            </a:r>
            <a:r>
              <a:rPr lang="en-US" sz="3600" b="1" dirty="0" smtClean="0">
                <a:solidFill>
                  <a:schemeClr val="tx1"/>
                </a:solidFill>
                <a:latin typeface="+mj-lt"/>
              </a:rPr>
              <a:t>Lab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000" i="1" dirty="0" smtClean="0">
                <a:solidFill>
                  <a:schemeClr val="tx1"/>
                </a:solidFill>
              </a:rPr>
              <a:t>Novartis open space for academic collaborations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12215006"/>
              </p:ext>
            </p:extLst>
          </p:nvPr>
        </p:nvGraphicFramePr>
        <p:xfrm>
          <a:off x="391226" y="1045065"/>
          <a:ext cx="4453467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7"/>
          <p:cNvGrpSpPr/>
          <p:nvPr/>
        </p:nvGrpSpPr>
        <p:grpSpPr>
          <a:xfrm flipV="1">
            <a:off x="93135" y="4097996"/>
            <a:ext cx="4749800" cy="1955809"/>
            <a:chOff x="7050975" y="2625293"/>
            <a:chExt cx="4749800" cy="1955809"/>
          </a:xfrm>
        </p:grpSpPr>
        <p:sp>
          <p:nvSpPr>
            <p:cNvPr id="10" name="Left Arrow 9"/>
            <p:cNvSpPr/>
            <p:nvPr/>
          </p:nvSpPr>
          <p:spPr>
            <a:xfrm rot="12900000">
              <a:off x="8083799" y="4129700"/>
              <a:ext cx="1134109" cy="400603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 flipV="1">
              <a:off x="7050975" y="3436747"/>
              <a:ext cx="1676042" cy="1068275"/>
            </a:xfrm>
            <a:custGeom>
              <a:avLst/>
              <a:gdLst>
                <a:gd name="connsiteX0" fmla="*/ 0 w 1335344"/>
                <a:gd name="connsiteY0" fmla="*/ 106828 h 1068275"/>
                <a:gd name="connsiteX1" fmla="*/ 31289 w 1335344"/>
                <a:gd name="connsiteY1" fmla="*/ 31289 h 1068275"/>
                <a:gd name="connsiteX2" fmla="*/ 106828 w 1335344"/>
                <a:gd name="connsiteY2" fmla="*/ 0 h 1068275"/>
                <a:gd name="connsiteX3" fmla="*/ 1228516 w 1335344"/>
                <a:gd name="connsiteY3" fmla="*/ 0 h 1068275"/>
                <a:gd name="connsiteX4" fmla="*/ 1304055 w 1335344"/>
                <a:gd name="connsiteY4" fmla="*/ 31289 h 1068275"/>
                <a:gd name="connsiteX5" fmla="*/ 1335344 w 1335344"/>
                <a:gd name="connsiteY5" fmla="*/ 106828 h 1068275"/>
                <a:gd name="connsiteX6" fmla="*/ 1335344 w 1335344"/>
                <a:gd name="connsiteY6" fmla="*/ 961447 h 1068275"/>
                <a:gd name="connsiteX7" fmla="*/ 1304055 w 1335344"/>
                <a:gd name="connsiteY7" fmla="*/ 1036986 h 1068275"/>
                <a:gd name="connsiteX8" fmla="*/ 1228516 w 1335344"/>
                <a:gd name="connsiteY8" fmla="*/ 1068275 h 1068275"/>
                <a:gd name="connsiteX9" fmla="*/ 106828 w 1335344"/>
                <a:gd name="connsiteY9" fmla="*/ 1068275 h 1068275"/>
                <a:gd name="connsiteX10" fmla="*/ 31289 w 1335344"/>
                <a:gd name="connsiteY10" fmla="*/ 1036986 h 1068275"/>
                <a:gd name="connsiteX11" fmla="*/ 0 w 1335344"/>
                <a:gd name="connsiteY11" fmla="*/ 961447 h 1068275"/>
                <a:gd name="connsiteX12" fmla="*/ 0 w 1335344"/>
                <a:gd name="connsiteY12" fmla="*/ 106828 h 10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5344" h="1068275">
                  <a:moveTo>
                    <a:pt x="0" y="106828"/>
                  </a:moveTo>
                  <a:cubicBezTo>
                    <a:pt x="0" y="78495"/>
                    <a:pt x="11255" y="51323"/>
                    <a:pt x="31289" y="31289"/>
                  </a:cubicBezTo>
                  <a:cubicBezTo>
                    <a:pt x="51323" y="11255"/>
                    <a:pt x="78495" y="0"/>
                    <a:pt x="106828" y="0"/>
                  </a:cubicBezTo>
                  <a:lnTo>
                    <a:pt x="1228516" y="0"/>
                  </a:lnTo>
                  <a:cubicBezTo>
                    <a:pt x="1256849" y="0"/>
                    <a:pt x="1284021" y="11255"/>
                    <a:pt x="1304055" y="31289"/>
                  </a:cubicBezTo>
                  <a:cubicBezTo>
                    <a:pt x="1324089" y="51323"/>
                    <a:pt x="1335344" y="78495"/>
                    <a:pt x="1335344" y="106828"/>
                  </a:cubicBezTo>
                  <a:lnTo>
                    <a:pt x="1335344" y="961447"/>
                  </a:lnTo>
                  <a:cubicBezTo>
                    <a:pt x="1335344" y="989780"/>
                    <a:pt x="1324089" y="1016952"/>
                    <a:pt x="1304055" y="1036986"/>
                  </a:cubicBezTo>
                  <a:cubicBezTo>
                    <a:pt x="1284021" y="1057020"/>
                    <a:pt x="1256849" y="1068275"/>
                    <a:pt x="1228516" y="1068275"/>
                  </a:cubicBezTo>
                  <a:lnTo>
                    <a:pt x="106828" y="1068275"/>
                  </a:lnTo>
                  <a:cubicBezTo>
                    <a:pt x="78495" y="1068275"/>
                    <a:pt x="51323" y="1057020"/>
                    <a:pt x="31289" y="1036986"/>
                  </a:cubicBezTo>
                  <a:cubicBezTo>
                    <a:pt x="11255" y="1016952"/>
                    <a:pt x="0" y="989780"/>
                    <a:pt x="0" y="961447"/>
                  </a:cubicBezTo>
                  <a:lnTo>
                    <a:pt x="0" y="10682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65000"/>
                  </a:schemeClr>
                </a:gs>
                <a:gs pos="80000">
                  <a:schemeClr val="bg1"/>
                </a:gs>
                <a:gs pos="100000">
                  <a:schemeClr val="bg1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769" tIns="61769" rIns="61769" bIns="61769" numCol="1" spcCol="1270" anchor="ctr" anchorCtr="0">
              <a:noAutofit/>
            </a:bodyPr>
            <a:lstStyle/>
            <a:p>
              <a:pPr>
                <a:lnSpc>
                  <a:spcPct val="70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</a:pPr>
              <a:r>
                <a:rPr lang="en-US" sz="1400" dirty="0" smtClean="0">
                  <a:solidFill>
                    <a:schemeClr val="tx1"/>
                  </a:solidFill>
                </a:rPr>
                <a:t>Research plan</a:t>
              </a:r>
            </a:p>
            <a:p>
              <a:pPr>
                <a:lnSpc>
                  <a:spcPct val="70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</a:pPr>
              <a:r>
                <a:rPr lang="en-US" sz="1400" dirty="0" smtClean="0">
                  <a:solidFill>
                    <a:schemeClr val="tx1"/>
                  </a:solidFill>
                </a:rPr>
                <a:t>in-kind agreements</a:t>
              </a:r>
            </a:p>
          </p:txBody>
        </p:sp>
        <p:sp>
          <p:nvSpPr>
            <p:cNvPr id="12" name="Left Arrow 11"/>
            <p:cNvSpPr/>
            <p:nvPr/>
          </p:nvSpPr>
          <p:spPr>
            <a:xfrm rot="16200000">
              <a:off x="9051078" y="3576986"/>
              <a:ext cx="1134109" cy="400603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 flipV="1">
              <a:off x="8950461" y="2625293"/>
              <a:ext cx="1558788" cy="1068275"/>
            </a:xfrm>
            <a:custGeom>
              <a:avLst/>
              <a:gdLst>
                <a:gd name="connsiteX0" fmla="*/ 0 w 1335344"/>
                <a:gd name="connsiteY0" fmla="*/ 106828 h 1068275"/>
                <a:gd name="connsiteX1" fmla="*/ 31289 w 1335344"/>
                <a:gd name="connsiteY1" fmla="*/ 31289 h 1068275"/>
                <a:gd name="connsiteX2" fmla="*/ 106828 w 1335344"/>
                <a:gd name="connsiteY2" fmla="*/ 0 h 1068275"/>
                <a:gd name="connsiteX3" fmla="*/ 1228516 w 1335344"/>
                <a:gd name="connsiteY3" fmla="*/ 0 h 1068275"/>
                <a:gd name="connsiteX4" fmla="*/ 1304055 w 1335344"/>
                <a:gd name="connsiteY4" fmla="*/ 31289 h 1068275"/>
                <a:gd name="connsiteX5" fmla="*/ 1335344 w 1335344"/>
                <a:gd name="connsiteY5" fmla="*/ 106828 h 1068275"/>
                <a:gd name="connsiteX6" fmla="*/ 1335344 w 1335344"/>
                <a:gd name="connsiteY6" fmla="*/ 961447 h 1068275"/>
                <a:gd name="connsiteX7" fmla="*/ 1304055 w 1335344"/>
                <a:gd name="connsiteY7" fmla="*/ 1036986 h 1068275"/>
                <a:gd name="connsiteX8" fmla="*/ 1228516 w 1335344"/>
                <a:gd name="connsiteY8" fmla="*/ 1068275 h 1068275"/>
                <a:gd name="connsiteX9" fmla="*/ 106828 w 1335344"/>
                <a:gd name="connsiteY9" fmla="*/ 1068275 h 1068275"/>
                <a:gd name="connsiteX10" fmla="*/ 31289 w 1335344"/>
                <a:gd name="connsiteY10" fmla="*/ 1036986 h 1068275"/>
                <a:gd name="connsiteX11" fmla="*/ 0 w 1335344"/>
                <a:gd name="connsiteY11" fmla="*/ 961447 h 1068275"/>
                <a:gd name="connsiteX12" fmla="*/ 0 w 1335344"/>
                <a:gd name="connsiteY12" fmla="*/ 106828 h 10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5344" h="1068275">
                  <a:moveTo>
                    <a:pt x="0" y="106828"/>
                  </a:moveTo>
                  <a:cubicBezTo>
                    <a:pt x="0" y="78495"/>
                    <a:pt x="11255" y="51323"/>
                    <a:pt x="31289" y="31289"/>
                  </a:cubicBezTo>
                  <a:cubicBezTo>
                    <a:pt x="51323" y="11255"/>
                    <a:pt x="78495" y="0"/>
                    <a:pt x="106828" y="0"/>
                  </a:cubicBezTo>
                  <a:lnTo>
                    <a:pt x="1228516" y="0"/>
                  </a:lnTo>
                  <a:cubicBezTo>
                    <a:pt x="1256849" y="0"/>
                    <a:pt x="1284021" y="11255"/>
                    <a:pt x="1304055" y="31289"/>
                  </a:cubicBezTo>
                  <a:cubicBezTo>
                    <a:pt x="1324089" y="51323"/>
                    <a:pt x="1335344" y="78495"/>
                    <a:pt x="1335344" y="106828"/>
                  </a:cubicBezTo>
                  <a:lnTo>
                    <a:pt x="1335344" y="961447"/>
                  </a:lnTo>
                  <a:cubicBezTo>
                    <a:pt x="1335344" y="989780"/>
                    <a:pt x="1324089" y="1016952"/>
                    <a:pt x="1304055" y="1036986"/>
                  </a:cubicBezTo>
                  <a:cubicBezTo>
                    <a:pt x="1284021" y="1057020"/>
                    <a:pt x="1256849" y="1068275"/>
                    <a:pt x="1228516" y="1068275"/>
                  </a:cubicBezTo>
                  <a:lnTo>
                    <a:pt x="106828" y="1068275"/>
                  </a:lnTo>
                  <a:cubicBezTo>
                    <a:pt x="78495" y="1068275"/>
                    <a:pt x="51323" y="1057020"/>
                    <a:pt x="31289" y="1036986"/>
                  </a:cubicBezTo>
                  <a:cubicBezTo>
                    <a:pt x="11255" y="1016952"/>
                    <a:pt x="0" y="989780"/>
                    <a:pt x="0" y="961447"/>
                  </a:cubicBezTo>
                  <a:lnTo>
                    <a:pt x="0" y="10682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65000"/>
                  </a:schemeClr>
                </a:gs>
                <a:gs pos="80000">
                  <a:schemeClr val="bg1"/>
                </a:gs>
                <a:gs pos="100000">
                  <a:schemeClr val="bg1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769" tIns="61769" rIns="61769" bIns="61769" numCol="1" spcCol="1270" anchor="ctr" anchorCtr="0">
              <a:noAutofit/>
            </a:bodyPr>
            <a:lstStyle/>
            <a:p>
              <a:pPr marL="233363" indent="-233363">
                <a:lnSpc>
                  <a:spcPct val="70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chemeClr val="tx1"/>
                  </a:solidFill>
                </a:rPr>
                <a:t>IT Infrastructure</a:t>
              </a:r>
            </a:p>
            <a:p>
              <a:pPr marL="233363" indent="-233363">
                <a:lnSpc>
                  <a:spcPct val="70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Compound </a:t>
              </a:r>
              <a:r>
                <a:rPr lang="en-US" sz="1200" dirty="0">
                  <a:solidFill>
                    <a:schemeClr val="tx1"/>
                  </a:solidFill>
                </a:rPr>
                <a:t>&amp; Data tracking</a:t>
              </a:r>
            </a:p>
            <a:p>
              <a:pPr marL="233363" indent="-233363">
                <a:lnSpc>
                  <a:spcPct val="70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  <a:buFont typeface="Arial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iSLD</a:t>
              </a:r>
              <a:r>
                <a:rPr lang="en-US" sz="1200" dirty="0" smtClean="0">
                  <a:solidFill>
                    <a:schemeClr val="tx1"/>
                  </a:solidFill>
                </a:rPr>
                <a:t> support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Left Arrow 13"/>
            <p:cNvSpPr/>
            <p:nvPr/>
          </p:nvSpPr>
          <p:spPr>
            <a:xfrm rot="19500000">
              <a:off x="10008564" y="4180499"/>
              <a:ext cx="1134109" cy="400603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 flipV="1">
              <a:off x="10509248" y="3623961"/>
              <a:ext cx="1291527" cy="881061"/>
            </a:xfrm>
            <a:custGeom>
              <a:avLst/>
              <a:gdLst>
                <a:gd name="connsiteX0" fmla="*/ 0 w 1335344"/>
                <a:gd name="connsiteY0" fmla="*/ 106828 h 1068275"/>
                <a:gd name="connsiteX1" fmla="*/ 31289 w 1335344"/>
                <a:gd name="connsiteY1" fmla="*/ 31289 h 1068275"/>
                <a:gd name="connsiteX2" fmla="*/ 106828 w 1335344"/>
                <a:gd name="connsiteY2" fmla="*/ 0 h 1068275"/>
                <a:gd name="connsiteX3" fmla="*/ 1228516 w 1335344"/>
                <a:gd name="connsiteY3" fmla="*/ 0 h 1068275"/>
                <a:gd name="connsiteX4" fmla="*/ 1304055 w 1335344"/>
                <a:gd name="connsiteY4" fmla="*/ 31289 h 1068275"/>
                <a:gd name="connsiteX5" fmla="*/ 1335344 w 1335344"/>
                <a:gd name="connsiteY5" fmla="*/ 106828 h 1068275"/>
                <a:gd name="connsiteX6" fmla="*/ 1335344 w 1335344"/>
                <a:gd name="connsiteY6" fmla="*/ 961447 h 1068275"/>
                <a:gd name="connsiteX7" fmla="*/ 1304055 w 1335344"/>
                <a:gd name="connsiteY7" fmla="*/ 1036986 h 1068275"/>
                <a:gd name="connsiteX8" fmla="*/ 1228516 w 1335344"/>
                <a:gd name="connsiteY8" fmla="*/ 1068275 h 1068275"/>
                <a:gd name="connsiteX9" fmla="*/ 106828 w 1335344"/>
                <a:gd name="connsiteY9" fmla="*/ 1068275 h 1068275"/>
                <a:gd name="connsiteX10" fmla="*/ 31289 w 1335344"/>
                <a:gd name="connsiteY10" fmla="*/ 1036986 h 1068275"/>
                <a:gd name="connsiteX11" fmla="*/ 0 w 1335344"/>
                <a:gd name="connsiteY11" fmla="*/ 961447 h 1068275"/>
                <a:gd name="connsiteX12" fmla="*/ 0 w 1335344"/>
                <a:gd name="connsiteY12" fmla="*/ 106828 h 10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5344" h="1068275">
                  <a:moveTo>
                    <a:pt x="0" y="106828"/>
                  </a:moveTo>
                  <a:cubicBezTo>
                    <a:pt x="0" y="78495"/>
                    <a:pt x="11255" y="51323"/>
                    <a:pt x="31289" y="31289"/>
                  </a:cubicBezTo>
                  <a:cubicBezTo>
                    <a:pt x="51323" y="11255"/>
                    <a:pt x="78495" y="0"/>
                    <a:pt x="106828" y="0"/>
                  </a:cubicBezTo>
                  <a:lnTo>
                    <a:pt x="1228516" y="0"/>
                  </a:lnTo>
                  <a:cubicBezTo>
                    <a:pt x="1256849" y="0"/>
                    <a:pt x="1284021" y="11255"/>
                    <a:pt x="1304055" y="31289"/>
                  </a:cubicBezTo>
                  <a:cubicBezTo>
                    <a:pt x="1324089" y="51323"/>
                    <a:pt x="1335344" y="78495"/>
                    <a:pt x="1335344" y="106828"/>
                  </a:cubicBezTo>
                  <a:lnTo>
                    <a:pt x="1335344" y="961447"/>
                  </a:lnTo>
                  <a:cubicBezTo>
                    <a:pt x="1335344" y="989780"/>
                    <a:pt x="1324089" y="1016952"/>
                    <a:pt x="1304055" y="1036986"/>
                  </a:cubicBezTo>
                  <a:cubicBezTo>
                    <a:pt x="1284021" y="1057020"/>
                    <a:pt x="1256849" y="1068275"/>
                    <a:pt x="1228516" y="1068275"/>
                  </a:cubicBezTo>
                  <a:lnTo>
                    <a:pt x="106828" y="1068275"/>
                  </a:lnTo>
                  <a:cubicBezTo>
                    <a:pt x="78495" y="1068275"/>
                    <a:pt x="51323" y="1057020"/>
                    <a:pt x="31289" y="1036986"/>
                  </a:cubicBezTo>
                  <a:cubicBezTo>
                    <a:pt x="11255" y="1016952"/>
                    <a:pt x="0" y="989780"/>
                    <a:pt x="0" y="961447"/>
                  </a:cubicBezTo>
                  <a:lnTo>
                    <a:pt x="0" y="10682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65000"/>
                  </a:schemeClr>
                </a:gs>
                <a:gs pos="80000">
                  <a:schemeClr val="bg1"/>
                </a:gs>
                <a:gs pos="100000">
                  <a:schemeClr val="bg1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769" tIns="61769" rIns="61769" bIns="61769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de-CH" sz="1400" dirty="0" err="1" smtClean="0">
                  <a:solidFill>
                    <a:schemeClr val="accent5">
                      <a:lumMod val="25000"/>
                    </a:schemeClr>
                  </a:solidFill>
                </a:rPr>
                <a:t>Compound</a:t>
              </a:r>
              <a:r>
                <a:rPr lang="de-CH" sz="1400" dirty="0" smtClean="0">
                  <a:solidFill>
                    <a:schemeClr val="accent5">
                      <a:lumMod val="25000"/>
                    </a:schemeClr>
                  </a:solidFill>
                </a:rPr>
                <a:t> Management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62600" y="3283657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Academic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Collaborations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629400"/>
            <a:ext cx="57150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670056" y="6582156"/>
            <a:ext cx="2286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547CF9-5B10-D24F-A8D7-45A9778164F7}" type="slidenum">
              <a:rPr lang="uk-UA" sz="7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/>
              <a:t>3</a:t>
            </a:fld>
            <a:endParaRPr lang="uk-UA" sz="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613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Novartis compound </a:t>
            </a:r>
            <a:r>
              <a:rPr lang="en-US" u="sng" dirty="0"/>
              <a:t>S</a:t>
            </a:r>
            <a:r>
              <a:rPr lang="en-US" dirty="0" smtClean="0"/>
              <a:t>creening </a:t>
            </a:r>
            <a:r>
              <a:rPr lang="en-US" u="sng" dirty="0" smtClean="0"/>
              <a:t>S</a:t>
            </a:r>
            <a:r>
              <a:rPr lang="en-US" dirty="0" smtClean="0"/>
              <a:t>ets </a:t>
            </a:r>
            <a:r>
              <a:rPr lang="en-US" dirty="0"/>
              <a:t>for </a:t>
            </a:r>
            <a:r>
              <a:rPr lang="en-US" u="sng" dirty="0" smtClean="0"/>
              <a:t>E</a:t>
            </a:r>
            <a:r>
              <a:rPr lang="en-US" dirty="0" smtClean="0"/>
              <a:t>xternal </a:t>
            </a:r>
            <a:r>
              <a:rPr lang="en-US" u="sng" dirty="0" smtClean="0"/>
              <a:t>C</a:t>
            </a:r>
            <a:r>
              <a:rPr lang="en-US" dirty="0" smtClean="0"/>
              <a:t>ollaborations </a:t>
            </a:r>
            <a:r>
              <a:rPr lang="en-US" dirty="0"/>
              <a:t>(SSEC)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Public </a:t>
            </a:r>
            <a:r>
              <a:rPr lang="en-US" dirty="0"/>
              <a:t>screening compounds (PSC)</a:t>
            </a:r>
            <a:endParaRPr lang="en-US" sz="3200" dirty="0"/>
          </a:p>
          <a:p>
            <a:pPr lvl="1"/>
            <a:r>
              <a:rPr lang="en-US" dirty="0"/>
              <a:t>Highly </a:t>
            </a:r>
            <a:r>
              <a:rPr lang="en-US" dirty="0" smtClean="0"/>
              <a:t>diverse </a:t>
            </a:r>
            <a:r>
              <a:rPr lang="en-US" dirty="0"/>
              <a:t>set of compounds with lead like properties and publicly known structures</a:t>
            </a:r>
            <a:endParaRPr lang="en-US" sz="2400" dirty="0"/>
          </a:p>
          <a:p>
            <a:pPr lvl="1"/>
            <a:r>
              <a:rPr lang="en-US" dirty="0"/>
              <a:t>Core set: ~</a:t>
            </a:r>
            <a:r>
              <a:rPr lang="en-US" dirty="0" smtClean="0"/>
              <a:t>6K</a:t>
            </a:r>
            <a:endParaRPr lang="en-US" sz="2400" dirty="0"/>
          </a:p>
          <a:p>
            <a:pPr lvl="1"/>
            <a:r>
              <a:rPr lang="en-US" dirty="0"/>
              <a:t>expanded set: ~</a:t>
            </a:r>
            <a:r>
              <a:rPr lang="en-US" dirty="0" smtClean="0"/>
              <a:t>40K </a:t>
            </a:r>
            <a:r>
              <a:rPr lang="en-US" dirty="0"/>
              <a:t>compounds</a:t>
            </a:r>
            <a:endParaRPr lang="en-US" sz="2400" dirty="0"/>
          </a:p>
          <a:p>
            <a:pPr lvl="0"/>
            <a:r>
              <a:rPr lang="en-US" dirty="0"/>
              <a:t>Public </a:t>
            </a:r>
            <a:r>
              <a:rPr lang="en-US" dirty="0" smtClean="0"/>
              <a:t>mode of action (</a:t>
            </a:r>
            <a:r>
              <a:rPr lang="en-US" dirty="0" err="1" smtClean="0"/>
              <a:t>MoA</a:t>
            </a:r>
            <a:r>
              <a:rPr lang="en-US" dirty="0" smtClean="0"/>
              <a:t>) box (~3000 </a:t>
            </a:r>
            <a:r>
              <a:rPr lang="en-US" dirty="0"/>
              <a:t>compounds)</a:t>
            </a:r>
            <a:endParaRPr lang="en-US" sz="3200" dirty="0"/>
          </a:p>
          <a:p>
            <a:pPr lvl="1"/>
            <a:r>
              <a:rPr lang="en-US" dirty="0"/>
              <a:t>Compounds with known biological activity and publicly known structures</a:t>
            </a:r>
            <a:endParaRPr lang="en-US" sz="2400" dirty="0"/>
          </a:p>
          <a:p>
            <a:pPr lvl="1"/>
            <a:r>
              <a:rPr lang="en-US" dirty="0"/>
              <a:t>Novartis annotation information can be shared for confirmed </a:t>
            </a:r>
            <a:r>
              <a:rPr lang="en-US" dirty="0" smtClean="0"/>
              <a:t>hits after internal approval</a:t>
            </a:r>
            <a:endParaRPr lang="en-US" sz="2400" dirty="0"/>
          </a:p>
          <a:p>
            <a:pPr lvl="0"/>
            <a:r>
              <a:rPr lang="en-US" dirty="0"/>
              <a:t>Public natural products </a:t>
            </a:r>
            <a:r>
              <a:rPr lang="en-US" dirty="0" smtClean="0"/>
              <a:t>(~2500 </a:t>
            </a:r>
            <a:r>
              <a:rPr lang="en-US" dirty="0"/>
              <a:t>compounds)</a:t>
            </a:r>
            <a:endParaRPr lang="en-US" sz="3200" dirty="0"/>
          </a:p>
          <a:p>
            <a:pPr lvl="1"/>
            <a:r>
              <a:rPr lang="en-US" dirty="0" smtClean="0"/>
              <a:t>Diverse </a:t>
            </a:r>
            <a:r>
              <a:rPr lang="en-US" dirty="0"/>
              <a:t>set of natural products with publicly known </a:t>
            </a:r>
            <a:r>
              <a:rPr lang="en-US" dirty="0" smtClean="0"/>
              <a:t>structures</a:t>
            </a:r>
            <a:endParaRPr lang="en-US" dirty="0"/>
          </a:p>
          <a:p>
            <a:r>
              <a:rPr lang="en-US" dirty="0"/>
              <a:t>Hit picking for follow up with </a:t>
            </a:r>
            <a:r>
              <a:rPr lang="en-US" dirty="0" smtClean="0"/>
              <a:t>dilution </a:t>
            </a:r>
            <a:r>
              <a:rPr lang="en-US" dirty="0"/>
              <a:t>curves possible for all sets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rtis Presentation Standard Blue Carbon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vartis Presentation Standard Blue Carbon 22July2016.potx" id="{CFF2C365-398E-499F-B789-CD54E7F7AD12}" vid="{6BF3BF81-CBC0-40B1-9CD2-C069E0FC5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453</Words>
  <Application>Microsoft Office PowerPoint</Application>
  <PresentationFormat>On-screen Show (4:3)</PresentationFormat>
  <Paragraphs>68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Wingdings</vt:lpstr>
      <vt:lpstr>Novartis Presentation Standard Blue Carbon</vt:lpstr>
      <vt:lpstr>Novartis FAST-lab collaboration</vt:lpstr>
      <vt:lpstr>Novartis FAST-lab capabilities</vt:lpstr>
      <vt:lpstr>FAST Lab Novartis open space for academic collaborations</vt:lpstr>
      <vt:lpstr>Novartis compound Screening Sets for External Collaborations (SSEC)</vt:lpstr>
    </vt:vector>
  </TitlesOfParts>
  <Company>Novartis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Novartis Presentation</dc:title>
  <dc:creator>Novartis</dc:creator>
  <cp:lastModifiedBy>Auld, Douglas</cp:lastModifiedBy>
  <cp:revision>562</cp:revision>
  <dcterms:created xsi:type="dcterms:W3CDTF">2016-03-30T20:40:19Z</dcterms:created>
  <dcterms:modified xsi:type="dcterms:W3CDTF">2019-04-30T12:25:54Z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erName">
    <vt:lpwstr>NIBR Daniel Baeschlin, Douglas Auld</vt:lpwstr>
  </property>
  <property fmtid="{D5CDD505-2E9C-101B-9397-08002B2CF9AE}" pid="3" name="ConfidentialityLevel">
    <vt:lpwstr>None (no value displayed on slides)</vt:lpwstr>
  </property>
  <property fmtid="{D5CDD505-2E9C-101B-9397-08002B2CF9AE}" pid="4" name="HideFooter">
    <vt:bool>false</vt:bool>
  </property>
</Properties>
</file>