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61" r:id="rId5"/>
    <p:sldId id="262" r:id="rId6"/>
    <p:sldId id="273" r:id="rId7"/>
    <p:sldId id="272" r:id="rId8"/>
    <p:sldId id="264" r:id="rId9"/>
    <p:sldId id="266" r:id="rId10"/>
    <p:sldId id="278" r:id="rId11"/>
    <p:sldId id="270" r:id="rId12"/>
    <p:sldId id="274" r:id="rId13"/>
    <p:sldId id="279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7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9C48D5-EADA-47E1-9554-E716051B68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1721B9-A1BC-4CC2-BDDB-F9055B025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57D3A-9A23-41A0-8E9E-FCC97452DD8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A22FB3-9B67-42A8-AA35-3F44D2EE17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F6B288-BD81-4959-8D0D-B102DF657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6161-A50D-4E05-BAA4-3DCEBF470E7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3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56E1-FCCE-4032-AD02-C5C9A3A8D3BC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2777-CA10-4607-AB10-32C4D1B499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7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507A-5271-48F9-8A63-AF5036878DCB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5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9DE-C471-4C55-A950-214AC13EAD97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9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C27-BB7F-40D3-9AA5-303D9B9F23DF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ED4-34E7-447B-8C0F-84A78EF24949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1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BC21-D4B0-4B78-B1D0-A38B095204F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22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1335-0603-49CE-A2A0-EF3151B4F19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4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948-0456-4CF0-9990-7697EBD8931D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2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50B-5A83-4FE2-83D5-4416A1D273E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32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B8-1D6E-464E-8ED9-8BA3D581CA73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981E-C3B7-4AE6-9517-693DF7E5332F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05D-C530-47A3-8C58-292B994756F0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4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D718-3ADF-4410-8695-F8EA365CA2CA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69AF64-43E0-49EE-A418-5C89DD92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6318-F979-442F-8A5D-67496F5DAB8D}" type="datetime1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468-35F0-4857-8489-2BC7E84B8CC8}" type="datetime1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9BD-62CC-46A3-8F4D-D7BF6D003E75}" type="datetime1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8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2B3F-738C-4EBB-A89A-083F38B169FF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B1D4-BC4D-4F2E-92D2-D4FF5FF1ABF0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D9A5E-BF78-45B5-AE27-913C50256B91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8887C-A4DF-413C-BA61-1ADB9B0B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3136913"/>
            <a:ext cx="9524999" cy="101917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5400"/>
              <a:t>Post-Quantum Blockchain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2C9BD3-7E59-40E0-8C26-2A4D5EF44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151" y="5140239"/>
            <a:ext cx="7093153" cy="11554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1800"/>
              <a:t>Mickaël TEAUDORS, Yoann VALERI</a:t>
            </a:r>
          </a:p>
          <a:p>
            <a:pPr algn="ctr">
              <a:lnSpc>
                <a:spcPct val="90000"/>
              </a:lnSpc>
            </a:pPr>
            <a:r>
              <a:rPr lang="en-GB" sz="1800"/>
              <a:t>Supervised by Ludovic PERRET and Jean-Charles FAUGERE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968DC49-FD63-4220-A51D-B7C21487D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45" y="502020"/>
            <a:ext cx="2622900" cy="201025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D83FEC2-CC6D-47D9-9C32-4410224BF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41" y="1051472"/>
            <a:ext cx="3470341" cy="1394124"/>
          </a:xfrm>
          <a:prstGeom prst="rect">
            <a:avLst/>
          </a:prstGeom>
        </p:spPr>
      </p:pic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E7D7F472-0A9A-442D-94A4-AE5A1FE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4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0F8BE-0E10-45D6-8A62-E518CDF5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10</a:t>
            </a:fld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0E1BAC-E07A-40A6-A4C4-3C452C2D4CD8}"/>
              </a:ext>
            </a:extLst>
          </p:cNvPr>
          <p:cNvSpPr txBox="1"/>
          <p:nvPr/>
        </p:nvSpPr>
        <p:spPr>
          <a:xfrm>
            <a:off x="2167467" y="1134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>
              <a:solidFill>
                <a:srgbClr val="C2C6C7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5F0F2EA-A78E-400D-8A52-169FA5A7F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3" y="406400"/>
            <a:ext cx="8915367" cy="4067379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2D981E7-D22D-4E96-82E9-CEF9D3AEFB92}"/>
              </a:ext>
            </a:extLst>
          </p:cNvPr>
          <p:cNvSpPr txBox="1"/>
          <p:nvPr/>
        </p:nvSpPr>
        <p:spPr>
          <a:xfrm>
            <a:off x="2352198" y="4663024"/>
            <a:ext cx="8280400" cy="14296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Signature uses a big integer </a:t>
            </a:r>
            <a:r>
              <a:rPr lang="en-GB" sz="2000" i="1"/>
              <a:t>FP256BN.BIG </a:t>
            </a:r>
            <a:r>
              <a:rPr lang="en-GB" sz="2000"/>
              <a:t>instead of the secret key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Format memory to add GeMSS’s secret key after the </a:t>
            </a:r>
            <a:r>
              <a:rPr lang="en-GB" sz="2000" i="1"/>
              <a:t>FP256BN.BIG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5BF2924-814B-4EFE-8896-E4A9246FCF26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49D4608-6E59-4918-B8EC-09C49046CE7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2728A00-2AFD-4D36-8819-753BFB436FB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09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29022-CBFE-4C33-A431-6C61179A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Performances tests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2A9F67-998D-4695-A74D-38D545FC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14" name="Espace réservé du contenu 4">
            <a:extLst>
              <a:ext uri="{FF2B5EF4-FFF2-40B4-BE49-F238E27FC236}">
                <a16:creationId xmlns:a16="http://schemas.microsoft.com/office/drawing/2014/main" id="{7A35AC6B-7A96-4991-B46F-738C95534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877484"/>
              </p:ext>
            </p:extLst>
          </p:nvPr>
        </p:nvGraphicFramePr>
        <p:xfrm>
          <a:off x="1428787" y="1304347"/>
          <a:ext cx="10580085" cy="22111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0103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1907955">
                  <a:extLst>
                    <a:ext uri="{9D8B030D-6E8A-4147-A177-3AD203B41FA5}">
                      <a16:colId xmlns:a16="http://schemas.microsoft.com/office/drawing/2014/main" val="2526650668"/>
                    </a:ext>
                  </a:extLst>
                </a:gridCol>
                <a:gridCol w="1747024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1542584">
                  <a:extLst>
                    <a:ext uri="{9D8B030D-6E8A-4147-A177-3AD203B41FA5}">
                      <a16:colId xmlns:a16="http://schemas.microsoft.com/office/drawing/2014/main" val="1759740297"/>
                    </a:ext>
                  </a:extLst>
                </a:gridCol>
                <a:gridCol w="1797268">
                  <a:extLst>
                    <a:ext uri="{9D8B030D-6E8A-4147-A177-3AD203B41FA5}">
                      <a16:colId xmlns:a16="http://schemas.microsoft.com/office/drawing/2014/main" val="3311413624"/>
                    </a:ext>
                  </a:extLst>
                </a:gridCol>
                <a:gridCol w="1805151">
                  <a:extLst>
                    <a:ext uri="{9D8B030D-6E8A-4147-A177-3AD203B41FA5}">
                      <a16:colId xmlns:a16="http://schemas.microsoft.com/office/drawing/2014/main" val="2515510424"/>
                    </a:ext>
                  </a:extLst>
                </a:gridCol>
              </a:tblGrid>
              <a:tr h="4784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Hyperledger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GeMSS (128)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MQDSS (120)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(192)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(256)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68346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0.002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13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191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27338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31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220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33 ms*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560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905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8346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0.05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22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0.2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0.5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graphicFrame>
        <p:nvGraphicFramePr>
          <p:cNvPr id="15" name="Espace réservé du contenu 4">
            <a:extLst>
              <a:ext uri="{FF2B5EF4-FFF2-40B4-BE49-F238E27FC236}">
                <a16:creationId xmlns:a16="http://schemas.microsoft.com/office/drawing/2014/main" id="{2F3E9904-487B-4D6B-AEDB-5AEDC8DF3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180888"/>
              </p:ext>
            </p:extLst>
          </p:nvPr>
        </p:nvGraphicFramePr>
        <p:xfrm>
          <a:off x="1462689" y="3766206"/>
          <a:ext cx="10558719" cy="20416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58963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1027395806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3935603246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2866378795"/>
                    </a:ext>
                  </a:extLst>
                </a:gridCol>
              </a:tblGrid>
              <a:tr h="653974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Hyperledger + GeMSS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Hyperledger + MQDSS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Hyperledger + GeMSS 192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Hyperledger + GeMSS 256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1.1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66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207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227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61 ms*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619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1180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3802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60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85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62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62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79368E8-3D71-4010-A019-F26658E4FFA0}"/>
              </a:ext>
            </a:extLst>
          </p:cNvPr>
          <p:cNvSpPr txBox="1"/>
          <p:nvPr/>
        </p:nvSpPr>
        <p:spPr>
          <a:xfrm>
            <a:off x="2429168" y="5800069"/>
            <a:ext cx="589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Measures on</a:t>
            </a:r>
            <a:r>
              <a:rPr lang="pt-BR" i="1"/>
              <a:t> Intel(R) Core(TM) i5-7600K CPU @ 3.80GHz</a:t>
            </a:r>
            <a:r>
              <a:rPr lang="pt-BR"/>
              <a:t> </a:t>
            </a:r>
            <a:br>
              <a:rPr lang="pt-BR"/>
            </a:br>
            <a:r>
              <a:rPr lang="en-GB"/>
              <a:t>* </a:t>
            </a:r>
            <a:r>
              <a:rPr lang="en-GB" i="1"/>
              <a:t>Time taken over a few runs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CC33714-5B2E-4E28-9641-89F9CA72369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AFCA7D3-B243-472C-B831-AB0DFA0FBE19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solidFill>
            <a:schemeClr val="accent4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D820B83-945C-4EC5-9DA2-4D23E25B03C1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957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51B3E-D806-49B1-81C6-6E504769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B4A1BBC2-E6BA-4CD4-9F63-D056B8A69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197442"/>
              </p:ext>
            </p:extLst>
          </p:nvPr>
        </p:nvGraphicFramePr>
        <p:xfrm>
          <a:off x="1723607" y="894040"/>
          <a:ext cx="9503832" cy="20941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3276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1558623300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743616837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1145306206"/>
                    </a:ext>
                  </a:extLst>
                </a:gridCol>
              </a:tblGrid>
              <a:tr h="47392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GeMSS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MQDSS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GeMSS 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614349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434 KB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0.288 KB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1351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3137 KB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35105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0.232 KB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49.288 KB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0.264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0.288 KB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14349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96 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96 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96 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B981F5D-6E8B-4C91-B38C-2D76461D2A7C}"/>
              </a:ext>
            </a:extLst>
          </p:cNvPr>
          <p:cNvSpPr txBox="1"/>
          <p:nvPr/>
        </p:nvSpPr>
        <p:spPr>
          <a:xfrm>
            <a:off x="2356385" y="3062876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 consumption for one function call with a 40 bytes message </a:t>
            </a:r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46A7E8-CB84-4109-86CA-1B444450990B}"/>
              </a:ext>
            </a:extLst>
          </p:cNvPr>
          <p:cNvSpPr txBox="1"/>
          <p:nvPr/>
        </p:nvSpPr>
        <p:spPr>
          <a:xfrm>
            <a:off x="1515320" y="3869847"/>
            <a:ext cx="9825272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MQDSS is post-quantum resilient and faster than Hyperledger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Signatures are stored in blocks so their sizes have to be taken into account 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GeMSS adapted for Blockchains : Large quantity of verifications</a:t>
            </a:r>
            <a:endParaRPr lang="en-GB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Memory allocation for the verification is the same and depends on the message’s size</a:t>
            </a:r>
            <a:endParaRPr lang="en-GB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D049597-51C6-472C-8363-2F879DBB8019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0999084-3332-40FD-A566-0A5AA67DBA0A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solidFill>
            <a:schemeClr val="accent4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94010E-D1BD-421C-A5C0-A56423FBF7D4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81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84B7-707C-496E-8BE3-2123996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Remaining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BFF6-D68A-41A2-A229-4D94A814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Finalize the implementation</a:t>
            </a:r>
          </a:p>
          <a:p>
            <a:pPr lvl="1"/>
            <a:r>
              <a:rPr lang="en-GB"/>
              <a:t>Adapt the hybrid-cryptography model to the application</a:t>
            </a:r>
          </a:p>
          <a:p>
            <a:r>
              <a:rPr lang="en-GB"/>
              <a:t>Test a real use case </a:t>
            </a:r>
          </a:p>
          <a:p>
            <a:pPr lvl="1"/>
            <a:r>
              <a:rPr lang="en-GB"/>
              <a:t>Test over a broad network</a:t>
            </a:r>
          </a:p>
          <a:p>
            <a:pPr lvl="1"/>
            <a:r>
              <a:rPr lang="en-GB"/>
              <a:t>Perform multiple transactions </a:t>
            </a:r>
          </a:p>
          <a:p>
            <a:r>
              <a:rPr lang="en-GB"/>
              <a:t>Incorporate other post-quantum signature algorithms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DCF53-7891-4E3B-922A-727DE8B3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13</a:t>
            </a:fld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26FEA3F-2A50-469C-BF8D-AA33D41D345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B10278-E983-4415-9430-3489F5502AD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9202FF1-B7F3-4635-915C-598FDE02BF1A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57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0CC99-BCDB-4CFD-B479-98B476E8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C6C69-3EA8-4730-9856-2878D27B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473" y="1763232"/>
            <a:ext cx="10018713" cy="4214781"/>
          </a:xfrm>
        </p:spPr>
        <p:txBody>
          <a:bodyPr>
            <a:normAutofit/>
          </a:bodyPr>
          <a:lstStyle/>
          <a:p>
            <a:r>
              <a:rPr lang="en-GB"/>
              <a:t>Understand how CGO works</a:t>
            </a:r>
          </a:p>
          <a:p>
            <a:r>
              <a:rPr lang="en-GB"/>
              <a:t>Implement our functions to call GeMSS functions</a:t>
            </a:r>
          </a:p>
          <a:p>
            <a:r>
              <a:rPr lang="en-GB"/>
              <a:t>Modify structures to take into account those new functions and fields</a:t>
            </a:r>
          </a:p>
          <a:p>
            <a:r>
              <a:rPr lang="en-GB"/>
              <a:t>The drawbacks on performances are small</a:t>
            </a:r>
          </a:p>
          <a:p>
            <a:r>
              <a:rPr lang="en-GB"/>
              <a:t>Changing to post-quantum signature algorithm is already possible and usable even in current 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95203-51C1-4CE8-B440-BE636978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14</a:t>
            </a:fld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2A2854E-9046-477F-887B-783B88BACFA4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8FE7CE-9B7C-4AB3-AD9F-09F22D11804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10E78C3-9C4C-4FB7-AF96-D7DF655A2D3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84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618DE-7386-45D7-9B10-EE4E139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ADBFA-5CC5-42BD-88D5-2FED7EEC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/>
              <a:t>[1]</a:t>
            </a:r>
            <a:r>
              <a:rPr lang="en-US" sz="1800"/>
              <a:t> Christopher Wolf and Bart Preneel. </a:t>
            </a:r>
            <a:r>
              <a:rPr lang="en-US" sz="1800" i="1"/>
              <a:t>Taxonomy of Public Key Schemes Based on the Problem of Multivariate Quadratic Equations</a:t>
            </a:r>
            <a:r>
              <a:rPr lang="en-US" sz="1800"/>
              <a:t>. 2005. </a:t>
            </a:r>
          </a:p>
          <a:p>
            <a:r>
              <a:rPr lang="fr-FR" sz="1800" b="1"/>
              <a:t>[2]</a:t>
            </a:r>
            <a:r>
              <a:rPr lang="fr-FR" sz="1800"/>
              <a:t> </a:t>
            </a:r>
            <a:r>
              <a:rPr lang="fr-FR" sz="1800" err="1"/>
              <a:t>Lov</a:t>
            </a:r>
            <a:r>
              <a:rPr lang="fr-FR" sz="1800"/>
              <a:t> K. </a:t>
            </a:r>
            <a:r>
              <a:rPr lang="fr-FR" sz="1800" err="1"/>
              <a:t>Grover</a:t>
            </a:r>
            <a:r>
              <a:rPr lang="fr-FR" sz="1800"/>
              <a:t>. </a:t>
            </a:r>
            <a:r>
              <a:rPr lang="fr-FR" sz="1800" i="1"/>
              <a:t>A fast quantum </a:t>
            </a:r>
            <a:r>
              <a:rPr lang="fr-FR" sz="1800" i="1" err="1"/>
              <a:t>mechanical</a:t>
            </a:r>
            <a:r>
              <a:rPr lang="fr-FR" sz="1800" i="1"/>
              <a:t> </a:t>
            </a:r>
            <a:r>
              <a:rPr lang="fr-FR" sz="1800" i="1" err="1"/>
              <a:t>algorithm</a:t>
            </a:r>
            <a:r>
              <a:rPr lang="fr-FR" sz="1800" i="1"/>
              <a:t> for </a:t>
            </a:r>
            <a:r>
              <a:rPr lang="fr-FR" sz="1800" i="1" err="1"/>
              <a:t>database</a:t>
            </a:r>
            <a:r>
              <a:rPr lang="fr-FR" sz="1800" i="1"/>
              <a:t> </a:t>
            </a:r>
            <a:r>
              <a:rPr lang="fr-FR" sz="1800" i="1" err="1"/>
              <a:t>search</a:t>
            </a:r>
            <a:r>
              <a:rPr lang="fr-FR" sz="1800"/>
              <a:t>. May 29, 1996.</a:t>
            </a:r>
          </a:p>
          <a:p>
            <a:r>
              <a:rPr lang="en-US" sz="1800" b="1"/>
              <a:t>[3]</a:t>
            </a:r>
            <a:r>
              <a:rPr lang="en-US" sz="1800"/>
              <a:t> Peter W. Shor. </a:t>
            </a:r>
            <a:r>
              <a:rPr lang="en-US" sz="1800" i="1"/>
              <a:t>Polynomial-Time Algorithms for Prime Factorization and Discrete Logarithms on a Quantum Computer. </a:t>
            </a:r>
            <a:r>
              <a:rPr lang="fr-FR" sz="1800"/>
              <a:t>Oct. 1997 </a:t>
            </a:r>
          </a:p>
          <a:p>
            <a:r>
              <a:rPr lang="en-US" sz="1800" b="1"/>
              <a:t>[4] </a:t>
            </a:r>
            <a:r>
              <a:rPr lang="en-US" sz="1800"/>
              <a:t>C. P. Schnorr. </a:t>
            </a:r>
            <a:r>
              <a:rPr lang="en-US" sz="1800" i="1"/>
              <a:t>Efficient Identification and Signatures for Smart Cards</a:t>
            </a:r>
            <a:r>
              <a:rPr lang="en-US" sz="1800"/>
              <a:t>. 1990</a:t>
            </a:r>
          </a:p>
          <a:p>
            <a:r>
              <a:rPr lang="en-US" sz="1800" b="1"/>
              <a:t>[5] </a:t>
            </a:r>
            <a:r>
              <a:rPr lang="fr-FR" sz="1800"/>
              <a:t>Antoine Casanova, Jean-Charles Faugère, Gilles </a:t>
            </a:r>
            <a:r>
              <a:rPr lang="fr-FR" sz="1800" err="1"/>
              <a:t>Macario</a:t>
            </a:r>
            <a:r>
              <a:rPr lang="fr-FR" sz="1800"/>
              <a:t>-Rat, Jacques Patarin, Ludovic</a:t>
            </a:r>
            <a:br>
              <a:rPr lang="fr-FR" sz="1800"/>
            </a:br>
            <a:r>
              <a:rPr lang="fr-FR" sz="1800"/>
              <a:t>Perret, and Jocelyn Ryckeghem. </a:t>
            </a:r>
            <a:r>
              <a:rPr lang="fr-FR" sz="1800" i="1"/>
              <a:t>GeMSS: A Great </a:t>
            </a:r>
            <a:r>
              <a:rPr lang="fr-FR" sz="1800" i="1" err="1"/>
              <a:t>Multivariate</a:t>
            </a:r>
            <a:r>
              <a:rPr lang="fr-FR" sz="1800" i="1"/>
              <a:t> Short Signature. </a:t>
            </a:r>
            <a:r>
              <a:rPr lang="fr-FR" sz="1800"/>
              <a:t>2017</a:t>
            </a:r>
          </a:p>
          <a:p>
            <a:r>
              <a:rPr lang="en-US" sz="1800" b="1"/>
              <a:t>[6] </a:t>
            </a:r>
            <a:r>
              <a:rPr lang="fr-FR" sz="1800"/>
              <a:t>Ming-</a:t>
            </a:r>
            <a:r>
              <a:rPr lang="fr-FR" sz="1800" err="1"/>
              <a:t>Shing</a:t>
            </a:r>
            <a:r>
              <a:rPr lang="fr-FR" sz="1800"/>
              <a:t> Chen, Andreas </a:t>
            </a:r>
            <a:r>
              <a:rPr lang="fr-FR" sz="1800" err="1"/>
              <a:t>Hulsing</a:t>
            </a:r>
            <a:r>
              <a:rPr lang="fr-FR" sz="1800"/>
              <a:t>, Joost </a:t>
            </a:r>
            <a:r>
              <a:rPr lang="fr-FR" sz="1800" err="1"/>
              <a:t>Rijneveld</a:t>
            </a:r>
            <a:r>
              <a:rPr lang="fr-FR" sz="1800"/>
              <a:t>, Simona </a:t>
            </a:r>
            <a:r>
              <a:rPr lang="fr-FR" sz="1800" err="1"/>
              <a:t>Samardjiska</a:t>
            </a:r>
            <a:r>
              <a:rPr lang="fr-FR" sz="1800"/>
              <a:t>, and Peter </a:t>
            </a:r>
            <a:r>
              <a:rPr lang="fr-FR" sz="1800" err="1"/>
              <a:t>Schwabe</a:t>
            </a:r>
            <a:r>
              <a:rPr lang="fr-FR" sz="1800"/>
              <a:t>.</a:t>
            </a:r>
            <a:br>
              <a:rPr lang="fr-FR" sz="1800"/>
            </a:br>
            <a:r>
              <a:rPr lang="fr-FR" sz="1800" i="1" err="1"/>
              <a:t>From</a:t>
            </a:r>
            <a:r>
              <a:rPr lang="fr-FR" sz="1800" i="1"/>
              <a:t> 5-pass MQ-</a:t>
            </a:r>
            <a:r>
              <a:rPr lang="fr-FR" sz="1800" i="1" err="1"/>
              <a:t>based</a:t>
            </a:r>
            <a:r>
              <a:rPr lang="fr-FR" sz="1800" i="1"/>
              <a:t> identification to MQ-</a:t>
            </a:r>
            <a:r>
              <a:rPr lang="fr-FR" sz="1800" i="1" err="1"/>
              <a:t>based</a:t>
            </a:r>
            <a:r>
              <a:rPr lang="fr-FR" sz="1800" i="1"/>
              <a:t> signatures. </a:t>
            </a:r>
            <a:r>
              <a:rPr lang="fr-FR" sz="1800"/>
              <a:t>2016 </a:t>
            </a:r>
          </a:p>
          <a:p>
            <a:r>
              <a:rPr lang="en-US" sz="1800" b="1"/>
              <a:t>[7] </a:t>
            </a:r>
            <a:r>
              <a:rPr lang="en-US" sz="1800"/>
              <a:t>Neal </a:t>
            </a:r>
            <a:r>
              <a:rPr lang="en-US" sz="1800" err="1"/>
              <a:t>Koblitz</a:t>
            </a:r>
            <a:r>
              <a:rPr lang="en-US" sz="1800"/>
              <a:t>, Alfred Menezes, and Scott Vanstone. </a:t>
            </a:r>
            <a:r>
              <a:rPr lang="en-US" sz="1800" i="1"/>
              <a:t>The State of Elliptic Curve Cryptography</a:t>
            </a:r>
            <a:r>
              <a:rPr lang="en-US" sz="1800"/>
              <a:t> </a:t>
            </a:r>
            <a:br>
              <a:rPr lang="en-US" sz="1800"/>
            </a:br>
            <a:br>
              <a:rPr lang="fr-FR" sz="1800"/>
            </a:br>
            <a:br>
              <a:rPr lang="en-US" sz="1800"/>
            </a:br>
            <a:br>
              <a:rPr lang="en-US" sz="1800"/>
            </a:br>
            <a:endParaRPr lang="en-GB" sz="1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B8659-E559-4297-9052-3A360F9A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5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8EB8-9E8A-4813-A271-0F27715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554B3-63C1-4C7D-8867-F00E1D52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28" y="224027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Incorporate post-quantum signature algorithms in an open-source Blockchain manipulation tool : Hyperledger</a:t>
            </a:r>
          </a:p>
          <a:p>
            <a:r>
              <a:rPr lang="en-GB" dirty="0"/>
              <a:t>Understand the basis of the </a:t>
            </a:r>
            <a:r>
              <a:rPr lang="en-GB"/>
              <a:t>signature schemes we modified and implemented</a:t>
            </a:r>
          </a:p>
          <a:p>
            <a:r>
              <a:rPr lang="en-GB" dirty="0"/>
              <a:t>Ensure compatibility between GO and C programs</a:t>
            </a:r>
          </a:p>
          <a:p>
            <a:r>
              <a:rPr lang="en-GB" dirty="0"/>
              <a:t>Modular integration  : Ease the change of the algorithm used </a:t>
            </a:r>
          </a:p>
          <a:p>
            <a:r>
              <a:rPr lang="en-GB" dirty="0">
                <a:ea typeface="+mn-lt"/>
                <a:cs typeface="+mn-lt"/>
              </a:rPr>
              <a:t>Evaluate the impact of these algorithms on the performances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BE401E-471A-4109-B695-650EE2C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</a:t>
            </a:fld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448542B-2582-4DD8-A0F3-1E1DA87CC740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B57D385-F4F3-490C-9597-2B8202D93904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E1A3262-7990-48D1-A3B0-33C26900362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5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39A8E-056C-4722-BB36-CB68E0B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Hyperledger : an open-source Blockchain manipulation tool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21737-B382-4D9B-99D1-B05E226D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36" y="2132723"/>
            <a:ext cx="10786056" cy="3124201"/>
          </a:xfrm>
        </p:spPr>
        <p:txBody>
          <a:bodyPr>
            <a:normAutofit/>
          </a:bodyPr>
          <a:lstStyle/>
          <a:p>
            <a:r>
              <a:rPr lang="en-GB"/>
              <a:t>Open source framework for developing Blockchain-based applications</a:t>
            </a:r>
          </a:p>
          <a:p>
            <a:r>
              <a:rPr lang="en-GB"/>
              <a:t>Source code is written in GO</a:t>
            </a:r>
          </a:p>
          <a:p>
            <a:r>
              <a:rPr lang="en-GB"/>
              <a:t>Signature algorithm implemented is Schnorr </a:t>
            </a:r>
            <a:r>
              <a:rPr lang="en-GB" b="1"/>
              <a:t>[</a:t>
            </a:r>
            <a:r>
              <a:rPr lang="en-US" sz="1800" b="1">
                <a:ea typeface="+mn-lt"/>
                <a:cs typeface="+mn-lt"/>
              </a:rPr>
              <a:t>C. P. Schnorr. </a:t>
            </a:r>
            <a:r>
              <a:rPr lang="en-US" sz="1800" b="1" i="1">
                <a:ea typeface="+mn-lt"/>
                <a:cs typeface="+mn-lt"/>
              </a:rPr>
              <a:t>Efficient Identification and Signatures for Smart Cards</a:t>
            </a:r>
            <a:r>
              <a:rPr lang="en-GB" b="1"/>
              <a:t>]</a:t>
            </a:r>
            <a:r>
              <a:rPr lang="en-GB"/>
              <a:t> combined with Elliptic curves </a:t>
            </a:r>
            <a:r>
              <a:rPr lang="en-US" b="1"/>
              <a:t>[</a:t>
            </a:r>
            <a:r>
              <a:rPr lang="en-US" sz="1800" b="1">
                <a:ea typeface="+mn-lt"/>
                <a:cs typeface="+mn-lt"/>
              </a:rPr>
              <a:t>Neal </a:t>
            </a:r>
            <a:r>
              <a:rPr lang="en-US" sz="1800" b="1" err="1">
                <a:ea typeface="+mn-lt"/>
                <a:cs typeface="+mn-lt"/>
              </a:rPr>
              <a:t>Koblitz</a:t>
            </a:r>
            <a:r>
              <a:rPr lang="en-US" sz="1800" b="1">
                <a:ea typeface="+mn-lt"/>
                <a:cs typeface="+mn-lt"/>
              </a:rPr>
              <a:t>, Alfred Menezes, and Scott Vanstone. </a:t>
            </a:r>
            <a:r>
              <a:rPr lang="en-US" sz="1800" b="1" i="1">
                <a:ea typeface="+mn-lt"/>
                <a:cs typeface="+mn-lt"/>
              </a:rPr>
              <a:t>The State of Elliptic Curve Cryptography</a:t>
            </a:r>
            <a:r>
              <a:rPr lang="en-US" b="1"/>
              <a:t>]</a:t>
            </a:r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06F9B-017E-4A86-826A-A4EAB47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3</a:t>
            </a:fld>
            <a:endParaRPr lang="en-GB"/>
          </a:p>
        </p:txBody>
      </p:sp>
      <p:pic>
        <p:nvPicPr>
          <p:cNvPr id="17" name="Espace réservé du contenu 16" descr="Une image contenant basket-ball, sport athlétique, sport&#10;&#10;Description générée automatiquement">
            <a:extLst>
              <a:ext uri="{FF2B5EF4-FFF2-40B4-BE49-F238E27FC236}">
                <a16:creationId xmlns:a16="http://schemas.microsoft.com/office/drawing/2014/main" id="{761D5A73-8C23-43CC-8004-8F7A215D1EA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5282818"/>
            <a:ext cx="4313237" cy="1309687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579F855-D302-4ABD-88E3-1DC0A25AB48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3A127F5-FFB2-4471-85A7-BB825C9F6E5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CA44E0F-20C2-4BB0-88F3-9A80844CD86C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9" name="Image 18" descr="Une image contenant objet, signe&#10;&#10;Description générée automatiquement">
            <a:extLst>
              <a:ext uri="{FF2B5EF4-FFF2-40B4-BE49-F238E27FC236}">
                <a16:creationId xmlns:a16="http://schemas.microsoft.com/office/drawing/2014/main" id="{D42AACA7-2C10-4C52-B151-6D121523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42" y="4877188"/>
            <a:ext cx="2438405" cy="804674"/>
          </a:xfrm>
          <a:prstGeom prst="rect">
            <a:avLst/>
          </a:prstGeom>
        </p:spPr>
      </p:pic>
      <p:pic>
        <p:nvPicPr>
          <p:cNvPr id="21" name="Image 20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E30031FA-B1C9-4A3C-A023-58B340A1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29" y="5098202"/>
            <a:ext cx="2024950" cy="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32683-605A-4B44-8B81-169B555E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Quantum security threat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65A06-5002-4533-AA42-824BA079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42" y="1803401"/>
            <a:ext cx="10675187" cy="4733375"/>
          </a:xfrm>
        </p:spPr>
        <p:txBody>
          <a:bodyPr>
            <a:normAutofit fontScale="92500" lnSpcReduction="10000"/>
          </a:bodyPr>
          <a:lstStyle/>
          <a:p>
            <a:r>
              <a:rPr lang="en-GB" sz="2000"/>
              <a:t>Two schemes in the Blockchain :</a:t>
            </a:r>
          </a:p>
          <a:p>
            <a:pPr lvl="1"/>
            <a:r>
              <a:rPr lang="en-GB"/>
              <a:t>Proof-Of-Work, based on the </a:t>
            </a:r>
            <a:r>
              <a:rPr lang="en-GB" b="1"/>
              <a:t>pre-image resistance</a:t>
            </a:r>
            <a:r>
              <a:rPr lang="en-GB"/>
              <a:t> of hash functions</a:t>
            </a:r>
            <a:endParaRPr lang="fr-FR"/>
          </a:p>
          <a:p>
            <a:pPr lvl="1"/>
            <a:r>
              <a:rPr lang="en-GB"/>
              <a:t>Signature, used to authenticate transactions in Blockchains </a:t>
            </a:r>
          </a:p>
          <a:p>
            <a:pPr marL="0" indent="0">
              <a:buNone/>
            </a:pPr>
            <a:endParaRPr lang="en-GB" sz="2000"/>
          </a:p>
          <a:p>
            <a:r>
              <a:rPr lang="en-GB" sz="2000"/>
              <a:t>Quantum computers allow the deployment of already-existing algorithms</a:t>
            </a:r>
          </a:p>
          <a:p>
            <a:pPr lvl="1"/>
            <a:r>
              <a:rPr lang="en-GB"/>
              <a:t>Grover’s algorithm </a:t>
            </a:r>
            <a:r>
              <a:rPr lang="en-GB" b="1"/>
              <a:t>[</a:t>
            </a:r>
            <a:r>
              <a:rPr lang="fr-FR" sz="1800" b="1" err="1">
                <a:ea typeface="+mn-lt"/>
                <a:cs typeface="+mn-lt"/>
              </a:rPr>
              <a:t>Lov</a:t>
            </a:r>
            <a:r>
              <a:rPr lang="fr-FR" sz="1800" b="1">
                <a:ea typeface="+mn-lt"/>
                <a:cs typeface="+mn-lt"/>
              </a:rPr>
              <a:t> K. </a:t>
            </a:r>
            <a:r>
              <a:rPr lang="fr-FR" sz="1800" b="1" err="1">
                <a:ea typeface="+mn-lt"/>
                <a:cs typeface="+mn-lt"/>
              </a:rPr>
              <a:t>Grover</a:t>
            </a:r>
            <a:r>
              <a:rPr lang="fr-FR" sz="1800" b="1">
                <a:ea typeface="+mn-lt"/>
                <a:cs typeface="+mn-lt"/>
              </a:rPr>
              <a:t>. </a:t>
            </a:r>
            <a:r>
              <a:rPr lang="fr-FR" sz="1800" b="1" i="1">
                <a:ea typeface="+mn-lt"/>
                <a:cs typeface="+mn-lt"/>
              </a:rPr>
              <a:t>A fast quantum </a:t>
            </a:r>
            <a:r>
              <a:rPr lang="fr-FR" sz="1800" b="1" i="1" err="1">
                <a:ea typeface="+mn-lt"/>
                <a:cs typeface="+mn-lt"/>
              </a:rPr>
              <a:t>mechanical</a:t>
            </a:r>
            <a:r>
              <a:rPr lang="fr-FR" sz="1800" b="1" i="1">
                <a:ea typeface="+mn-lt"/>
                <a:cs typeface="+mn-lt"/>
              </a:rPr>
              <a:t> </a:t>
            </a:r>
            <a:r>
              <a:rPr lang="fr-FR" sz="1800" b="1" i="1" err="1">
                <a:ea typeface="+mn-lt"/>
                <a:cs typeface="+mn-lt"/>
              </a:rPr>
              <a:t>algorithm</a:t>
            </a:r>
            <a:r>
              <a:rPr lang="fr-FR" sz="1800" b="1" i="1">
                <a:ea typeface="+mn-lt"/>
                <a:cs typeface="+mn-lt"/>
              </a:rPr>
              <a:t> for </a:t>
            </a:r>
            <a:r>
              <a:rPr lang="fr-FR" sz="1800" b="1" i="1" err="1">
                <a:ea typeface="+mn-lt"/>
                <a:cs typeface="+mn-lt"/>
              </a:rPr>
              <a:t>database</a:t>
            </a:r>
            <a:r>
              <a:rPr lang="fr-FR" sz="1800" b="1" i="1">
                <a:ea typeface="+mn-lt"/>
                <a:cs typeface="+mn-lt"/>
              </a:rPr>
              <a:t> </a:t>
            </a:r>
            <a:r>
              <a:rPr lang="fr-FR" sz="1800" b="1" i="1" err="1">
                <a:ea typeface="+mn-lt"/>
                <a:cs typeface="+mn-lt"/>
              </a:rPr>
              <a:t>search</a:t>
            </a:r>
            <a:r>
              <a:rPr lang="en-GB" b="1"/>
              <a:t>]</a:t>
            </a:r>
            <a:endParaRPr lang="en-GB"/>
          </a:p>
          <a:p>
            <a:pPr lvl="2"/>
            <a:r>
              <a:rPr lang="en-GB" sz="2000"/>
              <a:t>Minimal impact on the Proof Of Work process in Blockchains</a:t>
            </a:r>
          </a:p>
          <a:p>
            <a:pPr lvl="2"/>
            <a:r>
              <a:rPr lang="en-GB" sz="2000"/>
              <a:t>Size of keys has to be doubled to keep the same level of security </a:t>
            </a:r>
          </a:p>
          <a:p>
            <a:pPr lvl="1"/>
            <a:r>
              <a:rPr lang="en-GB"/>
              <a:t>Shor’s algorithms </a:t>
            </a:r>
            <a:r>
              <a:rPr lang="en-GB" b="1"/>
              <a:t>[</a:t>
            </a:r>
            <a:r>
              <a:rPr lang="en-US" sz="1800" b="1">
                <a:ea typeface="+mn-lt"/>
                <a:cs typeface="+mn-lt"/>
              </a:rPr>
              <a:t>Peter W. Shor. </a:t>
            </a:r>
            <a:r>
              <a:rPr lang="en-US" sz="1800" b="1" i="1">
                <a:ea typeface="+mn-lt"/>
                <a:cs typeface="+mn-lt"/>
              </a:rPr>
              <a:t>Polynomial-Time Algorithms for Prime Factorization and Discrete Logarithms on a Quantum Computer</a:t>
            </a:r>
            <a:r>
              <a:rPr lang="en-GB" b="1"/>
              <a:t>]</a:t>
            </a:r>
          </a:p>
          <a:p>
            <a:pPr lvl="2"/>
            <a:r>
              <a:rPr lang="en-GB" sz="2000"/>
              <a:t>Huge impact on the signature process </a:t>
            </a:r>
          </a:p>
          <a:p>
            <a:pPr lvl="2"/>
            <a:r>
              <a:rPr lang="en-GB" sz="2000"/>
              <a:t>Polynomial algorithm to solve the discrete logarithm problem</a:t>
            </a:r>
          </a:p>
          <a:p>
            <a:pPr lvl="2"/>
            <a:endParaRPr lang="en-GB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012FCE-EBA1-441F-8E1F-58EE5986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4</a:t>
            </a:fld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808BAE-48C4-42CE-94B8-5C4A05594532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B6920B0-36DC-4B70-946D-A0351EF5F41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4852910-C878-48F4-8454-D685AA9D559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255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9982B-7A1E-4EC8-8C34-37BC3A6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Post-quantum signature solutions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4638A3-C761-44C7-98D0-9DEE6C96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5</a:t>
            </a:fld>
            <a:endParaRPr lang="en-GB"/>
          </a:p>
        </p:txBody>
      </p:sp>
      <p:pic>
        <p:nvPicPr>
          <p:cNvPr id="14" name="Espace réservé du contenu 29">
            <a:extLst>
              <a:ext uri="{FF2B5EF4-FFF2-40B4-BE49-F238E27FC236}">
                <a16:creationId xmlns:a16="http://schemas.microsoft.com/office/drawing/2014/main" id="{61D3AD23-4E45-425C-B64C-1858165A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15" y="751049"/>
            <a:ext cx="2260754" cy="2260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space réservé du contenu 27">
                <a:extLst>
                  <a:ext uri="{FF2B5EF4-FFF2-40B4-BE49-F238E27FC236}">
                    <a16:creationId xmlns:a16="http://schemas.microsoft.com/office/drawing/2014/main" id="{0E5F1082-DA08-42D1-9921-06139D2A6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4128" y="2318779"/>
                <a:ext cx="10625665" cy="4165600"/>
              </a:xfrm>
            </p:spPr>
            <p:txBody>
              <a:bodyPr>
                <a:noAutofit/>
              </a:bodyPr>
              <a:lstStyle/>
              <a:p>
                <a:r>
                  <a:rPr lang="en-GB" sz="2000">
                    <a:latin typeface="Calibri" panose="020F0502020204030204" pitchFamily="34" charset="0"/>
                    <a:cs typeface="Calibri" panose="020F0502020204030204" pitchFamily="34" charset="0"/>
                  </a:rPr>
                  <a:t>9 </a:t>
                </a:r>
                <a:r>
                  <a:rPr lang="en-GB" sz="2000"/>
                  <a:t>Signature algorithms currently in round 2 at the NIST competition</a:t>
                </a:r>
              </a:p>
              <a:p>
                <a:pPr lvl="1"/>
                <a:r>
                  <a:rPr lang="en-GB" sz="1600"/>
                  <a:t>Interface has to be respected</a:t>
                </a:r>
              </a:p>
              <a:p>
                <a:r>
                  <a:rPr lang="en-GB" sz="2000"/>
                  <a:t>GeMSS </a:t>
                </a:r>
                <a:r>
                  <a:rPr lang="en-GB" sz="2000" b="1"/>
                  <a:t>[</a:t>
                </a:r>
                <a:r>
                  <a:rPr lang="fr-FR" sz="1400" b="1"/>
                  <a:t>Jean-Charles Faugère, Ludovic Perret and all. </a:t>
                </a:r>
                <a:r>
                  <a:rPr lang="fr-FR" sz="1400" b="1" i="1"/>
                  <a:t>GeMSS: A Great </a:t>
                </a:r>
                <a:r>
                  <a:rPr lang="fr-FR" sz="1400" b="1" i="1" err="1"/>
                  <a:t>Multivariate</a:t>
                </a:r>
                <a:r>
                  <a:rPr lang="fr-FR" sz="1400" b="1" i="1"/>
                  <a:t> Short Signature</a:t>
                </a:r>
                <a:r>
                  <a:rPr lang="en-GB" sz="2000" b="1"/>
                  <a:t>]</a:t>
                </a:r>
              </a:p>
              <a:p>
                <a:pPr lvl="1"/>
                <a:r>
                  <a:rPr lang="en-GB" sz="1600"/>
                  <a:t>Security is based on multivariate polynomials equations over the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 dirty="0"/>
                          <m:t>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600"/>
              </a:p>
              <a:p>
                <a:pPr lvl="1"/>
                <a:r>
                  <a:rPr lang="en-GB" sz="1600"/>
                  <a:t>Three security levels : 128, 192 or 256 </a:t>
                </a:r>
              </a:p>
              <a:p>
                <a:pPr lvl="1"/>
                <a:r>
                  <a:rPr lang="en-GB" sz="1600"/>
                  <a:t>Short signature length but longer keys</a:t>
                </a:r>
              </a:p>
              <a:p>
                <a:pPr lvl="1"/>
                <a:r>
                  <a:rPr lang="en-GB" sz="1600"/>
                  <a:t>For GeMSS128 : 417,408 bytes and 14,208 bytes for public/secret keys, 48 bytes for signature</a:t>
                </a:r>
              </a:p>
              <a:p>
                <a:r>
                  <a:rPr lang="en-GB" sz="2000"/>
                  <a:t>MQDSS </a:t>
                </a:r>
                <a:r>
                  <a:rPr lang="en-US" sz="2000" b="1"/>
                  <a:t>[</a:t>
                </a:r>
                <a:r>
                  <a:rPr lang="fr-FR" sz="1400" b="1"/>
                  <a:t>Ming-</a:t>
                </a:r>
                <a:r>
                  <a:rPr lang="fr-FR" sz="1400" b="1" err="1"/>
                  <a:t>Shing</a:t>
                </a:r>
                <a:r>
                  <a:rPr lang="fr-FR" sz="1400" b="1"/>
                  <a:t> Chen, Andreas </a:t>
                </a:r>
                <a:r>
                  <a:rPr lang="fr-FR" sz="1400" b="1" err="1"/>
                  <a:t>Hulsing</a:t>
                </a:r>
                <a:r>
                  <a:rPr lang="fr-FR" sz="1400" b="1"/>
                  <a:t> and all. </a:t>
                </a:r>
                <a:r>
                  <a:rPr lang="fr-FR" sz="1400" b="1" i="1" err="1"/>
                  <a:t>From</a:t>
                </a:r>
                <a:r>
                  <a:rPr lang="fr-FR" sz="1400" b="1" i="1"/>
                  <a:t> 5-pass MQ-</a:t>
                </a:r>
                <a:r>
                  <a:rPr lang="fr-FR" sz="1400" b="1" i="1" err="1"/>
                  <a:t>based</a:t>
                </a:r>
                <a:r>
                  <a:rPr lang="fr-FR" sz="1400" b="1" i="1"/>
                  <a:t> identification to MQ-</a:t>
                </a:r>
                <a:r>
                  <a:rPr lang="fr-FR" sz="1400" b="1" i="1" err="1"/>
                  <a:t>based</a:t>
                </a:r>
                <a:r>
                  <a:rPr lang="fr-FR" sz="1400" b="1" i="1"/>
                  <a:t> signatures</a:t>
                </a:r>
                <a:r>
                  <a:rPr lang="en-US" sz="2000" b="1"/>
                  <a:t>]</a:t>
                </a:r>
                <a:endParaRPr lang="en-GB" sz="2000"/>
              </a:p>
              <a:p>
                <a:pPr lvl="1"/>
                <a:r>
                  <a:rPr lang="en-GB" sz="1600"/>
                  <a:t>MQ problem </a:t>
                </a:r>
                <a:r>
                  <a:rPr lang="en-US" sz="1600" b="1"/>
                  <a:t>[</a:t>
                </a:r>
                <a:r>
                  <a:rPr lang="en-US" sz="1400" b="1"/>
                  <a:t>Christopher Wolf and Bart </a:t>
                </a:r>
                <a:r>
                  <a:rPr lang="en-US" sz="1400" b="1" err="1"/>
                  <a:t>Preneel</a:t>
                </a:r>
                <a:r>
                  <a:rPr lang="en-US" sz="1400" b="1"/>
                  <a:t>. </a:t>
                </a:r>
                <a:r>
                  <a:rPr lang="en-US" sz="1400" b="1" i="1"/>
                  <a:t>Taxonomy of Public Key Schemes Based on the Problem of Multivariate Quadratic Equations</a:t>
                </a:r>
                <a:r>
                  <a:rPr lang="en-US" sz="1600" b="1"/>
                  <a:t>]</a:t>
                </a:r>
                <a:r>
                  <a:rPr lang="en-US" sz="1600"/>
                  <a:t> : multivariate polynomial equations over a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 dirty="0"/>
                          <m:t>𝔽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/>
                  <a:t> with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/>
                  <a:t> a prime</a:t>
                </a:r>
              </a:p>
              <a:p>
                <a:pPr lvl="1"/>
                <a:r>
                  <a:rPr lang="en-US" sz="1600"/>
                  <a:t>Short keys but longer signature</a:t>
                </a:r>
              </a:p>
              <a:p>
                <a:pPr lvl="1"/>
                <a:r>
                  <a:rPr lang="en-US" sz="1600"/>
                  <a:t>62 bytes and 32 bytes for public/secret keys, 32,882 bytes for signature</a:t>
                </a:r>
                <a:endParaRPr lang="en-GB" sz="1600"/>
              </a:p>
              <a:p>
                <a:endParaRPr lang="en-GB" sz="2000"/>
              </a:p>
              <a:p>
                <a:pPr marL="0" indent="0">
                  <a:buNone/>
                </a:pPr>
                <a:endParaRPr lang="en-GB" sz="2000"/>
              </a:p>
            </p:txBody>
          </p:sp>
        </mc:Choice>
        <mc:Fallback xmlns="">
          <p:sp>
            <p:nvSpPr>
              <p:cNvPr id="28" name="Espace réservé du contenu 27">
                <a:extLst>
                  <a:ext uri="{FF2B5EF4-FFF2-40B4-BE49-F238E27FC236}">
                    <a16:creationId xmlns:a16="http://schemas.microsoft.com/office/drawing/2014/main" id="{0E5F1082-DA08-42D1-9921-06139D2A6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4128" y="2318779"/>
                <a:ext cx="10625665" cy="4165600"/>
              </a:xfrm>
              <a:blipFill>
                <a:blip r:embed="rId3"/>
                <a:stretch>
                  <a:fillRect l="-1090" t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B9E677F6-F104-4007-9001-77586DACA5D3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D697849-DEDA-4FE8-A2E3-7A252BCA4F4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606D43-39B7-4620-85C0-74E90E8321F4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82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12D9A6C5-CDFF-4C59-A3A2-6272692A8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32" y="2356883"/>
            <a:ext cx="5638388" cy="3124201"/>
          </a:xfrm>
        </p:spPr>
        <p:txBody>
          <a:bodyPr/>
          <a:lstStyle/>
          <a:p>
            <a:r>
              <a:rPr lang="en-GB" i="1"/>
              <a:t>Idemix</a:t>
            </a:r>
            <a:r>
              <a:rPr lang="en-GB"/>
              <a:t> : Implementation of the cryptographic functions</a:t>
            </a:r>
            <a:endParaRPr lang="fr-FR"/>
          </a:p>
          <a:p>
            <a:r>
              <a:rPr lang="en-GB" i="1"/>
              <a:t>Handlers</a:t>
            </a:r>
            <a:r>
              <a:rPr lang="en-GB"/>
              <a:t> : functions used to make the conversion between types</a:t>
            </a:r>
            <a:endParaRPr lang="fr-FR"/>
          </a:p>
          <a:p>
            <a:r>
              <a:rPr lang="en-GB" i="1"/>
              <a:t>Bridge : </a:t>
            </a:r>
            <a:r>
              <a:rPr lang="en-GB"/>
              <a:t>Converts parameters before a cryptographic function call</a:t>
            </a:r>
            <a:endParaRPr lang="en-GB" i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902916-16F4-4ED3-B116-4B76AEE1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6</a:t>
            </a:fld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1F4120-1062-40EF-A07F-374D0F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Hyperledger organisation</a:t>
            </a:r>
          </a:p>
        </p:txBody>
      </p:sp>
      <p:pic>
        <p:nvPicPr>
          <p:cNvPr id="13" name="Espace réservé du contenu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89662A-7C16-49C9-9133-8D759CC11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07" y="1030464"/>
            <a:ext cx="5035373" cy="5035373"/>
          </a:xfr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99CD65D5-BF50-431D-81BF-91AB1A86120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1AC2DBE-D1CE-4826-B8E5-AAA894665BB3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D75C12D-7FB6-4EF4-9BA1-C1E4059F9026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86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E2635-D27F-467C-A7CA-DE0243C2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Integration : Structures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3B5E2-F30D-4F4C-926B-3D668540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7</a:t>
            </a:fld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A3AE54-4459-4037-92B4-D2DFA90A72C7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494444-40B6-443D-912C-A280244F5BB0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8D7565D-868F-44A9-BD4C-F0816649C445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8" name="Espace réservé du contenu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47621EB-2975-4060-94DB-0E5AD8A8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12" y="1398838"/>
            <a:ext cx="8409444" cy="5273550"/>
          </a:xfrm>
        </p:spPr>
      </p:pic>
    </p:spTree>
    <p:extLst>
      <p:ext uri="{BB962C8B-B14F-4D97-AF65-F5344CB8AC3E}">
        <p14:creationId xmlns:p14="http://schemas.microsoft.com/office/powerpoint/2010/main" val="81174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2A702-2921-40A6-8A21-E92A6431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>
            <a:normAutofit/>
          </a:bodyPr>
          <a:lstStyle/>
          <a:p>
            <a:r>
              <a:rPr lang="en-GB"/>
              <a:t>Integration : Functions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A04EA-D8F5-4538-BB4C-CB699C6A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6477"/>
            <a:ext cx="10509195" cy="4427482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Use of a static library to give access to GeMSS functions </a:t>
            </a:r>
          </a:p>
          <a:p>
            <a:r>
              <a:rPr lang="en-GB"/>
              <a:t>Memory was the main problem</a:t>
            </a:r>
          </a:p>
          <a:p>
            <a:r>
              <a:rPr lang="en-GB"/>
              <a:t>Memory allocation is done in GO before calling C functions </a:t>
            </a:r>
          </a:p>
          <a:p>
            <a:pPr lvl="1"/>
            <a:r>
              <a:rPr lang="en-GB"/>
              <a:t>CGO gives access to standard C functions such as malloc, free …</a:t>
            </a:r>
          </a:p>
          <a:p>
            <a:r>
              <a:rPr lang="en-GB"/>
              <a:t>Prototypes of C functions must be declared in a header file </a:t>
            </a:r>
          </a:p>
          <a:p>
            <a:r>
              <a:rPr lang="en-GB"/>
              <a:t>Definition of a macro to choose the algorithm </a:t>
            </a:r>
          </a:p>
          <a:p>
            <a:pPr lvl="1"/>
            <a:r>
              <a:rPr lang="en-GB"/>
              <a:t>GeMSS 128, 192 or 256</a:t>
            </a:r>
          </a:p>
          <a:p>
            <a:pPr lvl="1"/>
            <a:r>
              <a:rPr lang="en-GB"/>
              <a:t>MQDSS</a:t>
            </a:r>
          </a:p>
          <a:p>
            <a:r>
              <a:rPr lang="en-GB"/>
              <a:t>Wrapper functions to perform correct-sized malloc and appropriate function calls</a:t>
            </a:r>
          </a:p>
          <a:p>
            <a:r>
              <a:rPr lang="en-GB"/>
              <a:t>Swap between post-quantum signature algorithms by changing one macro</a:t>
            </a:r>
          </a:p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84043A-F876-435D-9FB6-68274438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B70942-B7EA-4B87-86E4-28F9D361EAE7}" type="slidenum">
              <a:rPr lang="en-GB" smtClean="0"/>
              <a:t>8</a:t>
            </a:fld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D4A6F49-158F-4475-97FC-B63A565692FC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A0F7A6-FB59-4242-84FB-87640006132B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F15A03-5A20-49F6-88F4-C2227B89AEF9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3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591AE-8F6B-402D-AAA5-362396DC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Hybrid-cryptography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733E0B-7550-4A88-866F-A95DF51FD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5129" y="1797567"/>
                <a:ext cx="10175004" cy="4069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/>
                  <a:t> : Signature algorithms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/>
                  <a:t> : Secret keys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/>
                  <a:t> : Concatenation operator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/>
                  <a:t> : message to sign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/>
                  <a:t> : Hash function</a:t>
                </a:r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Add a layer of post-quantum security rather than completely changing it</a:t>
                </a:r>
              </a:p>
              <a:p>
                <a:r>
                  <a:rPr lang="en-GB"/>
                  <a:t>Improve the security without changing Hyperledger's prototypes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733E0B-7550-4A88-866F-A95DF51FD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5129" y="1797567"/>
                <a:ext cx="10175004" cy="4069564"/>
              </a:xfrm>
              <a:blipFill>
                <a:blip r:embed="rId2"/>
                <a:stretch>
                  <a:fillRect l="-1378" b="-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CBBC7E-0517-458F-99E8-13933F28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9</a:t>
            </a:fld>
            <a:endParaRPr lang="en-GB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5B79E03-C009-4849-99CA-DA16D2441F5B}"/>
              </a:ext>
            </a:extLst>
          </p:cNvPr>
          <p:cNvSpPr txBox="1">
            <a:spLocks/>
          </p:cNvSpPr>
          <p:nvPr/>
        </p:nvSpPr>
        <p:spPr>
          <a:xfrm>
            <a:off x="1540835" y="645042"/>
            <a:ext cx="6762749" cy="1152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D0AEB53-53D7-418C-BFE5-EAC90FC70D4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4126C60-8C21-4F38-B07E-6FA867518811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539AAE-00BC-4B21-8473-A7EED24B19FF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76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11</TotalTime>
  <Words>708</Words>
  <Application>Microsoft Office PowerPoint</Application>
  <PresentationFormat>Grand écran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Parallaxe</vt:lpstr>
      <vt:lpstr>Post-Quantum Blockchain </vt:lpstr>
      <vt:lpstr>Challenges</vt:lpstr>
      <vt:lpstr>Hyperledger : an open-source Blockchain manipulation tool</vt:lpstr>
      <vt:lpstr>Quantum security threat</vt:lpstr>
      <vt:lpstr>Post-quantum signature solutions</vt:lpstr>
      <vt:lpstr>Hyperledger organisation</vt:lpstr>
      <vt:lpstr>Integration : Structures</vt:lpstr>
      <vt:lpstr>Integration : Functions</vt:lpstr>
      <vt:lpstr>Hybrid-cryptography model</vt:lpstr>
      <vt:lpstr>Présentation PowerPoint</vt:lpstr>
      <vt:lpstr>Performances tests</vt:lpstr>
      <vt:lpstr>Présentation PowerPoint</vt:lpstr>
      <vt:lpstr>Remaining tasks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Post-Quantum Blockchain</dc:title>
  <dc:creator>Mickael Teaudors</dc:creator>
  <cp:lastModifiedBy>Yoann Valeri</cp:lastModifiedBy>
  <cp:revision>6</cp:revision>
  <cp:lastPrinted>2019-06-03T16:27:33Z</cp:lastPrinted>
  <dcterms:created xsi:type="dcterms:W3CDTF">2019-05-27T10:30:56Z</dcterms:created>
  <dcterms:modified xsi:type="dcterms:W3CDTF">2019-06-03T20:42:09Z</dcterms:modified>
</cp:coreProperties>
</file>