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60" r:id="rId4"/>
    <p:sldId id="261" r:id="rId5"/>
    <p:sldId id="262" r:id="rId6"/>
    <p:sldId id="273" r:id="rId7"/>
    <p:sldId id="272" r:id="rId8"/>
    <p:sldId id="264" r:id="rId9"/>
    <p:sldId id="266" r:id="rId10"/>
    <p:sldId id="278" r:id="rId11"/>
    <p:sldId id="270" r:id="rId12"/>
    <p:sldId id="274" r:id="rId13"/>
    <p:sldId id="279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C6C7"/>
    <a:srgbClr val="F6F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F9C48D5-EADA-47E1-9554-E716051B68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31721B9-A1BC-4CC2-BDDB-F9055B0259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57D3A-9A23-41A0-8E9E-FCC97452DD8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7A22FB3-9B67-42A8-AA35-3F44D2EE17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BF6B288-BD81-4959-8D0D-B102DF6574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56161-A50D-4E05-BAA4-3DCEBF470E7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833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656E1-FCCE-4032-AD02-C5C9A3A8D3BC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12777-CA10-4607-AB10-32C4D1B4992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476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507A-5271-48F9-8A63-AF5036878DCB}" type="datetime1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651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19DE-C471-4C55-A950-214AC13EAD97}" type="datetime1">
              <a:rPr lang="en-GB" smtClean="0"/>
              <a:t>03/06/2019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294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9C27-BB7F-40D3-9AA5-303D9B9F23DF}" type="datetime1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747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11ED4-34E7-447B-8C0F-84A78EF24949}" type="datetime1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616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4BC21-D4B0-4B78-B1D0-A38B095204F4}" type="datetime1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322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1335-0603-49CE-A2A0-EF3151B4F194}" type="datetime1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04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9948-0456-4CF0-9990-7697EBD8931D}" type="datetime1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121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250B-5A83-4FE2-83D5-4416A1D273E4}" type="datetime1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332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0EB8-1D6E-464E-8ED9-8BA3D581CA73}" type="datetime1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98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4128" y="291548"/>
            <a:ext cx="6762749" cy="1152525"/>
          </a:xfrm>
        </p:spPr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B981E-C3B7-4AE6-9517-693DF7E5332F}" type="datetime1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7B70942-B7EA-4B87-86E4-28F9D361EAE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47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E05D-C530-47A3-8C58-292B994756F0}" type="datetime1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847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D718-3ADF-4410-8695-F8EA365CA2CA}" type="datetime1">
              <a:rPr lang="en-GB" smtClean="0"/>
              <a:t>03/06/2019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‹N°›</a:t>
            </a:fld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669AF64-43E0-49EE-A418-5C89DD921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128" y="291548"/>
            <a:ext cx="6762749" cy="1152525"/>
          </a:xfrm>
        </p:spPr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5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6318-F979-442F-8A5D-67496F5DAB8D}" type="datetime1">
              <a:rPr lang="en-GB" smtClean="0"/>
              <a:t>03/06/2019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53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2468-35F0-4857-8489-2BC7E84B8CC8}" type="datetime1">
              <a:rPr lang="en-GB" smtClean="0"/>
              <a:t>03/06/2019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94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B9BD-62CC-46A3-8F4D-D7BF6D003E75}" type="datetime1">
              <a:rPr lang="en-GB" smtClean="0"/>
              <a:t>03/06/2019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98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2B3F-738C-4EBB-A89A-083F38B169FF}" type="datetime1">
              <a:rPr lang="en-GB" smtClean="0"/>
              <a:t>03/06/2019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772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B1D4-BC4D-4F2E-92D2-D4FF5FF1ABF0}" type="datetime1">
              <a:rPr lang="en-GB" smtClean="0"/>
              <a:t>03/06/2019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27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52D9A5E-BF78-45B5-AE27-913C50256B91}" type="datetime1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B70942-B7EA-4B87-86E4-28F9D361EAE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9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88887C-A4DF-413C-BA61-1ADB9B0B1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3136913"/>
            <a:ext cx="9524999" cy="1019175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5400"/>
              <a:t>Post-Quantum Blockchain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22C9BD3-7E59-40E0-8C26-2A4D5EF44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0151" y="5140239"/>
            <a:ext cx="7093153" cy="1155426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GB" sz="1800"/>
              <a:t>Mickaël TEAUDORS, Yoann VALERI</a:t>
            </a:r>
          </a:p>
          <a:p>
            <a:pPr algn="ctr">
              <a:lnSpc>
                <a:spcPct val="90000"/>
              </a:lnSpc>
            </a:pPr>
            <a:r>
              <a:rPr lang="en-GB" sz="1800"/>
              <a:t>Supervised by Ludovic PERRET and Jean-Charles FAUGERE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8968DC49-FD63-4220-A51D-B7C21487D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45" y="502020"/>
            <a:ext cx="2622900" cy="2010251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4D83FEC2-CC6D-47D9-9C32-4410224BFE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241" y="1051472"/>
            <a:ext cx="3470341" cy="1394124"/>
          </a:xfrm>
          <a:prstGeom prst="rect">
            <a:avLst/>
          </a:prstGeom>
        </p:spPr>
      </p:pic>
      <p:sp>
        <p:nvSpPr>
          <p:cNvPr id="29" name="Espace réservé du numéro de diapositive 28">
            <a:extLst>
              <a:ext uri="{FF2B5EF4-FFF2-40B4-BE49-F238E27FC236}">
                <a16:creationId xmlns:a16="http://schemas.microsoft.com/office/drawing/2014/main" id="{E7D7F472-0A9A-442D-94A4-AE5A1FE4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346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B0F8BE-0E10-45D6-8A62-E518CDF5F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10</a:t>
            </a:fld>
            <a:endParaRPr lang="en-GB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A0E1BAC-E07A-40A6-A4C4-3C452C2D4CD8}"/>
              </a:ext>
            </a:extLst>
          </p:cNvPr>
          <p:cNvSpPr txBox="1"/>
          <p:nvPr/>
        </p:nvSpPr>
        <p:spPr>
          <a:xfrm>
            <a:off x="2167467" y="11345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>
              <a:solidFill>
                <a:srgbClr val="C2C6C7"/>
              </a:solidFill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5F0F2EA-A78E-400D-8A52-169FA5A7F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983" y="406400"/>
            <a:ext cx="8915367" cy="4067379"/>
          </a:xfr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2D981E7-D22D-4E96-82E9-CEF9D3AEFB92}"/>
              </a:ext>
            </a:extLst>
          </p:cNvPr>
          <p:cNvSpPr txBox="1"/>
          <p:nvPr/>
        </p:nvSpPr>
        <p:spPr>
          <a:xfrm>
            <a:off x="2352198" y="4663024"/>
            <a:ext cx="8280400" cy="14296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2000"/>
              <a:t>Signature uses a big integer </a:t>
            </a:r>
            <a:r>
              <a:rPr lang="en-GB" sz="2000" i="1"/>
              <a:t>FP256BN.BIG </a:t>
            </a:r>
            <a:r>
              <a:rPr lang="en-GB" sz="2000"/>
              <a:t>instead of the secret key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2000"/>
              <a:t>Format memory to add GeMSS’s secret key after the </a:t>
            </a:r>
            <a:r>
              <a:rPr lang="en-GB" sz="2000" i="1"/>
              <a:t>FP256BN.BIG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GB" sz="200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5BF2924-814B-4EFE-8896-E4A9246FCF26}"/>
              </a:ext>
            </a:extLst>
          </p:cNvPr>
          <p:cNvSpPr/>
          <p:nvPr/>
        </p:nvSpPr>
        <p:spPr>
          <a:xfrm>
            <a:off x="10108192" y="111154"/>
            <a:ext cx="540000" cy="540000"/>
          </a:xfrm>
          <a:prstGeom prst="ellips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49D4608-6E59-4918-B8EC-09C49046CE7D}"/>
              </a:ext>
            </a:extLst>
          </p:cNvPr>
          <p:cNvSpPr/>
          <p:nvPr/>
        </p:nvSpPr>
        <p:spPr>
          <a:xfrm>
            <a:off x="108005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52728A00-2AFD-4D36-8819-753BFB436FB3}"/>
              </a:ext>
            </a:extLst>
          </p:cNvPr>
          <p:cNvSpPr/>
          <p:nvPr/>
        </p:nvSpPr>
        <p:spPr>
          <a:xfrm>
            <a:off x="114929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7095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029022-CBFE-4C33-A431-6C61179A8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Performances tests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72A9F67-998D-4695-A74D-38D545FCD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11</a:t>
            </a:fld>
            <a:endParaRPr lang="en-GB"/>
          </a:p>
        </p:txBody>
      </p:sp>
      <p:graphicFrame>
        <p:nvGraphicFramePr>
          <p:cNvPr id="14" name="Espace réservé du contenu 4">
            <a:extLst>
              <a:ext uri="{FF2B5EF4-FFF2-40B4-BE49-F238E27FC236}">
                <a16:creationId xmlns:a16="http://schemas.microsoft.com/office/drawing/2014/main" id="{7A35AC6B-7A96-4991-B46F-738C955345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1877484"/>
              </p:ext>
            </p:extLst>
          </p:nvPr>
        </p:nvGraphicFramePr>
        <p:xfrm>
          <a:off x="1428787" y="1304347"/>
          <a:ext cx="10580085" cy="221110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80103">
                  <a:extLst>
                    <a:ext uri="{9D8B030D-6E8A-4147-A177-3AD203B41FA5}">
                      <a16:colId xmlns:a16="http://schemas.microsoft.com/office/drawing/2014/main" val="343966227"/>
                    </a:ext>
                  </a:extLst>
                </a:gridCol>
                <a:gridCol w="1907955">
                  <a:extLst>
                    <a:ext uri="{9D8B030D-6E8A-4147-A177-3AD203B41FA5}">
                      <a16:colId xmlns:a16="http://schemas.microsoft.com/office/drawing/2014/main" val="2526650668"/>
                    </a:ext>
                  </a:extLst>
                </a:gridCol>
                <a:gridCol w="1747024">
                  <a:extLst>
                    <a:ext uri="{9D8B030D-6E8A-4147-A177-3AD203B41FA5}">
                      <a16:colId xmlns:a16="http://schemas.microsoft.com/office/drawing/2014/main" val="2464528395"/>
                    </a:ext>
                  </a:extLst>
                </a:gridCol>
                <a:gridCol w="1542584">
                  <a:extLst>
                    <a:ext uri="{9D8B030D-6E8A-4147-A177-3AD203B41FA5}">
                      <a16:colId xmlns:a16="http://schemas.microsoft.com/office/drawing/2014/main" val="1759740297"/>
                    </a:ext>
                  </a:extLst>
                </a:gridCol>
                <a:gridCol w="1797268">
                  <a:extLst>
                    <a:ext uri="{9D8B030D-6E8A-4147-A177-3AD203B41FA5}">
                      <a16:colId xmlns:a16="http://schemas.microsoft.com/office/drawing/2014/main" val="3311413624"/>
                    </a:ext>
                  </a:extLst>
                </a:gridCol>
                <a:gridCol w="1805151">
                  <a:extLst>
                    <a:ext uri="{9D8B030D-6E8A-4147-A177-3AD203B41FA5}">
                      <a16:colId xmlns:a16="http://schemas.microsoft.com/office/drawing/2014/main" val="2515510424"/>
                    </a:ext>
                  </a:extLst>
                </a:gridCol>
              </a:tblGrid>
              <a:tr h="478423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Hyperledger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GeMSS (128)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/>
                        <a:t>MQDSS (120)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/>
                        <a:t>GeMSS (192)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/>
                        <a:t>GeMSS (256)</a:t>
                      </a:r>
                      <a:endParaRPr lang="fr-F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8479994"/>
                  </a:ext>
                </a:extLst>
              </a:tr>
              <a:tr h="683461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Keys generation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/>
                        <a:t>0.002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13 ms</a:t>
                      </a:r>
                      <a:endParaRPr lang="en-GB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/>
                        <a:t>1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/>
                        <a:t>60 ms</a:t>
                      </a:r>
                      <a:endParaRPr lang="en-GB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/>
                        <a:t>191 ms</a:t>
                      </a:r>
                      <a:endParaRPr lang="en-GB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1136398"/>
                  </a:ext>
                </a:extLst>
              </a:tr>
              <a:tr h="273385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Signature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31 ms</a:t>
                      </a:r>
                      <a:endParaRPr lang="en-GB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220 ms</a:t>
                      </a:r>
                      <a:endParaRPr lang="en-GB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/>
                        <a:t>33 ms*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/>
                        <a:t>560 ms</a:t>
                      </a:r>
                      <a:endParaRPr lang="en-GB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/>
                        <a:t>905 ms</a:t>
                      </a:r>
                      <a:endParaRPr lang="en-GB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556176"/>
                  </a:ext>
                </a:extLst>
              </a:tr>
              <a:tr h="683461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Signature verification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60 ms</a:t>
                      </a:r>
                      <a:endParaRPr lang="en-GB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0.05 ms</a:t>
                      </a:r>
                      <a:endParaRPr lang="en-GB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/>
                        <a:t>22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/>
                        <a:t>0.2 ms</a:t>
                      </a:r>
                      <a:endParaRPr lang="en-GB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/>
                        <a:t>0.5 ms</a:t>
                      </a:r>
                      <a:endParaRPr lang="en-GB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3173112"/>
                  </a:ext>
                </a:extLst>
              </a:tr>
            </a:tbl>
          </a:graphicData>
        </a:graphic>
      </p:graphicFrame>
      <p:graphicFrame>
        <p:nvGraphicFramePr>
          <p:cNvPr id="15" name="Espace réservé du contenu 4">
            <a:extLst>
              <a:ext uri="{FF2B5EF4-FFF2-40B4-BE49-F238E27FC236}">
                <a16:creationId xmlns:a16="http://schemas.microsoft.com/office/drawing/2014/main" id="{2F3E9904-487B-4D6B-AEDB-5AEDC8DF33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9180888"/>
              </p:ext>
            </p:extLst>
          </p:nvPr>
        </p:nvGraphicFramePr>
        <p:xfrm>
          <a:off x="1462689" y="3766206"/>
          <a:ext cx="10558719" cy="204167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58963">
                  <a:extLst>
                    <a:ext uri="{9D8B030D-6E8A-4147-A177-3AD203B41FA5}">
                      <a16:colId xmlns:a16="http://schemas.microsoft.com/office/drawing/2014/main" val="343966227"/>
                    </a:ext>
                  </a:extLst>
                </a:gridCol>
                <a:gridCol w="2074939">
                  <a:extLst>
                    <a:ext uri="{9D8B030D-6E8A-4147-A177-3AD203B41FA5}">
                      <a16:colId xmlns:a16="http://schemas.microsoft.com/office/drawing/2014/main" val="2464528395"/>
                    </a:ext>
                  </a:extLst>
                </a:gridCol>
                <a:gridCol w="2074939">
                  <a:extLst>
                    <a:ext uri="{9D8B030D-6E8A-4147-A177-3AD203B41FA5}">
                      <a16:colId xmlns:a16="http://schemas.microsoft.com/office/drawing/2014/main" val="1027395806"/>
                    </a:ext>
                  </a:extLst>
                </a:gridCol>
                <a:gridCol w="2074939">
                  <a:extLst>
                    <a:ext uri="{9D8B030D-6E8A-4147-A177-3AD203B41FA5}">
                      <a16:colId xmlns:a16="http://schemas.microsoft.com/office/drawing/2014/main" val="3935603246"/>
                    </a:ext>
                  </a:extLst>
                </a:gridCol>
                <a:gridCol w="2074939">
                  <a:extLst>
                    <a:ext uri="{9D8B030D-6E8A-4147-A177-3AD203B41FA5}">
                      <a16:colId xmlns:a16="http://schemas.microsoft.com/office/drawing/2014/main" val="2866378795"/>
                    </a:ext>
                  </a:extLst>
                </a:gridCol>
              </a:tblGrid>
              <a:tr h="653974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Hyperledger + GeMSS 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Hyperledger + MQDSS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/>
                        <a:t>Hyperledger + GeMSS 192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/>
                        <a:t>Hyperledger + GeMSS 256</a:t>
                      </a:r>
                      <a:endParaRPr lang="fr-F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8479994"/>
                  </a:ext>
                </a:extLst>
              </a:tr>
              <a:tr h="374838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Keys generation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14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1.1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/>
                        <a:t>66 ms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/>
                        <a:t>207 ms</a:t>
                      </a:r>
                      <a:endParaRPr lang="fr-F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1136398"/>
                  </a:ext>
                </a:extLst>
              </a:tr>
              <a:tr h="374838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Signature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/>
                        <a:t>227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61 ms*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b="0"/>
                        <a:t>619 ms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/>
                        <a:t>1180 ms</a:t>
                      </a:r>
                      <a:endParaRPr lang="fr-F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556176"/>
                  </a:ext>
                </a:extLst>
              </a:tr>
              <a:tr h="638023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Signature verification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60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85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/>
                        <a:t>62 ms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/>
                        <a:t>62 ms</a:t>
                      </a:r>
                      <a:endParaRPr lang="fr-F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3173112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A79368E8-3D71-4010-A019-F26658E4FFA0}"/>
              </a:ext>
            </a:extLst>
          </p:cNvPr>
          <p:cNvSpPr txBox="1"/>
          <p:nvPr/>
        </p:nvSpPr>
        <p:spPr>
          <a:xfrm>
            <a:off x="2429168" y="5800069"/>
            <a:ext cx="5893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Measures on</a:t>
            </a:r>
            <a:r>
              <a:rPr lang="pt-BR" i="1"/>
              <a:t> Intel(R) Core(TM) i5-7600K CPU @ 3.80GHz</a:t>
            </a:r>
            <a:r>
              <a:rPr lang="pt-BR"/>
              <a:t> </a:t>
            </a:r>
            <a:br>
              <a:rPr lang="pt-BR"/>
            </a:br>
            <a:r>
              <a:rPr lang="en-GB"/>
              <a:t>* </a:t>
            </a:r>
            <a:r>
              <a:rPr lang="en-GB" i="1"/>
              <a:t>Time taken over a few runs 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CC33714-5B2E-4E28-9641-89F9CA72369D}"/>
              </a:ext>
            </a:extLst>
          </p:cNvPr>
          <p:cNvSpPr/>
          <p:nvPr/>
        </p:nvSpPr>
        <p:spPr>
          <a:xfrm>
            <a:off x="10108192" y="111154"/>
            <a:ext cx="540000" cy="540000"/>
          </a:xfrm>
          <a:prstGeom prst="ellipse">
            <a:avLst/>
          </a:prstGeom>
          <a:ln w="762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AFCA7D3-B243-472C-B831-AB0DFA0FBE19}"/>
              </a:ext>
            </a:extLst>
          </p:cNvPr>
          <p:cNvSpPr/>
          <p:nvPr/>
        </p:nvSpPr>
        <p:spPr>
          <a:xfrm>
            <a:off x="10800592" y="111154"/>
            <a:ext cx="540000" cy="540000"/>
          </a:xfrm>
          <a:prstGeom prst="ellipse">
            <a:avLst/>
          </a:prstGeom>
          <a:solidFill>
            <a:schemeClr val="accent4"/>
          </a:solidFill>
          <a:ln w="76200"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4D820B83-945C-4EC5-9DA2-4D23E25B03C1}"/>
              </a:ext>
            </a:extLst>
          </p:cNvPr>
          <p:cNvSpPr/>
          <p:nvPr/>
        </p:nvSpPr>
        <p:spPr>
          <a:xfrm>
            <a:off x="114929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19579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751B3E-D806-49B1-81C6-6E504769B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12</a:t>
            </a:fld>
            <a:endParaRPr lang="en-GB"/>
          </a:p>
        </p:txBody>
      </p:sp>
      <p:graphicFrame>
        <p:nvGraphicFramePr>
          <p:cNvPr id="8" name="Espace réservé du contenu 4">
            <a:extLst>
              <a:ext uri="{FF2B5EF4-FFF2-40B4-BE49-F238E27FC236}">
                <a16:creationId xmlns:a16="http://schemas.microsoft.com/office/drawing/2014/main" id="{B4A1BBC2-E6BA-4CD4-9F63-D056B8A693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2197442"/>
              </p:ext>
            </p:extLst>
          </p:nvPr>
        </p:nvGraphicFramePr>
        <p:xfrm>
          <a:off x="1723607" y="894040"/>
          <a:ext cx="9503832" cy="209411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33276">
                  <a:extLst>
                    <a:ext uri="{9D8B030D-6E8A-4147-A177-3AD203B41FA5}">
                      <a16:colId xmlns:a16="http://schemas.microsoft.com/office/drawing/2014/main" val="343966227"/>
                    </a:ext>
                  </a:extLst>
                </a:gridCol>
                <a:gridCol w="1867639">
                  <a:extLst>
                    <a:ext uri="{9D8B030D-6E8A-4147-A177-3AD203B41FA5}">
                      <a16:colId xmlns:a16="http://schemas.microsoft.com/office/drawing/2014/main" val="2464528395"/>
                    </a:ext>
                  </a:extLst>
                </a:gridCol>
                <a:gridCol w="1867639">
                  <a:extLst>
                    <a:ext uri="{9D8B030D-6E8A-4147-A177-3AD203B41FA5}">
                      <a16:colId xmlns:a16="http://schemas.microsoft.com/office/drawing/2014/main" val="1558623300"/>
                    </a:ext>
                  </a:extLst>
                </a:gridCol>
                <a:gridCol w="1867639">
                  <a:extLst>
                    <a:ext uri="{9D8B030D-6E8A-4147-A177-3AD203B41FA5}">
                      <a16:colId xmlns:a16="http://schemas.microsoft.com/office/drawing/2014/main" val="743616837"/>
                    </a:ext>
                  </a:extLst>
                </a:gridCol>
                <a:gridCol w="1867639">
                  <a:extLst>
                    <a:ext uri="{9D8B030D-6E8A-4147-A177-3AD203B41FA5}">
                      <a16:colId xmlns:a16="http://schemas.microsoft.com/office/drawing/2014/main" val="1145306206"/>
                    </a:ext>
                  </a:extLst>
                </a:gridCol>
              </a:tblGrid>
              <a:tr h="473925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GeMSS 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/>
                        <a:t>MQDSS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/>
                        <a:t>GeMSS 192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GeMSS 256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8479994"/>
                  </a:ext>
                </a:extLst>
              </a:tr>
              <a:tr h="614349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Keys generation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434 KB</a:t>
                      </a:r>
                      <a:endParaRPr lang="en-GB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b="0"/>
                        <a:t>0.288 KB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/>
                        <a:t>1351 KB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3137 KB</a:t>
                      </a:r>
                      <a:endParaRPr lang="en-GB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1136398"/>
                  </a:ext>
                </a:extLst>
              </a:tr>
              <a:tr h="351057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Signature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0.232 KB</a:t>
                      </a:r>
                      <a:endParaRPr lang="en-GB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b="0"/>
                        <a:t>49.288 KB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/>
                        <a:t>0.264 KB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0.288 KB</a:t>
                      </a:r>
                      <a:endParaRPr lang="en-GB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556176"/>
                  </a:ext>
                </a:extLst>
              </a:tr>
              <a:tr h="614349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Signature verification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96 B</a:t>
                      </a:r>
                      <a:endParaRPr lang="en-GB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b="0"/>
                        <a:t>96 B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/>
                        <a:t>96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96 B</a:t>
                      </a:r>
                      <a:endParaRPr lang="en-GB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3173112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8B981F5D-6E8B-4C91-B38C-2D76461D2A7C}"/>
              </a:ext>
            </a:extLst>
          </p:cNvPr>
          <p:cNvSpPr txBox="1"/>
          <p:nvPr/>
        </p:nvSpPr>
        <p:spPr>
          <a:xfrm>
            <a:off x="2356385" y="3062876"/>
            <a:ext cx="6641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Memory consumption for one function call with a 40 bytes message </a:t>
            </a:r>
            <a:endParaRPr lang="en-GB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46A7E8-CB84-4109-86CA-1B444450990B}"/>
              </a:ext>
            </a:extLst>
          </p:cNvPr>
          <p:cNvSpPr txBox="1"/>
          <p:nvPr/>
        </p:nvSpPr>
        <p:spPr>
          <a:xfrm>
            <a:off x="1515320" y="3869847"/>
            <a:ext cx="9825272" cy="31085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2000"/>
              <a:t>MQDSS is post-quantum resilient and faster than Hyperledger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2000"/>
              <a:t>Signatures are stored in blocks so their sizes have to be taken into account 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2000"/>
              <a:t>GeMSS adapted for Blockchains : Large quantity of verifications</a:t>
            </a:r>
            <a:endParaRPr lang="en-GB"/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2000"/>
              <a:t>Memory allocation for the verification is the same and depends on the message’s size</a:t>
            </a:r>
            <a:endParaRPr lang="en-GB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GB" sz="200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GB" sz="200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D049597-51C6-472C-8363-2F879DBB8019}"/>
              </a:ext>
            </a:extLst>
          </p:cNvPr>
          <p:cNvSpPr/>
          <p:nvPr/>
        </p:nvSpPr>
        <p:spPr>
          <a:xfrm>
            <a:off x="10108192" y="111154"/>
            <a:ext cx="540000" cy="540000"/>
          </a:xfrm>
          <a:prstGeom prst="ellipse">
            <a:avLst/>
          </a:prstGeom>
          <a:ln w="762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0999084-3332-40FD-A566-0A5AA67DBA0A}"/>
              </a:ext>
            </a:extLst>
          </p:cNvPr>
          <p:cNvSpPr/>
          <p:nvPr/>
        </p:nvSpPr>
        <p:spPr>
          <a:xfrm>
            <a:off x="10800592" y="111154"/>
            <a:ext cx="540000" cy="540000"/>
          </a:xfrm>
          <a:prstGeom prst="ellipse">
            <a:avLst/>
          </a:prstGeom>
          <a:solidFill>
            <a:schemeClr val="accent4"/>
          </a:solidFill>
          <a:ln w="76200"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A94010E-D1BD-421C-A5C0-A56423FBF7D4}"/>
              </a:ext>
            </a:extLst>
          </p:cNvPr>
          <p:cNvSpPr/>
          <p:nvPr/>
        </p:nvSpPr>
        <p:spPr>
          <a:xfrm>
            <a:off x="114929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4814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284B7-707C-496E-8BE3-2123996E2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Remaining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9BFF6-D68A-41A2-A229-4D94A814B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Finalize the implementation</a:t>
            </a:r>
          </a:p>
          <a:p>
            <a:pPr lvl="1"/>
            <a:r>
              <a:rPr lang="en-GB"/>
              <a:t>Adapt the hybrid-cryptography model to the application</a:t>
            </a:r>
          </a:p>
          <a:p>
            <a:r>
              <a:rPr lang="en-GB"/>
              <a:t>Test a real use case </a:t>
            </a:r>
          </a:p>
          <a:p>
            <a:pPr lvl="1"/>
            <a:r>
              <a:rPr lang="en-GB"/>
              <a:t>Test over a broad network</a:t>
            </a:r>
          </a:p>
          <a:p>
            <a:pPr lvl="1"/>
            <a:r>
              <a:rPr lang="en-GB"/>
              <a:t>Perform multiple transactions </a:t>
            </a:r>
          </a:p>
          <a:p>
            <a:r>
              <a:rPr lang="en-GB"/>
              <a:t>Incorporate other post-quantum signature algorithms</a:t>
            </a:r>
          </a:p>
          <a:p>
            <a:endParaRPr lang="en-GB"/>
          </a:p>
          <a:p>
            <a:endParaRPr lang="en-GB"/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DCF53-7891-4E3B-922A-727DE8B3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13</a:t>
            </a:fld>
            <a:endParaRPr lang="en-GB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26FEA3F-2A50-469C-BF8D-AA33D41D345D}"/>
              </a:ext>
            </a:extLst>
          </p:cNvPr>
          <p:cNvSpPr/>
          <p:nvPr/>
        </p:nvSpPr>
        <p:spPr>
          <a:xfrm>
            <a:off x="10108192" y="111154"/>
            <a:ext cx="540000" cy="540000"/>
          </a:xfrm>
          <a:prstGeom prst="ellipse">
            <a:avLst/>
          </a:prstGeom>
          <a:ln w="762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8B10278-E983-4415-9430-3489F5502ADD}"/>
              </a:ext>
            </a:extLst>
          </p:cNvPr>
          <p:cNvSpPr/>
          <p:nvPr/>
        </p:nvSpPr>
        <p:spPr>
          <a:xfrm>
            <a:off x="108005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9202FF1-B7F3-4635-915C-598FDE02BF1A}"/>
              </a:ext>
            </a:extLst>
          </p:cNvPr>
          <p:cNvSpPr/>
          <p:nvPr/>
        </p:nvSpPr>
        <p:spPr>
          <a:xfrm>
            <a:off x="11492992" y="111154"/>
            <a:ext cx="540000" cy="540000"/>
          </a:xfrm>
          <a:prstGeom prst="ellipse">
            <a:avLst/>
          </a:prstGeom>
          <a:ln w="762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5572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F0CC99-BCDB-4CFD-B479-98B476E84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AC6C69-3EA8-4730-9856-2878D27B8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7473" y="1763232"/>
            <a:ext cx="10018713" cy="4214781"/>
          </a:xfrm>
        </p:spPr>
        <p:txBody>
          <a:bodyPr>
            <a:normAutofit/>
          </a:bodyPr>
          <a:lstStyle/>
          <a:p>
            <a:r>
              <a:rPr lang="en-GB"/>
              <a:t>Understand how CGO works</a:t>
            </a:r>
          </a:p>
          <a:p>
            <a:r>
              <a:rPr lang="en-GB"/>
              <a:t>Implement our functions to call GeMSS functions</a:t>
            </a:r>
          </a:p>
          <a:p>
            <a:r>
              <a:rPr lang="en-GB"/>
              <a:t>Modify structures to take into account those new functions and fields</a:t>
            </a:r>
          </a:p>
          <a:p>
            <a:r>
              <a:rPr lang="en-GB"/>
              <a:t>The drawbacks on performances are small</a:t>
            </a:r>
          </a:p>
          <a:p>
            <a:r>
              <a:rPr lang="en-GB"/>
              <a:t>Changing to post-quantum signature algorithm is already possible and usable even in current applications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395203-51C1-4CE8-B440-BE6369788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14</a:t>
            </a:fld>
            <a:endParaRPr lang="en-GB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2A2854E-9046-477F-887B-783B88BACFA4}"/>
              </a:ext>
            </a:extLst>
          </p:cNvPr>
          <p:cNvSpPr/>
          <p:nvPr/>
        </p:nvSpPr>
        <p:spPr>
          <a:xfrm>
            <a:off x="10108192" y="111154"/>
            <a:ext cx="540000" cy="540000"/>
          </a:xfrm>
          <a:prstGeom prst="ellipse">
            <a:avLst/>
          </a:prstGeom>
          <a:ln w="762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28FE7CE-9B7C-4AB3-AD9F-09F22D118047}"/>
              </a:ext>
            </a:extLst>
          </p:cNvPr>
          <p:cNvSpPr/>
          <p:nvPr/>
        </p:nvSpPr>
        <p:spPr>
          <a:xfrm>
            <a:off x="108005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D10E78C3-9C4C-4FB7-AF96-D7DF655A2D37}"/>
              </a:ext>
            </a:extLst>
          </p:cNvPr>
          <p:cNvSpPr/>
          <p:nvPr/>
        </p:nvSpPr>
        <p:spPr>
          <a:xfrm>
            <a:off x="11492992" y="111154"/>
            <a:ext cx="540000" cy="540000"/>
          </a:xfrm>
          <a:prstGeom prst="ellipse">
            <a:avLst/>
          </a:prstGeom>
          <a:ln w="762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6845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4618DE-7386-45D7-9B10-EE4E13901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References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FADBFA-5CC5-42BD-88D5-2FED7EEC6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b="1"/>
              <a:t>[1]</a:t>
            </a:r>
            <a:r>
              <a:rPr lang="en-US" sz="1800"/>
              <a:t> Christopher Wolf and Bart Preneel. </a:t>
            </a:r>
            <a:r>
              <a:rPr lang="en-US" sz="1800" i="1"/>
              <a:t>Taxonomy of Public Key Schemes Based on the Problem of Multivariate Quadratic Equations</a:t>
            </a:r>
            <a:r>
              <a:rPr lang="en-US" sz="1800"/>
              <a:t>. 2005. </a:t>
            </a:r>
          </a:p>
          <a:p>
            <a:r>
              <a:rPr lang="fr-FR" sz="1800" b="1"/>
              <a:t>[2]</a:t>
            </a:r>
            <a:r>
              <a:rPr lang="fr-FR" sz="1800"/>
              <a:t> </a:t>
            </a:r>
            <a:r>
              <a:rPr lang="fr-FR" sz="1800" err="1"/>
              <a:t>Lov</a:t>
            </a:r>
            <a:r>
              <a:rPr lang="fr-FR" sz="1800"/>
              <a:t> K. </a:t>
            </a:r>
            <a:r>
              <a:rPr lang="fr-FR" sz="1800" err="1"/>
              <a:t>Grover</a:t>
            </a:r>
            <a:r>
              <a:rPr lang="fr-FR" sz="1800"/>
              <a:t>. </a:t>
            </a:r>
            <a:r>
              <a:rPr lang="fr-FR" sz="1800" i="1"/>
              <a:t>A fast quantum </a:t>
            </a:r>
            <a:r>
              <a:rPr lang="fr-FR" sz="1800" i="1" err="1"/>
              <a:t>mechanical</a:t>
            </a:r>
            <a:r>
              <a:rPr lang="fr-FR" sz="1800" i="1"/>
              <a:t> </a:t>
            </a:r>
            <a:r>
              <a:rPr lang="fr-FR" sz="1800" i="1" err="1"/>
              <a:t>algorithm</a:t>
            </a:r>
            <a:r>
              <a:rPr lang="fr-FR" sz="1800" i="1"/>
              <a:t> for </a:t>
            </a:r>
            <a:r>
              <a:rPr lang="fr-FR" sz="1800" i="1" err="1"/>
              <a:t>database</a:t>
            </a:r>
            <a:r>
              <a:rPr lang="fr-FR" sz="1800" i="1"/>
              <a:t> </a:t>
            </a:r>
            <a:r>
              <a:rPr lang="fr-FR" sz="1800" i="1" err="1"/>
              <a:t>search</a:t>
            </a:r>
            <a:r>
              <a:rPr lang="fr-FR" sz="1800"/>
              <a:t>. May 29, 1996.</a:t>
            </a:r>
          </a:p>
          <a:p>
            <a:r>
              <a:rPr lang="en-US" sz="1800" b="1"/>
              <a:t>[3]</a:t>
            </a:r>
            <a:r>
              <a:rPr lang="en-US" sz="1800"/>
              <a:t> Peter W. Shor. </a:t>
            </a:r>
            <a:r>
              <a:rPr lang="en-US" sz="1800" i="1"/>
              <a:t>Polynomial-Time Algorithms for Prime Factorization and Discrete Logarithms on a Quantum Computer. </a:t>
            </a:r>
            <a:r>
              <a:rPr lang="fr-FR" sz="1800"/>
              <a:t>Oct. 1997 </a:t>
            </a:r>
          </a:p>
          <a:p>
            <a:r>
              <a:rPr lang="en-US" sz="1800" b="1"/>
              <a:t>[4] </a:t>
            </a:r>
            <a:r>
              <a:rPr lang="en-US" sz="1800"/>
              <a:t>C. P. Schnorr. </a:t>
            </a:r>
            <a:r>
              <a:rPr lang="en-US" sz="1800" i="1"/>
              <a:t>Efficient Identification and Signatures for Smart Cards</a:t>
            </a:r>
            <a:r>
              <a:rPr lang="en-US" sz="1800"/>
              <a:t>. 1990</a:t>
            </a:r>
          </a:p>
          <a:p>
            <a:r>
              <a:rPr lang="en-US" sz="1800" b="1"/>
              <a:t>[5] </a:t>
            </a:r>
            <a:r>
              <a:rPr lang="fr-FR" sz="1800"/>
              <a:t>Antoine Casanova, Jean-Charles Faugère, Gilles </a:t>
            </a:r>
            <a:r>
              <a:rPr lang="fr-FR" sz="1800" err="1"/>
              <a:t>Macario</a:t>
            </a:r>
            <a:r>
              <a:rPr lang="fr-FR" sz="1800"/>
              <a:t>-Rat, Jacques Patarin, Ludovic</a:t>
            </a:r>
            <a:br>
              <a:rPr lang="fr-FR" sz="1800"/>
            </a:br>
            <a:r>
              <a:rPr lang="fr-FR" sz="1800"/>
              <a:t>Perret, and Jocelyn Ryckeghem. </a:t>
            </a:r>
            <a:r>
              <a:rPr lang="fr-FR" sz="1800" i="1"/>
              <a:t>GeMSS: A Great </a:t>
            </a:r>
            <a:r>
              <a:rPr lang="fr-FR" sz="1800" i="1" err="1"/>
              <a:t>Multivariate</a:t>
            </a:r>
            <a:r>
              <a:rPr lang="fr-FR" sz="1800" i="1"/>
              <a:t> Short Signature. </a:t>
            </a:r>
            <a:r>
              <a:rPr lang="fr-FR" sz="1800"/>
              <a:t>2017</a:t>
            </a:r>
          </a:p>
          <a:p>
            <a:r>
              <a:rPr lang="en-US" sz="1800" b="1"/>
              <a:t>[6] </a:t>
            </a:r>
            <a:r>
              <a:rPr lang="fr-FR" sz="1800"/>
              <a:t>Ming-</a:t>
            </a:r>
            <a:r>
              <a:rPr lang="fr-FR" sz="1800" err="1"/>
              <a:t>Shing</a:t>
            </a:r>
            <a:r>
              <a:rPr lang="fr-FR" sz="1800"/>
              <a:t> Chen, Andreas </a:t>
            </a:r>
            <a:r>
              <a:rPr lang="fr-FR" sz="1800" err="1"/>
              <a:t>Hulsing</a:t>
            </a:r>
            <a:r>
              <a:rPr lang="fr-FR" sz="1800"/>
              <a:t>, Joost </a:t>
            </a:r>
            <a:r>
              <a:rPr lang="fr-FR" sz="1800" err="1"/>
              <a:t>Rijneveld</a:t>
            </a:r>
            <a:r>
              <a:rPr lang="fr-FR" sz="1800"/>
              <a:t>, Simona </a:t>
            </a:r>
            <a:r>
              <a:rPr lang="fr-FR" sz="1800" err="1"/>
              <a:t>Samardjiska</a:t>
            </a:r>
            <a:r>
              <a:rPr lang="fr-FR" sz="1800"/>
              <a:t>, and Peter </a:t>
            </a:r>
            <a:r>
              <a:rPr lang="fr-FR" sz="1800" err="1"/>
              <a:t>Schwabe</a:t>
            </a:r>
            <a:r>
              <a:rPr lang="fr-FR" sz="1800"/>
              <a:t>.</a:t>
            </a:r>
            <a:br>
              <a:rPr lang="fr-FR" sz="1800"/>
            </a:br>
            <a:r>
              <a:rPr lang="fr-FR" sz="1800" i="1" err="1"/>
              <a:t>From</a:t>
            </a:r>
            <a:r>
              <a:rPr lang="fr-FR" sz="1800" i="1"/>
              <a:t> 5-pass MQ-</a:t>
            </a:r>
            <a:r>
              <a:rPr lang="fr-FR" sz="1800" i="1" err="1"/>
              <a:t>based</a:t>
            </a:r>
            <a:r>
              <a:rPr lang="fr-FR" sz="1800" i="1"/>
              <a:t> identification to MQ-</a:t>
            </a:r>
            <a:r>
              <a:rPr lang="fr-FR" sz="1800" i="1" err="1"/>
              <a:t>based</a:t>
            </a:r>
            <a:r>
              <a:rPr lang="fr-FR" sz="1800" i="1"/>
              <a:t> signatures. </a:t>
            </a:r>
            <a:r>
              <a:rPr lang="fr-FR" sz="1800"/>
              <a:t>2016 </a:t>
            </a:r>
          </a:p>
          <a:p>
            <a:r>
              <a:rPr lang="en-US" sz="1800" b="1"/>
              <a:t>[7] </a:t>
            </a:r>
            <a:r>
              <a:rPr lang="en-US" sz="1800"/>
              <a:t>Neal </a:t>
            </a:r>
            <a:r>
              <a:rPr lang="en-US" sz="1800" err="1"/>
              <a:t>Koblitz</a:t>
            </a:r>
            <a:r>
              <a:rPr lang="en-US" sz="1800"/>
              <a:t>, Alfred Menezes, and Scott Vanstone. </a:t>
            </a:r>
            <a:r>
              <a:rPr lang="en-US" sz="1800" i="1"/>
              <a:t>The State of Elliptic Curve Cryptography</a:t>
            </a:r>
            <a:r>
              <a:rPr lang="en-US" sz="1800"/>
              <a:t> </a:t>
            </a:r>
            <a:br>
              <a:rPr lang="en-US" sz="1800"/>
            </a:br>
            <a:br>
              <a:rPr lang="fr-FR" sz="1800"/>
            </a:br>
            <a:br>
              <a:rPr lang="en-US" sz="1800"/>
            </a:br>
            <a:br>
              <a:rPr lang="en-US" sz="1800"/>
            </a:br>
            <a:endParaRPr lang="en-GB" sz="180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0CB8659-E559-4297-9052-3A360F9A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25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EA8EB8-9E8A-4813-A271-0F27715D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Challenges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E554B3-63C1-4C7D-8867-F00E1D526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4128" y="2240279"/>
            <a:ext cx="10018713" cy="312420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Incorporate post-quantum signature algorithms in an open-source Blockchain manipulation tool : Hyperledger</a:t>
            </a:r>
          </a:p>
          <a:p>
            <a:r>
              <a:rPr lang="en-GB" dirty="0"/>
              <a:t>Understand the basis of the </a:t>
            </a:r>
            <a:r>
              <a:rPr lang="en-GB"/>
              <a:t>signature schemes we modified and implemented</a:t>
            </a:r>
          </a:p>
          <a:p>
            <a:r>
              <a:rPr lang="en-GB" dirty="0"/>
              <a:t>Ensure compatibility between GO and C programs</a:t>
            </a:r>
          </a:p>
          <a:p>
            <a:r>
              <a:rPr lang="en-GB" dirty="0"/>
              <a:t>Modular integration  : Ease the change of the algorithm used </a:t>
            </a:r>
          </a:p>
          <a:p>
            <a:r>
              <a:rPr lang="en-GB" dirty="0">
                <a:ea typeface="+mn-lt"/>
                <a:cs typeface="+mn-lt"/>
              </a:rPr>
              <a:t>Evaluate the impact of these algorithms on the performances</a:t>
            </a:r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BE401E-471A-4109-B695-650EE2C2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2</a:t>
            </a:fld>
            <a:endParaRPr lang="en-GB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448542B-2582-4DD8-A0F3-1E1DA87CC740}"/>
              </a:ext>
            </a:extLst>
          </p:cNvPr>
          <p:cNvSpPr/>
          <p:nvPr/>
        </p:nvSpPr>
        <p:spPr>
          <a:xfrm>
            <a:off x="10108192" y="111154"/>
            <a:ext cx="540000" cy="540000"/>
          </a:xfrm>
          <a:prstGeom prst="ellips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B57D385-F4F3-490C-9597-2B8202D93904}"/>
              </a:ext>
            </a:extLst>
          </p:cNvPr>
          <p:cNvSpPr/>
          <p:nvPr/>
        </p:nvSpPr>
        <p:spPr>
          <a:xfrm>
            <a:off x="108005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E1A3262-7990-48D1-A3B0-33C269003623}"/>
              </a:ext>
            </a:extLst>
          </p:cNvPr>
          <p:cNvSpPr/>
          <p:nvPr/>
        </p:nvSpPr>
        <p:spPr>
          <a:xfrm>
            <a:off x="114929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0507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839A8E-056C-4722-BB36-CB68E0BF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Hyperledger : an open-source Blockchain manipulation tool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E21737-B382-4D9B-99D1-B05E226DB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936" y="2132723"/>
            <a:ext cx="10786056" cy="3124201"/>
          </a:xfrm>
        </p:spPr>
        <p:txBody>
          <a:bodyPr>
            <a:normAutofit/>
          </a:bodyPr>
          <a:lstStyle/>
          <a:p>
            <a:r>
              <a:rPr lang="en-GB"/>
              <a:t>Open source framework for developing Blockchain-based applications</a:t>
            </a:r>
          </a:p>
          <a:p>
            <a:r>
              <a:rPr lang="en-GB"/>
              <a:t>Source code is written in GO</a:t>
            </a:r>
          </a:p>
          <a:p>
            <a:r>
              <a:rPr lang="en-GB"/>
              <a:t>Signature algorithm implemented is Schnorr </a:t>
            </a:r>
            <a:r>
              <a:rPr lang="en-GB" b="1"/>
              <a:t>[</a:t>
            </a:r>
            <a:r>
              <a:rPr lang="en-US" sz="1800" b="1">
                <a:ea typeface="+mn-lt"/>
                <a:cs typeface="+mn-lt"/>
              </a:rPr>
              <a:t>C. P. Schnorr. </a:t>
            </a:r>
            <a:r>
              <a:rPr lang="en-US" sz="1800" b="1" i="1">
                <a:ea typeface="+mn-lt"/>
                <a:cs typeface="+mn-lt"/>
              </a:rPr>
              <a:t>Efficient Identification and Signatures for Smart Cards</a:t>
            </a:r>
            <a:r>
              <a:rPr lang="en-GB" b="1"/>
              <a:t>]</a:t>
            </a:r>
            <a:r>
              <a:rPr lang="en-GB"/>
              <a:t> combined with Elliptic curves </a:t>
            </a:r>
            <a:r>
              <a:rPr lang="en-US" b="1"/>
              <a:t>[</a:t>
            </a:r>
            <a:r>
              <a:rPr lang="en-US" sz="1800" b="1">
                <a:ea typeface="+mn-lt"/>
                <a:cs typeface="+mn-lt"/>
              </a:rPr>
              <a:t>Neal </a:t>
            </a:r>
            <a:r>
              <a:rPr lang="en-US" sz="1800" b="1" err="1">
                <a:ea typeface="+mn-lt"/>
                <a:cs typeface="+mn-lt"/>
              </a:rPr>
              <a:t>Koblitz</a:t>
            </a:r>
            <a:r>
              <a:rPr lang="en-US" sz="1800" b="1">
                <a:ea typeface="+mn-lt"/>
                <a:cs typeface="+mn-lt"/>
              </a:rPr>
              <a:t>, Alfred Menezes, and Scott Vanstone. </a:t>
            </a:r>
            <a:r>
              <a:rPr lang="en-US" sz="1800" b="1" i="1">
                <a:ea typeface="+mn-lt"/>
                <a:cs typeface="+mn-lt"/>
              </a:rPr>
              <a:t>The State of Elliptic Curve Cryptography</a:t>
            </a:r>
            <a:r>
              <a:rPr lang="en-US" b="1"/>
              <a:t>]</a:t>
            </a:r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106F9B-017E-4A86-826A-A4EAB472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3</a:t>
            </a:fld>
            <a:endParaRPr lang="en-GB"/>
          </a:p>
        </p:txBody>
      </p:sp>
      <p:pic>
        <p:nvPicPr>
          <p:cNvPr id="17" name="Espace réservé du contenu 16" descr="Une image contenant basket-ball, sport athlétique, sport&#10;&#10;Description générée automatiquement">
            <a:extLst>
              <a:ext uri="{FF2B5EF4-FFF2-40B4-BE49-F238E27FC236}">
                <a16:creationId xmlns:a16="http://schemas.microsoft.com/office/drawing/2014/main" id="{761D5A73-8C23-43CC-8004-8F7A215D1EA0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763" y="5282818"/>
            <a:ext cx="4313237" cy="1309687"/>
          </a:xfr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5579F855-D302-4ABD-88E3-1DC0A25AB488}"/>
              </a:ext>
            </a:extLst>
          </p:cNvPr>
          <p:cNvSpPr/>
          <p:nvPr/>
        </p:nvSpPr>
        <p:spPr>
          <a:xfrm>
            <a:off x="10108192" y="111154"/>
            <a:ext cx="540000" cy="540000"/>
          </a:xfrm>
          <a:prstGeom prst="ellips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3A127F5-FFB2-4471-85A7-BB825C9F6E5D}"/>
              </a:ext>
            </a:extLst>
          </p:cNvPr>
          <p:cNvSpPr/>
          <p:nvPr/>
        </p:nvSpPr>
        <p:spPr>
          <a:xfrm>
            <a:off x="108005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CA44E0F-20C2-4BB0-88F3-9A80844CD86C}"/>
              </a:ext>
            </a:extLst>
          </p:cNvPr>
          <p:cNvSpPr/>
          <p:nvPr/>
        </p:nvSpPr>
        <p:spPr>
          <a:xfrm>
            <a:off x="114929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pic>
        <p:nvPicPr>
          <p:cNvPr id="19" name="Image 18" descr="Une image contenant objet, signe&#10;&#10;Description générée automatiquement">
            <a:extLst>
              <a:ext uri="{FF2B5EF4-FFF2-40B4-BE49-F238E27FC236}">
                <a16:creationId xmlns:a16="http://schemas.microsoft.com/office/drawing/2014/main" id="{D42AACA7-2C10-4C52-B151-6D121523B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842" y="4877188"/>
            <a:ext cx="2438405" cy="804674"/>
          </a:xfrm>
          <a:prstGeom prst="rect">
            <a:avLst/>
          </a:prstGeom>
        </p:spPr>
      </p:pic>
      <p:pic>
        <p:nvPicPr>
          <p:cNvPr id="21" name="Image 20" descr="Une image contenant bâtiment&#10;&#10;Description générée automatiquement">
            <a:extLst>
              <a:ext uri="{FF2B5EF4-FFF2-40B4-BE49-F238E27FC236}">
                <a16:creationId xmlns:a16="http://schemas.microsoft.com/office/drawing/2014/main" id="{E30031FA-B1C9-4A3C-A023-58B340A1F7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229" y="5098202"/>
            <a:ext cx="2024950" cy="80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14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A32683-605A-4B44-8B81-169B555E1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Quantum security threat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065A06-5002-4533-AA42-824BA0795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242" y="1803401"/>
            <a:ext cx="10675187" cy="4733375"/>
          </a:xfrm>
        </p:spPr>
        <p:txBody>
          <a:bodyPr>
            <a:normAutofit fontScale="92500" lnSpcReduction="10000"/>
          </a:bodyPr>
          <a:lstStyle/>
          <a:p>
            <a:r>
              <a:rPr lang="en-GB" sz="2000"/>
              <a:t>Two schemes in the Blockchain :</a:t>
            </a:r>
          </a:p>
          <a:p>
            <a:pPr lvl="1"/>
            <a:r>
              <a:rPr lang="en-GB"/>
              <a:t>Proof-Of-Work, based on the </a:t>
            </a:r>
            <a:r>
              <a:rPr lang="en-GB" b="1"/>
              <a:t>pre-image resistance</a:t>
            </a:r>
            <a:r>
              <a:rPr lang="en-GB"/>
              <a:t> of hash functions</a:t>
            </a:r>
            <a:endParaRPr lang="fr-FR"/>
          </a:p>
          <a:p>
            <a:pPr lvl="1"/>
            <a:r>
              <a:rPr lang="en-GB"/>
              <a:t>Signature, used to authenticate transactions in Blockchains </a:t>
            </a:r>
          </a:p>
          <a:p>
            <a:pPr marL="0" indent="0">
              <a:buNone/>
            </a:pPr>
            <a:endParaRPr lang="en-GB" sz="2000"/>
          </a:p>
          <a:p>
            <a:r>
              <a:rPr lang="en-GB" sz="2000"/>
              <a:t>Quantum computers allow the deployment of already-existing algorithms</a:t>
            </a:r>
          </a:p>
          <a:p>
            <a:pPr lvl="1"/>
            <a:r>
              <a:rPr lang="en-GB"/>
              <a:t>Grover’s algorithm </a:t>
            </a:r>
            <a:r>
              <a:rPr lang="en-GB" b="1"/>
              <a:t>[</a:t>
            </a:r>
            <a:r>
              <a:rPr lang="fr-FR" sz="1800" b="1" err="1">
                <a:ea typeface="+mn-lt"/>
                <a:cs typeface="+mn-lt"/>
              </a:rPr>
              <a:t>Lov</a:t>
            </a:r>
            <a:r>
              <a:rPr lang="fr-FR" sz="1800" b="1">
                <a:ea typeface="+mn-lt"/>
                <a:cs typeface="+mn-lt"/>
              </a:rPr>
              <a:t> K. </a:t>
            </a:r>
            <a:r>
              <a:rPr lang="fr-FR" sz="1800" b="1" err="1">
                <a:ea typeface="+mn-lt"/>
                <a:cs typeface="+mn-lt"/>
              </a:rPr>
              <a:t>Grover</a:t>
            </a:r>
            <a:r>
              <a:rPr lang="fr-FR" sz="1800" b="1">
                <a:ea typeface="+mn-lt"/>
                <a:cs typeface="+mn-lt"/>
              </a:rPr>
              <a:t>. </a:t>
            </a:r>
            <a:r>
              <a:rPr lang="fr-FR" sz="1800" b="1" i="1">
                <a:ea typeface="+mn-lt"/>
                <a:cs typeface="+mn-lt"/>
              </a:rPr>
              <a:t>A fast quantum </a:t>
            </a:r>
            <a:r>
              <a:rPr lang="fr-FR" sz="1800" b="1" i="1" err="1">
                <a:ea typeface="+mn-lt"/>
                <a:cs typeface="+mn-lt"/>
              </a:rPr>
              <a:t>mechanical</a:t>
            </a:r>
            <a:r>
              <a:rPr lang="fr-FR" sz="1800" b="1" i="1">
                <a:ea typeface="+mn-lt"/>
                <a:cs typeface="+mn-lt"/>
              </a:rPr>
              <a:t> </a:t>
            </a:r>
            <a:r>
              <a:rPr lang="fr-FR" sz="1800" b="1" i="1" err="1">
                <a:ea typeface="+mn-lt"/>
                <a:cs typeface="+mn-lt"/>
              </a:rPr>
              <a:t>algorithm</a:t>
            </a:r>
            <a:r>
              <a:rPr lang="fr-FR" sz="1800" b="1" i="1">
                <a:ea typeface="+mn-lt"/>
                <a:cs typeface="+mn-lt"/>
              </a:rPr>
              <a:t> for </a:t>
            </a:r>
            <a:r>
              <a:rPr lang="fr-FR" sz="1800" b="1" i="1" err="1">
                <a:ea typeface="+mn-lt"/>
                <a:cs typeface="+mn-lt"/>
              </a:rPr>
              <a:t>database</a:t>
            </a:r>
            <a:r>
              <a:rPr lang="fr-FR" sz="1800" b="1" i="1">
                <a:ea typeface="+mn-lt"/>
                <a:cs typeface="+mn-lt"/>
              </a:rPr>
              <a:t> </a:t>
            </a:r>
            <a:r>
              <a:rPr lang="fr-FR" sz="1800" b="1" i="1" err="1">
                <a:ea typeface="+mn-lt"/>
                <a:cs typeface="+mn-lt"/>
              </a:rPr>
              <a:t>search</a:t>
            </a:r>
            <a:r>
              <a:rPr lang="en-GB" b="1"/>
              <a:t>]</a:t>
            </a:r>
            <a:endParaRPr lang="en-GB"/>
          </a:p>
          <a:p>
            <a:pPr lvl="2"/>
            <a:r>
              <a:rPr lang="en-GB" sz="2000"/>
              <a:t>Minimal impact on the Proof Of Work process in Blockchains</a:t>
            </a:r>
          </a:p>
          <a:p>
            <a:pPr lvl="2"/>
            <a:r>
              <a:rPr lang="en-GB" sz="2000"/>
              <a:t>Size of keys has to be doubled to keep the same level of security </a:t>
            </a:r>
          </a:p>
          <a:p>
            <a:pPr lvl="1"/>
            <a:r>
              <a:rPr lang="en-GB"/>
              <a:t>Shor’s algorithms </a:t>
            </a:r>
            <a:r>
              <a:rPr lang="en-GB" b="1"/>
              <a:t>[</a:t>
            </a:r>
            <a:r>
              <a:rPr lang="en-US" sz="1800" b="1">
                <a:ea typeface="+mn-lt"/>
                <a:cs typeface="+mn-lt"/>
              </a:rPr>
              <a:t>Peter W. Shor. </a:t>
            </a:r>
            <a:r>
              <a:rPr lang="en-US" sz="1800" b="1" i="1">
                <a:ea typeface="+mn-lt"/>
                <a:cs typeface="+mn-lt"/>
              </a:rPr>
              <a:t>Polynomial-Time Algorithms for Prime Factorization and Discrete Logarithms on a Quantum Computer</a:t>
            </a:r>
            <a:r>
              <a:rPr lang="en-GB" b="1"/>
              <a:t>]</a:t>
            </a:r>
          </a:p>
          <a:p>
            <a:pPr lvl="2"/>
            <a:r>
              <a:rPr lang="en-GB" sz="2000"/>
              <a:t>Huge impact on the signature process </a:t>
            </a:r>
          </a:p>
          <a:p>
            <a:pPr lvl="2"/>
            <a:r>
              <a:rPr lang="en-GB" sz="2000"/>
              <a:t>Polynomial algorithm to solve the discrete logarithm problem</a:t>
            </a:r>
          </a:p>
          <a:p>
            <a:pPr lvl="2"/>
            <a:endParaRPr lang="en-GB" b="1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012FCE-EBA1-441F-8E1F-58EE5986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4</a:t>
            </a:fld>
            <a:endParaRPr lang="en-GB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E6808BAE-48C4-42CE-94B8-5C4A05594532}"/>
              </a:ext>
            </a:extLst>
          </p:cNvPr>
          <p:cNvSpPr/>
          <p:nvPr/>
        </p:nvSpPr>
        <p:spPr>
          <a:xfrm>
            <a:off x="10108192" y="111154"/>
            <a:ext cx="540000" cy="540000"/>
          </a:xfrm>
          <a:prstGeom prst="ellips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B6920B0-36DC-4B70-946D-A0351EF5F417}"/>
              </a:ext>
            </a:extLst>
          </p:cNvPr>
          <p:cNvSpPr/>
          <p:nvPr/>
        </p:nvSpPr>
        <p:spPr>
          <a:xfrm>
            <a:off x="108005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14852910-C878-48F4-8454-D685AA9D5597}"/>
              </a:ext>
            </a:extLst>
          </p:cNvPr>
          <p:cNvSpPr/>
          <p:nvPr/>
        </p:nvSpPr>
        <p:spPr>
          <a:xfrm>
            <a:off x="114929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5255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19982B-7A1E-4EC8-8C34-37BC3A663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Post-quantum signature solutions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4638A3-C761-44C7-98D0-9DEE6C96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5</a:t>
            </a:fld>
            <a:endParaRPr lang="en-GB"/>
          </a:p>
        </p:txBody>
      </p:sp>
      <p:pic>
        <p:nvPicPr>
          <p:cNvPr id="14" name="Espace réservé du contenu 29">
            <a:extLst>
              <a:ext uri="{FF2B5EF4-FFF2-40B4-BE49-F238E27FC236}">
                <a16:creationId xmlns:a16="http://schemas.microsoft.com/office/drawing/2014/main" id="{61D3AD23-4E45-425C-B64C-1858165A0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215" y="751049"/>
            <a:ext cx="2260754" cy="22607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Espace réservé du contenu 27">
                <a:extLst>
                  <a:ext uri="{FF2B5EF4-FFF2-40B4-BE49-F238E27FC236}">
                    <a16:creationId xmlns:a16="http://schemas.microsoft.com/office/drawing/2014/main" id="{0E5F1082-DA08-42D1-9921-06139D2A63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84128" y="2318779"/>
                <a:ext cx="10625665" cy="4165600"/>
              </a:xfrm>
            </p:spPr>
            <p:txBody>
              <a:bodyPr>
                <a:noAutofit/>
              </a:bodyPr>
              <a:lstStyle/>
              <a:p>
                <a:r>
                  <a:rPr lang="en-GB" sz="2000">
                    <a:latin typeface="Calibri" panose="020F0502020204030204" pitchFamily="34" charset="0"/>
                    <a:cs typeface="Calibri" panose="020F0502020204030204" pitchFamily="34" charset="0"/>
                  </a:rPr>
                  <a:t>9 </a:t>
                </a:r>
                <a:r>
                  <a:rPr lang="en-GB" sz="2000"/>
                  <a:t>Signature algorithms currently in round 2 at the NIST competition</a:t>
                </a:r>
              </a:p>
              <a:p>
                <a:pPr lvl="1"/>
                <a:r>
                  <a:rPr lang="en-GB" sz="1600"/>
                  <a:t>Interface has to be respected</a:t>
                </a:r>
              </a:p>
              <a:p>
                <a:r>
                  <a:rPr lang="en-GB" sz="2000"/>
                  <a:t>GeMSS </a:t>
                </a:r>
                <a:r>
                  <a:rPr lang="en-GB" sz="2000" b="1"/>
                  <a:t>[</a:t>
                </a:r>
                <a:r>
                  <a:rPr lang="fr-FR" sz="1400" b="1"/>
                  <a:t>Jean-Charles Faugère, Ludovic Perret and all. </a:t>
                </a:r>
                <a:r>
                  <a:rPr lang="fr-FR" sz="1400" b="1" i="1"/>
                  <a:t>GeMSS: A Great </a:t>
                </a:r>
                <a:r>
                  <a:rPr lang="fr-FR" sz="1400" b="1" i="1" err="1"/>
                  <a:t>Multivariate</a:t>
                </a:r>
                <a:r>
                  <a:rPr lang="fr-FR" sz="1400" b="1" i="1"/>
                  <a:t> Short Signature</a:t>
                </a:r>
                <a:r>
                  <a:rPr lang="en-GB" sz="2000" b="1"/>
                  <a:t>]</a:t>
                </a:r>
              </a:p>
              <a:p>
                <a:pPr lvl="1"/>
                <a:r>
                  <a:rPr lang="en-GB" sz="1600"/>
                  <a:t>Security is based on multivariate polynomials equations over the finite field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fr-FR" sz="1600" dirty="0"/>
                          <m:t>𝔽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sz="1600"/>
              </a:p>
              <a:p>
                <a:pPr lvl="1"/>
                <a:r>
                  <a:rPr lang="en-GB" sz="1600"/>
                  <a:t>Three security levels : 128, 192 or 256 </a:t>
                </a:r>
              </a:p>
              <a:p>
                <a:pPr lvl="1"/>
                <a:r>
                  <a:rPr lang="en-GB" sz="1600"/>
                  <a:t>Short signature length but longer keys</a:t>
                </a:r>
              </a:p>
              <a:p>
                <a:pPr lvl="1"/>
                <a:r>
                  <a:rPr lang="en-GB" sz="1600"/>
                  <a:t>For GeMSS128 : 417,408 bytes and 14,208 bytes for public/secret keys, 48 bytes for signature</a:t>
                </a:r>
              </a:p>
              <a:p>
                <a:r>
                  <a:rPr lang="en-GB" sz="2000"/>
                  <a:t>MQDSS </a:t>
                </a:r>
                <a:r>
                  <a:rPr lang="en-US" sz="2000" b="1"/>
                  <a:t>[</a:t>
                </a:r>
                <a:r>
                  <a:rPr lang="fr-FR" sz="1400" b="1"/>
                  <a:t>Ming-</a:t>
                </a:r>
                <a:r>
                  <a:rPr lang="fr-FR" sz="1400" b="1" err="1"/>
                  <a:t>Shing</a:t>
                </a:r>
                <a:r>
                  <a:rPr lang="fr-FR" sz="1400" b="1"/>
                  <a:t> Chen, Andreas </a:t>
                </a:r>
                <a:r>
                  <a:rPr lang="fr-FR" sz="1400" b="1" err="1"/>
                  <a:t>Hulsing</a:t>
                </a:r>
                <a:r>
                  <a:rPr lang="fr-FR" sz="1400" b="1"/>
                  <a:t> and all. </a:t>
                </a:r>
                <a:r>
                  <a:rPr lang="fr-FR" sz="1400" b="1" i="1" err="1"/>
                  <a:t>From</a:t>
                </a:r>
                <a:r>
                  <a:rPr lang="fr-FR" sz="1400" b="1" i="1"/>
                  <a:t> 5-pass MQ-</a:t>
                </a:r>
                <a:r>
                  <a:rPr lang="fr-FR" sz="1400" b="1" i="1" err="1"/>
                  <a:t>based</a:t>
                </a:r>
                <a:r>
                  <a:rPr lang="fr-FR" sz="1400" b="1" i="1"/>
                  <a:t> identification to MQ-</a:t>
                </a:r>
                <a:r>
                  <a:rPr lang="fr-FR" sz="1400" b="1" i="1" err="1"/>
                  <a:t>based</a:t>
                </a:r>
                <a:r>
                  <a:rPr lang="fr-FR" sz="1400" b="1" i="1"/>
                  <a:t> signatures</a:t>
                </a:r>
                <a:r>
                  <a:rPr lang="en-US" sz="2000" b="1"/>
                  <a:t>]</a:t>
                </a:r>
                <a:endParaRPr lang="en-GB" sz="2000"/>
              </a:p>
              <a:p>
                <a:pPr lvl="1"/>
                <a:r>
                  <a:rPr lang="en-GB" sz="1600"/>
                  <a:t>MQ problem </a:t>
                </a:r>
                <a:r>
                  <a:rPr lang="en-US" sz="1600" b="1"/>
                  <a:t>[</a:t>
                </a:r>
                <a:r>
                  <a:rPr lang="en-US" sz="1400" b="1"/>
                  <a:t>Christopher Wolf and Bart </a:t>
                </a:r>
                <a:r>
                  <a:rPr lang="en-US" sz="1400" b="1" err="1"/>
                  <a:t>Preneel</a:t>
                </a:r>
                <a:r>
                  <a:rPr lang="en-US" sz="1400" b="1"/>
                  <a:t>. </a:t>
                </a:r>
                <a:r>
                  <a:rPr lang="en-US" sz="1400" b="1" i="1"/>
                  <a:t>Taxonomy of Public Key Schemes Based on the Problem of Multivariate Quadratic Equations</a:t>
                </a:r>
                <a:r>
                  <a:rPr lang="en-US" sz="1600" b="1"/>
                  <a:t>]</a:t>
                </a:r>
                <a:r>
                  <a:rPr lang="en-US" sz="1600"/>
                  <a:t> : multivariate polynomial equations over a finite field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fr-FR" sz="1600" dirty="0"/>
                          <m:t>𝔽</m:t>
                        </m:r>
                      </m:e>
                      <m:sub>
                        <m:r>
                          <a:rPr lang="fr-FR" sz="1600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1600"/>
                  <a:t> with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1600"/>
                  <a:t> a prime</a:t>
                </a:r>
              </a:p>
              <a:p>
                <a:pPr lvl="1"/>
                <a:r>
                  <a:rPr lang="en-US" sz="1600"/>
                  <a:t>Short keys but longer signature</a:t>
                </a:r>
              </a:p>
              <a:p>
                <a:pPr lvl="1"/>
                <a:r>
                  <a:rPr lang="en-US" sz="1600"/>
                  <a:t>62 bytes and 32 bytes for public/secret keys, 32,882 bytes for signature</a:t>
                </a:r>
                <a:endParaRPr lang="en-GB" sz="1600"/>
              </a:p>
              <a:p>
                <a:endParaRPr lang="en-GB" sz="2000"/>
              </a:p>
              <a:p>
                <a:pPr marL="0" indent="0">
                  <a:buNone/>
                </a:pPr>
                <a:endParaRPr lang="en-GB" sz="2000"/>
              </a:p>
            </p:txBody>
          </p:sp>
        </mc:Choice>
        <mc:Fallback xmlns="">
          <p:sp>
            <p:nvSpPr>
              <p:cNvPr id="28" name="Espace réservé du contenu 27">
                <a:extLst>
                  <a:ext uri="{FF2B5EF4-FFF2-40B4-BE49-F238E27FC236}">
                    <a16:creationId xmlns:a16="http://schemas.microsoft.com/office/drawing/2014/main" id="{0E5F1082-DA08-42D1-9921-06139D2A63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84128" y="2318779"/>
                <a:ext cx="10625665" cy="4165600"/>
              </a:xfrm>
              <a:blipFill>
                <a:blip r:embed="rId3"/>
                <a:stretch>
                  <a:fillRect l="-1090" t="-18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lipse 14">
            <a:extLst>
              <a:ext uri="{FF2B5EF4-FFF2-40B4-BE49-F238E27FC236}">
                <a16:creationId xmlns:a16="http://schemas.microsoft.com/office/drawing/2014/main" id="{B9E677F6-F104-4007-9001-77586DACA5D3}"/>
              </a:ext>
            </a:extLst>
          </p:cNvPr>
          <p:cNvSpPr/>
          <p:nvPr/>
        </p:nvSpPr>
        <p:spPr>
          <a:xfrm>
            <a:off x="10108192" y="111154"/>
            <a:ext cx="540000" cy="540000"/>
          </a:xfrm>
          <a:prstGeom prst="ellips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D697849-DEDA-4FE8-A2E3-7A252BCA4F47}"/>
              </a:ext>
            </a:extLst>
          </p:cNvPr>
          <p:cNvSpPr/>
          <p:nvPr/>
        </p:nvSpPr>
        <p:spPr>
          <a:xfrm>
            <a:off x="108005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6606D43-39B7-4620-85C0-74E90E8321F4}"/>
              </a:ext>
            </a:extLst>
          </p:cNvPr>
          <p:cNvSpPr/>
          <p:nvPr/>
        </p:nvSpPr>
        <p:spPr>
          <a:xfrm>
            <a:off x="114929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8824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12D9A6C5-CDFF-4C59-A3A2-6272692A8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1832" y="2356883"/>
            <a:ext cx="5638388" cy="3124201"/>
          </a:xfrm>
        </p:spPr>
        <p:txBody>
          <a:bodyPr/>
          <a:lstStyle/>
          <a:p>
            <a:r>
              <a:rPr lang="en-GB" i="1"/>
              <a:t>Idemix</a:t>
            </a:r>
            <a:r>
              <a:rPr lang="en-GB"/>
              <a:t> : Implementation of the cryptographic functions</a:t>
            </a:r>
            <a:endParaRPr lang="fr-FR"/>
          </a:p>
          <a:p>
            <a:r>
              <a:rPr lang="en-GB" i="1"/>
              <a:t>Handlers</a:t>
            </a:r>
            <a:r>
              <a:rPr lang="en-GB"/>
              <a:t> : functions used to make the conversion between types</a:t>
            </a:r>
            <a:endParaRPr lang="fr-FR"/>
          </a:p>
          <a:p>
            <a:r>
              <a:rPr lang="en-GB" i="1"/>
              <a:t>Bridge : </a:t>
            </a:r>
            <a:r>
              <a:rPr lang="en-GB"/>
              <a:t>Converts parameters before a cryptographic function call</a:t>
            </a:r>
            <a:endParaRPr lang="en-GB" i="1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902916-16F4-4ED3-B116-4B76AEE1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6</a:t>
            </a:fld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D1F4120-1062-40EF-A07F-374D0FB38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Hyperledger organisation</a:t>
            </a:r>
          </a:p>
        </p:txBody>
      </p:sp>
      <p:pic>
        <p:nvPicPr>
          <p:cNvPr id="13" name="Espace réservé du contenu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1289662A-7C16-49C9-9133-8D759CC113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907" y="1030464"/>
            <a:ext cx="5035373" cy="5035373"/>
          </a:xfrm>
        </p:spPr>
      </p:pic>
      <p:sp>
        <p:nvSpPr>
          <p:cNvPr id="16" name="Ellipse 15">
            <a:extLst>
              <a:ext uri="{FF2B5EF4-FFF2-40B4-BE49-F238E27FC236}">
                <a16:creationId xmlns:a16="http://schemas.microsoft.com/office/drawing/2014/main" id="{99CD65D5-BF50-431D-81BF-91AB1A861208}"/>
              </a:ext>
            </a:extLst>
          </p:cNvPr>
          <p:cNvSpPr/>
          <p:nvPr/>
        </p:nvSpPr>
        <p:spPr>
          <a:xfrm>
            <a:off x="10108192" y="111154"/>
            <a:ext cx="540000" cy="540000"/>
          </a:xfrm>
          <a:prstGeom prst="ellips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D1AC2DBE-D1CE-4826-B8E5-AAA894665BB3}"/>
              </a:ext>
            </a:extLst>
          </p:cNvPr>
          <p:cNvSpPr/>
          <p:nvPr/>
        </p:nvSpPr>
        <p:spPr>
          <a:xfrm>
            <a:off x="108005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D75C12D-7FB6-4EF4-9BA1-C1E4059F9026}"/>
              </a:ext>
            </a:extLst>
          </p:cNvPr>
          <p:cNvSpPr/>
          <p:nvPr/>
        </p:nvSpPr>
        <p:spPr>
          <a:xfrm>
            <a:off x="114929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38678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8E2635-D27F-467C-A7CA-DE0243C29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Integration : Structures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63B5E2-F30D-4F4C-926B-3D668540F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7</a:t>
            </a:fld>
            <a:endParaRPr lang="en-GB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AA3AE54-4459-4037-92B4-D2DFA90A72C7}"/>
              </a:ext>
            </a:extLst>
          </p:cNvPr>
          <p:cNvSpPr/>
          <p:nvPr/>
        </p:nvSpPr>
        <p:spPr>
          <a:xfrm>
            <a:off x="10108192" y="111154"/>
            <a:ext cx="540000" cy="540000"/>
          </a:xfrm>
          <a:prstGeom prst="ellips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D494444-40B6-443D-912C-A280244F5BB0}"/>
              </a:ext>
            </a:extLst>
          </p:cNvPr>
          <p:cNvSpPr/>
          <p:nvPr/>
        </p:nvSpPr>
        <p:spPr>
          <a:xfrm>
            <a:off x="108005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8D7565D-868F-44A9-BD4C-F0816649C445}"/>
              </a:ext>
            </a:extLst>
          </p:cNvPr>
          <p:cNvSpPr/>
          <p:nvPr/>
        </p:nvSpPr>
        <p:spPr>
          <a:xfrm>
            <a:off x="114929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pic>
        <p:nvPicPr>
          <p:cNvPr id="8" name="Espace réservé du contenu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47621EB-2975-4060-94DB-0E5AD8A8E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412" y="1398838"/>
            <a:ext cx="8409444" cy="5273550"/>
          </a:xfrm>
        </p:spPr>
      </p:pic>
    </p:spTree>
    <p:extLst>
      <p:ext uri="{BB962C8B-B14F-4D97-AF65-F5344CB8AC3E}">
        <p14:creationId xmlns:p14="http://schemas.microsoft.com/office/powerpoint/2010/main" val="811745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F2A702-2921-40A6-8A21-E92A64310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128" y="291548"/>
            <a:ext cx="6762749" cy="1152525"/>
          </a:xfrm>
        </p:spPr>
        <p:txBody>
          <a:bodyPr>
            <a:normAutofit/>
          </a:bodyPr>
          <a:lstStyle/>
          <a:p>
            <a:r>
              <a:rPr lang="en-GB"/>
              <a:t>Integration : Functions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7A04EA-D8F5-4538-BB4C-CB699C6AD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26477"/>
            <a:ext cx="10509195" cy="4427482"/>
          </a:xfrm>
        </p:spPr>
        <p:txBody>
          <a:bodyPr>
            <a:normAutofit fontScale="92500" lnSpcReduction="10000"/>
          </a:bodyPr>
          <a:lstStyle/>
          <a:p>
            <a:r>
              <a:rPr lang="en-GB"/>
              <a:t>Use of a static library to give access to GeMSS functions </a:t>
            </a:r>
          </a:p>
          <a:p>
            <a:r>
              <a:rPr lang="en-GB"/>
              <a:t>Memory was the main problem</a:t>
            </a:r>
          </a:p>
          <a:p>
            <a:r>
              <a:rPr lang="en-GB"/>
              <a:t>Memory allocation is done in GO before calling C functions </a:t>
            </a:r>
          </a:p>
          <a:p>
            <a:pPr lvl="1"/>
            <a:r>
              <a:rPr lang="en-GB"/>
              <a:t>CGO gives access to standard C functions such as malloc, free …</a:t>
            </a:r>
          </a:p>
          <a:p>
            <a:r>
              <a:rPr lang="en-GB"/>
              <a:t>Prototypes of C functions must be declared in a header file </a:t>
            </a:r>
          </a:p>
          <a:p>
            <a:r>
              <a:rPr lang="en-GB"/>
              <a:t>Definition of a macro to choose the algorithm </a:t>
            </a:r>
          </a:p>
          <a:p>
            <a:pPr lvl="1"/>
            <a:r>
              <a:rPr lang="en-GB"/>
              <a:t>GeMSS 128, 192 or 256</a:t>
            </a:r>
          </a:p>
          <a:p>
            <a:pPr lvl="1"/>
            <a:r>
              <a:rPr lang="en-GB"/>
              <a:t>MQDSS</a:t>
            </a:r>
          </a:p>
          <a:p>
            <a:r>
              <a:rPr lang="en-GB"/>
              <a:t>Wrapper functions to perform correct-sized malloc and appropriate function calls</a:t>
            </a:r>
          </a:p>
          <a:p>
            <a:r>
              <a:rPr lang="en-GB"/>
              <a:t>Swap between post-quantum signature algorithms by changing one macro</a:t>
            </a:r>
          </a:p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84043A-F876-435D-9FB6-68274438F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7B70942-B7EA-4B87-86E4-28F9D361EAE7}" type="slidenum">
              <a:rPr lang="en-GB" smtClean="0"/>
              <a:t>8</a:t>
            </a:fld>
            <a:endParaRPr lang="en-GB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D4A6F49-158F-4475-97FC-B63A565692FC}"/>
              </a:ext>
            </a:extLst>
          </p:cNvPr>
          <p:cNvSpPr/>
          <p:nvPr/>
        </p:nvSpPr>
        <p:spPr>
          <a:xfrm>
            <a:off x="10108192" y="111154"/>
            <a:ext cx="540000" cy="540000"/>
          </a:xfrm>
          <a:prstGeom prst="ellips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4A0F7A6-FB59-4242-84FB-87640006132B}"/>
              </a:ext>
            </a:extLst>
          </p:cNvPr>
          <p:cNvSpPr/>
          <p:nvPr/>
        </p:nvSpPr>
        <p:spPr>
          <a:xfrm>
            <a:off x="108005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AF15A03-5A20-49F6-88F4-C2227B89AEF9}"/>
              </a:ext>
            </a:extLst>
          </p:cNvPr>
          <p:cNvSpPr/>
          <p:nvPr/>
        </p:nvSpPr>
        <p:spPr>
          <a:xfrm>
            <a:off x="114929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034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1591AE-8F6B-402D-AAA5-362396DCB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Hybrid-cryptography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8733E0B-7550-4A88-866F-A95DF51FD5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75129" y="1797567"/>
                <a:ext cx="10175004" cy="406956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𝑠𝑘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),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𝑠𝑘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/>
                  <a:t> : Signature algorithms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𝑠𝑘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𝑠𝑘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/>
                  <a:t> : Secret keys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GB"/>
                  <a:t> : Concatenation operator</a:t>
                </a:r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/>
                  <a:t> : message to sign</a:t>
                </a:r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GB"/>
                  <a:t> : Hash function</a:t>
                </a:r>
              </a:p>
              <a:p>
                <a:pPr marL="0" indent="0">
                  <a:buNone/>
                </a:pPr>
                <a:endParaRPr lang="en-GB"/>
              </a:p>
              <a:p>
                <a:r>
                  <a:rPr lang="en-GB"/>
                  <a:t>Add a layer of post-quantum security rather than completely changing it</a:t>
                </a:r>
              </a:p>
              <a:p>
                <a:r>
                  <a:rPr lang="en-GB"/>
                  <a:t>Improve the security without changing Hyperledger's prototypes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8733E0B-7550-4A88-866F-A95DF51FD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75129" y="1797567"/>
                <a:ext cx="10175004" cy="4069564"/>
              </a:xfrm>
              <a:blipFill>
                <a:blip r:embed="rId2"/>
                <a:stretch>
                  <a:fillRect l="-1378" b="-3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CBBC7E-0517-458F-99E8-13933F28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9</a:t>
            </a:fld>
            <a:endParaRPr lang="en-GB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C5B79E03-C009-4849-99CA-DA16D2441F5B}"/>
              </a:ext>
            </a:extLst>
          </p:cNvPr>
          <p:cNvSpPr txBox="1">
            <a:spLocks/>
          </p:cNvSpPr>
          <p:nvPr/>
        </p:nvSpPr>
        <p:spPr>
          <a:xfrm>
            <a:off x="1540835" y="645042"/>
            <a:ext cx="6762749" cy="11525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GB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D0AEB53-53D7-418C-BFE5-EAC90FC70D4D}"/>
              </a:ext>
            </a:extLst>
          </p:cNvPr>
          <p:cNvSpPr/>
          <p:nvPr/>
        </p:nvSpPr>
        <p:spPr>
          <a:xfrm>
            <a:off x="10108192" y="111154"/>
            <a:ext cx="540000" cy="540000"/>
          </a:xfrm>
          <a:prstGeom prst="ellips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4126C60-8C21-4F38-B07E-6FA867518811}"/>
              </a:ext>
            </a:extLst>
          </p:cNvPr>
          <p:cNvSpPr/>
          <p:nvPr/>
        </p:nvSpPr>
        <p:spPr>
          <a:xfrm>
            <a:off x="108005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B539AAE-00BC-4B21-8473-A7EED24B19FF}"/>
              </a:ext>
            </a:extLst>
          </p:cNvPr>
          <p:cNvSpPr/>
          <p:nvPr/>
        </p:nvSpPr>
        <p:spPr>
          <a:xfrm>
            <a:off x="114929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5767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11</TotalTime>
  <Words>708</Words>
  <Application>Microsoft Office PowerPoint</Application>
  <PresentationFormat>Grand écran</PresentationFormat>
  <Paragraphs>211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Corbel</vt:lpstr>
      <vt:lpstr>Parallaxe</vt:lpstr>
      <vt:lpstr>Post-Quantum Blockchain </vt:lpstr>
      <vt:lpstr>Challenges</vt:lpstr>
      <vt:lpstr>Hyperledger : an open-source Blockchain manipulation tool</vt:lpstr>
      <vt:lpstr>Quantum security threat</vt:lpstr>
      <vt:lpstr>Post-quantum signature solutions</vt:lpstr>
      <vt:lpstr>Hyperledger organisation</vt:lpstr>
      <vt:lpstr>Integration : Structures</vt:lpstr>
      <vt:lpstr>Integration : Functions</vt:lpstr>
      <vt:lpstr>Hybrid-cryptography model</vt:lpstr>
      <vt:lpstr>Présentation PowerPoint</vt:lpstr>
      <vt:lpstr>Performances tests</vt:lpstr>
      <vt:lpstr>Présentation PowerPoint</vt:lpstr>
      <vt:lpstr>Remaining tasks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Post-Quantum Blockchain</dc:title>
  <dc:creator>Mickael Teaudors</dc:creator>
  <cp:lastModifiedBy>Yoann Valeri</cp:lastModifiedBy>
  <cp:revision>6</cp:revision>
  <cp:lastPrinted>2019-06-03T16:27:33Z</cp:lastPrinted>
  <dcterms:created xsi:type="dcterms:W3CDTF">2019-05-27T10:30:56Z</dcterms:created>
  <dcterms:modified xsi:type="dcterms:W3CDTF">2019-06-03T20:42:00Z</dcterms:modified>
</cp:coreProperties>
</file>