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462" r:id="rId2"/>
    <p:sldId id="477" r:id="rId3"/>
    <p:sldId id="482" r:id="rId4"/>
    <p:sldId id="464" r:id="rId5"/>
    <p:sldId id="486" r:id="rId6"/>
    <p:sldId id="488" r:id="rId7"/>
    <p:sldId id="489" r:id="rId8"/>
    <p:sldId id="466" r:id="rId9"/>
    <p:sldId id="467" r:id="rId10"/>
    <p:sldId id="468" r:id="rId11"/>
    <p:sldId id="469" r:id="rId12"/>
    <p:sldId id="47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53" autoAdjust="0"/>
    <p:restoredTop sz="94660"/>
  </p:normalViewPr>
  <p:slideViewPr>
    <p:cSldViewPr snapToGrid="0" showGuides="1">
      <p:cViewPr varScale="1">
        <p:scale>
          <a:sx n="85" d="100"/>
          <a:sy n="85" d="100"/>
        </p:scale>
        <p:origin x="102" y="480"/>
      </p:cViewPr>
      <p:guideLst>
        <p:guide orient="horz" pos="2160"/>
        <p:guide pos="3840"/>
      </p:guideLst>
    </p:cSldViewPr>
  </p:slideViewPr>
  <p:notesTextViewPr>
    <p:cViewPr>
      <p:scale>
        <a:sx n="1" d="1"/>
        <a:sy n="1" d="1"/>
      </p:scale>
      <p:origin x="0" y="0"/>
    </p:cViewPr>
  </p:notesTextViewPr>
  <p:sorterViewPr>
    <p:cViewPr>
      <p:scale>
        <a:sx n="190" d="100"/>
        <a:sy n="1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94FBD-BD12-4CE5-9292-60EAA74DE00F}" type="datetimeFigureOut">
              <a:rPr lang="en-US" smtClean="0"/>
              <a:t>6/6/2025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89866-A2D7-4664-9240-D34AE6ACD9EF}" type="slidenum">
              <a:rPr lang="en-US" smtClean="0"/>
              <a:t>‹#›</a:t>
            </a:fld>
            <a:endParaRPr lang="en-US" dirty="0"/>
          </a:p>
        </p:txBody>
      </p:sp>
    </p:spTree>
    <p:extLst>
      <p:ext uri="{BB962C8B-B14F-4D97-AF65-F5344CB8AC3E}">
        <p14:creationId xmlns:p14="http://schemas.microsoft.com/office/powerpoint/2010/main" val="2220686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2295-EE4D-4726-9BEF-C12D83E84F96}"/>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42890F72-0773-4347-9B33-ECB7116E68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DEC5345D-741D-400B-A97C-1381C32DAD60}"/>
              </a:ext>
            </a:extLst>
          </p:cNvPr>
          <p:cNvSpPr>
            <a:spLocks noGrp="1"/>
          </p:cNvSpPr>
          <p:nvPr>
            <p:ph type="ftr" sz="quarter" idx="11"/>
          </p:nvPr>
        </p:nvSpPr>
        <p:spPr>
          <a:xfrm>
            <a:off x="7223235"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CFB013A2-A39E-4DA2-B0D1-992153C8FFC5}"/>
              </a:ext>
            </a:extLst>
          </p:cNvPr>
          <p:cNvSpPr>
            <a:spLocks noGrp="1"/>
          </p:cNvSpPr>
          <p:nvPr>
            <p:ph type="sldNum" sz="quarter" idx="12"/>
          </p:nvPr>
        </p:nvSpPr>
        <p:spPr>
          <a:xfrm>
            <a:off x="11571890" y="6356349"/>
            <a:ext cx="409904" cy="365125"/>
          </a:xfrm>
        </p:spPr>
        <p:txBody>
          <a:bodyPr/>
          <a:lstStyle/>
          <a:p>
            <a:fld id="{121F9196-C982-4B01-9384-55A88EC11B89}" type="slidenum">
              <a:rPr lang="en-US" smtClean="0"/>
              <a:t>‹#›</a:t>
            </a:fld>
            <a:endParaRPr lang="en-US" dirty="0"/>
          </a:p>
        </p:txBody>
      </p:sp>
      <p:pic>
        <p:nvPicPr>
          <p:cNvPr id="7" name="Picture 6">
            <a:extLst>
              <a:ext uri="{FF2B5EF4-FFF2-40B4-BE49-F238E27FC236}">
                <a16:creationId xmlns:a16="http://schemas.microsoft.com/office/drawing/2014/main" id="{4BF5A087-2FE8-4B27-8409-B216CDD177DE}"/>
              </a:ext>
            </a:extLst>
          </p:cNvPr>
          <p:cNvPicPr>
            <a:picLocks noChangeAspect="1"/>
          </p:cNvPicPr>
          <p:nvPr userDrawn="1"/>
        </p:nvPicPr>
        <p:blipFill rotWithShape="1">
          <a:blip r:embed="rId2"/>
          <a:srcRect l="17328" t="18364" r="50000" b="68324"/>
          <a:stretch/>
        </p:blipFill>
        <p:spPr>
          <a:xfrm>
            <a:off x="210206" y="5920169"/>
            <a:ext cx="3983421" cy="872359"/>
          </a:xfrm>
          <a:prstGeom prst="rect">
            <a:avLst/>
          </a:prstGeom>
        </p:spPr>
      </p:pic>
      <p:pic>
        <p:nvPicPr>
          <p:cNvPr id="4" name="Picture 3">
            <a:extLst>
              <a:ext uri="{FF2B5EF4-FFF2-40B4-BE49-F238E27FC236}">
                <a16:creationId xmlns:a16="http://schemas.microsoft.com/office/drawing/2014/main" id="{4B07E137-90D3-FC4F-BE12-4E7C242D43F0}"/>
              </a:ext>
            </a:extLst>
          </p:cNvPr>
          <p:cNvPicPr>
            <a:picLocks noChangeAspect="1"/>
          </p:cNvPicPr>
          <p:nvPr userDrawn="1"/>
        </p:nvPicPr>
        <p:blipFill>
          <a:blip r:embed="rId3"/>
          <a:stretch>
            <a:fillRect/>
          </a:stretch>
        </p:blipFill>
        <p:spPr>
          <a:xfrm>
            <a:off x="1917787" y="6313007"/>
            <a:ext cx="2761727" cy="408467"/>
          </a:xfrm>
          <a:prstGeom prst="rect">
            <a:avLst/>
          </a:prstGeom>
          <a:solidFill>
            <a:schemeClr val="bg1"/>
          </a:solidFill>
        </p:spPr>
      </p:pic>
    </p:spTree>
    <p:extLst>
      <p:ext uri="{BB962C8B-B14F-4D97-AF65-F5344CB8AC3E}">
        <p14:creationId xmlns:p14="http://schemas.microsoft.com/office/powerpoint/2010/main" val="1606301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424B5-2AEC-403A-9C1D-73F6430AE8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B9BF11-3C14-48AC-8050-71E391A64FF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3EA021-B2FF-46B9-B704-9E4936885986}"/>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5" name="Footer Placeholder 4">
            <a:extLst>
              <a:ext uri="{FF2B5EF4-FFF2-40B4-BE49-F238E27FC236}">
                <a16:creationId xmlns:a16="http://schemas.microsoft.com/office/drawing/2014/main" id="{56631986-F28C-49A0-BBC7-13B57A678C2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E3C5DE-D72C-4903-B4A4-6926E1B3FB6E}"/>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116331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524F7-1C9F-44A2-AB3A-4D688AEF5C5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9CEE8A-B408-40D4-BE01-ADF26A0DABC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2D47F-EC99-4C91-B3DC-77C1A8E884A7}"/>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5" name="Footer Placeholder 4">
            <a:extLst>
              <a:ext uri="{FF2B5EF4-FFF2-40B4-BE49-F238E27FC236}">
                <a16:creationId xmlns:a16="http://schemas.microsoft.com/office/drawing/2014/main" id="{19535097-42FB-4664-9C4E-6501AEE01B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A0BF61-A3AA-4010-85A9-E702045E7933}"/>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121750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C73AC-D6C3-45A0-B8B7-BC6FC521C31F}"/>
              </a:ext>
            </a:extLst>
          </p:cNvPr>
          <p:cNvSpPr>
            <a:spLocks noGrp="1"/>
          </p:cNvSpPr>
          <p:nvPr>
            <p:ph type="title" hasCustomPrompt="1"/>
          </p:nvPr>
        </p:nvSpPr>
        <p:spPr>
          <a:xfrm>
            <a:off x="599090" y="196966"/>
            <a:ext cx="10993816" cy="927642"/>
          </a:xfrm>
        </p:spPr>
        <p:txBody>
          <a:bodyPr/>
          <a:lstStyle>
            <a:lvl1pPr>
              <a:defRPr b="1"/>
            </a:lvl1pPr>
          </a:lstStyle>
          <a:p>
            <a:r>
              <a:rPr lang="en-US" dirty="0"/>
              <a:t>Click to Edit Master Title Style</a:t>
            </a:r>
          </a:p>
        </p:txBody>
      </p:sp>
      <p:sp>
        <p:nvSpPr>
          <p:cNvPr id="3" name="Content Placeholder 2">
            <a:extLst>
              <a:ext uri="{FF2B5EF4-FFF2-40B4-BE49-F238E27FC236}">
                <a16:creationId xmlns:a16="http://schemas.microsoft.com/office/drawing/2014/main" id="{D2CEC43C-CC95-4354-91C1-E7844CA75D82}"/>
              </a:ext>
            </a:extLst>
          </p:cNvPr>
          <p:cNvSpPr>
            <a:spLocks noGrp="1"/>
          </p:cNvSpPr>
          <p:nvPr>
            <p:ph idx="1"/>
          </p:nvPr>
        </p:nvSpPr>
        <p:spPr>
          <a:xfrm>
            <a:off x="599090" y="1471448"/>
            <a:ext cx="10993816" cy="3924575"/>
          </a:xfrm>
        </p:spPr>
        <p:txBody>
          <a:bodyPr/>
          <a:lstStyle>
            <a:lvl2pPr marL="685800" indent="-228600">
              <a:buFont typeface="Courier New" panose="02070309020205020404" pitchFamily="49" charset="0"/>
              <a:buChar char="o"/>
              <a:defRPr/>
            </a:lvl2pPr>
            <a:lvl3pPr marL="1143000" indent="-228600">
              <a:buFont typeface="Wingdings" panose="05000000000000000000" pitchFamily="2" charset="2"/>
              <a:buChar char="ü"/>
              <a:defRPr/>
            </a:lvl3pPr>
            <a:lvl4pPr marL="1600200" indent="-228600">
              <a:buFont typeface="Wingdings" panose="05000000000000000000" pitchFamily="2" charset="2"/>
              <a:buChar char="Ø"/>
              <a:defRPr/>
            </a:lvl4pPr>
            <a:lvl5pPr marL="2057400" indent="-228600">
              <a:buFont typeface="Wingdings" panose="05000000000000000000" pitchFamily="2" charset="2"/>
              <a:buChar char="q"/>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0A1D596-D5DF-4E91-85BB-1C2F30E3CA55}"/>
              </a:ext>
            </a:extLst>
          </p:cNvPr>
          <p:cNvSpPr>
            <a:spLocks noGrp="1"/>
          </p:cNvSpPr>
          <p:nvPr>
            <p:ph type="ftr" sz="quarter" idx="11"/>
          </p:nvPr>
        </p:nvSpPr>
        <p:spPr>
          <a:xfrm>
            <a:off x="7212714" y="6356350"/>
            <a:ext cx="4114800" cy="365125"/>
          </a:xfrm>
        </p:spPr>
        <p:txBody>
          <a:bodyPr/>
          <a:lstStyle/>
          <a:p>
            <a:endParaRPr lang="en-US" dirty="0"/>
          </a:p>
        </p:txBody>
      </p:sp>
      <p:sp>
        <p:nvSpPr>
          <p:cNvPr id="6" name="Slide Number Placeholder 5">
            <a:extLst>
              <a:ext uri="{FF2B5EF4-FFF2-40B4-BE49-F238E27FC236}">
                <a16:creationId xmlns:a16="http://schemas.microsoft.com/office/drawing/2014/main" id="{3F1C5E9E-31B3-48F3-9AF2-4E65C4D696AB}"/>
              </a:ext>
            </a:extLst>
          </p:cNvPr>
          <p:cNvSpPr>
            <a:spLocks noGrp="1"/>
          </p:cNvSpPr>
          <p:nvPr>
            <p:ph type="sldNum" sz="quarter" idx="12"/>
          </p:nvPr>
        </p:nvSpPr>
        <p:spPr>
          <a:xfrm>
            <a:off x="11592906" y="6356350"/>
            <a:ext cx="444056" cy="365125"/>
          </a:xfrm>
        </p:spPr>
        <p:txBody>
          <a:bodyPr/>
          <a:lstStyle/>
          <a:p>
            <a:fld id="{121F9196-C982-4B01-9384-55A88EC11B89}" type="slidenum">
              <a:rPr lang="en-US" smtClean="0"/>
              <a:t>‹#›</a:t>
            </a:fld>
            <a:endParaRPr lang="en-US" dirty="0"/>
          </a:p>
        </p:txBody>
      </p:sp>
      <p:pic>
        <p:nvPicPr>
          <p:cNvPr id="7" name="Picture 6">
            <a:extLst>
              <a:ext uri="{FF2B5EF4-FFF2-40B4-BE49-F238E27FC236}">
                <a16:creationId xmlns:a16="http://schemas.microsoft.com/office/drawing/2014/main" id="{5FEE7AE3-1A05-47CF-A169-9457F34A0337}"/>
              </a:ext>
            </a:extLst>
          </p:cNvPr>
          <p:cNvPicPr>
            <a:picLocks noChangeAspect="1"/>
          </p:cNvPicPr>
          <p:nvPr userDrawn="1"/>
        </p:nvPicPr>
        <p:blipFill rotWithShape="1">
          <a:blip r:embed="rId2"/>
          <a:srcRect l="17328" t="18364" r="50000" b="68324"/>
          <a:stretch/>
        </p:blipFill>
        <p:spPr>
          <a:xfrm>
            <a:off x="185268" y="5787165"/>
            <a:ext cx="3983421" cy="872359"/>
          </a:xfrm>
          <a:prstGeom prst="rect">
            <a:avLst/>
          </a:prstGeom>
        </p:spPr>
      </p:pic>
      <p:pic>
        <p:nvPicPr>
          <p:cNvPr id="4" name="Picture 3">
            <a:extLst>
              <a:ext uri="{FF2B5EF4-FFF2-40B4-BE49-F238E27FC236}">
                <a16:creationId xmlns:a16="http://schemas.microsoft.com/office/drawing/2014/main" id="{98B26634-3EBB-9AFA-E36C-030FB4BD0E5B}"/>
              </a:ext>
            </a:extLst>
          </p:cNvPr>
          <p:cNvPicPr>
            <a:picLocks noChangeAspect="1"/>
          </p:cNvPicPr>
          <p:nvPr userDrawn="1"/>
        </p:nvPicPr>
        <p:blipFill>
          <a:blip r:embed="rId3"/>
          <a:stretch>
            <a:fillRect/>
          </a:stretch>
        </p:blipFill>
        <p:spPr>
          <a:xfrm>
            <a:off x="1917787" y="6263132"/>
            <a:ext cx="2761727" cy="408467"/>
          </a:xfrm>
          <a:prstGeom prst="rect">
            <a:avLst/>
          </a:prstGeom>
          <a:solidFill>
            <a:schemeClr val="bg1"/>
          </a:solidFill>
        </p:spPr>
      </p:pic>
    </p:spTree>
    <p:extLst>
      <p:ext uri="{BB962C8B-B14F-4D97-AF65-F5344CB8AC3E}">
        <p14:creationId xmlns:p14="http://schemas.microsoft.com/office/powerpoint/2010/main" val="1509029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9C03A-EB68-4559-8CA1-85E6C1F17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946944-9C56-4300-AFF1-45B9C06D3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87FCBE9-1A05-41E9-A1BD-1EC745F52034}"/>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5" name="Footer Placeholder 4">
            <a:extLst>
              <a:ext uri="{FF2B5EF4-FFF2-40B4-BE49-F238E27FC236}">
                <a16:creationId xmlns:a16="http://schemas.microsoft.com/office/drawing/2014/main" id="{3494CCC1-A424-4978-9841-EB9602D2E8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A14FEB-E652-44FC-9C5B-FECBE8B52B5E}"/>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3290881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5602-0161-4F8D-957A-45EE83D7B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6B2A90-7E94-434C-926A-09169D4FA16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9FBC6B-BDAE-4D75-BA86-22B6B3BE3B6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5ABFFE1-FEF2-426E-A327-4105801B9BBB}"/>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6" name="Footer Placeholder 5">
            <a:extLst>
              <a:ext uri="{FF2B5EF4-FFF2-40B4-BE49-F238E27FC236}">
                <a16:creationId xmlns:a16="http://schemas.microsoft.com/office/drawing/2014/main" id="{0C31D291-F1EE-4E45-B02D-6DD10019D8E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3E94295-99FA-4D50-B585-5320493B89D1}"/>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308433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2B6D7-EF14-41C4-9166-F400A1A237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B258E-E2F4-48F3-8B49-6B6C02940D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8DA910-AB9F-4563-9E92-1EAB2D8AC87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14051-9B91-431E-93D2-36411FBD7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5FBDACD-DA1F-4F0A-BC13-601B5F466BA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8B32BB-D088-4B04-AC8A-894B95D69F93}"/>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8" name="Footer Placeholder 7">
            <a:extLst>
              <a:ext uri="{FF2B5EF4-FFF2-40B4-BE49-F238E27FC236}">
                <a16:creationId xmlns:a16="http://schemas.microsoft.com/office/drawing/2014/main" id="{2C67AA9B-BB1B-41EC-B017-B611D659DEF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5380C96-99E0-46EB-8757-A2F2B5EDD49B}"/>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82926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119F-109A-49B2-97D0-EC24B082C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DA2FD-94E5-439A-A826-BE6D322391B3}"/>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4" name="Footer Placeholder 3">
            <a:extLst>
              <a:ext uri="{FF2B5EF4-FFF2-40B4-BE49-F238E27FC236}">
                <a16:creationId xmlns:a16="http://schemas.microsoft.com/office/drawing/2014/main" id="{B552724A-468A-471D-9AAC-B11844D9F88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821233-5DBF-4360-B366-A7AB99913BDF}"/>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1561483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8AE49-B25D-448F-BF58-E805680A5ED3}"/>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3" name="Footer Placeholder 2">
            <a:extLst>
              <a:ext uri="{FF2B5EF4-FFF2-40B4-BE49-F238E27FC236}">
                <a16:creationId xmlns:a16="http://schemas.microsoft.com/office/drawing/2014/main" id="{09528DB6-0309-4C53-B37C-8FE328CDACF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DF50FE5-048C-475E-B3AD-E28D718CC0D2}"/>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95387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350E3-2ADA-426E-A617-5C57B5F3E8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5BFB05-946D-495A-8852-FA3F49A542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B6EB8E-4FF8-4B94-B18A-7BAB93F2D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42E9CB-BCB0-46BF-B3D9-B3E6A648C280}"/>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6" name="Footer Placeholder 5">
            <a:extLst>
              <a:ext uri="{FF2B5EF4-FFF2-40B4-BE49-F238E27FC236}">
                <a16:creationId xmlns:a16="http://schemas.microsoft.com/office/drawing/2014/main" id="{8732D61C-4287-45D1-B7AA-63EAEF6FD48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1957BFD-1726-4562-9F43-5B4B33AE1742}"/>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99169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CE452-8938-446A-9FAF-848FC472F5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061BDF7-42F2-4E87-898A-646E6EC982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EABE3CA-E1A6-4186-9DAA-8EC550ED01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F29E28-1B1D-46CA-8CE4-312CCB024BD8}"/>
              </a:ext>
            </a:extLst>
          </p:cNvPr>
          <p:cNvSpPr>
            <a:spLocks noGrp="1"/>
          </p:cNvSpPr>
          <p:nvPr>
            <p:ph type="dt" sz="half" idx="10"/>
          </p:nvPr>
        </p:nvSpPr>
        <p:spPr/>
        <p:txBody>
          <a:bodyPr/>
          <a:lstStyle/>
          <a:p>
            <a:fld id="{23C8E2DE-CE3F-42A9-A718-5D3D4BD14CF9}" type="datetimeFigureOut">
              <a:rPr lang="en-US" smtClean="0"/>
              <a:t>6/6/2025</a:t>
            </a:fld>
            <a:endParaRPr lang="en-US" dirty="0"/>
          </a:p>
        </p:txBody>
      </p:sp>
      <p:sp>
        <p:nvSpPr>
          <p:cNvPr id="6" name="Footer Placeholder 5">
            <a:extLst>
              <a:ext uri="{FF2B5EF4-FFF2-40B4-BE49-F238E27FC236}">
                <a16:creationId xmlns:a16="http://schemas.microsoft.com/office/drawing/2014/main" id="{0C15E15E-EA6D-4313-9294-E399BE5AD2F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5D51D20-D6D8-429D-A1A0-CF65920FD774}"/>
              </a:ext>
            </a:extLst>
          </p:cNvPr>
          <p:cNvSpPr>
            <a:spLocks noGrp="1"/>
          </p:cNvSpPr>
          <p:nvPr>
            <p:ph type="sldNum" sz="quarter" idx="12"/>
          </p:nvPr>
        </p:nvSpPr>
        <p:spPr/>
        <p:txBody>
          <a:bodyPr/>
          <a:lstStyle/>
          <a:p>
            <a:fld id="{121F9196-C982-4B01-9384-55A88EC11B89}" type="slidenum">
              <a:rPr lang="en-US" smtClean="0"/>
              <a:t>‹#›</a:t>
            </a:fld>
            <a:endParaRPr lang="en-US" dirty="0"/>
          </a:p>
        </p:txBody>
      </p:sp>
    </p:spTree>
    <p:extLst>
      <p:ext uri="{BB962C8B-B14F-4D97-AF65-F5344CB8AC3E}">
        <p14:creationId xmlns:p14="http://schemas.microsoft.com/office/powerpoint/2010/main" val="2444765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422024-6B26-4484-AC83-D4DC93B232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705136-77C7-455F-8B14-69A7E82F89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4F51F-45FB-409B-9032-8A9E9F65B8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8E2DE-CE3F-42A9-A718-5D3D4BD14CF9}" type="datetimeFigureOut">
              <a:rPr lang="en-US" smtClean="0"/>
              <a:t>6/6/2025</a:t>
            </a:fld>
            <a:endParaRPr lang="en-US" dirty="0"/>
          </a:p>
        </p:txBody>
      </p:sp>
      <p:sp>
        <p:nvSpPr>
          <p:cNvPr id="5" name="Footer Placeholder 4">
            <a:extLst>
              <a:ext uri="{FF2B5EF4-FFF2-40B4-BE49-F238E27FC236}">
                <a16:creationId xmlns:a16="http://schemas.microsoft.com/office/drawing/2014/main" id="{5946D231-8541-40B1-96EF-4970943E19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A5980EE-FC7C-49EC-838D-9F4130103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1F9196-C982-4B01-9384-55A88EC11B89}" type="slidenum">
              <a:rPr lang="en-US" smtClean="0"/>
              <a:t>‹#›</a:t>
            </a:fld>
            <a:endParaRPr lang="en-US" dirty="0"/>
          </a:p>
        </p:txBody>
      </p:sp>
    </p:spTree>
    <p:extLst>
      <p:ext uri="{BB962C8B-B14F-4D97-AF65-F5344CB8AC3E}">
        <p14:creationId xmlns:p14="http://schemas.microsoft.com/office/powerpoint/2010/main" val="2916617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C6862B0-9433-0AF6-4B7B-3FF68596085D}"/>
              </a:ext>
            </a:extLst>
          </p:cNvPr>
          <p:cNvSpPr txBox="1">
            <a:spLocks/>
          </p:cNvSpPr>
          <p:nvPr/>
        </p:nvSpPr>
        <p:spPr>
          <a:xfrm>
            <a:off x="629669" y="661481"/>
            <a:ext cx="10976499" cy="5155659"/>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lnSpc>
                <a:spcPct val="120000"/>
              </a:lnSpc>
            </a:pPr>
            <a:r>
              <a:rPr lang="en-US" sz="7700" b="1" dirty="0">
                <a:latin typeface="+mn-lt"/>
              </a:rPr>
              <a:t>Education Analyzer</a:t>
            </a:r>
            <a:br>
              <a:rPr lang="en-US" sz="7700" b="1" dirty="0">
                <a:latin typeface="+mn-lt"/>
              </a:rPr>
            </a:br>
            <a:r>
              <a:rPr lang="en-US" sz="7700" b="1" dirty="0">
                <a:latin typeface="+mn-lt"/>
              </a:rPr>
              <a:t>Status Report</a:t>
            </a:r>
            <a:br>
              <a:rPr lang="en-US" sz="7700" b="1" dirty="0">
                <a:latin typeface="+mn-lt"/>
              </a:rPr>
            </a:br>
            <a:r>
              <a:rPr lang="en-US" sz="6600" dirty="0">
                <a:latin typeface="+mn-lt"/>
              </a:rPr>
              <a:t>Week Ending May 09, 2025</a:t>
            </a:r>
            <a:br>
              <a:rPr lang="en-US" sz="6600" dirty="0">
                <a:latin typeface="+mn-lt"/>
              </a:rPr>
            </a:br>
            <a:br>
              <a:rPr lang="en-US" sz="6600" dirty="0">
                <a:latin typeface="+mn-lt"/>
              </a:rPr>
            </a:br>
            <a:br>
              <a:rPr lang="en-US" sz="6600" dirty="0">
                <a:latin typeface="+mn-lt"/>
              </a:rPr>
            </a:br>
            <a:r>
              <a:rPr lang="en-US" sz="6600" dirty="0">
                <a:latin typeface="+mn-lt"/>
              </a:rPr>
              <a:t>                                                   </a:t>
            </a:r>
            <a:r>
              <a:rPr lang="en-US" sz="6000" dirty="0">
                <a:latin typeface="+mn-lt"/>
              </a:rPr>
              <a:t>Submitted by John Smith</a:t>
            </a:r>
            <a:br>
              <a:rPr lang="en-US" sz="6000" dirty="0">
                <a:latin typeface="+mn-lt"/>
              </a:rPr>
            </a:br>
            <a:r>
              <a:rPr lang="en-US" sz="6000" dirty="0">
                <a:latin typeface="+mn-lt"/>
              </a:rPr>
              <a:t>                                                                             May 10, 2025</a:t>
            </a:r>
            <a:endParaRPr lang="en-US" sz="4800" dirty="0">
              <a:latin typeface="+mn-lt"/>
            </a:endParaRPr>
          </a:p>
        </p:txBody>
      </p:sp>
    </p:spTree>
    <p:extLst>
      <p:ext uri="{BB962C8B-B14F-4D97-AF65-F5344CB8AC3E}">
        <p14:creationId xmlns:p14="http://schemas.microsoft.com/office/powerpoint/2010/main" val="3626726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Steps…</a:t>
            </a:r>
          </a:p>
        </p:txBody>
      </p:sp>
      <p:sp>
        <p:nvSpPr>
          <p:cNvPr id="3" name="Content Placeholder 2"/>
          <p:cNvSpPr>
            <a:spLocks noGrp="1"/>
          </p:cNvSpPr>
          <p:nvPr>
            <p:ph idx="1"/>
          </p:nvPr>
        </p:nvSpPr>
        <p:spPr>
          <a:xfrm>
            <a:off x="599089" y="1049868"/>
            <a:ext cx="10993815" cy="4718544"/>
          </a:xfrm>
        </p:spPr>
        <p:txBody>
          <a:bodyPr>
            <a:normAutofit/>
          </a:bodyPr>
          <a:lstStyle/>
          <a:p>
            <a:pPr>
              <a:lnSpc>
                <a:spcPct val="100000"/>
              </a:lnSpc>
            </a:pPr>
            <a:r>
              <a:rPr lang="en-US" sz="2400" dirty="0"/>
              <a:t>Follow up with Professor Nardi to review and verify items in the 1.0 Business Understanding document (May 11)</a:t>
            </a:r>
          </a:p>
          <a:p>
            <a:pPr>
              <a:lnSpc>
                <a:spcPct val="100000"/>
              </a:lnSpc>
            </a:pPr>
            <a:r>
              <a:rPr lang="en-US" sz="2400" dirty="0"/>
              <a:t>Complete 1.0 Business Understanding</a:t>
            </a:r>
          </a:p>
          <a:p>
            <a:pPr lvl="1">
              <a:lnSpc>
                <a:spcPct val="100000"/>
              </a:lnSpc>
              <a:buFont typeface="Wingdings" panose="05000000000000000000" pitchFamily="2" charset="2"/>
              <a:buChar char="§"/>
            </a:pPr>
            <a:r>
              <a:rPr lang="en-US" sz="2000" dirty="0"/>
              <a:t>Original Start Date : April 28, 2025, Revised Start Date : N/A, Actual Start Date : April 28, 2025</a:t>
            </a:r>
          </a:p>
          <a:p>
            <a:pPr lvl="1">
              <a:lnSpc>
                <a:spcPct val="100000"/>
              </a:lnSpc>
              <a:buFont typeface="Wingdings" panose="05000000000000000000" pitchFamily="2" charset="2"/>
              <a:buChar char="§"/>
            </a:pPr>
            <a:r>
              <a:rPr lang="en-US" sz="2000" dirty="0"/>
              <a:t>Original End Date : May 10, 2025, Revised End Date : N/A, Actual End Date : N/A</a:t>
            </a:r>
          </a:p>
          <a:p>
            <a:pPr>
              <a:lnSpc>
                <a:spcPct val="100000"/>
              </a:lnSpc>
            </a:pPr>
            <a:r>
              <a:rPr lang="en-US" sz="2400" dirty="0"/>
              <a:t>Begin work on 2.0 Data Understanding</a:t>
            </a:r>
          </a:p>
          <a:p>
            <a:pPr lvl="1">
              <a:lnSpc>
                <a:spcPct val="100000"/>
              </a:lnSpc>
              <a:buFont typeface="Wingdings" panose="05000000000000000000" pitchFamily="2" charset="2"/>
              <a:buChar char="§"/>
            </a:pPr>
            <a:r>
              <a:rPr lang="en-US" sz="2000" dirty="0"/>
              <a:t>Original Start Date: May 11, 2025; Revised Start Date: n/a; Actual Start Date: n/a</a:t>
            </a:r>
          </a:p>
          <a:p>
            <a:pPr lvl="1">
              <a:lnSpc>
                <a:spcPct val="100000"/>
              </a:lnSpc>
              <a:buFont typeface="Wingdings" panose="05000000000000000000" pitchFamily="2" charset="2"/>
              <a:buChar char="§"/>
            </a:pPr>
            <a:r>
              <a:rPr lang="en-US" sz="2000" dirty="0"/>
              <a:t>Original End Date:   May 24, 2025; Revised End Date: n/a; Actual End Date: n/a</a:t>
            </a:r>
          </a:p>
          <a:p>
            <a:pPr>
              <a:lnSpc>
                <a:spcPct val="100000"/>
              </a:lnSpc>
            </a:pPr>
            <a:r>
              <a:rPr lang="en-US" sz="2400" dirty="0"/>
              <a:t>Begin work 3.0 Data Preparation</a:t>
            </a:r>
          </a:p>
          <a:p>
            <a:pPr lvl="1">
              <a:lnSpc>
                <a:spcPct val="100000"/>
              </a:lnSpc>
              <a:buFont typeface="Wingdings" panose="05000000000000000000" pitchFamily="2" charset="2"/>
              <a:buChar char="§"/>
            </a:pPr>
            <a:r>
              <a:rPr lang="en-US" sz="2000" dirty="0"/>
              <a:t>Original Start Date: May 25, 2025; Revised Start Date: n/a; Actual Start Date: n/a</a:t>
            </a:r>
          </a:p>
          <a:p>
            <a:pPr lvl="1">
              <a:lnSpc>
                <a:spcPct val="100000"/>
              </a:lnSpc>
              <a:buFont typeface="Wingdings" panose="05000000000000000000" pitchFamily="2" charset="2"/>
              <a:buChar char="§"/>
            </a:pPr>
            <a:r>
              <a:rPr lang="en-US" sz="2000" dirty="0"/>
              <a:t>Original End Date:   June 07, 2025; Revised End Date: n/a; Actual End Date: n/a</a:t>
            </a:r>
          </a:p>
        </p:txBody>
      </p:sp>
    </p:spTree>
    <p:extLst>
      <p:ext uri="{BB962C8B-B14F-4D97-AF65-F5344CB8AC3E}">
        <p14:creationId xmlns:p14="http://schemas.microsoft.com/office/powerpoint/2010/main" val="2895492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 Reflection…</a:t>
            </a:r>
          </a:p>
        </p:txBody>
      </p:sp>
      <p:sp>
        <p:nvSpPr>
          <p:cNvPr id="3" name="Content Placeholder 2"/>
          <p:cNvSpPr>
            <a:spLocks noGrp="1"/>
          </p:cNvSpPr>
          <p:nvPr>
            <p:ph idx="1"/>
          </p:nvPr>
        </p:nvSpPr>
        <p:spPr>
          <a:xfrm>
            <a:off x="599089" y="1124608"/>
            <a:ext cx="10993815" cy="4522817"/>
          </a:xfrm>
        </p:spPr>
        <p:txBody>
          <a:bodyPr>
            <a:normAutofit/>
          </a:bodyPr>
          <a:lstStyle/>
          <a:p>
            <a:pPr marL="0" indent="0">
              <a:lnSpc>
                <a:spcPct val="100000"/>
              </a:lnSpc>
              <a:buNone/>
            </a:pPr>
            <a:r>
              <a:rPr lang="en-US" sz="2400" dirty="0"/>
              <a:t>Still getting the hang of writing these status reports.  But I love how many notes Professor Nardi gives me every week.  They are really helping me.  I hope this week there will be no issues in the status report.</a:t>
            </a:r>
          </a:p>
          <a:p>
            <a:pPr marL="0" indent="0">
              <a:lnSpc>
                <a:spcPct val="100000"/>
              </a:lnSpc>
              <a:buNone/>
            </a:pPr>
            <a:r>
              <a:rPr lang="en-US" sz="2400" dirty="0"/>
              <a:t>After reviewing the Business Understanding document, I was amazed at how many items actually go into determining what will be contained in a project.  But the more I thought about it, the more I realized just how much of an impact these items have on what will eventually be developed.  I have never been involved in most of those items, so I am looking forward to learning first-hand how they work.  And while I am concerned about having to work on so many items that I am unfamiliar with, I know I can always ask Professor Nardi for help, and together we will get this done.</a:t>
            </a:r>
          </a:p>
        </p:txBody>
      </p:sp>
    </p:spTree>
    <p:extLst>
      <p:ext uri="{BB962C8B-B14F-4D97-AF65-F5344CB8AC3E}">
        <p14:creationId xmlns:p14="http://schemas.microsoft.com/office/powerpoint/2010/main" val="2972401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7268-DDC3-7D6E-3F06-DE21BE54EBA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650406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99089" y="1166070"/>
            <a:ext cx="10993815" cy="4492303"/>
          </a:xfrm>
        </p:spPr>
        <p:txBody>
          <a:bodyPr>
            <a:normAutofit/>
          </a:bodyPr>
          <a:lstStyle/>
          <a:p>
            <a:pPr>
              <a:lnSpc>
                <a:spcPct val="100000"/>
              </a:lnSpc>
            </a:pPr>
            <a:r>
              <a:rPr lang="en-US" sz="2400" dirty="0"/>
              <a:t>Status Overview…</a:t>
            </a:r>
          </a:p>
          <a:p>
            <a:pPr>
              <a:lnSpc>
                <a:spcPct val="100000"/>
              </a:lnSpc>
            </a:pPr>
            <a:r>
              <a:rPr lang="en-US" sz="2400" dirty="0"/>
              <a:t>Items Completed in Current Week…</a:t>
            </a:r>
          </a:p>
          <a:p>
            <a:pPr>
              <a:lnSpc>
                <a:spcPct val="100000"/>
              </a:lnSpc>
            </a:pPr>
            <a:r>
              <a:rPr lang="en-US" sz="2400" dirty="0"/>
              <a:t>Items In Progress…</a:t>
            </a:r>
          </a:p>
          <a:p>
            <a:pPr>
              <a:lnSpc>
                <a:spcPct val="100000"/>
              </a:lnSpc>
            </a:pPr>
            <a:r>
              <a:rPr lang="en-US" sz="2400" dirty="0"/>
              <a:t>Items To Be Started…</a:t>
            </a:r>
          </a:p>
          <a:p>
            <a:pPr>
              <a:lnSpc>
                <a:spcPct val="100000"/>
              </a:lnSpc>
            </a:pPr>
            <a:r>
              <a:rPr lang="en-US" sz="2400" dirty="0"/>
              <a:t>Samples of Items Completed This Week…</a:t>
            </a:r>
          </a:p>
          <a:p>
            <a:pPr>
              <a:lnSpc>
                <a:spcPct val="100000"/>
              </a:lnSpc>
            </a:pPr>
            <a:r>
              <a:rPr lang="en-US" sz="2400" dirty="0"/>
              <a:t>Issues, Risks, Concerns…</a:t>
            </a:r>
          </a:p>
          <a:p>
            <a:pPr>
              <a:lnSpc>
                <a:spcPct val="100000"/>
              </a:lnSpc>
            </a:pPr>
            <a:r>
              <a:rPr lang="en-US" sz="2400" dirty="0"/>
              <a:t>Next Steps…</a:t>
            </a:r>
          </a:p>
          <a:p>
            <a:pPr>
              <a:lnSpc>
                <a:spcPct val="100000"/>
              </a:lnSpc>
            </a:pPr>
            <a:r>
              <a:rPr lang="en-US" sz="2400" dirty="0"/>
              <a:t>Personal Reflection…</a:t>
            </a:r>
            <a:endParaRPr lang="en-US" dirty="0"/>
          </a:p>
        </p:txBody>
      </p:sp>
    </p:spTree>
    <p:extLst>
      <p:ext uri="{BB962C8B-B14F-4D97-AF65-F5344CB8AC3E}">
        <p14:creationId xmlns:p14="http://schemas.microsoft.com/office/powerpoint/2010/main" val="3064504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Overview…</a:t>
            </a:r>
          </a:p>
        </p:txBody>
      </p:sp>
      <p:sp>
        <p:nvSpPr>
          <p:cNvPr id="3" name="Content Placeholder 2"/>
          <p:cNvSpPr>
            <a:spLocks noGrp="1"/>
          </p:cNvSpPr>
          <p:nvPr>
            <p:ph idx="1"/>
          </p:nvPr>
        </p:nvSpPr>
        <p:spPr>
          <a:xfrm>
            <a:off x="599089" y="1194216"/>
            <a:ext cx="10993815" cy="4453209"/>
          </a:xfrm>
        </p:spPr>
        <p:txBody>
          <a:bodyPr>
            <a:normAutofit/>
          </a:bodyPr>
          <a:lstStyle/>
          <a:p>
            <a:pPr>
              <a:lnSpc>
                <a:spcPct val="100000"/>
              </a:lnSpc>
            </a:pPr>
            <a:r>
              <a:rPr lang="en-US" sz="2400" dirty="0"/>
              <a:t>Project Status is </a:t>
            </a:r>
            <a:r>
              <a:rPr lang="en-US" sz="2400" dirty="0">
                <a:highlight>
                  <a:srgbClr val="FFFF00"/>
                </a:highlight>
              </a:rPr>
              <a:t>Yellow</a:t>
            </a:r>
          </a:p>
          <a:p>
            <a:pPr>
              <a:lnSpc>
                <a:spcPct val="100000"/>
              </a:lnSpc>
            </a:pPr>
            <a:r>
              <a:rPr lang="en-US" sz="2400" dirty="0"/>
              <a:t>1.0 Business Understanding Not Completed</a:t>
            </a:r>
          </a:p>
          <a:p>
            <a:pPr lvl="1">
              <a:lnSpc>
                <a:spcPct val="100000"/>
              </a:lnSpc>
              <a:buFont typeface="Wingdings" panose="05000000000000000000" pitchFamily="2" charset="2"/>
              <a:buChar char="ü"/>
            </a:pPr>
            <a:r>
              <a:rPr lang="en-US" sz="2000" dirty="0"/>
              <a:t>Original Start Date : April 28, 2025, Revised Start Date : N/A, Actual Start Date : April 28, 2025</a:t>
            </a:r>
          </a:p>
          <a:p>
            <a:pPr lvl="1">
              <a:lnSpc>
                <a:spcPct val="100000"/>
              </a:lnSpc>
              <a:buFont typeface="Wingdings" panose="05000000000000000000" pitchFamily="2" charset="2"/>
              <a:buChar char="ü"/>
            </a:pPr>
            <a:r>
              <a:rPr lang="en-US" sz="2000" dirty="0"/>
              <a:t>Original End Date : May 10, 2025, Revised End Date : N/A, Actual End Date : N/A</a:t>
            </a:r>
          </a:p>
          <a:p>
            <a:pPr>
              <a:lnSpc>
                <a:spcPct val="100000"/>
              </a:lnSpc>
            </a:pPr>
            <a:r>
              <a:rPr lang="en-US" sz="2400" dirty="0"/>
              <a:t>Met with Professor Nardi on May 1 to review sections of 1.0 Business Understanding in the CRISP-DM documentation</a:t>
            </a:r>
          </a:p>
          <a:p>
            <a:pPr>
              <a:lnSpc>
                <a:spcPct val="100000"/>
              </a:lnSpc>
            </a:pPr>
            <a:r>
              <a:rPr lang="en-US" sz="2400" dirty="0"/>
              <a:t>Anticipate completing Scope Document by May 12</a:t>
            </a:r>
          </a:p>
          <a:p>
            <a:pPr>
              <a:lnSpc>
                <a:spcPct val="100000"/>
              </a:lnSpc>
            </a:pPr>
            <a:r>
              <a:rPr lang="en-US" sz="2400" dirty="0"/>
              <a:t>No other major issues</a:t>
            </a:r>
          </a:p>
        </p:txBody>
      </p:sp>
    </p:spTree>
    <p:extLst>
      <p:ext uri="{BB962C8B-B14F-4D97-AF65-F5344CB8AC3E}">
        <p14:creationId xmlns:p14="http://schemas.microsoft.com/office/powerpoint/2010/main" val="4248217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Completed in Current Week…</a:t>
            </a:r>
          </a:p>
        </p:txBody>
      </p:sp>
      <p:sp>
        <p:nvSpPr>
          <p:cNvPr id="3" name="Content Placeholder 2"/>
          <p:cNvSpPr>
            <a:spLocks noGrp="1"/>
          </p:cNvSpPr>
          <p:nvPr>
            <p:ph idx="1"/>
          </p:nvPr>
        </p:nvSpPr>
        <p:spPr>
          <a:xfrm>
            <a:off x="599089" y="1124608"/>
            <a:ext cx="10993815" cy="4669441"/>
          </a:xfrm>
        </p:spPr>
        <p:txBody>
          <a:bodyPr>
            <a:normAutofit/>
          </a:bodyPr>
          <a:lstStyle/>
          <a:p>
            <a:pPr>
              <a:lnSpc>
                <a:spcPct val="100000"/>
              </a:lnSpc>
            </a:pPr>
            <a:r>
              <a:rPr lang="en-US" sz="2400" dirty="0"/>
              <a:t>Project Topic Approved</a:t>
            </a:r>
          </a:p>
          <a:p>
            <a:pPr lvl="1">
              <a:lnSpc>
                <a:spcPct val="100000"/>
              </a:lnSpc>
              <a:buFont typeface="Wingdings" panose="05000000000000000000" pitchFamily="2" charset="2"/>
              <a:buChar char="§"/>
            </a:pPr>
            <a:r>
              <a:rPr lang="en-US" sz="2000" dirty="0"/>
              <a:t>Task is </a:t>
            </a:r>
            <a:r>
              <a:rPr lang="en-US" sz="2000" dirty="0">
                <a:highlight>
                  <a:srgbClr val="00FF00"/>
                </a:highlight>
              </a:rPr>
              <a:t>GREEN</a:t>
            </a:r>
            <a:r>
              <a:rPr lang="en-US" sz="2000" dirty="0"/>
              <a:t> – task 100% complete</a:t>
            </a:r>
          </a:p>
          <a:p>
            <a:pPr lvl="1">
              <a:lnSpc>
                <a:spcPct val="100000"/>
              </a:lnSpc>
              <a:buFont typeface="Wingdings" panose="05000000000000000000" pitchFamily="2" charset="2"/>
              <a:buChar char="§"/>
            </a:pPr>
            <a:r>
              <a:rPr lang="en-US" sz="2000" dirty="0"/>
              <a:t>Original Start Date: April 28, 2025; Revised Start Date: n/a; Actual Start Date: April 30, 2025</a:t>
            </a:r>
          </a:p>
          <a:p>
            <a:pPr lvl="1">
              <a:lnSpc>
                <a:spcPct val="100000"/>
              </a:lnSpc>
              <a:buFont typeface="Wingdings" panose="05000000000000000000" pitchFamily="2" charset="2"/>
              <a:buChar char="§"/>
            </a:pPr>
            <a:r>
              <a:rPr lang="en-US" sz="2000" dirty="0"/>
              <a:t>Original End Date:   May 02, 2025; Revised End Date: n/a; Actual End Date: May 02, 2025</a:t>
            </a:r>
          </a:p>
          <a:p>
            <a:pPr lvl="1">
              <a:lnSpc>
                <a:spcPct val="100000"/>
              </a:lnSpc>
              <a:buFont typeface="Wingdings" panose="05000000000000000000" pitchFamily="2" charset="2"/>
              <a:buChar char="§"/>
            </a:pPr>
            <a:r>
              <a:rPr lang="en-US" sz="2000" dirty="0"/>
              <a:t>Approved topic is “Education Analyzer"</a:t>
            </a:r>
            <a:endParaRPr lang="en-US" sz="1800" dirty="0"/>
          </a:p>
        </p:txBody>
      </p:sp>
    </p:spTree>
    <p:extLst>
      <p:ext uri="{BB962C8B-B14F-4D97-AF65-F5344CB8AC3E}">
        <p14:creationId xmlns:p14="http://schemas.microsoft.com/office/powerpoint/2010/main" val="3476131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Items In Progress…</a:t>
            </a:r>
          </a:p>
        </p:txBody>
      </p:sp>
      <p:sp>
        <p:nvSpPr>
          <p:cNvPr id="3" name="Content Placeholder 2"/>
          <p:cNvSpPr>
            <a:spLocks noGrp="1"/>
          </p:cNvSpPr>
          <p:nvPr>
            <p:ph idx="1"/>
          </p:nvPr>
        </p:nvSpPr>
        <p:spPr>
          <a:xfrm>
            <a:off x="599089" y="1124608"/>
            <a:ext cx="10993815" cy="4669441"/>
          </a:xfrm>
        </p:spPr>
        <p:txBody>
          <a:bodyPr>
            <a:normAutofit/>
          </a:bodyPr>
          <a:lstStyle/>
          <a:p>
            <a:pPr>
              <a:lnSpc>
                <a:spcPct val="100000"/>
              </a:lnSpc>
            </a:pPr>
            <a:r>
              <a:rPr lang="en-US" sz="2400" dirty="0"/>
              <a:t>1.0 Business Understand document not completed</a:t>
            </a:r>
          </a:p>
          <a:p>
            <a:pPr lvl="1">
              <a:lnSpc>
                <a:spcPct val="100000"/>
              </a:lnSpc>
              <a:buFont typeface="Wingdings" panose="05000000000000000000" pitchFamily="2" charset="2"/>
              <a:buChar char="§"/>
            </a:pPr>
            <a:r>
              <a:rPr lang="en-US" sz="2000" dirty="0"/>
              <a:t>Task is </a:t>
            </a:r>
            <a:r>
              <a:rPr lang="en-US" sz="2000" dirty="0">
                <a:highlight>
                  <a:srgbClr val="FFFF00"/>
                </a:highlight>
              </a:rPr>
              <a:t>Yellow</a:t>
            </a:r>
            <a:r>
              <a:rPr lang="en-US" sz="2000" dirty="0"/>
              <a:t> – task 90% complete</a:t>
            </a:r>
          </a:p>
          <a:p>
            <a:pPr lvl="1">
              <a:lnSpc>
                <a:spcPct val="100000"/>
              </a:lnSpc>
              <a:buFont typeface="Wingdings" panose="05000000000000000000" pitchFamily="2" charset="2"/>
              <a:buChar char="§"/>
            </a:pPr>
            <a:r>
              <a:rPr lang="en-US" sz="2000" dirty="0"/>
              <a:t>Original Start Date : April 28, 2025, Revised Start Date : N/A, Actual Start Date : April 28, 2025</a:t>
            </a:r>
          </a:p>
          <a:p>
            <a:pPr lvl="1">
              <a:lnSpc>
                <a:spcPct val="100000"/>
              </a:lnSpc>
              <a:buFont typeface="Wingdings" panose="05000000000000000000" pitchFamily="2" charset="2"/>
              <a:buChar char="§"/>
            </a:pPr>
            <a:r>
              <a:rPr lang="en-US" sz="2000" dirty="0"/>
              <a:t>Original End Date : May 10, 2025, Revised End Date : N/A, Actual End Date : N/A</a:t>
            </a:r>
          </a:p>
          <a:p>
            <a:pPr lvl="1">
              <a:lnSpc>
                <a:spcPct val="100000"/>
              </a:lnSpc>
              <a:buFont typeface="Wingdings" panose="05000000000000000000" pitchFamily="2" charset="2"/>
              <a:buChar char="§"/>
            </a:pPr>
            <a:r>
              <a:rPr lang="en-US" sz="2000" dirty="0"/>
              <a:t>Needed clarification on several items in the 1.0 Business Understanding document</a:t>
            </a:r>
          </a:p>
          <a:p>
            <a:pPr lvl="2">
              <a:lnSpc>
                <a:spcPct val="100000"/>
              </a:lnSpc>
            </a:pPr>
            <a:r>
              <a:rPr lang="en-US" sz="1800" dirty="0"/>
              <a:t>Met with Professor Nardi on May 1</a:t>
            </a:r>
          </a:p>
          <a:p>
            <a:pPr lvl="2">
              <a:lnSpc>
                <a:spcPct val="100000"/>
              </a:lnSpc>
            </a:pPr>
            <a:r>
              <a:rPr lang="en-US" sz="1800" dirty="0"/>
              <a:t>Anticipate completing 1.0 Business Understanding on May 12</a:t>
            </a:r>
          </a:p>
          <a:p>
            <a:pPr lvl="2">
              <a:lnSpc>
                <a:spcPct val="100000"/>
              </a:lnSpc>
            </a:pPr>
            <a:r>
              <a:rPr lang="en-US" sz="1800" dirty="0"/>
              <a:t>Will be working weekend to complete so as not to impact other project deliverables</a:t>
            </a:r>
          </a:p>
        </p:txBody>
      </p:sp>
    </p:spTree>
    <p:extLst>
      <p:ext uri="{BB962C8B-B14F-4D97-AF65-F5344CB8AC3E}">
        <p14:creationId xmlns:p14="http://schemas.microsoft.com/office/powerpoint/2010/main" val="155475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69826-2B89-4A31-8750-006D7681A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FF763-3627-DB06-B69F-9347CFF49DE3}"/>
              </a:ext>
            </a:extLst>
          </p:cNvPr>
          <p:cNvSpPr>
            <a:spLocks noGrp="1"/>
          </p:cNvSpPr>
          <p:nvPr>
            <p:ph type="title"/>
          </p:nvPr>
        </p:nvSpPr>
        <p:spPr/>
        <p:txBody>
          <a:bodyPr/>
          <a:lstStyle/>
          <a:p>
            <a:r>
              <a:rPr lang="en-US" dirty="0"/>
              <a:t>Items In Progress…</a:t>
            </a:r>
          </a:p>
        </p:txBody>
      </p:sp>
      <p:sp>
        <p:nvSpPr>
          <p:cNvPr id="3" name="Content Placeholder 2">
            <a:extLst>
              <a:ext uri="{FF2B5EF4-FFF2-40B4-BE49-F238E27FC236}">
                <a16:creationId xmlns:a16="http://schemas.microsoft.com/office/drawing/2014/main" id="{561D3625-3345-C873-0DE8-00B65BFBB3DE}"/>
              </a:ext>
            </a:extLst>
          </p:cNvPr>
          <p:cNvSpPr>
            <a:spLocks noGrp="1"/>
          </p:cNvSpPr>
          <p:nvPr>
            <p:ph idx="1"/>
          </p:nvPr>
        </p:nvSpPr>
        <p:spPr>
          <a:xfrm>
            <a:off x="599089" y="1124608"/>
            <a:ext cx="10993815" cy="4669441"/>
          </a:xfrm>
        </p:spPr>
        <p:txBody>
          <a:bodyPr>
            <a:normAutofit/>
          </a:bodyPr>
          <a:lstStyle/>
          <a:p>
            <a:pPr>
              <a:lnSpc>
                <a:spcPct val="100000"/>
              </a:lnSpc>
            </a:pPr>
            <a:r>
              <a:rPr lang="en-US" sz="2400" dirty="0"/>
              <a:t>1.0 Business Understand document not completed</a:t>
            </a:r>
          </a:p>
          <a:p>
            <a:pPr lvl="1">
              <a:lnSpc>
                <a:spcPct val="100000"/>
              </a:lnSpc>
              <a:buFont typeface="Wingdings" panose="05000000000000000000" pitchFamily="2" charset="2"/>
              <a:buChar char="§"/>
            </a:pPr>
            <a:r>
              <a:rPr lang="en-US" sz="2000" dirty="0"/>
              <a:t>Task is </a:t>
            </a:r>
            <a:r>
              <a:rPr lang="en-US" sz="2000" dirty="0">
                <a:highlight>
                  <a:srgbClr val="FFFF00"/>
                </a:highlight>
              </a:rPr>
              <a:t>Yellow</a:t>
            </a:r>
            <a:r>
              <a:rPr lang="en-US" sz="2000" dirty="0"/>
              <a:t> – task 90% complete</a:t>
            </a:r>
          </a:p>
          <a:p>
            <a:pPr lvl="1">
              <a:lnSpc>
                <a:spcPct val="100000"/>
              </a:lnSpc>
              <a:buFont typeface="Wingdings" panose="05000000000000000000" pitchFamily="2" charset="2"/>
              <a:buChar char="§"/>
            </a:pPr>
            <a:r>
              <a:rPr lang="en-US" sz="2000" dirty="0"/>
              <a:t>Original Start Date : April 28, 2025, Revised Start Date : N/A, Actual Start Date : April 28, 2025</a:t>
            </a:r>
          </a:p>
          <a:p>
            <a:pPr lvl="1">
              <a:lnSpc>
                <a:spcPct val="100000"/>
              </a:lnSpc>
              <a:buFont typeface="Wingdings" panose="05000000000000000000" pitchFamily="2" charset="2"/>
              <a:buChar char="§"/>
            </a:pPr>
            <a:r>
              <a:rPr lang="en-US" sz="2000" dirty="0"/>
              <a:t>Original End Date : May 10, 2025, Revised End Date : N/A, Actual End Date : N/A</a:t>
            </a:r>
          </a:p>
          <a:p>
            <a:pPr lvl="1">
              <a:lnSpc>
                <a:spcPct val="100000"/>
              </a:lnSpc>
              <a:buFont typeface="Wingdings" panose="05000000000000000000" pitchFamily="2" charset="2"/>
              <a:buChar char="§"/>
            </a:pPr>
            <a:r>
              <a:rPr lang="en-US" sz="2000" i="1" dirty="0"/>
              <a:t>Needed clarification on several items in the 1.0 Business Understanding document</a:t>
            </a:r>
          </a:p>
          <a:p>
            <a:pPr lvl="2">
              <a:lnSpc>
                <a:spcPct val="100000"/>
              </a:lnSpc>
            </a:pPr>
            <a:r>
              <a:rPr lang="en-US" sz="1800" dirty="0"/>
              <a:t>Met with Professor Nardi on May 1</a:t>
            </a:r>
          </a:p>
          <a:p>
            <a:pPr lvl="2">
              <a:lnSpc>
                <a:spcPct val="100000"/>
              </a:lnSpc>
            </a:pPr>
            <a:r>
              <a:rPr lang="en-US" sz="1800" dirty="0"/>
              <a:t>Anticipate completing 1.0 Business Understanding on May 12</a:t>
            </a:r>
          </a:p>
          <a:p>
            <a:pPr lvl="2">
              <a:lnSpc>
                <a:spcPct val="100000"/>
              </a:lnSpc>
            </a:pPr>
            <a:r>
              <a:rPr lang="en-US" sz="1800" dirty="0"/>
              <a:t>Will be working weekend to complete so as not to impact other project deliverables</a:t>
            </a:r>
          </a:p>
        </p:txBody>
      </p:sp>
      <p:sp>
        <p:nvSpPr>
          <p:cNvPr id="5" name="Speech Bubble: Rectangle with Corners Rounded 4">
            <a:extLst>
              <a:ext uri="{FF2B5EF4-FFF2-40B4-BE49-F238E27FC236}">
                <a16:creationId xmlns:a16="http://schemas.microsoft.com/office/drawing/2014/main" id="{30AAA300-37EB-6CF1-2E27-B82767B0DA4E}"/>
              </a:ext>
            </a:extLst>
          </p:cNvPr>
          <p:cNvSpPr/>
          <p:nvPr/>
        </p:nvSpPr>
        <p:spPr>
          <a:xfrm>
            <a:off x="8716433" y="4643662"/>
            <a:ext cx="2990658" cy="1634067"/>
          </a:xfrm>
          <a:prstGeom prst="wedgeRoundRectCallout">
            <a:avLst>
              <a:gd name="adj1" fmla="val -108106"/>
              <a:gd name="adj2" fmla="val -8387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Notice, the Three Items in Bullets Describe WHY the Task is Yellow and What Our Mitigation Plan Is…</a:t>
            </a:r>
          </a:p>
        </p:txBody>
      </p:sp>
      <p:sp>
        <p:nvSpPr>
          <p:cNvPr id="4" name="Speech Bubble: Rectangle with Corners Rounded 3">
            <a:extLst>
              <a:ext uri="{FF2B5EF4-FFF2-40B4-BE49-F238E27FC236}">
                <a16:creationId xmlns:a16="http://schemas.microsoft.com/office/drawing/2014/main" id="{33C61D6D-6983-0064-4BFA-63BB988CC8E1}"/>
              </a:ext>
            </a:extLst>
          </p:cNvPr>
          <p:cNvSpPr/>
          <p:nvPr/>
        </p:nvSpPr>
        <p:spPr>
          <a:xfrm>
            <a:off x="4679946" y="4916358"/>
            <a:ext cx="2832100" cy="1634068"/>
          </a:xfrm>
          <a:prstGeom prst="wedgeRoundRectCallout">
            <a:avLst>
              <a:gd name="adj1" fmla="val -49756"/>
              <a:gd name="adj2" fmla="val -9058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 This Case, These Items Would Also Appear in "Next Steps" and/or "Issues, Risks, Concerns"…</a:t>
            </a:r>
          </a:p>
        </p:txBody>
      </p:sp>
      <p:sp>
        <p:nvSpPr>
          <p:cNvPr id="6" name="Rectangle: Rounded Corners 5">
            <a:extLst>
              <a:ext uri="{FF2B5EF4-FFF2-40B4-BE49-F238E27FC236}">
                <a16:creationId xmlns:a16="http://schemas.microsoft.com/office/drawing/2014/main" id="{A6BC1DA1-62C1-5B8F-05A3-36CBD61ABE54}"/>
              </a:ext>
            </a:extLst>
          </p:cNvPr>
          <p:cNvSpPr/>
          <p:nvPr/>
        </p:nvSpPr>
        <p:spPr>
          <a:xfrm>
            <a:off x="1343891" y="3006436"/>
            <a:ext cx="8672945" cy="1153546"/>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302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FE500-F9EC-3BCC-609A-C51842FB96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360DC-3092-0D2D-3B6F-D8CC512F072A}"/>
              </a:ext>
            </a:extLst>
          </p:cNvPr>
          <p:cNvSpPr>
            <a:spLocks noGrp="1"/>
          </p:cNvSpPr>
          <p:nvPr>
            <p:ph type="title"/>
          </p:nvPr>
        </p:nvSpPr>
        <p:spPr/>
        <p:txBody>
          <a:bodyPr/>
          <a:lstStyle/>
          <a:p>
            <a:r>
              <a:rPr lang="en-US" dirty="0"/>
              <a:t>Items to Be Started…</a:t>
            </a:r>
          </a:p>
        </p:txBody>
      </p:sp>
      <p:sp>
        <p:nvSpPr>
          <p:cNvPr id="3" name="Content Placeholder 2">
            <a:extLst>
              <a:ext uri="{FF2B5EF4-FFF2-40B4-BE49-F238E27FC236}">
                <a16:creationId xmlns:a16="http://schemas.microsoft.com/office/drawing/2014/main" id="{115C5C54-DBFD-E01B-7D54-34A9A7385611}"/>
              </a:ext>
            </a:extLst>
          </p:cNvPr>
          <p:cNvSpPr>
            <a:spLocks noGrp="1"/>
          </p:cNvSpPr>
          <p:nvPr>
            <p:ph idx="1"/>
          </p:nvPr>
        </p:nvSpPr>
        <p:spPr>
          <a:xfrm>
            <a:off x="599089" y="1124608"/>
            <a:ext cx="10993815" cy="4522817"/>
          </a:xfrm>
        </p:spPr>
        <p:txBody>
          <a:bodyPr>
            <a:normAutofit/>
          </a:bodyPr>
          <a:lstStyle/>
          <a:p>
            <a:pPr>
              <a:lnSpc>
                <a:spcPct val="100000"/>
              </a:lnSpc>
            </a:pPr>
            <a:r>
              <a:rPr lang="en-US" sz="2400" dirty="0"/>
              <a:t>2.0 Data Understanding</a:t>
            </a:r>
          </a:p>
          <a:p>
            <a:pPr lvl="1">
              <a:lnSpc>
                <a:spcPct val="100000"/>
              </a:lnSpc>
              <a:buFont typeface="Wingdings" panose="05000000000000000000" pitchFamily="2" charset="2"/>
              <a:buChar char="§"/>
            </a:pPr>
            <a:r>
              <a:rPr lang="en-US" sz="2000" dirty="0"/>
              <a:t>Original Start Date: May 11, 2025; Revised Start Date: n/a; Actual Start Date: n/a</a:t>
            </a:r>
          </a:p>
          <a:p>
            <a:pPr lvl="1">
              <a:lnSpc>
                <a:spcPct val="100000"/>
              </a:lnSpc>
              <a:buFont typeface="Wingdings" panose="05000000000000000000" pitchFamily="2" charset="2"/>
              <a:buChar char="§"/>
            </a:pPr>
            <a:r>
              <a:rPr lang="en-US" sz="2000" dirty="0"/>
              <a:t>Original End Date:   May 24, 2025; Revised End Date: n/a; Actual End Date: n/a</a:t>
            </a:r>
          </a:p>
          <a:p>
            <a:pPr>
              <a:lnSpc>
                <a:spcPct val="100000"/>
              </a:lnSpc>
            </a:pPr>
            <a:r>
              <a:rPr lang="en-US" sz="2400" dirty="0"/>
              <a:t>3.0 Data Preparation</a:t>
            </a:r>
          </a:p>
          <a:p>
            <a:pPr lvl="1">
              <a:lnSpc>
                <a:spcPct val="100000"/>
              </a:lnSpc>
              <a:buFont typeface="Wingdings" panose="05000000000000000000" pitchFamily="2" charset="2"/>
              <a:buChar char="§"/>
            </a:pPr>
            <a:r>
              <a:rPr lang="en-US" sz="2000" dirty="0"/>
              <a:t>Original Start Date: May 25, 2025; Revised Start Date: n/a; Actual Start Date: n/a</a:t>
            </a:r>
          </a:p>
          <a:p>
            <a:pPr lvl="1">
              <a:lnSpc>
                <a:spcPct val="100000"/>
              </a:lnSpc>
              <a:buFont typeface="Wingdings" panose="05000000000000000000" pitchFamily="2" charset="2"/>
              <a:buChar char="§"/>
            </a:pPr>
            <a:r>
              <a:rPr lang="en-US" sz="2000" dirty="0"/>
              <a:t>Original End Date:   June 07, 2025; Revised End Date: n/a; Actual End Date: n/a</a:t>
            </a:r>
          </a:p>
        </p:txBody>
      </p:sp>
      <p:sp>
        <p:nvSpPr>
          <p:cNvPr id="4" name="Speech Bubble: Oval 3">
            <a:extLst>
              <a:ext uri="{FF2B5EF4-FFF2-40B4-BE49-F238E27FC236}">
                <a16:creationId xmlns:a16="http://schemas.microsoft.com/office/drawing/2014/main" id="{FEE0715F-3BDF-DE5B-BC71-D0970DA426B4}"/>
              </a:ext>
            </a:extLst>
          </p:cNvPr>
          <p:cNvSpPr/>
          <p:nvPr/>
        </p:nvSpPr>
        <p:spPr>
          <a:xfrm>
            <a:off x="6525491" y="4349342"/>
            <a:ext cx="4541944" cy="1885204"/>
          </a:xfrm>
          <a:prstGeom prst="wedgeEllipseCallout">
            <a:avLst>
              <a:gd name="adj1" fmla="val -38953"/>
              <a:gd name="adj2" fmla="val -87669"/>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72F0A34-52CE-8B65-F22C-76DEDFB5F37A}"/>
              </a:ext>
            </a:extLst>
          </p:cNvPr>
          <p:cNvSpPr txBox="1"/>
          <p:nvPr/>
        </p:nvSpPr>
        <p:spPr>
          <a:xfrm>
            <a:off x="7012155" y="4680709"/>
            <a:ext cx="3409772" cy="1200329"/>
          </a:xfrm>
          <a:prstGeom prst="rect">
            <a:avLst/>
          </a:prstGeom>
          <a:noFill/>
        </p:spPr>
        <p:txBody>
          <a:bodyPr wrap="square" rtlCol="0">
            <a:spAutoFit/>
          </a:bodyPr>
          <a:lstStyle/>
          <a:p>
            <a:pPr algn="ctr"/>
            <a:r>
              <a:rPr lang="en-US" b="1" dirty="0">
                <a:solidFill>
                  <a:srgbClr val="FF0000"/>
                </a:solidFill>
              </a:rPr>
              <a:t>Note How You Always Show an Original, Revised, and Actual Date Even If You Have None…Here They Act as Placeholders…</a:t>
            </a:r>
          </a:p>
        </p:txBody>
      </p:sp>
    </p:spTree>
    <p:extLst>
      <p:ext uri="{BB962C8B-B14F-4D97-AF65-F5344CB8AC3E}">
        <p14:creationId xmlns:p14="http://schemas.microsoft.com/office/powerpoint/2010/main" val="265754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of Items Completed This Week…</a:t>
            </a:r>
          </a:p>
        </p:txBody>
      </p:sp>
      <p:sp>
        <p:nvSpPr>
          <p:cNvPr id="3" name="Content Placeholder 2"/>
          <p:cNvSpPr>
            <a:spLocks noGrp="1"/>
          </p:cNvSpPr>
          <p:nvPr>
            <p:ph idx="1"/>
          </p:nvPr>
        </p:nvSpPr>
        <p:spPr>
          <a:xfrm>
            <a:off x="599089" y="1194216"/>
            <a:ext cx="10993815" cy="4453209"/>
          </a:xfrm>
        </p:spPr>
        <p:txBody>
          <a:bodyPr>
            <a:normAutofit/>
          </a:bodyPr>
          <a:lstStyle/>
          <a:p>
            <a:pPr>
              <a:lnSpc>
                <a:spcPct val="100000"/>
              </a:lnSpc>
            </a:pPr>
            <a:r>
              <a:rPr lang="en-US" dirty="0"/>
              <a:t>Project Overview section of 1.0 Business Understanding document</a:t>
            </a:r>
          </a:p>
          <a:p>
            <a:pPr>
              <a:lnSpc>
                <a:spcPct val="100000"/>
              </a:lnSpc>
            </a:pPr>
            <a:r>
              <a:rPr lang="en-US" dirty="0"/>
              <a:t>This is key to the development of the rest of the system</a:t>
            </a:r>
          </a:p>
          <a:p>
            <a:pPr lvl="1">
              <a:lnSpc>
                <a:spcPct val="100000"/>
              </a:lnSpc>
              <a:buFont typeface="Wingdings" panose="05000000000000000000" pitchFamily="2" charset="2"/>
              <a:buChar char="ü"/>
            </a:pPr>
            <a:r>
              <a:rPr lang="en-US" dirty="0"/>
              <a:t> T</a:t>
            </a:r>
            <a:r>
              <a:rPr lang="en-US" i="1" dirty="0"/>
              <a:t>he “Education Analyzer" project is intended to help school administrators understand the factors that go into student success in High School and below.   It will take into account demographics, gender, family history, student history, and other factors in order to offer suggestions for improving student success.  The project includes various visualizations to support this topic.</a:t>
            </a:r>
          </a:p>
        </p:txBody>
      </p:sp>
    </p:spTree>
    <p:extLst>
      <p:ext uri="{BB962C8B-B14F-4D97-AF65-F5344CB8AC3E}">
        <p14:creationId xmlns:p14="http://schemas.microsoft.com/office/powerpoint/2010/main" val="556303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Issues, Risks, Concerns…</a:t>
            </a:r>
          </a:p>
        </p:txBody>
      </p:sp>
      <p:sp>
        <p:nvSpPr>
          <p:cNvPr id="3" name="Content Placeholder 2"/>
          <p:cNvSpPr>
            <a:spLocks noGrp="1"/>
          </p:cNvSpPr>
          <p:nvPr>
            <p:ph idx="1"/>
          </p:nvPr>
        </p:nvSpPr>
        <p:spPr>
          <a:xfrm>
            <a:off x="599089" y="1124608"/>
            <a:ext cx="10993815" cy="4522817"/>
          </a:xfrm>
        </p:spPr>
        <p:txBody>
          <a:bodyPr>
            <a:normAutofit/>
          </a:bodyPr>
          <a:lstStyle/>
          <a:p>
            <a:pPr>
              <a:lnSpc>
                <a:spcPct val="100000"/>
              </a:lnSpc>
            </a:pPr>
            <a:r>
              <a:rPr lang="en-US" dirty="0"/>
              <a:t>Issues</a:t>
            </a:r>
          </a:p>
          <a:p>
            <a:pPr lvl="1">
              <a:lnSpc>
                <a:spcPct val="100000"/>
              </a:lnSpc>
              <a:buFont typeface="Wingdings" panose="05000000000000000000" pitchFamily="2" charset="2"/>
              <a:buChar char="§"/>
            </a:pPr>
            <a:r>
              <a:rPr lang="en-US" dirty="0"/>
              <a:t>Had some problems understanding all items in the 1.0 Business Understanding document</a:t>
            </a:r>
          </a:p>
          <a:p>
            <a:pPr lvl="1">
              <a:lnSpc>
                <a:spcPct val="100000"/>
              </a:lnSpc>
              <a:buFont typeface="Wingdings" panose="05000000000000000000" pitchFamily="2" charset="2"/>
              <a:buChar char="§"/>
            </a:pPr>
            <a:r>
              <a:rPr lang="en-US" dirty="0"/>
              <a:t>Held a meeting with Professor Nardi on May 1 to clarify concerns</a:t>
            </a:r>
          </a:p>
          <a:p>
            <a:pPr lvl="1">
              <a:lnSpc>
                <a:spcPct val="100000"/>
              </a:lnSpc>
              <a:buFont typeface="Wingdings" panose="05000000000000000000" pitchFamily="2" charset="2"/>
              <a:buChar char="§"/>
            </a:pPr>
            <a:r>
              <a:rPr lang="en-US" dirty="0"/>
              <a:t>Anticipate being back on schedule by May 12</a:t>
            </a:r>
          </a:p>
          <a:p>
            <a:pPr>
              <a:lnSpc>
                <a:spcPct val="100000"/>
              </a:lnSpc>
            </a:pPr>
            <a:r>
              <a:rPr lang="en-US" dirty="0"/>
              <a:t>Risks</a:t>
            </a:r>
          </a:p>
          <a:p>
            <a:pPr lvl="1">
              <a:lnSpc>
                <a:spcPct val="100000"/>
              </a:lnSpc>
              <a:buFont typeface="Wingdings" panose="05000000000000000000" pitchFamily="2" charset="2"/>
              <a:buChar char="§"/>
            </a:pPr>
            <a:r>
              <a:rPr lang="en-US" dirty="0"/>
              <a:t>None at this time</a:t>
            </a:r>
          </a:p>
          <a:p>
            <a:pPr>
              <a:lnSpc>
                <a:spcPct val="100000"/>
              </a:lnSpc>
            </a:pPr>
            <a:r>
              <a:rPr lang="en-US" dirty="0"/>
              <a:t>Concerns</a:t>
            </a:r>
          </a:p>
          <a:p>
            <a:pPr lvl="1">
              <a:lnSpc>
                <a:spcPct val="100000"/>
              </a:lnSpc>
              <a:buFont typeface="Wingdings" panose="05000000000000000000" pitchFamily="2" charset="2"/>
              <a:buChar char="§"/>
            </a:pPr>
            <a:r>
              <a:rPr lang="en-US" dirty="0"/>
              <a:t>None at this time</a:t>
            </a:r>
          </a:p>
        </p:txBody>
      </p:sp>
    </p:spTree>
    <p:extLst>
      <p:ext uri="{BB962C8B-B14F-4D97-AF65-F5344CB8AC3E}">
        <p14:creationId xmlns:p14="http://schemas.microsoft.com/office/powerpoint/2010/main" val="86383190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14893</TotalTime>
  <Words>1108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Courier New</vt:lpstr>
      <vt:lpstr>Wingdings</vt:lpstr>
      <vt:lpstr>1_Office Theme</vt:lpstr>
      <vt:lpstr>PowerPoint Presentation</vt:lpstr>
      <vt:lpstr>Agenda…</vt:lpstr>
      <vt:lpstr>Status Overview…</vt:lpstr>
      <vt:lpstr>Items Completed in Current Week…</vt:lpstr>
      <vt:lpstr>Items In Progress…</vt:lpstr>
      <vt:lpstr>Items In Progress…</vt:lpstr>
      <vt:lpstr>Items to Be Started…</vt:lpstr>
      <vt:lpstr>Sample of Items Completed This Week…</vt:lpstr>
      <vt:lpstr>Project Issues, Risks, Concerns…</vt:lpstr>
      <vt:lpstr>Next Steps…</vt:lpstr>
      <vt:lpstr>Personal Reflection…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700 Special Projects in Computer Science I Introduction</dc:title>
  <dc:creator>Nicholas Nardi</dc:creator>
  <cp:lastModifiedBy>Paulette Wolfe</cp:lastModifiedBy>
  <cp:revision>37</cp:revision>
  <dcterms:created xsi:type="dcterms:W3CDTF">2022-01-22T15:09:01Z</dcterms:created>
  <dcterms:modified xsi:type="dcterms:W3CDTF">2025-06-07T17:48:06Z</dcterms:modified>
</cp:coreProperties>
</file>