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1" r:id="rId4"/>
    <p:sldId id="266" r:id="rId5"/>
    <p:sldId id="269" r:id="rId6"/>
    <p:sldId id="270" r:id="rId7"/>
    <p:sldId id="264" r:id="rId8"/>
    <p:sldId id="272" r:id="rId9"/>
    <p:sldId id="280" r:id="rId10"/>
    <p:sldId id="271" r:id="rId11"/>
    <p:sldId id="263" r:id="rId12"/>
    <p:sldId id="258" r:id="rId13"/>
    <p:sldId id="265" r:id="rId14"/>
    <p:sldId id="260" r:id="rId15"/>
    <p:sldId id="275" r:id="rId16"/>
    <p:sldId id="276" r:id="rId17"/>
    <p:sldId id="277" r:id="rId18"/>
    <p:sldId id="278" r:id="rId19"/>
    <p:sldId id="279" r:id="rId20"/>
    <p:sldId id="281"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4313" autoAdjust="0"/>
  </p:normalViewPr>
  <p:slideViewPr>
    <p:cSldViewPr snapToGrid="0">
      <p:cViewPr varScale="1">
        <p:scale>
          <a:sx n="55" d="100"/>
          <a:sy n="55" d="100"/>
        </p:scale>
        <p:origin x="174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BB839-3448-4F7B-96E1-6A7514966F07}"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0615D-7B1D-4E15-834F-808F0A47E7E8}" type="slidenum">
              <a:rPr lang="en-US" smtClean="0"/>
              <a:t>‹#›</a:t>
            </a:fld>
            <a:endParaRPr lang="en-US"/>
          </a:p>
        </p:txBody>
      </p:sp>
    </p:spTree>
    <p:extLst>
      <p:ext uri="{BB962C8B-B14F-4D97-AF65-F5344CB8AC3E}">
        <p14:creationId xmlns:p14="http://schemas.microsoft.com/office/powerpoint/2010/main" val="3158845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Particularly in regions with high flow rates and turbulence.</a:t>
            </a:r>
            <a:endParaRPr lang="en-GB" sz="120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FAC causes localized thinning, leading to failures at high-stress points such as near bends, high-turbulence areas and transition headers.</a:t>
            </a:r>
          </a:p>
          <a:p>
            <a:r>
              <a:rPr lang="en-GB" sz="1200" b="0" i="0" kern="1200" dirty="0">
                <a:solidFill>
                  <a:schemeClr val="tx1"/>
                </a:solidFill>
                <a:effectLst/>
                <a:latin typeface="+mn-lt"/>
                <a:ea typeface="+mn-ea"/>
                <a:cs typeface="+mn-cs"/>
              </a:rPr>
              <a:t>A- This is called Scalloping effect- FAC’s signature look; wave like depressions</a:t>
            </a:r>
          </a:p>
          <a:p>
            <a:r>
              <a:rPr lang="en-GB" sz="1200" b="0" i="0" kern="1200" dirty="0">
                <a:solidFill>
                  <a:schemeClr val="tx1"/>
                </a:solidFill>
                <a:effectLst/>
                <a:latin typeface="+mn-lt"/>
                <a:ea typeface="+mn-ea"/>
                <a:cs typeface="+mn-cs"/>
              </a:rPr>
              <a:t>Deaerator- </a:t>
            </a:r>
            <a:r>
              <a:rPr lang="en-GB" dirty="0"/>
              <a:t>used to remove dissolved gases, primarily oxygen and carbon dioxide, from the feedwater. These gases, if not removed, can cause severe corrosion in the boiler and the steam system.</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560615D-7B1D-4E15-834F-808F0A47E7E8}" type="slidenum">
              <a:rPr lang="en-US" smtClean="0"/>
              <a:t>4</a:t>
            </a:fld>
            <a:endParaRPr lang="en-US"/>
          </a:p>
        </p:txBody>
      </p:sp>
    </p:spTree>
    <p:extLst>
      <p:ext uri="{BB962C8B-B14F-4D97-AF65-F5344CB8AC3E}">
        <p14:creationId xmlns:p14="http://schemas.microsoft.com/office/powerpoint/2010/main" val="2661657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Feedwater chemistry plays a important role in managing Flow-Accelerated Corrosion in HRSGs. </a:t>
            </a:r>
          </a:p>
          <a:p>
            <a:r>
              <a:rPr lang="en-GB" dirty="0"/>
              <a:t>There are three main treatments: Reducing All-Volatile Treatment (AVT(R)), Oxidizing All-Volatile Treatment (AVT(O)), and Oxygenated Treatment (OT). </a:t>
            </a:r>
          </a:p>
          <a:p>
            <a:r>
              <a:rPr lang="en-GB" dirty="0"/>
              <a:t>AVT(R) involves adding ammonia and reducing agents to maintain low oxygen levels, but this can increase FAC risk if ORP (Oxidation Reduction Potential) isn't tightly controlled. Reducing conditions (low oxygen levels – FAC high). In the other hand, High oxygen levels form Hematite (Fe2O3).</a:t>
            </a:r>
          </a:p>
          <a:p>
            <a:r>
              <a:rPr lang="en-GB" dirty="0"/>
              <a:t>AVT(O) eliminates reducing agents, reducing FAC by keeping the ORP around neutral. </a:t>
            </a:r>
          </a:p>
          <a:p>
            <a:r>
              <a:rPr lang="en-GB" dirty="0"/>
              <a:t>OT, which adds both oxygen and ammonia, creates a strong oxidizing environment, offering the best protection against FAC. </a:t>
            </a:r>
            <a:endParaRPr lang="en-US" dirty="0"/>
          </a:p>
        </p:txBody>
      </p:sp>
      <p:sp>
        <p:nvSpPr>
          <p:cNvPr id="4" name="Slide Number Placeholder 3"/>
          <p:cNvSpPr>
            <a:spLocks noGrp="1"/>
          </p:cNvSpPr>
          <p:nvPr>
            <p:ph type="sldNum" sz="quarter" idx="5"/>
          </p:nvPr>
        </p:nvSpPr>
        <p:spPr/>
        <p:txBody>
          <a:bodyPr/>
          <a:lstStyle/>
          <a:p>
            <a:fld id="{8560615D-7B1D-4E15-834F-808F0A47E7E8}" type="slidenum">
              <a:rPr lang="en-US" smtClean="0"/>
              <a:t>5</a:t>
            </a:fld>
            <a:endParaRPr lang="en-US"/>
          </a:p>
        </p:txBody>
      </p:sp>
    </p:spTree>
    <p:extLst>
      <p:ext uri="{BB962C8B-B14F-4D97-AF65-F5344CB8AC3E}">
        <p14:creationId xmlns:p14="http://schemas.microsoft.com/office/powerpoint/2010/main" val="476007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560615D-7B1D-4E15-834F-808F0A47E7E8}" type="slidenum">
              <a:rPr lang="en-US" smtClean="0"/>
              <a:t>6</a:t>
            </a:fld>
            <a:endParaRPr lang="en-US"/>
          </a:p>
        </p:txBody>
      </p:sp>
    </p:spTree>
    <p:extLst>
      <p:ext uri="{BB962C8B-B14F-4D97-AF65-F5344CB8AC3E}">
        <p14:creationId xmlns:p14="http://schemas.microsoft.com/office/powerpoint/2010/main" val="2248332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physical manifestation of caustic gouging is characterized by gouged areas with thick, adherent deposits. These deposits lead to localized thinning of the tube material, which can result in ductile, thin-edged, or pinhole failures. Longitudinal cracks may also appear in high-pressure evaporators due to the restriction caused by fins, preventing bulging.</a:t>
            </a:r>
          </a:p>
          <a:p>
            <a:r>
              <a:rPr lang="en-GB" dirty="0"/>
              <a:t>One of the key factors contributing to caustic gouging is the presence of heavy deposits caused by inadequate water treatment, specifically, excessive levels of sodium hydroxide. The rapid attack rate of up to 2 mm per year highlights the severity of this issue.</a:t>
            </a:r>
          </a:p>
          <a:p>
            <a:r>
              <a:rPr lang="en-GB" dirty="0"/>
              <a:t>From a microstructural perspective, caustic gouging leads to material removal without significant microstructural changes in the tube material. However, the absence of a protective magnetite layer is a hallmark of this failure mode.</a:t>
            </a:r>
          </a:p>
          <a:p>
            <a:r>
              <a:rPr lang="en-GB" dirty="0"/>
              <a:t>To prevent caustic gouging, it's crucial to maintain appropriate levels of sodium hydroxide and ensure effective monitoring of boiler water chemistry. Regular inspections and timely chemical cleaning are essential to remove deposits and mitigate the risk of tube failures caused by caustic gouging.</a:t>
            </a:r>
          </a:p>
        </p:txBody>
      </p:sp>
      <p:sp>
        <p:nvSpPr>
          <p:cNvPr id="4" name="Slide Number Placeholder 3"/>
          <p:cNvSpPr>
            <a:spLocks noGrp="1"/>
          </p:cNvSpPr>
          <p:nvPr>
            <p:ph type="sldNum" sz="quarter" idx="5"/>
          </p:nvPr>
        </p:nvSpPr>
        <p:spPr/>
        <p:txBody>
          <a:bodyPr/>
          <a:lstStyle/>
          <a:p>
            <a:fld id="{8560615D-7B1D-4E15-834F-808F0A47E7E8}" type="slidenum">
              <a:rPr lang="en-US" smtClean="0"/>
              <a:t>8</a:t>
            </a:fld>
            <a:endParaRPr lang="en-US"/>
          </a:p>
        </p:txBody>
      </p:sp>
    </p:spTree>
    <p:extLst>
      <p:ext uri="{BB962C8B-B14F-4D97-AF65-F5344CB8AC3E}">
        <p14:creationId xmlns:p14="http://schemas.microsoft.com/office/powerpoint/2010/main" val="3079314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60615D-7B1D-4E15-834F-808F0A47E7E8}" type="slidenum">
              <a:rPr lang="en-US" smtClean="0"/>
              <a:t>9</a:t>
            </a:fld>
            <a:endParaRPr lang="en-US"/>
          </a:p>
        </p:txBody>
      </p:sp>
    </p:spTree>
    <p:extLst>
      <p:ext uri="{BB962C8B-B14F-4D97-AF65-F5344CB8AC3E}">
        <p14:creationId xmlns:p14="http://schemas.microsoft.com/office/powerpoint/2010/main" val="1403276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F874F99-9D09-4D9A-91EC-7AEE4B4A571C}" type="datetimeFigureOut">
              <a:rPr lang="en-GB" smtClean="0"/>
              <a:t>02/09/2024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DFBDBD-F2F5-4340-B831-CC537401E5D4}" type="slidenum">
              <a:rPr lang="en-GB" smtClean="0"/>
              <a:t>‹#›</a:t>
            </a:fld>
            <a:endParaRPr lang="en-GB"/>
          </a:p>
        </p:txBody>
      </p:sp>
    </p:spTree>
    <p:extLst>
      <p:ext uri="{BB962C8B-B14F-4D97-AF65-F5344CB8AC3E}">
        <p14:creationId xmlns:p14="http://schemas.microsoft.com/office/powerpoint/2010/main" val="117221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F874F99-9D09-4D9A-91EC-7AEE4B4A571C}" type="datetimeFigureOut">
              <a:rPr lang="en-GB" smtClean="0"/>
              <a:t>02/09/2024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DFBDBD-F2F5-4340-B831-CC537401E5D4}" type="slidenum">
              <a:rPr lang="en-GB" smtClean="0"/>
              <a:t>‹#›</a:t>
            </a:fld>
            <a:endParaRPr lang="en-GB"/>
          </a:p>
        </p:txBody>
      </p:sp>
    </p:spTree>
    <p:extLst>
      <p:ext uri="{BB962C8B-B14F-4D97-AF65-F5344CB8AC3E}">
        <p14:creationId xmlns:p14="http://schemas.microsoft.com/office/powerpoint/2010/main" val="33576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F874F99-9D09-4D9A-91EC-7AEE4B4A571C}" type="datetimeFigureOut">
              <a:rPr lang="en-GB" smtClean="0"/>
              <a:t>02/09/2024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DFBDBD-F2F5-4340-B831-CC537401E5D4}" type="slidenum">
              <a:rPr lang="en-GB" smtClean="0"/>
              <a:t>‹#›</a:t>
            </a:fld>
            <a:endParaRPr lang="en-GB"/>
          </a:p>
        </p:txBody>
      </p:sp>
    </p:spTree>
    <p:extLst>
      <p:ext uri="{BB962C8B-B14F-4D97-AF65-F5344CB8AC3E}">
        <p14:creationId xmlns:p14="http://schemas.microsoft.com/office/powerpoint/2010/main" val="160070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F874F99-9D09-4D9A-91EC-7AEE4B4A571C}" type="datetimeFigureOut">
              <a:rPr lang="en-GB" smtClean="0"/>
              <a:t>02/09/2024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DFBDBD-F2F5-4340-B831-CC537401E5D4}" type="slidenum">
              <a:rPr lang="en-GB" smtClean="0"/>
              <a:t>‹#›</a:t>
            </a:fld>
            <a:endParaRPr lang="en-GB"/>
          </a:p>
        </p:txBody>
      </p:sp>
    </p:spTree>
    <p:extLst>
      <p:ext uri="{BB962C8B-B14F-4D97-AF65-F5344CB8AC3E}">
        <p14:creationId xmlns:p14="http://schemas.microsoft.com/office/powerpoint/2010/main" val="74771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874F99-9D09-4D9A-91EC-7AEE4B4A571C}" type="datetimeFigureOut">
              <a:rPr lang="en-GB" smtClean="0"/>
              <a:t>02/09/2024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DFBDBD-F2F5-4340-B831-CC537401E5D4}" type="slidenum">
              <a:rPr lang="en-GB" smtClean="0"/>
              <a:t>‹#›</a:t>
            </a:fld>
            <a:endParaRPr lang="en-GB"/>
          </a:p>
        </p:txBody>
      </p:sp>
    </p:spTree>
    <p:extLst>
      <p:ext uri="{BB962C8B-B14F-4D97-AF65-F5344CB8AC3E}">
        <p14:creationId xmlns:p14="http://schemas.microsoft.com/office/powerpoint/2010/main" val="2942063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F874F99-9D09-4D9A-91EC-7AEE4B4A571C}" type="datetimeFigureOut">
              <a:rPr lang="en-GB" smtClean="0"/>
              <a:t>02/09/2024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DFBDBD-F2F5-4340-B831-CC537401E5D4}" type="slidenum">
              <a:rPr lang="en-GB" smtClean="0"/>
              <a:t>‹#›</a:t>
            </a:fld>
            <a:endParaRPr lang="en-GB"/>
          </a:p>
        </p:txBody>
      </p:sp>
    </p:spTree>
    <p:extLst>
      <p:ext uri="{BB962C8B-B14F-4D97-AF65-F5344CB8AC3E}">
        <p14:creationId xmlns:p14="http://schemas.microsoft.com/office/powerpoint/2010/main" val="25983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F874F99-9D09-4D9A-91EC-7AEE4B4A571C}" type="datetimeFigureOut">
              <a:rPr lang="en-GB" smtClean="0"/>
              <a:t>02/09/2024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DFBDBD-F2F5-4340-B831-CC537401E5D4}" type="slidenum">
              <a:rPr lang="en-GB" smtClean="0"/>
              <a:t>‹#›</a:t>
            </a:fld>
            <a:endParaRPr lang="en-GB"/>
          </a:p>
        </p:txBody>
      </p:sp>
    </p:spTree>
    <p:extLst>
      <p:ext uri="{BB962C8B-B14F-4D97-AF65-F5344CB8AC3E}">
        <p14:creationId xmlns:p14="http://schemas.microsoft.com/office/powerpoint/2010/main" val="234908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F874F99-9D09-4D9A-91EC-7AEE4B4A571C}" type="datetimeFigureOut">
              <a:rPr lang="en-GB" smtClean="0"/>
              <a:t>02/09/2024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4DFBDBD-F2F5-4340-B831-CC537401E5D4}" type="slidenum">
              <a:rPr lang="en-GB" smtClean="0"/>
              <a:t>‹#›</a:t>
            </a:fld>
            <a:endParaRPr lang="en-GB"/>
          </a:p>
        </p:txBody>
      </p:sp>
    </p:spTree>
    <p:extLst>
      <p:ext uri="{BB962C8B-B14F-4D97-AF65-F5344CB8AC3E}">
        <p14:creationId xmlns:p14="http://schemas.microsoft.com/office/powerpoint/2010/main" val="3032399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74F99-9D09-4D9A-91EC-7AEE4B4A571C}" type="datetimeFigureOut">
              <a:rPr lang="en-GB" smtClean="0"/>
              <a:t>02/09/2024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4DFBDBD-F2F5-4340-B831-CC537401E5D4}" type="slidenum">
              <a:rPr lang="en-GB" smtClean="0"/>
              <a:t>‹#›</a:t>
            </a:fld>
            <a:endParaRPr lang="en-GB"/>
          </a:p>
        </p:txBody>
      </p:sp>
    </p:spTree>
    <p:extLst>
      <p:ext uri="{BB962C8B-B14F-4D97-AF65-F5344CB8AC3E}">
        <p14:creationId xmlns:p14="http://schemas.microsoft.com/office/powerpoint/2010/main" val="94776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874F99-9D09-4D9A-91EC-7AEE4B4A571C}" type="datetimeFigureOut">
              <a:rPr lang="en-GB" smtClean="0"/>
              <a:t>02/09/2024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DFBDBD-F2F5-4340-B831-CC537401E5D4}" type="slidenum">
              <a:rPr lang="en-GB" smtClean="0"/>
              <a:t>‹#›</a:t>
            </a:fld>
            <a:endParaRPr lang="en-GB"/>
          </a:p>
        </p:txBody>
      </p:sp>
    </p:spTree>
    <p:extLst>
      <p:ext uri="{BB962C8B-B14F-4D97-AF65-F5344CB8AC3E}">
        <p14:creationId xmlns:p14="http://schemas.microsoft.com/office/powerpoint/2010/main" val="3492690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874F99-9D09-4D9A-91EC-7AEE4B4A571C}" type="datetimeFigureOut">
              <a:rPr lang="en-GB" smtClean="0"/>
              <a:t>02/09/2024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DFBDBD-F2F5-4340-B831-CC537401E5D4}" type="slidenum">
              <a:rPr lang="en-GB" smtClean="0"/>
              <a:t>‹#›</a:t>
            </a:fld>
            <a:endParaRPr lang="en-GB"/>
          </a:p>
        </p:txBody>
      </p:sp>
    </p:spTree>
    <p:extLst>
      <p:ext uri="{BB962C8B-B14F-4D97-AF65-F5344CB8AC3E}">
        <p14:creationId xmlns:p14="http://schemas.microsoft.com/office/powerpoint/2010/main" val="426293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74F99-9D09-4D9A-91EC-7AEE4B4A571C}" type="datetimeFigureOut">
              <a:rPr lang="en-GB" smtClean="0"/>
              <a:t>02/09/2024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FBDBD-F2F5-4340-B831-CC537401E5D4}" type="slidenum">
              <a:rPr lang="en-GB" smtClean="0"/>
              <a:t>‹#›</a:t>
            </a:fld>
            <a:endParaRPr lang="en-GB"/>
          </a:p>
        </p:txBody>
      </p:sp>
    </p:spTree>
    <p:extLst>
      <p:ext uri="{BB962C8B-B14F-4D97-AF65-F5344CB8AC3E}">
        <p14:creationId xmlns:p14="http://schemas.microsoft.com/office/powerpoint/2010/main" val="194216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882274"/>
            <a:ext cx="9144000" cy="2387600"/>
          </a:xfrm>
        </p:spPr>
        <p:txBody>
          <a:bodyPr>
            <a:normAutofit fontScale="90000"/>
          </a:bodyPr>
          <a:lstStyle/>
          <a:p>
            <a:r>
              <a:rPr lang="en-GB" b="1" cap="all" dirty="0">
                <a:latin typeface="Times New Roman" panose="02020603050405020304" pitchFamily="18" charset="0"/>
                <a:cs typeface="Times New Roman" panose="02020603050405020304" pitchFamily="18" charset="0"/>
              </a:rPr>
              <a:t>Failure Modes in </a:t>
            </a:r>
            <a:br>
              <a:rPr lang="en-GB" b="1" cap="all" dirty="0">
                <a:latin typeface="Times New Roman" panose="02020603050405020304" pitchFamily="18" charset="0"/>
                <a:cs typeface="Times New Roman" panose="02020603050405020304" pitchFamily="18" charset="0"/>
              </a:rPr>
            </a:br>
            <a:r>
              <a:rPr lang="en-GB" b="1" cap="all" dirty="0">
                <a:latin typeface="Times New Roman" panose="02020603050405020304" pitchFamily="18" charset="0"/>
                <a:cs typeface="Times New Roman" panose="02020603050405020304" pitchFamily="18" charset="0"/>
              </a:rPr>
              <a:t>Heat Recovery Steam Generators (HRSGs)</a:t>
            </a:r>
            <a:endParaRPr lang="en-GB"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1537DC6-EB2C-4C41-9DF4-8FADBD62F55C}"/>
              </a:ext>
            </a:extLst>
          </p:cNvPr>
          <p:cNvSpPr/>
          <p:nvPr/>
        </p:nvSpPr>
        <p:spPr>
          <a:xfrm>
            <a:off x="4591934" y="5550971"/>
            <a:ext cx="3008131" cy="646331"/>
          </a:xfrm>
          <a:prstGeom prst="rect">
            <a:avLst/>
          </a:prstGeom>
        </p:spPr>
        <p:txBody>
          <a:bodyPr wrap="none">
            <a:spAutoFit/>
          </a:bodyPr>
          <a:lstStyle/>
          <a:p>
            <a:pPr algn="ctr"/>
            <a:r>
              <a:rPr lang="en-US" dirty="0">
                <a:latin typeface="Times New Roman" panose="02020603050405020304" pitchFamily="18" charset="0"/>
                <a:cs typeface="Times New Roman" panose="02020603050405020304" pitchFamily="18" charset="0"/>
              </a:rPr>
              <a:t>LIYANAGE A.L.D.N.</a:t>
            </a:r>
          </a:p>
          <a:p>
            <a:pPr algn="ctr"/>
            <a:r>
              <a:rPr lang="en-US" dirty="0">
                <a:latin typeface="Times New Roman" panose="02020603050405020304" pitchFamily="18" charset="0"/>
                <a:cs typeface="Times New Roman" panose="02020603050405020304" pitchFamily="18" charset="0"/>
              </a:rPr>
              <a:t>SAMARATHUNGE S.M.T.N.</a:t>
            </a:r>
          </a:p>
        </p:txBody>
      </p:sp>
    </p:spTree>
    <p:extLst>
      <p:ext uri="{BB962C8B-B14F-4D97-AF65-F5344CB8AC3E}">
        <p14:creationId xmlns:p14="http://schemas.microsoft.com/office/powerpoint/2010/main" val="1324548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(ii) Acidic phosphate corrosion</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79267"/>
            <a:ext cx="10515600" cy="5157855"/>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How?</a:t>
            </a:r>
          </a:p>
          <a:p>
            <a:pPr algn="just"/>
            <a:r>
              <a:rPr lang="en-US" sz="2000" dirty="0">
                <a:latin typeface="Times New Roman" panose="02020603050405020304" pitchFamily="18" charset="0"/>
                <a:cs typeface="Times New Roman" panose="02020603050405020304" pitchFamily="18" charset="0"/>
              </a:rPr>
              <a:t>In high temperatures and pressures (&gt;100 bars)  </a:t>
            </a:r>
            <a:r>
              <a:rPr lang="en-US" sz="2000" dirty="0">
                <a:solidFill>
                  <a:srgbClr val="FF0000"/>
                </a:solidFill>
                <a:latin typeface="Times New Roman" panose="02020603050405020304" pitchFamily="18" charset="0"/>
                <a:cs typeface="Times New Roman" panose="02020603050405020304" pitchFamily="18" charset="0"/>
              </a:rPr>
              <a:t>phosphate hideout</a:t>
            </a:r>
            <a:r>
              <a:rPr lang="en-US" sz="2000" dirty="0">
                <a:latin typeface="Times New Roman" panose="02020603050405020304" pitchFamily="18" charset="0"/>
                <a:cs typeface="Times New Roman" panose="02020603050405020304" pitchFamily="18" charset="0"/>
              </a:rPr>
              <a:t> can occur and it will cause a sudden decrease in phosphate concentration in the feed-water. Excess phosphate will be deposited as Sodium iron hydroxy phosphate – SIHP.</a:t>
            </a:r>
          </a:p>
          <a:p>
            <a:pPr algn="just"/>
            <a:r>
              <a:rPr lang="en-US" sz="2000" dirty="0">
                <a:latin typeface="Times New Roman" panose="02020603050405020304" pitchFamily="18" charset="0"/>
                <a:cs typeface="Times New Roman" panose="02020603050405020304" pitchFamily="18" charset="0"/>
              </a:rPr>
              <a:t>SIHP is unstable at ambient water conditions, thus it re-dissolves when water is cooling (</a:t>
            </a:r>
            <a:r>
              <a:rPr lang="en-US" sz="2000" dirty="0">
                <a:solidFill>
                  <a:srgbClr val="FF0000"/>
                </a:solidFill>
                <a:latin typeface="Times New Roman" panose="02020603050405020304" pitchFamily="18" charset="0"/>
                <a:cs typeface="Times New Roman" panose="02020603050405020304" pitchFamily="18" charset="0"/>
              </a:rPr>
              <a:t>phosphate hideout return</a:t>
            </a:r>
            <a:r>
              <a:rPr lang="en-US" sz="2000" dirty="0">
                <a:latin typeface="Times New Roman" panose="02020603050405020304" pitchFamily="18" charset="0"/>
                <a:cs typeface="Times New Roman" panose="02020603050405020304" pitchFamily="18" charset="0"/>
              </a:rPr>
              <a:t>). This will decrease Na to phosphate ratio.</a:t>
            </a:r>
          </a:p>
          <a:p>
            <a:pPr algn="just"/>
            <a:r>
              <a:rPr lang="en-US" sz="2000" dirty="0">
                <a:latin typeface="Times New Roman" panose="02020603050405020304" pitchFamily="18" charset="0"/>
                <a:cs typeface="Times New Roman" panose="02020603050405020304" pitchFamily="18" charset="0"/>
              </a:rPr>
              <a:t>Na to phosphate drops below 3, feed-water will become acidic.it will react with the oxide layer and create NaFePO</a:t>
            </a:r>
            <a:r>
              <a:rPr lang="en-US" sz="2000" baseline="-25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and Fe</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O</a:t>
            </a:r>
            <a:r>
              <a:rPr lang="en-US" sz="2000" baseline="-25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This reaction convert Magnetite layer into hematite rapidly and cause severe corrosion.</a:t>
            </a:r>
          </a:p>
        </p:txBody>
      </p:sp>
      <p:sp>
        <p:nvSpPr>
          <p:cNvPr id="5" name="TextBox 4"/>
          <p:cNvSpPr txBox="1"/>
          <p:nvPr/>
        </p:nvSpPr>
        <p:spPr>
          <a:xfrm>
            <a:off x="7524207" y="6514011"/>
            <a:ext cx="2177143" cy="246221"/>
          </a:xfrm>
          <a:prstGeom prst="rect">
            <a:avLst/>
          </a:prstGeom>
          <a:noFill/>
        </p:spPr>
        <p:txBody>
          <a:bodyPr wrap="square" rtlCol="0">
            <a:spAutoFit/>
          </a:bodyPr>
          <a:lstStyle/>
          <a:p>
            <a:r>
              <a:rPr lang="en-US" sz="1000" dirty="0"/>
              <a:t>From </a:t>
            </a:r>
            <a:r>
              <a:rPr lang="en-US" sz="1000" dirty="0" err="1"/>
              <a:t>PPChem</a:t>
            </a:r>
            <a:r>
              <a:rPr lang="en-US" sz="1000" dirty="0"/>
              <a:t>, 2010</a:t>
            </a:r>
            <a:endParaRPr lang="en-GB" sz="1000" dirty="0"/>
          </a:p>
        </p:txBody>
      </p:sp>
      <p:pic>
        <p:nvPicPr>
          <p:cNvPr id="6" name="Picture 5"/>
          <p:cNvPicPr>
            <a:picLocks noChangeAspect="1"/>
          </p:cNvPicPr>
          <p:nvPr/>
        </p:nvPicPr>
        <p:blipFill>
          <a:blip r:embed="rId2"/>
          <a:stretch>
            <a:fillRect/>
          </a:stretch>
        </p:blipFill>
        <p:spPr>
          <a:xfrm>
            <a:off x="3327135" y="4556213"/>
            <a:ext cx="5537729" cy="1834688"/>
          </a:xfrm>
          <a:prstGeom prst="rect">
            <a:avLst/>
          </a:prstGeom>
        </p:spPr>
      </p:pic>
    </p:spTree>
    <p:extLst>
      <p:ext uri="{BB962C8B-B14F-4D97-AF65-F5344CB8AC3E}">
        <p14:creationId xmlns:p14="http://schemas.microsoft.com/office/powerpoint/2010/main" val="313075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(ii) Acidic phosphate corrosion</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79267"/>
            <a:ext cx="10515600" cy="515785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Where?</a:t>
            </a:r>
          </a:p>
          <a:p>
            <a:r>
              <a:rPr lang="en-US" sz="2000" dirty="0">
                <a:latin typeface="Times New Roman" panose="02020603050405020304" pitchFamily="18" charset="0"/>
                <a:cs typeface="Times New Roman" panose="02020603050405020304" pitchFamily="18" charset="0"/>
              </a:rPr>
              <a:t>HP evaporator tubes and headers.</a:t>
            </a:r>
          </a:p>
          <a:p>
            <a:pPr marL="0" indent="0">
              <a:buNone/>
            </a:pPr>
            <a:r>
              <a:rPr lang="en-US" sz="2000" b="1" dirty="0">
                <a:latin typeface="Times New Roman" panose="02020603050405020304" pitchFamily="18" charset="0"/>
                <a:cs typeface="Times New Roman" panose="02020603050405020304" pitchFamily="18" charset="0"/>
              </a:rPr>
              <a:t>Root causes</a:t>
            </a:r>
          </a:p>
          <a:p>
            <a:r>
              <a:rPr lang="en-US" sz="2000" dirty="0">
                <a:latin typeface="Times New Roman" panose="02020603050405020304" pitchFamily="18" charset="0"/>
                <a:cs typeface="Times New Roman" panose="02020603050405020304" pitchFamily="18" charset="0"/>
              </a:rPr>
              <a:t>Formation of deposits</a:t>
            </a:r>
          </a:p>
          <a:p>
            <a:r>
              <a:rPr lang="en-US" sz="2000" dirty="0">
                <a:latin typeface="Times New Roman" panose="02020603050405020304" pitchFamily="18" charset="0"/>
                <a:cs typeface="Times New Roman" panose="02020603050405020304" pitchFamily="18" charset="0"/>
              </a:rPr>
              <a:t>Phosphate hideout</a:t>
            </a:r>
          </a:p>
          <a:p>
            <a:r>
              <a:rPr lang="en-US" sz="2000" dirty="0">
                <a:latin typeface="Times New Roman" panose="02020603050405020304" pitchFamily="18" charset="0"/>
                <a:cs typeface="Times New Roman" panose="02020603050405020304" pitchFamily="18" charset="0"/>
              </a:rPr>
              <a:t>Phosphate hideout return</a:t>
            </a:r>
          </a:p>
          <a:p>
            <a:r>
              <a:rPr lang="en-US" sz="2000" dirty="0">
                <a:latin typeface="Times New Roman" panose="02020603050405020304" pitchFamily="18" charset="0"/>
                <a:cs typeface="Times New Roman" panose="02020603050405020304" pitchFamily="18" charset="0"/>
              </a:rPr>
              <a:t>Flow disruptions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Identification</a:t>
            </a:r>
          </a:p>
          <a:p>
            <a:r>
              <a:rPr lang="en-US" sz="2000" dirty="0">
                <a:latin typeface="Times New Roman" panose="02020603050405020304" pitchFamily="18" charset="0"/>
                <a:cs typeface="Times New Roman" panose="02020603050405020304" pitchFamily="18" charset="0"/>
              </a:rPr>
              <a:t>Tube thinning can be identified using ultrasonic testing.</a:t>
            </a:r>
          </a:p>
        </p:txBody>
      </p:sp>
      <p:pic>
        <p:nvPicPr>
          <p:cNvPr id="4" name="Picture 3">
            <a:extLst>
              <a:ext uri="{FF2B5EF4-FFF2-40B4-BE49-F238E27FC236}">
                <a16:creationId xmlns:a16="http://schemas.microsoft.com/office/drawing/2014/main" id="{741AF1F8-372B-4677-9FFA-F072E393EB8D}"/>
              </a:ext>
            </a:extLst>
          </p:cNvPr>
          <p:cNvPicPr>
            <a:picLocks noChangeAspect="1"/>
          </p:cNvPicPr>
          <p:nvPr/>
        </p:nvPicPr>
        <p:blipFill>
          <a:blip r:embed="rId2"/>
          <a:stretch>
            <a:fillRect/>
          </a:stretch>
        </p:blipFill>
        <p:spPr>
          <a:xfrm>
            <a:off x="7631171" y="1406215"/>
            <a:ext cx="3722629" cy="2797229"/>
          </a:xfrm>
          <a:prstGeom prst="rect">
            <a:avLst/>
          </a:prstGeom>
        </p:spPr>
      </p:pic>
      <p:cxnSp>
        <p:nvCxnSpPr>
          <p:cNvPr id="5" name="Straight Arrow Connector 4">
            <a:extLst>
              <a:ext uri="{FF2B5EF4-FFF2-40B4-BE49-F238E27FC236}">
                <a16:creationId xmlns:a16="http://schemas.microsoft.com/office/drawing/2014/main" id="{E358BD00-2A31-411A-A5C7-AC788E3EDC22}"/>
              </a:ext>
            </a:extLst>
          </p:cNvPr>
          <p:cNvCxnSpPr/>
          <p:nvPr/>
        </p:nvCxnSpPr>
        <p:spPr>
          <a:xfrm flipH="1" flipV="1">
            <a:off x="9659007" y="2396359"/>
            <a:ext cx="999046" cy="21294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F78B294-AF2A-42AD-AAEA-3624A4C11E90}"/>
              </a:ext>
            </a:extLst>
          </p:cNvPr>
          <p:cNvSpPr txBox="1"/>
          <p:nvPr/>
        </p:nvSpPr>
        <p:spPr>
          <a:xfrm>
            <a:off x="9124105" y="4525769"/>
            <a:ext cx="3067895" cy="246221"/>
          </a:xfrm>
          <a:prstGeom prst="rect">
            <a:avLst/>
          </a:prstGeom>
          <a:noFill/>
        </p:spPr>
        <p:txBody>
          <a:bodyPr wrap="square" rtlCol="0">
            <a:spAutoFit/>
          </a:bodyPr>
          <a:lstStyle/>
          <a:p>
            <a:r>
              <a:rPr lang="en-US" sz="1000" dirty="0"/>
              <a:t>Acidic phosphate corrosion gouge</a:t>
            </a:r>
            <a:endParaRPr lang="en-GB" sz="1000" dirty="0"/>
          </a:p>
        </p:txBody>
      </p:sp>
    </p:spTree>
    <p:extLst>
      <p:ext uri="{BB962C8B-B14F-4D97-AF65-F5344CB8AC3E}">
        <p14:creationId xmlns:p14="http://schemas.microsoft.com/office/powerpoint/2010/main" val="603416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(iii) Hydrogen Damage</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r>
              <a:rPr lang="en-US" sz="1800" dirty="0">
                <a:solidFill>
                  <a:prstClr val="black"/>
                </a:solidFill>
                <a:latin typeface="Times New Roman" panose="02020603050405020304" pitchFamily="18" charset="0"/>
                <a:cs typeface="Times New Roman" panose="02020603050405020304" pitchFamily="18" charset="0"/>
              </a:rPr>
              <a:t>Condensation of chlorides under the deposits create local acidic environment. This will generate atomic hydrogen and defuse into perlite structure. </a:t>
            </a:r>
          </a:p>
          <a:p>
            <a:pPr lvl="0" algn="just"/>
            <a:r>
              <a:rPr lang="en-US" sz="1800" dirty="0">
                <a:solidFill>
                  <a:prstClr val="black"/>
                </a:solidFill>
                <a:latin typeface="Times New Roman" panose="02020603050405020304" pitchFamily="18" charset="0"/>
                <a:cs typeface="Times New Roman" panose="02020603050405020304" pitchFamily="18" charset="0"/>
              </a:rPr>
              <a:t>These atomic hydrogen will react with cementite in pearlite structure and micro-cracks will be generated. This will lower the strength of the carbon steel and lead premature ruptures in the pipes.</a:t>
            </a:r>
          </a:p>
          <a:p>
            <a:pPr lvl="0" algn="just"/>
            <a:r>
              <a:rPr lang="en-US" sz="1800" dirty="0">
                <a:solidFill>
                  <a:prstClr val="black"/>
                </a:solidFill>
                <a:latin typeface="Times New Roman" panose="02020603050405020304" pitchFamily="18" charset="0"/>
                <a:cs typeface="Times New Roman" panose="02020603050405020304" pitchFamily="18" charset="0"/>
              </a:rPr>
              <a:t>Chloride irons can enter the cycle through minor condenser leakages.</a:t>
            </a:r>
          </a:p>
          <a:p>
            <a:pPr lvl="0" algn="just"/>
            <a:endParaRPr lang="en-US" sz="1800" dirty="0">
              <a:solidFill>
                <a:prstClr val="black"/>
              </a:solidFill>
              <a:latin typeface="Times New Roman" panose="02020603050405020304" pitchFamily="18" charset="0"/>
              <a:cs typeface="Times New Roman" panose="02020603050405020304" pitchFamily="18" charset="0"/>
            </a:endParaRPr>
          </a:p>
          <a:p>
            <a:pPr lvl="0" algn="just"/>
            <a:endParaRPr lang="en-US" sz="1800" dirty="0">
              <a:solidFill>
                <a:prstClr val="black"/>
              </a:solidFill>
              <a:latin typeface="Times New Roman" panose="02020603050405020304" pitchFamily="18" charset="0"/>
              <a:cs typeface="Times New Roman" panose="02020603050405020304" pitchFamily="18" charset="0"/>
            </a:endParaRPr>
          </a:p>
          <a:p>
            <a:pPr marL="0" lvl="0" indent="0" algn="just">
              <a:buNone/>
            </a:pPr>
            <a:r>
              <a:rPr lang="en-US" sz="1800" dirty="0">
                <a:solidFill>
                  <a:prstClr val="black"/>
                </a:solidFill>
                <a:latin typeface="Times New Roman" panose="02020603050405020304" pitchFamily="18" charset="0"/>
                <a:cs typeface="Times New Roman" panose="02020603050405020304" pitchFamily="18" charset="0"/>
              </a:rPr>
              <a:t>Where?</a:t>
            </a:r>
          </a:p>
          <a:p>
            <a:pPr lvl="0" algn="just"/>
            <a:r>
              <a:rPr lang="en-US" sz="1800" dirty="0">
                <a:solidFill>
                  <a:prstClr val="black"/>
                </a:solidFill>
                <a:latin typeface="Times New Roman" panose="02020603050405020304" pitchFamily="18" charset="0"/>
                <a:cs typeface="Times New Roman" panose="02020603050405020304" pitchFamily="18" charset="0"/>
              </a:rPr>
              <a:t>HP evaporator tubes</a:t>
            </a:r>
          </a:p>
          <a:p>
            <a:pPr lvl="0" algn="just"/>
            <a:endParaRPr lang="en-US" sz="1800" dirty="0">
              <a:solidFill>
                <a:prstClr val="black"/>
              </a:solidFill>
              <a:latin typeface="Times New Roman" panose="02020603050405020304" pitchFamily="18" charset="0"/>
              <a:cs typeface="Times New Roman" panose="02020603050405020304" pitchFamily="18" charset="0"/>
            </a:endParaRPr>
          </a:p>
          <a:p>
            <a:pPr marL="0" lvl="0" indent="0" algn="just">
              <a:buNone/>
            </a:pPr>
            <a:r>
              <a:rPr lang="en-US" sz="1800" dirty="0">
                <a:solidFill>
                  <a:prstClr val="black"/>
                </a:solidFill>
                <a:latin typeface="Times New Roman" panose="02020603050405020304" pitchFamily="18" charset="0"/>
                <a:cs typeface="Times New Roman" panose="02020603050405020304" pitchFamily="18" charset="0"/>
              </a:rPr>
              <a:t>Identification</a:t>
            </a:r>
          </a:p>
          <a:p>
            <a:pPr lvl="0" algn="just"/>
            <a:r>
              <a:rPr lang="en-US" sz="1800" dirty="0">
                <a:solidFill>
                  <a:prstClr val="black"/>
                </a:solidFill>
                <a:latin typeface="Times New Roman" panose="02020603050405020304" pitchFamily="18" charset="0"/>
                <a:cs typeface="Times New Roman" panose="02020603050405020304" pitchFamily="18" charset="0"/>
              </a:rPr>
              <a:t>Some times tube thinning does not occur. Harder to identify using NDE methods.</a:t>
            </a:r>
          </a:p>
          <a:p>
            <a:pPr lvl="0" algn="just"/>
            <a:endParaRPr lang="en-US" sz="1800" dirty="0">
              <a:solidFill>
                <a:prstClr val="black"/>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3E99702-8C2E-4144-9774-1EC6FBAAE5A6}"/>
              </a:ext>
            </a:extLst>
          </p:cNvPr>
          <p:cNvPicPr>
            <a:picLocks noChangeAspect="1"/>
          </p:cNvPicPr>
          <p:nvPr/>
        </p:nvPicPr>
        <p:blipFill>
          <a:blip r:embed="rId2"/>
          <a:stretch>
            <a:fillRect/>
          </a:stretch>
        </p:blipFill>
        <p:spPr>
          <a:xfrm>
            <a:off x="2095666" y="3419589"/>
            <a:ext cx="5396326" cy="486625"/>
          </a:xfrm>
          <a:prstGeom prst="rect">
            <a:avLst/>
          </a:prstGeom>
        </p:spPr>
      </p:pic>
      <p:pic>
        <p:nvPicPr>
          <p:cNvPr id="7" name="Picture 6">
            <a:extLst>
              <a:ext uri="{FF2B5EF4-FFF2-40B4-BE49-F238E27FC236}">
                <a16:creationId xmlns:a16="http://schemas.microsoft.com/office/drawing/2014/main" id="{512B6AE5-167F-4891-B49C-F807F6551411}"/>
              </a:ext>
            </a:extLst>
          </p:cNvPr>
          <p:cNvPicPr>
            <a:picLocks noChangeAspect="1"/>
          </p:cNvPicPr>
          <p:nvPr/>
        </p:nvPicPr>
        <p:blipFill>
          <a:blip r:embed="rId3"/>
          <a:stretch>
            <a:fillRect/>
          </a:stretch>
        </p:blipFill>
        <p:spPr>
          <a:xfrm>
            <a:off x="8875583" y="3237128"/>
            <a:ext cx="3234583" cy="2612139"/>
          </a:xfrm>
          <a:prstGeom prst="rect">
            <a:avLst/>
          </a:prstGeom>
        </p:spPr>
      </p:pic>
      <p:sp>
        <p:nvSpPr>
          <p:cNvPr id="8" name="TextBox 7">
            <a:extLst>
              <a:ext uri="{FF2B5EF4-FFF2-40B4-BE49-F238E27FC236}">
                <a16:creationId xmlns:a16="http://schemas.microsoft.com/office/drawing/2014/main" id="{EB3073B5-08FF-459C-966A-CA7ABCA74A46}"/>
              </a:ext>
            </a:extLst>
          </p:cNvPr>
          <p:cNvSpPr txBox="1"/>
          <p:nvPr/>
        </p:nvSpPr>
        <p:spPr>
          <a:xfrm>
            <a:off x="9292270" y="5849267"/>
            <a:ext cx="3067895" cy="246221"/>
          </a:xfrm>
          <a:prstGeom prst="rect">
            <a:avLst/>
          </a:prstGeom>
          <a:noFill/>
        </p:spPr>
        <p:txBody>
          <a:bodyPr wrap="square" rtlCol="0">
            <a:spAutoFit/>
          </a:bodyPr>
          <a:lstStyle/>
          <a:p>
            <a:r>
              <a:rPr lang="en-US" sz="1000" dirty="0"/>
              <a:t>Micro-fractures in pearlite structure</a:t>
            </a:r>
            <a:endParaRPr lang="en-GB" sz="1000" dirty="0"/>
          </a:p>
        </p:txBody>
      </p:sp>
    </p:spTree>
    <p:extLst>
      <p:ext uri="{BB962C8B-B14F-4D97-AF65-F5344CB8AC3E}">
        <p14:creationId xmlns:p14="http://schemas.microsoft.com/office/powerpoint/2010/main" val="2880234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Thermal transients influenced failures</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729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3557"/>
            <a:ext cx="10515600" cy="606849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What are thermal transients?</a:t>
            </a:r>
          </a:p>
          <a:p>
            <a:pPr algn="just"/>
            <a:r>
              <a:rPr lang="en-US" sz="2000" dirty="0">
                <a:latin typeface="Times New Roman" panose="02020603050405020304" pitchFamily="18" charset="0"/>
                <a:cs typeface="Times New Roman" panose="02020603050405020304" pitchFamily="18" charset="0"/>
              </a:rPr>
              <a:t>They are the repeated heating and cooling cycles happens during plant’s startup, shutdown and load changes.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How they cause failures?</a:t>
            </a:r>
          </a:p>
          <a:p>
            <a:pPr algn="just"/>
            <a:r>
              <a:rPr lang="en-US" sz="2000" dirty="0">
                <a:latin typeface="Times New Roman" panose="02020603050405020304" pitchFamily="18" charset="0"/>
                <a:cs typeface="Times New Roman" panose="02020603050405020304" pitchFamily="18" charset="0"/>
              </a:rPr>
              <a:t>This thermal transients cause thermal stresses in the components due to restricted expansions and temperature gradients.</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Transients cause irreversible fatigue damage in components during each thermal cycle. </a:t>
            </a:r>
          </a:p>
          <a:p>
            <a:pPr algn="just"/>
            <a:r>
              <a:rPr lang="en-US" sz="2000" dirty="0">
                <a:latin typeface="Times New Roman" panose="02020603050405020304" pitchFamily="18" charset="0"/>
                <a:cs typeface="Times New Roman" panose="02020603050405020304" pitchFamily="18" charset="0"/>
              </a:rPr>
              <a:t>After a number of repeated cycles, small cracks will form in the stress concentrations and eventually they lead to </a:t>
            </a:r>
            <a:r>
              <a:rPr lang="en-US" sz="2000" b="1" dirty="0">
                <a:latin typeface="Times New Roman" panose="02020603050405020304" pitchFamily="18" charset="0"/>
                <a:cs typeface="Times New Roman" panose="02020603050405020304" pitchFamily="18" charset="0"/>
              </a:rPr>
              <a:t>thermal fatigue failures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corrosion fatigue failures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How to identify?</a:t>
            </a:r>
          </a:p>
          <a:p>
            <a:r>
              <a:rPr lang="en-US" sz="2000" dirty="0">
                <a:latin typeface="Times New Roman" panose="02020603050405020304" pitchFamily="18" charset="0"/>
                <a:cs typeface="Times New Roman" panose="02020603050405020304" pitchFamily="18" charset="0"/>
              </a:rPr>
              <a:t>Through plant’s distributed control system(DCS) trends.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86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55223"/>
            <a:ext cx="10515600" cy="4121740"/>
          </a:xfrm>
        </p:spPr>
        <p:txBody>
          <a:bodyPr/>
          <a:lstStyle/>
          <a:p>
            <a:r>
              <a:rPr lang="en-US" dirty="0">
                <a:latin typeface="Times New Roman" panose="02020603050405020304" pitchFamily="18" charset="0"/>
                <a:cs typeface="Times New Roman" panose="02020603050405020304" pitchFamily="18" charset="0"/>
              </a:rPr>
              <a:t>Attemperator spray water leakages.</a:t>
            </a:r>
          </a:p>
          <a:p>
            <a:r>
              <a:rPr lang="en-US" dirty="0">
                <a:latin typeface="Times New Roman" panose="02020603050405020304" pitchFamily="18" charset="0"/>
                <a:cs typeface="Times New Roman" panose="02020603050405020304" pitchFamily="18" charset="0"/>
              </a:rPr>
              <a:t>Attemperator overspray.</a:t>
            </a:r>
          </a:p>
          <a:p>
            <a:r>
              <a:rPr lang="en-US" dirty="0">
                <a:latin typeface="Times New Roman" panose="02020603050405020304" pitchFamily="18" charset="0"/>
                <a:cs typeface="Times New Roman" panose="02020603050405020304" pitchFamily="18" charset="0"/>
              </a:rPr>
              <a:t>Ineffective HP SH draining during startup.</a:t>
            </a:r>
          </a:p>
          <a:p>
            <a:r>
              <a:rPr lang="en-US" dirty="0">
                <a:latin typeface="Times New Roman" panose="02020603050405020304" pitchFamily="18" charset="0"/>
                <a:cs typeface="Times New Roman" panose="02020603050405020304" pitchFamily="18" charset="0"/>
              </a:rPr>
              <a:t>High pressure ramp rates in HP and LP drums.</a:t>
            </a:r>
          </a:p>
          <a:p>
            <a:r>
              <a:rPr lang="en-US" dirty="0">
                <a:latin typeface="Times New Roman" panose="02020603050405020304" pitchFamily="18" charset="0"/>
                <a:cs typeface="Times New Roman" panose="02020603050405020304" pitchFamily="18" charset="0"/>
              </a:rPr>
              <a:t>HP bypass control valve erosion.</a:t>
            </a:r>
          </a:p>
          <a:p>
            <a:r>
              <a:rPr lang="en-US" dirty="0">
                <a:latin typeface="Times New Roman" panose="02020603050405020304" pitchFamily="18" charset="0"/>
                <a:cs typeface="Times New Roman" panose="02020603050405020304" pitchFamily="18" charset="0"/>
              </a:rPr>
              <a:t>Forced cooling</a:t>
            </a:r>
          </a:p>
          <a:p>
            <a:pPr marL="0" indent="0">
              <a:buNone/>
            </a:pPr>
            <a:endParaRPr lang="en-GB"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normAutofit fontScale="90000"/>
          </a:bodyPr>
          <a:lstStyle/>
          <a:p>
            <a:pPr algn="ctr"/>
            <a:r>
              <a:rPr lang="en-US" sz="4800" dirty="0">
                <a:latin typeface="Times New Roman" panose="02020603050405020304" pitchFamily="18" charset="0"/>
                <a:cs typeface="Times New Roman" panose="02020603050405020304" pitchFamily="18" charset="0"/>
              </a:rPr>
              <a:t>Commonly identified causes for damaging thermal transients</a:t>
            </a:r>
            <a:endParaRPr lang="en-GB"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23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406" y="108568"/>
            <a:ext cx="10515600" cy="1007236"/>
          </a:xfrm>
        </p:spPr>
        <p:txBody>
          <a:bodyPr/>
          <a:lstStyle/>
          <a:p>
            <a:r>
              <a:rPr lang="en-US" dirty="0">
                <a:latin typeface="Times New Roman" panose="02020603050405020304" pitchFamily="18" charset="0"/>
                <a:cs typeface="Times New Roman" panose="02020603050405020304" pitchFamily="18" charset="0"/>
              </a:rPr>
              <a:t>Attemperator spray water leakages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0491"/>
            <a:ext cx="10515600" cy="4966472"/>
          </a:xfrm>
        </p:spPr>
        <p:txBody>
          <a:bodyPr>
            <a:normAutofit/>
          </a:bodyPr>
          <a:lstStyle/>
          <a:p>
            <a:r>
              <a:rPr lang="en-US" sz="1800" dirty="0">
                <a:latin typeface="Times New Roman" panose="02020603050405020304" pitchFamily="18" charset="0"/>
                <a:cs typeface="Times New Roman" panose="02020603050405020304" pitchFamily="18" charset="0"/>
              </a:rPr>
              <a:t>When the HP SH outlet has zero or low steam flow and attemperator water leakage is present in the system. Spray water will accumulate at the bottom of the pipes.</a:t>
            </a:r>
          </a:p>
          <a:p>
            <a:r>
              <a:rPr lang="en-US" sz="1800" dirty="0">
                <a:latin typeface="Times New Roman" panose="02020603050405020304" pitchFamily="18" charset="0"/>
                <a:cs typeface="Times New Roman" panose="02020603050405020304" pitchFamily="18" charset="0"/>
              </a:rPr>
              <a:t>Small leakages cause no problem. But better to be aware of this.</a:t>
            </a:r>
          </a:p>
          <a:p>
            <a:r>
              <a:rPr lang="en-US" sz="1800" dirty="0">
                <a:latin typeface="Times New Roman" panose="02020603050405020304" pitchFamily="18" charset="0"/>
                <a:cs typeface="Times New Roman" panose="02020603050405020304" pitchFamily="18" charset="0"/>
              </a:rPr>
              <a:t>Possible failures:</a:t>
            </a:r>
          </a:p>
          <a:p>
            <a:pPr marL="742950" lvl="1" indent="-285750"/>
            <a:r>
              <a:rPr lang="en-US" sz="1600" dirty="0">
                <a:latin typeface="Times New Roman" panose="02020603050405020304" pitchFamily="18" charset="0"/>
                <a:cs typeface="Times New Roman" panose="02020603050405020304" pitchFamily="18" charset="0"/>
              </a:rPr>
              <a:t>Cracks in girth welds</a:t>
            </a:r>
          </a:p>
          <a:p>
            <a:pPr marL="742950" lvl="1" indent="-285750"/>
            <a:r>
              <a:rPr lang="en-US" sz="1600" dirty="0">
                <a:latin typeface="Times New Roman" panose="02020603050405020304" pitchFamily="18" charset="0"/>
                <a:cs typeface="Times New Roman" panose="02020603050405020304" pitchFamily="18" charset="0"/>
              </a:rPr>
              <a:t>Hogging of the pipe due to top and bottom temperature difference of the pipe.</a:t>
            </a:r>
          </a:p>
        </p:txBody>
      </p:sp>
      <p:sp>
        <p:nvSpPr>
          <p:cNvPr id="7" name="TextBox 6">
            <a:extLst>
              <a:ext uri="{FF2B5EF4-FFF2-40B4-BE49-F238E27FC236}">
                <a16:creationId xmlns:a16="http://schemas.microsoft.com/office/drawing/2014/main" id="{EF118B03-556C-458A-B9AB-E9F653E08DDD}"/>
              </a:ext>
            </a:extLst>
          </p:cNvPr>
          <p:cNvSpPr txBox="1"/>
          <p:nvPr/>
        </p:nvSpPr>
        <p:spPr>
          <a:xfrm>
            <a:off x="7239357" y="3393925"/>
            <a:ext cx="4066903"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Main cause: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Master control/Martyr block valve logic</a:t>
            </a:r>
            <a:endParaRPr lang="en-GB" sz="1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A4E1430-5EB4-48B2-AD28-8813CCA5F3BE}"/>
              </a:ext>
            </a:extLst>
          </p:cNvPr>
          <p:cNvPicPr>
            <a:picLocks noChangeAspect="1"/>
          </p:cNvPicPr>
          <p:nvPr/>
        </p:nvPicPr>
        <p:blipFill rotWithShape="1">
          <a:blip r:embed="rId2"/>
          <a:srcRect b="10831"/>
          <a:stretch/>
        </p:blipFill>
        <p:spPr>
          <a:xfrm>
            <a:off x="847509" y="3073734"/>
            <a:ext cx="6205140" cy="3655898"/>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4FB4D7F-61F7-450D-85A0-727F28B02641}"/>
                  </a:ext>
                </a:extLst>
              </p:cNvPr>
              <p:cNvSpPr txBox="1"/>
              <p:nvPr/>
            </p:nvSpPr>
            <p:spPr>
              <a:xfrm>
                <a:off x="7310152" y="5658904"/>
                <a:ext cx="4066903"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Identified by looking at the </a:t>
                </a:r>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𝑇</m:t>
                    </m:r>
                  </m:oMath>
                </a14:m>
                <a:r>
                  <a:rPr lang="en-US" sz="1400" dirty="0">
                    <a:latin typeface="Times New Roman" panose="02020603050405020304" pitchFamily="18" charset="0"/>
                    <a:cs typeface="Times New Roman" panose="02020603050405020304" pitchFamily="18" charset="0"/>
                  </a:rPr>
                  <a:t> between </a:t>
                </a:r>
                <a:r>
                  <a:rPr lang="en-US" sz="1400" dirty="0" err="1">
                    <a:latin typeface="Times New Roman" panose="02020603050405020304" pitchFamily="18" charset="0"/>
                    <a:cs typeface="Times New Roman" panose="02020603050405020304" pitchFamily="18" charset="0"/>
                  </a:rPr>
                  <a:t>attemperator</a:t>
                </a:r>
                <a:r>
                  <a:rPr lang="en-US" sz="1400" dirty="0">
                    <a:latin typeface="Times New Roman" panose="02020603050405020304" pitchFamily="18" charset="0"/>
                    <a:cs typeface="Times New Roman" panose="02020603050405020304" pitchFamily="18" charset="0"/>
                  </a:rPr>
                  <a:t> inlet and outlet during early startup.</a:t>
                </a:r>
                <a:endParaRPr lang="en-GB" sz="1400" dirty="0">
                  <a:latin typeface="Times New Roman" panose="02020603050405020304" pitchFamily="18" charset="0"/>
                  <a:cs typeface="Times New Roman" panose="02020603050405020304" pitchFamily="18" charset="0"/>
                </a:endParaRPr>
              </a:p>
            </p:txBody>
          </p:sp>
        </mc:Choice>
        <mc:Fallback>
          <p:sp>
            <p:nvSpPr>
              <p:cNvPr id="9" name="TextBox 8">
                <a:extLst>
                  <a:ext uri="{FF2B5EF4-FFF2-40B4-BE49-F238E27FC236}">
                    <a16:creationId xmlns:a16="http://schemas.microsoft.com/office/drawing/2014/main" id="{44FB4D7F-61F7-450D-85A0-727F28B02641}"/>
                  </a:ext>
                </a:extLst>
              </p:cNvPr>
              <p:cNvSpPr txBox="1">
                <a:spLocks noRot="1" noChangeAspect="1" noMove="1" noResize="1" noEditPoints="1" noAdjustHandles="1" noChangeArrowheads="1" noChangeShapeType="1" noTextEdit="1"/>
              </p:cNvSpPr>
              <p:nvPr/>
            </p:nvSpPr>
            <p:spPr>
              <a:xfrm>
                <a:off x="7310152" y="5658904"/>
                <a:ext cx="4066903" cy="523220"/>
              </a:xfrm>
              <a:prstGeom prst="rect">
                <a:avLst/>
              </a:prstGeom>
              <a:blipFill>
                <a:blip r:embed="rId3"/>
                <a:stretch>
                  <a:fillRect l="-450" t="-1163" b="-11628"/>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37CB30A-B10A-412B-B984-A24B6DDC5BE2}"/>
              </a:ext>
            </a:extLst>
          </p:cNvPr>
          <p:cNvSpPr txBox="1"/>
          <p:nvPr/>
        </p:nvSpPr>
        <p:spPr>
          <a:xfrm>
            <a:off x="7239357" y="6475812"/>
            <a:ext cx="2177143"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From </a:t>
            </a:r>
            <a:r>
              <a:rPr lang="en-US" sz="1000" dirty="0" err="1">
                <a:latin typeface="Times New Roman" panose="02020603050405020304" pitchFamily="18" charset="0"/>
                <a:cs typeface="Times New Roman" panose="02020603050405020304" pitchFamily="18" charset="0"/>
              </a:rPr>
              <a:t>PPChem</a:t>
            </a:r>
            <a:r>
              <a:rPr lang="en-US" sz="1000" dirty="0">
                <a:latin typeface="Times New Roman" panose="02020603050405020304" pitchFamily="18" charset="0"/>
                <a:cs typeface="Times New Roman" panose="02020603050405020304" pitchFamily="18" charset="0"/>
              </a:rPr>
              <a:t>, 2019</a:t>
            </a:r>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498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98212"/>
          </a:xfrm>
        </p:spPr>
        <p:txBody>
          <a:bodyPr>
            <a:noAutofit/>
          </a:bodyPr>
          <a:lstStyle/>
          <a:p>
            <a:r>
              <a:rPr lang="en-US" dirty="0" err="1">
                <a:latin typeface="Times New Roman" panose="02020603050405020304" pitchFamily="18" charset="0"/>
                <a:cs typeface="Times New Roman" panose="02020603050405020304" pitchFamily="18" charset="0"/>
              </a:rPr>
              <a:t>Attemperator</a:t>
            </a:r>
            <a:r>
              <a:rPr lang="en-US" dirty="0">
                <a:latin typeface="Times New Roman" panose="02020603050405020304" pitchFamily="18" charset="0"/>
                <a:cs typeface="Times New Roman" panose="02020603050405020304" pitchFamily="18" charset="0"/>
              </a:rPr>
              <a:t> overspray</a:t>
            </a:r>
            <a:br>
              <a:rPr lang="en-US"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58537"/>
            <a:ext cx="10515600" cy="4818426"/>
          </a:xfrm>
        </p:spPr>
        <p:txBody>
          <a:bodyPr>
            <a:normAutofit/>
          </a:bodyPr>
          <a:lstStyle/>
          <a:p>
            <a:pPr lvl="0"/>
            <a:r>
              <a:rPr lang="en-US" sz="2000" dirty="0">
                <a:solidFill>
                  <a:prstClr val="black"/>
                </a:solidFill>
                <a:latin typeface="Times New Roman" panose="02020603050405020304" pitchFamily="18" charset="0"/>
                <a:cs typeface="Times New Roman" panose="02020603050405020304" pitchFamily="18" charset="0"/>
              </a:rPr>
              <a:t>When steam flow rate and temperature is not sufficient enough to evaporate the sprayed amount of water. The water droplets will accelerate and hit the pipe inner surface and can cause erosion.</a:t>
            </a:r>
          </a:p>
          <a:p>
            <a:pPr lvl="0"/>
            <a:r>
              <a:rPr lang="en-US" sz="2000" dirty="0">
                <a:solidFill>
                  <a:prstClr val="black"/>
                </a:solidFill>
                <a:latin typeface="Times New Roman" panose="02020603050405020304" pitchFamily="18" charset="0"/>
                <a:cs typeface="Times New Roman" panose="02020603050405020304" pitchFamily="18" charset="0"/>
              </a:rPr>
              <a:t>Identification</a:t>
            </a:r>
          </a:p>
          <a:p>
            <a:pPr lvl="1"/>
            <a:r>
              <a:rPr lang="en-US" sz="1600" dirty="0">
                <a:solidFill>
                  <a:prstClr val="black"/>
                </a:solidFill>
                <a:latin typeface="Times New Roman" panose="02020603050405020304" pitchFamily="18" charset="0"/>
                <a:cs typeface="Times New Roman" panose="02020603050405020304" pitchFamily="18" charset="0"/>
              </a:rPr>
              <a:t>If the temperature downstream the attemperator drops to sat. temp it indicates an overspray</a:t>
            </a:r>
            <a:endParaRPr lang="en-GB" sz="1600" dirty="0">
              <a:solidFill>
                <a:prstClr val="black"/>
              </a:solidFill>
              <a:latin typeface="Times New Roman" panose="02020603050405020304" pitchFamily="18" charset="0"/>
              <a:cs typeface="Times New Roman" panose="02020603050405020304" pitchFamily="18" charset="0"/>
            </a:endParaRPr>
          </a:p>
          <a:p>
            <a:pPr lvl="0"/>
            <a:endParaRPr lang="en-GB" sz="2000" dirty="0">
              <a:solidFill>
                <a:prstClr val="black"/>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45C1B2-E416-4F5F-BF5C-7A013360ECD8}"/>
              </a:ext>
            </a:extLst>
          </p:cNvPr>
          <p:cNvPicPr>
            <a:picLocks noChangeAspect="1"/>
          </p:cNvPicPr>
          <p:nvPr/>
        </p:nvPicPr>
        <p:blipFill>
          <a:blip r:embed="rId2"/>
          <a:stretch>
            <a:fillRect/>
          </a:stretch>
        </p:blipFill>
        <p:spPr>
          <a:xfrm>
            <a:off x="973183" y="2853665"/>
            <a:ext cx="6134722" cy="3914345"/>
          </a:xfrm>
          <a:prstGeom prst="rect">
            <a:avLst/>
          </a:prstGeom>
        </p:spPr>
      </p:pic>
      <p:sp>
        <p:nvSpPr>
          <p:cNvPr id="6" name="TextBox 5">
            <a:extLst>
              <a:ext uri="{FF2B5EF4-FFF2-40B4-BE49-F238E27FC236}">
                <a16:creationId xmlns:a16="http://schemas.microsoft.com/office/drawing/2014/main" id="{10B3287F-6BD1-462E-86CC-958DC4053A40}"/>
              </a:ext>
            </a:extLst>
          </p:cNvPr>
          <p:cNvSpPr txBox="1"/>
          <p:nvPr/>
        </p:nvSpPr>
        <p:spPr>
          <a:xfrm>
            <a:off x="7430815" y="3258207"/>
            <a:ext cx="4204138" cy="1631216"/>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Root causes: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Issues in </a:t>
            </a:r>
            <a:r>
              <a:rPr lang="en-US" sz="1600" dirty="0" err="1">
                <a:latin typeface="Times New Roman" panose="02020603050405020304" pitchFamily="18" charset="0"/>
                <a:cs typeface="Times New Roman" panose="02020603050405020304" pitchFamily="18" charset="0"/>
              </a:rPr>
              <a:t>attemperator</a:t>
            </a:r>
            <a:r>
              <a:rPr lang="en-US" sz="1600" dirty="0">
                <a:latin typeface="Times New Roman" panose="02020603050405020304" pitchFamily="18" charset="0"/>
                <a:cs typeface="Times New Roman" panose="02020603050405020304" pitchFamily="18" charset="0"/>
              </a:rPr>
              <a:t> control system.</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Manual operation of the spray valve.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Lack of </a:t>
            </a:r>
            <a:r>
              <a:rPr lang="en-US" sz="1600" dirty="0" err="1">
                <a:latin typeface="Times New Roman" panose="02020603050405020304" pitchFamily="18" charset="0"/>
                <a:cs typeface="Times New Roman" panose="02020603050405020304" pitchFamily="18" charset="0"/>
              </a:rPr>
              <a:t>attemperator</a:t>
            </a:r>
            <a:r>
              <a:rPr lang="en-US" sz="1600" dirty="0">
                <a:latin typeface="Times New Roman" panose="02020603050405020304" pitchFamily="18" charset="0"/>
                <a:cs typeface="Times New Roman" panose="02020603050405020304" pitchFamily="18" charset="0"/>
              </a:rPr>
              <a:t> protective logic</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159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404566" cy="880200"/>
          </a:xfrm>
        </p:spPr>
        <p:txBody>
          <a:bodyPr>
            <a:noAutofit/>
          </a:bodyPr>
          <a:lstStyle/>
          <a:p>
            <a:r>
              <a:rPr lang="en-US" dirty="0">
                <a:latin typeface="Times New Roman" panose="02020603050405020304" pitchFamily="18" charset="0"/>
                <a:cs typeface="Times New Roman" panose="02020603050405020304" pitchFamily="18" charset="0"/>
              </a:rPr>
              <a:t>Ineffective HP SH draining during startup</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58537"/>
            <a:ext cx="10515600" cy="4818426"/>
          </a:xfrm>
        </p:spPr>
        <p:txBody>
          <a:bodyPr>
            <a:normAutofit/>
          </a:bodyPr>
          <a:lstStyle/>
          <a:p>
            <a:pPr lvl="0"/>
            <a:r>
              <a:rPr lang="en-US" sz="1800" dirty="0">
                <a:solidFill>
                  <a:prstClr val="black"/>
                </a:solidFill>
                <a:latin typeface="Times New Roman" panose="02020603050405020304" pitchFamily="18" charset="0"/>
                <a:cs typeface="Times New Roman" panose="02020603050405020304" pitchFamily="18" charset="0"/>
              </a:rPr>
              <a:t>Migration of undrained condensate </a:t>
            </a:r>
            <a:r>
              <a:rPr lang="en-US" sz="1800" dirty="0" err="1">
                <a:solidFill>
                  <a:prstClr val="black"/>
                </a:solidFill>
                <a:latin typeface="Times New Roman" panose="02020603050405020304" pitchFamily="18" charset="0"/>
                <a:cs typeface="Times New Roman" panose="02020603050405020304" pitchFamily="18" charset="0"/>
              </a:rPr>
              <a:t>throught</a:t>
            </a:r>
            <a:r>
              <a:rPr lang="en-US" sz="1800" dirty="0">
                <a:solidFill>
                  <a:prstClr val="black"/>
                </a:solidFill>
                <a:latin typeface="Times New Roman" panose="02020603050405020304" pitchFamily="18" charset="0"/>
                <a:cs typeface="Times New Roman" panose="02020603050405020304" pitchFamily="18" charset="0"/>
              </a:rPr>
              <a:t> pipes cause damage to steam pipes, headers and tubes.</a:t>
            </a:r>
          </a:p>
          <a:p>
            <a:pPr lvl="0"/>
            <a:r>
              <a:rPr lang="en-US" sz="1800" dirty="0">
                <a:solidFill>
                  <a:prstClr val="black"/>
                </a:solidFill>
                <a:latin typeface="Times New Roman" panose="02020603050405020304" pitchFamily="18" charset="0"/>
                <a:cs typeface="Times New Roman" panose="02020603050405020304" pitchFamily="18" charset="0"/>
              </a:rPr>
              <a:t>Large amount of condensate will generated inside the SH tubes during CC purge, prior to the start up. It has to be drained properly before initiate the </a:t>
            </a:r>
            <a:r>
              <a:rPr lang="en-US" sz="1800" dirty="0" err="1">
                <a:solidFill>
                  <a:prstClr val="black"/>
                </a:solidFill>
                <a:latin typeface="Times New Roman" panose="02020603050405020304" pitchFamily="18" charset="0"/>
                <a:cs typeface="Times New Roman" panose="02020603050405020304" pitchFamily="18" charset="0"/>
              </a:rPr>
              <a:t>steamflow</a:t>
            </a:r>
            <a:r>
              <a:rPr lang="en-US" sz="1800" dirty="0">
                <a:solidFill>
                  <a:prstClr val="black"/>
                </a:solidFill>
                <a:latin typeface="Times New Roman" panose="02020603050405020304" pitchFamily="18" charset="0"/>
                <a:cs typeface="Times New Roman" panose="02020603050405020304" pitchFamily="18" charset="0"/>
              </a:rPr>
              <a:t>. </a:t>
            </a:r>
            <a:endParaRPr lang="en-GB" sz="1800" dirty="0">
              <a:solidFill>
                <a:prstClr val="black"/>
              </a:solidFill>
              <a:latin typeface="Times New Roman" panose="02020603050405020304" pitchFamily="18" charset="0"/>
              <a:cs typeface="Times New Roman" panose="02020603050405020304" pitchFamily="18" charset="0"/>
            </a:endParaRPr>
          </a:p>
          <a:p>
            <a:pPr lvl="0"/>
            <a:r>
              <a:rPr lang="en-US" sz="1800" dirty="0">
                <a:solidFill>
                  <a:prstClr val="black"/>
                </a:solidFill>
                <a:latin typeface="Times New Roman" panose="02020603050405020304" pitchFamily="18" charset="0"/>
                <a:cs typeface="Times New Roman" panose="02020603050405020304" pitchFamily="18" charset="0"/>
              </a:rPr>
              <a:t>Identification</a:t>
            </a:r>
          </a:p>
          <a:p>
            <a:pPr lvl="1"/>
            <a:r>
              <a:rPr lang="en-US" sz="1600" dirty="0">
                <a:solidFill>
                  <a:prstClr val="black"/>
                </a:solidFill>
                <a:latin typeface="Times New Roman" panose="02020603050405020304" pitchFamily="18" charset="0"/>
                <a:cs typeface="Times New Roman" panose="02020603050405020304" pitchFamily="18" charset="0"/>
              </a:rPr>
              <a:t>Cannot identify directly. Condensate migration can be identified by looking at HP outlet temperature.</a:t>
            </a:r>
            <a:endParaRPr lang="en-GB" sz="2000" dirty="0">
              <a:solidFill>
                <a:prstClr val="black"/>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73EC094-6302-48DE-A392-FAFE78FB135E}"/>
              </a:ext>
            </a:extLst>
          </p:cNvPr>
          <p:cNvPicPr>
            <a:picLocks noChangeAspect="1"/>
          </p:cNvPicPr>
          <p:nvPr/>
        </p:nvPicPr>
        <p:blipFill>
          <a:blip r:embed="rId2"/>
          <a:stretch>
            <a:fillRect/>
          </a:stretch>
        </p:blipFill>
        <p:spPr>
          <a:xfrm>
            <a:off x="543684" y="2913479"/>
            <a:ext cx="6337715" cy="3880090"/>
          </a:xfrm>
          <a:prstGeom prst="rect">
            <a:avLst/>
          </a:prstGeom>
        </p:spPr>
      </p:pic>
      <p:sp>
        <p:nvSpPr>
          <p:cNvPr id="7" name="TextBox 6">
            <a:extLst>
              <a:ext uri="{FF2B5EF4-FFF2-40B4-BE49-F238E27FC236}">
                <a16:creationId xmlns:a16="http://schemas.microsoft.com/office/drawing/2014/main" id="{9A3C5923-01BF-43F8-9A24-E7D3B68AA4A4}"/>
              </a:ext>
            </a:extLst>
          </p:cNvPr>
          <p:cNvSpPr txBox="1"/>
          <p:nvPr/>
        </p:nvSpPr>
        <p:spPr>
          <a:xfrm>
            <a:off x="6881399" y="3230335"/>
            <a:ext cx="3352800"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Causes: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Small drain valves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Small slope of the drain pipes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Blowdown tank location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Control valve operation</a:t>
            </a:r>
          </a:p>
        </p:txBody>
      </p:sp>
      <p:sp>
        <p:nvSpPr>
          <p:cNvPr id="8" name="TextBox 7">
            <a:extLst>
              <a:ext uri="{FF2B5EF4-FFF2-40B4-BE49-F238E27FC236}">
                <a16:creationId xmlns:a16="http://schemas.microsoft.com/office/drawing/2014/main" id="{DDB04816-F941-48E0-9F36-6631F9A34164}"/>
              </a:ext>
            </a:extLst>
          </p:cNvPr>
          <p:cNvSpPr txBox="1"/>
          <p:nvPr/>
        </p:nvSpPr>
        <p:spPr>
          <a:xfrm>
            <a:off x="6881399" y="4853524"/>
            <a:ext cx="5079373"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1">
                    <a:lumMod val="75000"/>
                  </a:schemeClr>
                </a:solidFill>
                <a:latin typeface="Times New Roman" panose="02020603050405020304" pitchFamily="18" charset="0"/>
                <a:cs typeface="Times New Roman" panose="02020603050405020304" pitchFamily="18" charset="0"/>
              </a:rPr>
              <a:t>NEM has mentioned that in our plant this draining procedure happens automatically during start up.</a:t>
            </a:r>
          </a:p>
          <a:p>
            <a:pPr marL="285750" indent="-285750">
              <a:buFont typeface="Arial" panose="020B0604020202020204" pitchFamily="34" charset="0"/>
              <a:buChar char="•"/>
            </a:pPr>
            <a:r>
              <a:rPr lang="en-US" sz="1600" dirty="0">
                <a:solidFill>
                  <a:schemeClr val="accent1">
                    <a:lumMod val="75000"/>
                  </a:schemeClr>
                </a:solidFill>
                <a:latin typeface="Times New Roman" panose="02020603050405020304" pitchFamily="18" charset="0"/>
                <a:cs typeface="Times New Roman" panose="02020603050405020304" pitchFamily="18" charset="0"/>
              </a:rPr>
              <a:t>They have also mentioned drains have sized for the cold most HRSG start up.</a:t>
            </a:r>
          </a:p>
          <a:p>
            <a:pPr marL="285750" indent="-285750">
              <a:buFont typeface="Arial" panose="020B0604020202020204" pitchFamily="34" charset="0"/>
              <a:buChar char="•"/>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922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223" y="365126"/>
            <a:ext cx="11268891" cy="880200"/>
          </a:xfrm>
        </p:spPr>
        <p:txBody>
          <a:bodyPr>
            <a:noAutofit/>
          </a:bodyPr>
          <a:lstStyle/>
          <a:p>
            <a:r>
              <a:rPr lang="en-US" dirty="0">
                <a:latin typeface="Times New Roman" panose="02020603050405020304" pitchFamily="18" charset="0"/>
                <a:cs typeface="Times New Roman" panose="02020603050405020304" pitchFamily="18" charset="0"/>
              </a:rPr>
              <a:t>HP drum damages due to high pressure ramp rates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3702" y="1706879"/>
            <a:ext cx="10515600" cy="4818426"/>
          </a:xfrm>
        </p:spPr>
        <p:txBody>
          <a:bodyPr>
            <a:normAutofit/>
          </a:bodyPr>
          <a:lstStyle/>
          <a:p>
            <a:pPr lvl="0"/>
            <a:r>
              <a:rPr lang="en-US" sz="2000" dirty="0">
                <a:solidFill>
                  <a:prstClr val="black"/>
                </a:solidFill>
                <a:latin typeface="Times New Roman" panose="02020603050405020304" pitchFamily="18" charset="0"/>
                <a:cs typeface="Times New Roman" panose="02020603050405020304" pitchFamily="18" charset="0"/>
              </a:rPr>
              <a:t>If the drum pressure ramp rate exceeds the maximum ramp rate given by the manufacturers it will cause cracks in the magnetite layer. This can lead to corrosion fatigue failures.</a:t>
            </a:r>
          </a:p>
          <a:p>
            <a:pPr lvl="0"/>
            <a:r>
              <a:rPr lang="en-US" sz="2000" dirty="0">
                <a:solidFill>
                  <a:prstClr val="black"/>
                </a:solidFill>
                <a:latin typeface="Times New Roman" panose="02020603050405020304" pitchFamily="18" charset="0"/>
                <a:cs typeface="Times New Roman" panose="02020603050405020304" pitchFamily="18" charset="0"/>
              </a:rPr>
              <a:t>Depressurizing ramp rate is lower than the pressurizing ramp rates</a:t>
            </a:r>
          </a:p>
          <a:p>
            <a:pPr lvl="0"/>
            <a:r>
              <a:rPr lang="en-US" sz="2000" dirty="0">
                <a:solidFill>
                  <a:srgbClr val="5B9BD5">
                    <a:lumMod val="75000"/>
                  </a:srgbClr>
                </a:solidFill>
                <a:latin typeface="Times New Roman" panose="02020603050405020304" pitchFamily="18" charset="0"/>
                <a:cs typeface="Times New Roman" panose="02020603050405020304" pitchFamily="18" charset="0"/>
              </a:rPr>
              <a:t>NEM has noted depressurizing ramp rates as,</a:t>
            </a:r>
          </a:p>
          <a:p>
            <a:pPr lvl="1"/>
            <a:r>
              <a:rPr lang="en-US" sz="1600" dirty="0">
                <a:solidFill>
                  <a:srgbClr val="5B9BD5">
                    <a:lumMod val="75000"/>
                  </a:srgbClr>
                </a:solidFill>
                <a:latin typeface="Times New Roman" panose="02020603050405020304" pitchFamily="18" charset="0"/>
                <a:cs typeface="Times New Roman" panose="02020603050405020304" pitchFamily="18" charset="0"/>
              </a:rPr>
              <a:t>HP drum ramp rate = -3 bar/min</a:t>
            </a:r>
          </a:p>
          <a:p>
            <a:pPr lvl="1"/>
            <a:r>
              <a:rPr lang="en-US" sz="1600" dirty="0">
                <a:solidFill>
                  <a:srgbClr val="5B9BD5">
                    <a:lumMod val="75000"/>
                  </a:srgbClr>
                </a:solidFill>
                <a:latin typeface="Times New Roman" panose="02020603050405020304" pitchFamily="18" charset="0"/>
                <a:cs typeface="Times New Roman" panose="02020603050405020304" pitchFamily="18" charset="0"/>
              </a:rPr>
              <a:t>LP drum ramp rate = -0.15 bar/min</a:t>
            </a:r>
            <a:endParaRPr lang="en-US" sz="1600" dirty="0">
              <a:solidFill>
                <a:prstClr val="black"/>
              </a:solidFill>
              <a:latin typeface="Times New Roman" panose="02020603050405020304" pitchFamily="18" charset="0"/>
              <a:cs typeface="Times New Roman" panose="02020603050405020304" pitchFamily="18" charset="0"/>
            </a:endParaRPr>
          </a:p>
          <a:p>
            <a:pPr lvl="0"/>
            <a:r>
              <a:rPr lang="en-US" sz="2000" dirty="0">
                <a:solidFill>
                  <a:prstClr val="black"/>
                </a:solidFill>
                <a:latin typeface="Times New Roman" panose="02020603050405020304" pitchFamily="18" charset="0"/>
                <a:cs typeface="Times New Roman" panose="02020603050405020304" pitchFamily="18" charset="0"/>
              </a:rPr>
              <a:t>Where?</a:t>
            </a:r>
          </a:p>
          <a:p>
            <a:pPr lvl="1"/>
            <a:r>
              <a:rPr lang="en-US" sz="1600" dirty="0">
                <a:solidFill>
                  <a:prstClr val="black"/>
                </a:solidFill>
                <a:latin typeface="Times New Roman" panose="02020603050405020304" pitchFamily="18" charset="0"/>
                <a:cs typeface="Times New Roman" panose="02020603050405020304" pitchFamily="18" charset="0"/>
              </a:rPr>
              <a:t>Drum to shell down-comer welds</a:t>
            </a:r>
          </a:p>
          <a:p>
            <a:pPr lvl="1"/>
            <a:r>
              <a:rPr lang="en-US" sz="1600" dirty="0">
                <a:solidFill>
                  <a:prstClr val="black"/>
                </a:solidFill>
                <a:latin typeface="Times New Roman" panose="02020603050405020304" pitchFamily="18" charset="0"/>
                <a:cs typeface="Times New Roman" panose="02020603050405020304" pitchFamily="18" charset="0"/>
              </a:rPr>
              <a:t>Drum nozzles</a:t>
            </a:r>
          </a:p>
          <a:p>
            <a:pPr lvl="1"/>
            <a:endParaRPr lang="en-US" sz="1600" dirty="0">
              <a:solidFill>
                <a:prstClr val="black"/>
              </a:solidFill>
              <a:latin typeface="Times New Roman" panose="02020603050405020304" pitchFamily="18" charset="0"/>
              <a:cs typeface="Times New Roman" panose="02020603050405020304" pitchFamily="18" charset="0"/>
            </a:endParaRPr>
          </a:p>
          <a:p>
            <a:pPr lvl="0"/>
            <a:r>
              <a:rPr lang="en-US" sz="2000" dirty="0">
                <a:solidFill>
                  <a:prstClr val="black"/>
                </a:solidFill>
                <a:latin typeface="Times New Roman" panose="02020603050405020304" pitchFamily="18" charset="0"/>
                <a:cs typeface="Times New Roman" panose="02020603050405020304" pitchFamily="18" charset="0"/>
              </a:rPr>
              <a:t>Identification</a:t>
            </a:r>
          </a:p>
          <a:p>
            <a:pPr lvl="1"/>
            <a:r>
              <a:rPr lang="en-US" sz="1600" dirty="0">
                <a:solidFill>
                  <a:prstClr val="black"/>
                </a:solidFill>
                <a:latin typeface="Times New Roman" panose="02020603050405020304" pitchFamily="18" charset="0"/>
                <a:cs typeface="Times New Roman" panose="02020603050405020304" pitchFamily="18" charset="0"/>
              </a:rPr>
              <a:t>These can be identified by looking at the DCS plots/trends related to drum pressures.</a:t>
            </a:r>
          </a:p>
        </p:txBody>
      </p:sp>
    </p:spTree>
    <p:extLst>
      <p:ext uri="{BB962C8B-B14F-4D97-AF65-F5344CB8AC3E}">
        <p14:creationId xmlns:p14="http://schemas.microsoft.com/office/powerpoint/2010/main" val="38925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886"/>
            <a:ext cx="10515600" cy="5785077"/>
          </a:xfrm>
        </p:spPr>
        <p:txBody>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this presentation we are going to discuss about the main HRSG failure mechanism influenced by cycle chemistry and thermal transient behaviors.</a:t>
            </a:r>
          </a:p>
          <a:p>
            <a:pPr algn="just"/>
            <a:r>
              <a:rPr lang="en-US" dirty="0">
                <a:latin typeface="Times New Roman" panose="02020603050405020304" pitchFamily="18" charset="0"/>
                <a:cs typeface="Times New Roman" panose="02020603050405020304" pitchFamily="18" charset="0"/>
              </a:rPr>
              <a:t>These findings are from available literature up to date.</a:t>
            </a:r>
          </a:p>
          <a:p>
            <a:pPr algn="just"/>
            <a:r>
              <a:rPr lang="en-US" dirty="0">
                <a:latin typeface="Times New Roman" panose="02020603050405020304" pitchFamily="18" charset="0"/>
                <a:cs typeface="Times New Roman" panose="02020603050405020304" pitchFamily="18" charset="0"/>
              </a:rPr>
              <a:t>According to our findings we can mainly divide these into 2 parts.</a:t>
            </a:r>
          </a:p>
          <a:p>
            <a:pPr marL="0" indent="0" algn="just">
              <a:buNone/>
            </a:pPr>
            <a:endParaRPr lang="en-US" dirty="0">
              <a:latin typeface="Times New Roman" panose="02020603050405020304" pitchFamily="18" charset="0"/>
              <a:cs typeface="Times New Roman" panose="02020603050405020304" pitchFamily="18" charset="0"/>
            </a:endParaRPr>
          </a:p>
          <a:p>
            <a:pPr lvl="1" algn="just"/>
            <a:r>
              <a:rPr lang="en-US" b="1" dirty="0">
                <a:latin typeface="Times New Roman" panose="02020603050405020304" pitchFamily="18" charset="0"/>
                <a:cs typeface="Times New Roman" panose="02020603050405020304" pitchFamily="18" charset="0"/>
              </a:rPr>
              <a:t>Cycle chemistry influenced failure mechanisms</a:t>
            </a:r>
          </a:p>
          <a:p>
            <a:pPr lvl="2" algn="just"/>
            <a:r>
              <a:rPr lang="en-US" dirty="0">
                <a:latin typeface="Times New Roman" panose="02020603050405020304" pitchFamily="18" charset="0"/>
                <a:cs typeface="Times New Roman" panose="02020603050405020304" pitchFamily="18" charset="0"/>
              </a:rPr>
              <a:t>FAC</a:t>
            </a:r>
          </a:p>
          <a:p>
            <a:pPr lvl="2" algn="just"/>
            <a:r>
              <a:rPr lang="en-US" dirty="0">
                <a:latin typeface="Times New Roman" panose="02020603050405020304" pitchFamily="18" charset="0"/>
                <a:cs typeface="Times New Roman" panose="02020603050405020304" pitchFamily="18" charset="0"/>
              </a:rPr>
              <a:t>UDC</a:t>
            </a:r>
          </a:p>
          <a:p>
            <a:pPr lvl="1" algn="just"/>
            <a:r>
              <a:rPr lang="en-US" b="1" dirty="0">
                <a:latin typeface="Times New Roman" panose="02020603050405020304" pitchFamily="18" charset="0"/>
                <a:cs typeface="Times New Roman" panose="02020603050405020304" pitchFamily="18" charset="0"/>
              </a:rPr>
              <a:t>Thermal transients influenced failures</a:t>
            </a:r>
          </a:p>
        </p:txBody>
      </p:sp>
    </p:spTree>
    <p:extLst>
      <p:ext uri="{BB962C8B-B14F-4D97-AF65-F5344CB8AC3E}">
        <p14:creationId xmlns:p14="http://schemas.microsoft.com/office/powerpoint/2010/main" val="3314858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4312DAC-BA56-4DE8-BD4D-BCD24F38B7AC}"/>
              </a:ext>
            </a:extLst>
          </p:cNvPr>
          <p:cNvSpPr>
            <a:spLocks noGrp="1"/>
          </p:cNvSpPr>
          <p:nvPr>
            <p:ph idx="1"/>
          </p:nvPr>
        </p:nvSpPr>
        <p:spPr>
          <a:xfrm>
            <a:off x="605232" y="430925"/>
            <a:ext cx="10851044" cy="607336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Forced cooling</a:t>
            </a:r>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Some manufactures cool down HRSGs rapidly before conduct maintenance work.</a:t>
            </a:r>
          </a:p>
          <a:p>
            <a:r>
              <a:rPr lang="en-US" sz="2000" dirty="0">
                <a:latin typeface="Times New Roman" panose="02020603050405020304" pitchFamily="18" charset="0"/>
                <a:cs typeface="Times New Roman" panose="02020603050405020304" pitchFamily="18" charset="0"/>
              </a:rPr>
              <a:t>This include venting steam through the HP drum vent, HP bypass system.</a:t>
            </a:r>
          </a:p>
          <a:p>
            <a:r>
              <a:rPr lang="en-US" sz="2000" dirty="0">
                <a:latin typeface="Times New Roman" panose="02020603050405020304" pitchFamily="18" charset="0"/>
                <a:cs typeface="Times New Roman" panose="02020603050405020304" pitchFamily="18" charset="0"/>
              </a:rPr>
              <a:t>This cause overly aggressive ramp rates in HP drum.</a:t>
            </a:r>
          </a:p>
          <a:p>
            <a:r>
              <a:rPr lang="en-US" sz="2000" dirty="0">
                <a:latin typeface="Times New Roman" panose="02020603050405020304" pitchFamily="18" charset="0"/>
                <a:cs typeface="Times New Roman" panose="02020603050405020304" pitchFamily="18" charset="0"/>
              </a:rPr>
              <a:t>Identification:</a:t>
            </a:r>
          </a:p>
          <a:p>
            <a:pPr lvl="1"/>
            <a:r>
              <a:rPr lang="en-US" sz="1600" dirty="0">
                <a:latin typeface="Times New Roman" panose="02020603050405020304" pitchFamily="18" charset="0"/>
                <a:cs typeface="Times New Roman" panose="02020603050405020304" pitchFamily="18" charset="0"/>
              </a:rPr>
              <a:t>Can be identified through DSC trends.</a:t>
            </a:r>
          </a:p>
          <a:p>
            <a:pPr lvl="1"/>
            <a:endParaRPr lang="en-US" sz="16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HP bypass pressure control valve erosion</a:t>
            </a:r>
          </a:p>
          <a:p>
            <a:r>
              <a:rPr lang="en-US" sz="2000" dirty="0">
                <a:latin typeface="Times New Roman" panose="02020603050405020304" pitchFamily="18" charset="0"/>
                <a:cs typeface="Times New Roman" panose="02020603050405020304" pitchFamily="18" charset="0"/>
              </a:rPr>
              <a:t>Erosion in bypass valves due to passing wet steam through PCV.</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297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72126"/>
            <a:ext cx="10515600" cy="4920749"/>
          </a:xfrm>
        </p:spPr>
        <p:txBody>
          <a:bodyPr>
            <a:normAutofit fontScale="92500" lnSpcReduction="20000"/>
          </a:bodyPr>
          <a:lstStyle/>
          <a:p>
            <a:pPr marL="457200" indent="-457200" algn="just">
              <a:lnSpc>
                <a:spcPct val="110000"/>
              </a:lnSpc>
              <a:buFont typeface="+mj-lt"/>
              <a:buAutoNum type="arabicPeriod"/>
            </a:pPr>
            <a:r>
              <a:rPr lang="en-GB" sz="2000" dirty="0">
                <a:latin typeface="Times New Roman" panose="02020603050405020304" pitchFamily="18" charset="0"/>
                <a:cs typeface="Times New Roman" panose="02020603050405020304" pitchFamily="18" charset="0"/>
              </a:rPr>
              <a:t>Europeanhrsgforum.com. (2019). Technical Documents. [online] Available at: https://europeanhrsgforum.com/technical-documents/.</a:t>
            </a:r>
          </a:p>
          <a:p>
            <a:pPr marL="457200" indent="-457200" algn="just">
              <a:lnSpc>
                <a:spcPct val="110000"/>
              </a:lnSpc>
              <a:buFont typeface="+mj-lt"/>
              <a:buAutoNum type="arabicPeriod"/>
            </a:pPr>
            <a:r>
              <a:rPr lang="en-GB" sz="2000" dirty="0">
                <a:latin typeface="Times New Roman" panose="02020603050405020304" pitchFamily="18" charset="0"/>
                <a:cs typeface="Times New Roman" panose="02020603050405020304" pitchFamily="18" charset="0"/>
              </a:rPr>
              <a:t>Dooley, R. and </a:t>
            </a:r>
            <a:r>
              <a:rPr lang="en-GB" sz="2000" dirty="0" err="1">
                <a:latin typeface="Times New Roman" panose="02020603050405020304" pitchFamily="18" charset="0"/>
                <a:cs typeface="Times New Roman" panose="02020603050405020304" pitchFamily="18" charset="0"/>
              </a:rPr>
              <a:t>Bursik</a:t>
            </a:r>
            <a:r>
              <a:rPr lang="en-GB" sz="2000" dirty="0">
                <a:latin typeface="Times New Roman" panose="02020603050405020304" pitchFamily="18" charset="0"/>
                <a:cs typeface="Times New Roman" panose="02020603050405020304" pitchFamily="18" charset="0"/>
              </a:rPr>
              <a:t>, A. (2010). </a:t>
            </a:r>
            <a:r>
              <a:rPr lang="en-GB" sz="2000" dirty="0" err="1">
                <a:latin typeface="Times New Roman" panose="02020603050405020304" pitchFamily="18" charset="0"/>
                <a:cs typeface="Times New Roman" panose="02020603050405020304" pitchFamily="18" charset="0"/>
              </a:rPr>
              <a:t>PPChem</a:t>
            </a:r>
            <a:r>
              <a:rPr lang="en-GB" sz="2000" dirty="0">
                <a:latin typeface="Times New Roman" panose="02020603050405020304" pitchFamily="18" charset="0"/>
                <a:cs typeface="Times New Roman" panose="02020603050405020304" pitchFamily="18" charset="0"/>
              </a:rPr>
              <a:t> 101 -Boiler and HRSG Tube Failures 122 </a:t>
            </a:r>
            <a:r>
              <a:rPr lang="en-GB" sz="2000" dirty="0" err="1">
                <a:latin typeface="Times New Roman" panose="02020603050405020304" pitchFamily="18" charset="0"/>
                <a:cs typeface="Times New Roman" panose="02020603050405020304" pitchFamily="18" charset="0"/>
              </a:rPr>
              <a:t>PowerPlant</a:t>
            </a:r>
            <a:r>
              <a:rPr lang="en-GB" sz="2000" dirty="0">
                <a:latin typeface="Times New Roman" panose="02020603050405020304" pitchFamily="18" charset="0"/>
                <a:cs typeface="Times New Roman" panose="02020603050405020304" pitchFamily="18" charset="0"/>
              </a:rPr>
              <a:t> Chemistry. [online] (2), p.12. Available at: http://competitivepower.us/pub/pdfs/hydrogen-damage.pdf.</a:t>
            </a:r>
          </a:p>
          <a:p>
            <a:pPr marL="457200" indent="-457200" algn="just">
              <a:lnSpc>
                <a:spcPct val="110000"/>
              </a:lnSpc>
              <a:buFont typeface="+mj-lt"/>
              <a:buAutoNum type="arabicPeriod"/>
            </a:pPr>
            <a:r>
              <a:rPr lang="en-GB" sz="2000" dirty="0">
                <a:latin typeface="Times New Roman" panose="02020603050405020304" pitchFamily="18" charset="0"/>
                <a:cs typeface="Times New Roman" panose="02020603050405020304" pitchFamily="18" charset="0"/>
              </a:rPr>
              <a:t>Dooley, R. and Anderson, B. (n.d.). Assessments of HRSGs - Trends in Cycle Chem &amp; Thermal Transient Performance. POWERPLANT CHEMISTRY 2009.</a:t>
            </a:r>
          </a:p>
          <a:p>
            <a:pPr marL="457200" indent="-457200" algn="just">
              <a:lnSpc>
                <a:spcPct val="110000"/>
              </a:lnSpc>
              <a:buFont typeface="+mj-lt"/>
              <a:buAutoNum type="arabicPeriod"/>
            </a:pPr>
            <a:r>
              <a:rPr lang="en-GB" sz="2000" dirty="0">
                <a:latin typeface="Times New Roman" panose="02020603050405020304" pitchFamily="18" charset="0"/>
                <a:cs typeface="Times New Roman" panose="02020603050405020304" pitchFamily="18" charset="0"/>
              </a:rPr>
              <a:t>Dooley, R.B. and </a:t>
            </a:r>
            <a:r>
              <a:rPr lang="en-GB" sz="2000" dirty="0" err="1">
                <a:latin typeface="Times New Roman" panose="02020603050405020304" pitchFamily="18" charset="0"/>
                <a:cs typeface="Times New Roman" panose="02020603050405020304" pitchFamily="18" charset="0"/>
              </a:rPr>
              <a:t>Chexal</a:t>
            </a:r>
            <a:r>
              <a:rPr lang="en-GB" sz="2000" dirty="0">
                <a:latin typeface="Times New Roman" panose="02020603050405020304" pitchFamily="18" charset="0"/>
                <a:cs typeface="Times New Roman" panose="02020603050405020304" pitchFamily="18" charset="0"/>
              </a:rPr>
              <a:t>, V.K. (2000). Flow-accelerated corrosion of pressure vessels in fossil plants. International Journal of Pressure Vessels and Piping, 77(2-3), pp.85–90. </a:t>
            </a:r>
            <a:r>
              <a:rPr lang="en-GB" sz="2000" dirty="0" err="1">
                <a:latin typeface="Times New Roman" panose="02020603050405020304" pitchFamily="18" charset="0"/>
                <a:cs typeface="Times New Roman" panose="02020603050405020304" pitchFamily="18" charset="0"/>
              </a:rPr>
              <a:t>doi</a:t>
            </a:r>
            <a:r>
              <a:rPr lang="en-GB" sz="2000" dirty="0">
                <a:latin typeface="Times New Roman" panose="02020603050405020304" pitchFamily="18" charset="0"/>
                <a:cs typeface="Times New Roman" panose="02020603050405020304" pitchFamily="18" charset="0"/>
              </a:rPr>
              <a:t>: https://doi.org/10.1016/s0308-0161(99)00087-3 . </a:t>
            </a:r>
          </a:p>
          <a:p>
            <a:pPr marL="457200" indent="-457200" algn="just">
              <a:lnSpc>
                <a:spcPct val="110000"/>
              </a:lnSpc>
              <a:buFont typeface="+mj-lt"/>
              <a:buAutoNum type="arabicPeriod"/>
            </a:pPr>
            <a:r>
              <a:rPr lang="en-GB" sz="2000" dirty="0">
                <a:latin typeface="Times New Roman" panose="02020603050405020304" pitchFamily="18" charset="0"/>
                <a:cs typeface="Times New Roman" panose="02020603050405020304" pitchFamily="18" charset="0"/>
              </a:rPr>
              <a:t>Dooley, R. and </a:t>
            </a:r>
            <a:r>
              <a:rPr lang="en-GB" sz="2000" dirty="0" err="1">
                <a:latin typeface="Times New Roman" panose="02020603050405020304" pitchFamily="18" charset="0"/>
                <a:cs typeface="Times New Roman" panose="02020603050405020304" pitchFamily="18" charset="0"/>
              </a:rPr>
              <a:t>Bursik</a:t>
            </a:r>
            <a:r>
              <a:rPr lang="en-GB" sz="2000" dirty="0">
                <a:latin typeface="Times New Roman" panose="02020603050405020304" pitchFamily="18" charset="0"/>
                <a:cs typeface="Times New Roman" panose="02020603050405020304" pitchFamily="18" charset="0"/>
              </a:rPr>
              <a:t>, A. (2010). BOILER AND HRSG TUBE FAILURES </a:t>
            </a:r>
            <a:r>
              <a:rPr lang="en-GB" sz="2000" dirty="0" err="1">
                <a:latin typeface="Times New Roman" panose="02020603050405020304" pitchFamily="18" charset="0"/>
                <a:cs typeface="Times New Roman" panose="02020603050405020304" pitchFamily="18" charset="0"/>
              </a:rPr>
              <a:t>PPChem</a:t>
            </a:r>
            <a:r>
              <a:rPr lang="en-GB" sz="2000" dirty="0">
                <a:latin typeface="Times New Roman" panose="02020603050405020304" pitchFamily="18" charset="0"/>
                <a:cs typeface="Times New Roman" panose="02020603050405020304" pitchFamily="18" charset="0"/>
              </a:rPr>
              <a:t> 1 1 0 0 1 1 Caustic Gouging. </a:t>
            </a:r>
            <a:r>
              <a:rPr lang="en-GB" sz="2000" dirty="0" err="1">
                <a:latin typeface="Times New Roman" panose="02020603050405020304" pitchFamily="18" charset="0"/>
                <a:cs typeface="Times New Roman" panose="02020603050405020304" pitchFamily="18" charset="0"/>
              </a:rPr>
              <a:t>PowerPlant</a:t>
            </a:r>
            <a:r>
              <a:rPr lang="en-GB" sz="2000" dirty="0">
                <a:latin typeface="Times New Roman" panose="02020603050405020304" pitchFamily="18" charset="0"/>
                <a:cs typeface="Times New Roman" panose="02020603050405020304" pitchFamily="18" charset="0"/>
              </a:rPr>
              <a:t> Chemistry, [online] (3), p.12. Available at: http://competitivepower.us/pub/pdfs/caustic-gouging.pdf .</a:t>
            </a:r>
          </a:p>
          <a:p>
            <a:pPr marL="457200" indent="-457200" algn="just">
              <a:lnSpc>
                <a:spcPct val="110000"/>
              </a:lnSpc>
              <a:buFont typeface="+mj-lt"/>
              <a:buAutoNum type="arabicPeriod"/>
            </a:pPr>
            <a:r>
              <a:rPr lang="en-GB" sz="2000" dirty="0">
                <a:latin typeface="Times New Roman" panose="02020603050405020304" pitchFamily="18" charset="0"/>
                <a:cs typeface="Times New Roman" panose="02020603050405020304" pitchFamily="18" charset="0"/>
              </a:rPr>
              <a:t>Dooley, B. and Anderson, R. (n.d.). SPECIAL REPORT - HRSG Assessments Identify Trends in Cycle Chemistry, Thermal Transient Performance. COMBINED CYCLE JOURNAL 91Q-115-131.</a:t>
            </a:r>
          </a:p>
        </p:txBody>
      </p:sp>
    </p:spTree>
    <p:extLst>
      <p:ext uri="{BB962C8B-B14F-4D97-AF65-F5344CB8AC3E}">
        <p14:creationId xmlns:p14="http://schemas.microsoft.com/office/powerpoint/2010/main" val="2885014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THANK YOU!</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77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lstStyle/>
          <a:p>
            <a:r>
              <a:rPr lang="en-GB" b="1" dirty="0">
                <a:latin typeface="Times New Roman" panose="02020603050405020304" pitchFamily="18" charset="0"/>
                <a:cs typeface="Times New Roman" panose="02020603050405020304" pitchFamily="18" charset="0"/>
              </a:rPr>
              <a:t>Cycle chemistry influenced failure mechanisms</a:t>
            </a:r>
          </a:p>
        </p:txBody>
      </p:sp>
    </p:spTree>
    <p:extLst>
      <p:ext uri="{BB962C8B-B14F-4D97-AF65-F5344CB8AC3E}">
        <p14:creationId xmlns:p14="http://schemas.microsoft.com/office/powerpoint/2010/main" val="336064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Flow-Accelerated Corrosion (FAC)</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72126"/>
            <a:ext cx="10515600" cy="4920749"/>
          </a:xfrm>
        </p:spPr>
        <p:txBody>
          <a:bodyPr>
            <a:normAutofit lnSpcReduction="10000"/>
          </a:bodyPr>
          <a:lstStyle/>
          <a:p>
            <a:pPr algn="just">
              <a:lnSpc>
                <a:spcPct val="110000"/>
              </a:lnSpc>
            </a:pPr>
            <a:r>
              <a:rPr lang="en-GB" sz="2000" dirty="0">
                <a:latin typeface="Times New Roman" panose="02020603050405020304" pitchFamily="18" charset="0"/>
                <a:cs typeface="Times New Roman" panose="02020603050405020304" pitchFamily="18" charset="0"/>
              </a:rPr>
              <a:t>Occurs when the </a:t>
            </a:r>
            <a:r>
              <a:rPr lang="en-GB" sz="2000" dirty="0">
                <a:solidFill>
                  <a:srgbClr val="FF0000"/>
                </a:solidFill>
                <a:latin typeface="Times New Roman" panose="02020603050405020304" pitchFamily="18" charset="0"/>
                <a:cs typeface="Times New Roman" panose="02020603050405020304" pitchFamily="18" charset="0"/>
              </a:rPr>
              <a:t>protective oxide layer (magnetite)</a:t>
            </a:r>
            <a:r>
              <a:rPr lang="en-GB" sz="2000" dirty="0">
                <a:latin typeface="Times New Roman" panose="02020603050405020304" pitchFamily="18" charset="0"/>
                <a:cs typeface="Times New Roman" panose="02020603050405020304" pitchFamily="18" charset="0"/>
              </a:rPr>
              <a:t> on carbon steel dissolves due to water flow or wet steam, causing metal loss and thinning.</a:t>
            </a:r>
          </a:p>
          <a:p>
            <a:endParaRPr lang="en-GB" sz="500" dirty="0">
              <a:latin typeface="Times New Roman" panose="02020603050405020304" pitchFamily="18" charset="0"/>
              <a:cs typeface="Times New Roman" panose="02020603050405020304" pitchFamily="18" charset="0"/>
            </a:endParaRPr>
          </a:p>
          <a:p>
            <a:pPr marL="0" indent="0">
              <a:buNone/>
            </a:pPr>
            <a:r>
              <a:rPr lang="en-GB" sz="2000" b="1" dirty="0">
                <a:latin typeface="Times New Roman" panose="02020603050405020304" pitchFamily="18" charset="0"/>
                <a:cs typeface="Times New Roman" panose="02020603050405020304" pitchFamily="18" charset="0"/>
              </a:rPr>
              <a:t>Where?</a:t>
            </a:r>
          </a:p>
          <a:p>
            <a:pPr marL="0" indent="0">
              <a:buNone/>
            </a:pPr>
            <a:endParaRPr lang="en-GB" sz="3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Single-Phase FAC:</a:t>
            </a:r>
          </a:p>
          <a:p>
            <a:r>
              <a:rPr lang="en-US" sz="2000" dirty="0">
                <a:latin typeface="Times New Roman" panose="02020603050405020304" pitchFamily="18" charset="0"/>
                <a:cs typeface="Times New Roman" panose="02020603050405020304" pitchFamily="18" charset="0"/>
              </a:rPr>
              <a:t>Economizer/preheater tubes at inlet headers.</a:t>
            </a:r>
          </a:p>
          <a:p>
            <a:r>
              <a:rPr lang="en-US" sz="2000" dirty="0">
                <a:latin typeface="Times New Roman" panose="02020603050405020304" pitchFamily="18" charset="0"/>
                <a:cs typeface="Times New Roman" panose="02020603050405020304" pitchFamily="18" charset="0"/>
              </a:rPr>
              <a:t>Vertical LP evaporator tubes near bends and outlet headers (HGP units).</a:t>
            </a:r>
          </a:p>
          <a:p>
            <a:r>
              <a:rPr lang="en-US" sz="2000" dirty="0">
                <a:latin typeface="Times New Roman" panose="02020603050405020304" pitchFamily="18" charset="0"/>
                <a:cs typeface="Times New Roman" panose="02020603050405020304" pitchFamily="18" charset="0"/>
              </a:rPr>
              <a:t>IP evaporator tubes in triple-pressure units at reduced pressure.</a:t>
            </a:r>
          </a:p>
          <a:p>
            <a:pPr marL="0" indent="0">
              <a:buNone/>
            </a:pPr>
            <a:r>
              <a:rPr lang="en-US" sz="2000" b="1" dirty="0">
                <a:latin typeface="Times New Roman" panose="02020603050405020304" pitchFamily="18" charset="0"/>
                <a:cs typeface="Times New Roman" panose="02020603050405020304" pitchFamily="18" charset="0"/>
              </a:rPr>
              <a:t>Two-Phase FAC:</a:t>
            </a:r>
          </a:p>
          <a:p>
            <a:r>
              <a:rPr lang="en-US" sz="2000" dirty="0">
                <a:latin typeface="Times New Roman" panose="02020603050405020304" pitchFamily="18" charset="0"/>
                <a:cs typeface="Times New Roman" panose="02020603050405020304" pitchFamily="18" charset="0"/>
              </a:rPr>
              <a:t>LP evaporator transition headers.</a:t>
            </a:r>
          </a:p>
          <a:p>
            <a:r>
              <a:rPr lang="en-US" sz="2000" dirty="0">
                <a:latin typeface="Times New Roman" panose="02020603050405020304" pitchFamily="18" charset="0"/>
                <a:cs typeface="Times New Roman" panose="02020603050405020304" pitchFamily="18" charset="0"/>
              </a:rPr>
              <a:t>Horizontal LP evaporator tubes at tight hairpin bends (VGP units).</a:t>
            </a:r>
          </a:p>
          <a:p>
            <a:r>
              <a:rPr lang="en-US" sz="2000" dirty="0">
                <a:latin typeface="Times New Roman" panose="02020603050405020304" pitchFamily="18" charset="0"/>
                <a:cs typeface="Times New Roman" panose="02020603050405020304" pitchFamily="18" charset="0"/>
              </a:rPr>
              <a:t>LP drum internals.</a:t>
            </a:r>
          </a:p>
          <a:p>
            <a:r>
              <a:rPr lang="en-US" sz="2000" dirty="0">
                <a:latin typeface="Times New Roman" panose="02020603050405020304" pitchFamily="18" charset="0"/>
                <a:cs typeface="Times New Roman" panose="02020603050405020304" pitchFamily="18" charset="0"/>
              </a:rPr>
              <a:t>Deaerators and LP heater shells in conventional plants.</a:t>
            </a:r>
          </a:p>
        </p:txBody>
      </p:sp>
      <p:pic>
        <p:nvPicPr>
          <p:cNvPr id="5" name="Picture 4">
            <a:extLst>
              <a:ext uri="{FF2B5EF4-FFF2-40B4-BE49-F238E27FC236}">
                <a16:creationId xmlns:a16="http://schemas.microsoft.com/office/drawing/2014/main" id="{52358BF0-9763-4F3E-8801-760A0A7C9EEA}"/>
              </a:ext>
            </a:extLst>
          </p:cNvPr>
          <p:cNvPicPr>
            <a:picLocks noChangeAspect="1"/>
          </p:cNvPicPr>
          <p:nvPr/>
        </p:nvPicPr>
        <p:blipFill>
          <a:blip r:embed="rId3"/>
          <a:stretch>
            <a:fillRect/>
          </a:stretch>
        </p:blipFill>
        <p:spPr>
          <a:xfrm>
            <a:off x="8464468" y="1986706"/>
            <a:ext cx="3444538" cy="2499577"/>
          </a:xfrm>
          <a:prstGeom prst="rect">
            <a:avLst/>
          </a:prstGeom>
        </p:spPr>
      </p:pic>
      <p:pic>
        <p:nvPicPr>
          <p:cNvPr id="6" name="Picture 5">
            <a:extLst>
              <a:ext uri="{FF2B5EF4-FFF2-40B4-BE49-F238E27FC236}">
                <a16:creationId xmlns:a16="http://schemas.microsoft.com/office/drawing/2014/main" id="{122D78CD-F35B-4A38-AF3F-5671D1A7F824}"/>
              </a:ext>
            </a:extLst>
          </p:cNvPr>
          <p:cNvPicPr>
            <a:picLocks noChangeAspect="1"/>
          </p:cNvPicPr>
          <p:nvPr/>
        </p:nvPicPr>
        <p:blipFill>
          <a:blip r:embed="rId4"/>
          <a:stretch>
            <a:fillRect/>
          </a:stretch>
        </p:blipFill>
        <p:spPr>
          <a:xfrm>
            <a:off x="9013155" y="4568370"/>
            <a:ext cx="2347163" cy="1684166"/>
          </a:xfrm>
          <a:prstGeom prst="rect">
            <a:avLst/>
          </a:prstGeom>
        </p:spPr>
      </p:pic>
    </p:spTree>
    <p:extLst>
      <p:ext uri="{BB962C8B-B14F-4D97-AF65-F5344CB8AC3E}">
        <p14:creationId xmlns:p14="http://schemas.microsoft.com/office/powerpoint/2010/main" val="3906312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Flow-Accelerated Corrosion (FAC)</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72126"/>
            <a:ext cx="10515600" cy="4920749"/>
          </a:xfrm>
        </p:spPr>
        <p:txBody>
          <a:bodyPr>
            <a:normAutofit/>
          </a:bodyPr>
          <a:lstStyle/>
          <a:p>
            <a:pPr marL="0" indent="0" algn="just">
              <a:lnSpc>
                <a:spcPct val="110000"/>
              </a:lnSpc>
              <a:buNone/>
            </a:pPr>
            <a:r>
              <a:rPr lang="en-GB" sz="2000" b="1" dirty="0">
                <a:latin typeface="Times New Roman" panose="02020603050405020304" pitchFamily="18" charset="0"/>
                <a:cs typeface="Times New Roman" panose="02020603050405020304" pitchFamily="18" charset="0"/>
              </a:rPr>
              <a:t>Role of Feedwater Chemistry in FAC Control</a:t>
            </a:r>
          </a:p>
          <a:p>
            <a:pPr marL="0" indent="0" algn="just">
              <a:lnSpc>
                <a:spcPct val="110000"/>
              </a:lnSpc>
              <a:buNone/>
            </a:pPr>
            <a:endParaRPr lang="en-US" sz="20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457302E-53F0-431F-A39C-EF282ACE2198}"/>
              </a:ext>
            </a:extLst>
          </p:cNvPr>
          <p:cNvSpPr>
            <a:spLocks noChangeArrowheads="1"/>
          </p:cNvSpPr>
          <p:nvPr/>
        </p:nvSpPr>
        <p:spPr bwMode="auto">
          <a:xfrm>
            <a:off x="1427747" y="2014827"/>
            <a:ext cx="992605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Reducing All-Volatile Treatment (AVT(R)):</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ammonia and reducing agents.</a:t>
            </a:r>
          </a:p>
          <a:p>
            <a:pPr marL="7429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Oxygen Level: &lt; 10 µg/kg : Maintain low oxygen levels</a:t>
            </a:r>
          </a:p>
          <a:p>
            <a:pPr marL="7429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ORP: –300 to –350 mV (optimal), can be as high as –80 to –100 mV.</a:t>
            </a:r>
          </a:p>
          <a:p>
            <a:pPr marL="7429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Risk: Increased susceptibility to FAC under less controlled ORP.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Oxidizing All-Volatile Treatment (AVT(O)):</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reducing agents; relies on air in-leakage.</a:t>
            </a:r>
          </a:p>
          <a:p>
            <a:pPr marL="7429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Oxygen Level: &lt; 10 µg/kg at condensate pump discharge.</a:t>
            </a:r>
          </a:p>
          <a:p>
            <a:pPr marL="7429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ORP: Around 0 mV, slightly positive or negative.</a:t>
            </a:r>
          </a:p>
          <a:p>
            <a:pPr marL="7429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Benefit: Reduces FAC risk by minimizing reducing conditions.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Oxygenated Treatment (OT):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Adds oxygen and ammonia to feedwater.</a:t>
            </a:r>
          </a:p>
          <a:p>
            <a:pPr marL="7429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ORP: +100 to +150 mV.</a:t>
            </a:r>
          </a:p>
          <a:p>
            <a:pPr marL="7429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Benefit: Strong oxidation environment, highly effective in preventing FAC.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96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Under Deposit Corrosion (UDC)</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72126"/>
            <a:ext cx="10515600" cy="4920749"/>
          </a:xfrm>
        </p:spPr>
        <p:txBody>
          <a:bodyPr>
            <a:normAutofit/>
          </a:bodyPr>
          <a:lstStyle/>
          <a:p>
            <a:pPr algn="just">
              <a:lnSpc>
                <a:spcPct val="110000"/>
              </a:lnSpc>
            </a:pPr>
            <a:r>
              <a:rPr lang="en-GB" sz="2000" dirty="0">
                <a:latin typeface="Times New Roman" panose="02020603050405020304" pitchFamily="18" charset="0"/>
                <a:cs typeface="Times New Roman" panose="02020603050405020304" pitchFamily="18" charset="0"/>
              </a:rPr>
              <a:t>Localized corrosion develops beneath deposits on a metal. These corrosion products are mostly formed due to FAC in the low temperature parts of the system. </a:t>
            </a:r>
          </a:p>
          <a:p>
            <a:pPr marL="0" indent="0" algn="just">
              <a:lnSpc>
                <a:spcPct val="110000"/>
              </a:lnSpc>
              <a:buNone/>
            </a:pPr>
            <a:endParaRPr lang="en-GB" sz="2000" dirty="0">
              <a:latin typeface="Times New Roman" panose="02020603050405020304" pitchFamily="18" charset="0"/>
              <a:cs typeface="Times New Roman" panose="02020603050405020304" pitchFamily="18" charset="0"/>
            </a:endParaRPr>
          </a:p>
          <a:p>
            <a:pPr algn="just">
              <a:lnSpc>
                <a:spcPct val="110000"/>
              </a:lnSpc>
            </a:pPr>
            <a:r>
              <a:rPr lang="en-GB" sz="2000" dirty="0">
                <a:latin typeface="Times New Roman" panose="02020603050405020304" pitchFamily="18" charset="0"/>
                <a:cs typeface="Times New Roman" panose="02020603050405020304" pitchFamily="18" charset="0"/>
              </a:rPr>
              <a:t>There are 3 main UDC mechanisms.</a:t>
            </a:r>
          </a:p>
          <a:p>
            <a:pPr lvl="1" algn="just">
              <a:lnSpc>
                <a:spcPct val="11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Caustic Gouging</a:t>
            </a:r>
          </a:p>
          <a:p>
            <a:pPr lvl="1" algn="just">
              <a:lnSpc>
                <a:spcPct val="11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Acidic phosphate corrosion</a:t>
            </a:r>
          </a:p>
          <a:p>
            <a:pPr lvl="1" algn="just">
              <a:lnSpc>
                <a:spcPct val="11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Hydrogen Damage</a:t>
            </a:r>
          </a:p>
        </p:txBody>
      </p:sp>
    </p:spTree>
    <p:extLst>
      <p:ext uri="{BB962C8B-B14F-4D97-AF65-F5344CB8AC3E}">
        <p14:creationId xmlns:p14="http://schemas.microsoft.com/office/powerpoint/2010/main" val="225330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Caustic Gouging</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79267"/>
            <a:ext cx="10515600" cy="5157855"/>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How?</a:t>
            </a:r>
          </a:p>
          <a:p>
            <a:pPr algn="just"/>
            <a:r>
              <a:rPr lang="en-GB" sz="2000" dirty="0">
                <a:latin typeface="Times New Roman" panose="02020603050405020304" pitchFamily="18" charset="0"/>
                <a:cs typeface="Times New Roman" panose="02020603050405020304" pitchFamily="18" charset="0"/>
              </a:rPr>
              <a:t>Caustic gouging is a type of Under Deposit Corrosion in boiler and HRSG tubes, caused by </a:t>
            </a:r>
            <a:r>
              <a:rPr lang="en-GB" sz="2000" dirty="0">
                <a:solidFill>
                  <a:srgbClr val="FF0000"/>
                </a:solidFill>
                <a:latin typeface="Times New Roman" panose="02020603050405020304" pitchFamily="18" charset="0"/>
                <a:cs typeface="Times New Roman" panose="02020603050405020304" pitchFamily="18" charset="0"/>
              </a:rPr>
              <a:t>excessive deposits of corrosion products and concentrated sodium hydroxide</a:t>
            </a:r>
            <a:r>
              <a:rPr lang="en-GB" sz="2000" dirty="0">
                <a:latin typeface="Times New Roman" panose="02020603050405020304" pitchFamily="18" charset="0"/>
                <a:cs typeface="Times New Roman" panose="02020603050405020304" pitchFamily="18" charset="0"/>
              </a:rPr>
              <a:t>.</a:t>
            </a:r>
          </a:p>
          <a:p>
            <a:pPr algn="just"/>
            <a:r>
              <a:rPr lang="en-GB" sz="2000" dirty="0">
                <a:latin typeface="Times New Roman" panose="02020603050405020304" pitchFamily="18" charset="0"/>
                <a:cs typeface="Times New Roman" panose="02020603050405020304" pitchFamily="18" charset="0"/>
              </a:rPr>
              <a:t>The concentrated sodium hydroxide dissolves (fluxes) the protective magnetite layer, Eq. (1), and/or the tube metal, Eq. (2). The products of these reactions are crystals of sodium </a:t>
            </a:r>
            <a:r>
              <a:rPr lang="en-GB" sz="2000" dirty="0" err="1">
                <a:latin typeface="Times New Roman" panose="02020603050405020304" pitchFamily="18" charset="0"/>
                <a:cs typeface="Times New Roman" panose="02020603050405020304" pitchFamily="18" charset="0"/>
              </a:rPr>
              <a:t>ferroate</a:t>
            </a:r>
            <a:r>
              <a:rPr lang="en-GB" sz="2000" dirty="0">
                <a:latin typeface="Times New Roman" panose="02020603050405020304" pitchFamily="18" charset="0"/>
                <a:cs typeface="Times New Roman" panose="02020603050405020304" pitchFamily="18" charset="0"/>
              </a:rPr>
              <a:t> and </a:t>
            </a:r>
            <a:r>
              <a:rPr lang="en-GB" sz="2000" dirty="0" err="1">
                <a:latin typeface="Times New Roman" panose="02020603050405020304" pitchFamily="18" charset="0"/>
                <a:cs typeface="Times New Roman" panose="02020603050405020304" pitchFamily="18" charset="0"/>
              </a:rPr>
              <a:t>ferroite</a:t>
            </a:r>
            <a:r>
              <a:rPr lang="en-GB" sz="2000" dirty="0">
                <a:latin typeface="Times New Roman" panose="02020603050405020304" pitchFamily="18" charset="0"/>
                <a:cs typeface="Times New Roman" panose="02020603050405020304" pitchFamily="18" charset="0"/>
              </a:rPr>
              <a:t>. </a:t>
            </a:r>
          </a:p>
          <a:p>
            <a:pPr algn="just"/>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r>
              <a:rPr lang="en-GB" sz="2000" b="1" dirty="0">
                <a:latin typeface="Times New Roman" panose="02020603050405020304" pitchFamily="18" charset="0"/>
                <a:cs typeface="Times New Roman" panose="02020603050405020304" pitchFamily="18" charset="0"/>
              </a:rPr>
              <a:t>Where?</a:t>
            </a:r>
          </a:p>
          <a:p>
            <a:pPr algn="just"/>
            <a:r>
              <a:rPr lang="en-US" sz="2000" dirty="0">
                <a:latin typeface="Times New Roman" panose="02020603050405020304" pitchFamily="18" charset="0"/>
                <a:cs typeface="Times New Roman" panose="02020603050405020304" pitchFamily="18" charset="0"/>
              </a:rPr>
              <a:t>HP Evaporators: Due to sodium hydroxide concentration under thick deposits.</a:t>
            </a:r>
          </a:p>
          <a:p>
            <a:pPr algn="just"/>
            <a:r>
              <a:rPr lang="en-US" sz="2000" dirty="0">
                <a:latin typeface="Times New Roman" panose="02020603050405020304" pitchFamily="18" charset="0"/>
                <a:cs typeface="Times New Roman" panose="02020603050405020304" pitchFamily="18" charset="0"/>
              </a:rPr>
              <a:t>Tube Bends and Welds: Flow disruptions lead to deposit accumulation.</a:t>
            </a:r>
          </a:p>
          <a:p>
            <a:pPr algn="just"/>
            <a:r>
              <a:rPr lang="en-US" sz="2000" dirty="0">
                <a:latin typeface="Times New Roman" panose="02020603050405020304" pitchFamily="18" charset="0"/>
                <a:cs typeface="Times New Roman" panose="02020603050405020304" pitchFamily="18" charset="0"/>
              </a:rPr>
              <a:t>LP and HP Evaporator Tubes: When there’s internal flow disruptions.</a:t>
            </a:r>
          </a:p>
        </p:txBody>
      </p:sp>
      <p:pic>
        <p:nvPicPr>
          <p:cNvPr id="5" name="Picture 4">
            <a:extLst>
              <a:ext uri="{FF2B5EF4-FFF2-40B4-BE49-F238E27FC236}">
                <a16:creationId xmlns:a16="http://schemas.microsoft.com/office/drawing/2014/main" id="{35F2FFB4-245A-46C4-853C-08569FC8FCB0}"/>
              </a:ext>
            </a:extLst>
          </p:cNvPr>
          <p:cNvPicPr>
            <a:picLocks noChangeAspect="1"/>
          </p:cNvPicPr>
          <p:nvPr/>
        </p:nvPicPr>
        <p:blipFill>
          <a:blip r:embed="rId2"/>
          <a:stretch>
            <a:fillRect/>
          </a:stretch>
        </p:blipFill>
        <p:spPr>
          <a:xfrm>
            <a:off x="3365190" y="3429000"/>
            <a:ext cx="5461619" cy="959729"/>
          </a:xfrm>
          <a:prstGeom prst="rect">
            <a:avLst/>
          </a:prstGeom>
        </p:spPr>
      </p:pic>
    </p:spTree>
    <p:extLst>
      <p:ext uri="{BB962C8B-B14F-4D97-AF65-F5344CB8AC3E}">
        <p14:creationId xmlns:p14="http://schemas.microsoft.com/office/powerpoint/2010/main" val="138998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Caustic Gouging</a:t>
            </a:r>
            <a:endParaRPr lang="en-GB" b="1"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583EC956-892C-4D63-93DA-1EDCEE9957D2}"/>
              </a:ext>
            </a:extLst>
          </p:cNvPr>
          <p:cNvGraphicFramePr>
            <a:graphicFrameLocks noGrp="1"/>
          </p:cNvGraphicFramePr>
          <p:nvPr>
            <p:extLst>
              <p:ext uri="{D42A27DB-BD31-4B8C-83A1-F6EECF244321}">
                <p14:modId xmlns:p14="http://schemas.microsoft.com/office/powerpoint/2010/main" val="365201601"/>
              </p:ext>
            </p:extLst>
          </p:nvPr>
        </p:nvGraphicFramePr>
        <p:xfrm>
          <a:off x="838200" y="1690688"/>
          <a:ext cx="10515600" cy="2199640"/>
        </p:xfrm>
        <a:graphic>
          <a:graphicData uri="http://schemas.openxmlformats.org/drawingml/2006/table">
            <a:tbl>
              <a:tblPr firstRow="1" bandRow="1">
                <a:tableStyleId>{5940675A-B579-460E-94D1-54222C63F5DA}</a:tableStyleId>
              </a:tblPr>
              <a:tblGrid>
                <a:gridCol w="2354179">
                  <a:extLst>
                    <a:ext uri="{9D8B030D-6E8A-4147-A177-3AD203B41FA5}">
                      <a16:colId xmlns:a16="http://schemas.microsoft.com/office/drawing/2014/main" val="3563700751"/>
                    </a:ext>
                  </a:extLst>
                </a:gridCol>
                <a:gridCol w="8161421">
                  <a:extLst>
                    <a:ext uri="{9D8B030D-6E8A-4147-A177-3AD203B41FA5}">
                      <a16:colId xmlns:a16="http://schemas.microsoft.com/office/drawing/2014/main" val="596880844"/>
                    </a:ext>
                  </a:extLst>
                </a:gridCol>
              </a:tblGrid>
              <a:tr h="370840">
                <a:tc>
                  <a:txBody>
                    <a:bodyPr/>
                    <a:lstStyle/>
                    <a:p>
                      <a:r>
                        <a:rPr lang="en-US" dirty="0">
                          <a:latin typeface="Times New Roman" panose="02020603050405020304" pitchFamily="18" charset="0"/>
                          <a:cs typeface="Times New Roman" panose="02020603050405020304" pitchFamily="18" charset="0"/>
                        </a:rPr>
                        <a:t>Features of failure </a:t>
                      </a:r>
                    </a:p>
                  </a:txBody>
                  <a:tcPr/>
                </a:tc>
                <a:tc>
                  <a:txBody>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Gouged areas; thick, adherent deposits. </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Ductile, thin-edged or pinhole failure. </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Longitudinal cracks are the typical appearance in HP evaporators of HRSGs since any bulging is restricted by the fins. </a:t>
                      </a:r>
                    </a:p>
                  </a:txBody>
                  <a:tcPr/>
                </a:tc>
                <a:extLst>
                  <a:ext uri="{0D108BD9-81ED-4DB2-BD59-A6C34878D82A}">
                    <a16:rowId xmlns:a16="http://schemas.microsoft.com/office/drawing/2014/main" val="3506186977"/>
                  </a:ext>
                </a:extLst>
              </a:tr>
              <a:tr h="370840">
                <a:tc>
                  <a:txBody>
                    <a:bodyPr/>
                    <a:lstStyle/>
                    <a:p>
                      <a:r>
                        <a:rPr lang="en-GB" dirty="0">
                          <a:latin typeface="Times New Roman" panose="02020603050405020304" pitchFamily="18" charset="0"/>
                          <a:cs typeface="Times New Roman" panose="02020603050405020304" pitchFamily="18" charset="0"/>
                        </a:rPr>
                        <a:t>Key microstructural features </a:t>
                      </a:r>
                      <a:endParaRPr lang="en-US"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Material removal only, no microstructural changes in the tube material.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protective magnetite layer. </a:t>
                      </a:r>
                    </a:p>
                  </a:txBody>
                  <a:tcPr/>
                </a:tc>
                <a:extLst>
                  <a:ext uri="{0D108BD9-81ED-4DB2-BD59-A6C34878D82A}">
                    <a16:rowId xmlns:a16="http://schemas.microsoft.com/office/drawing/2014/main" val="952634954"/>
                  </a:ext>
                </a:extLst>
              </a:tr>
              <a:tr h="370840">
                <a:tc>
                  <a:txBody>
                    <a:bodyPr/>
                    <a:lstStyle/>
                    <a:p>
                      <a:r>
                        <a:rPr lang="en-US" dirty="0">
                          <a:latin typeface="Times New Roman" panose="02020603050405020304" pitchFamily="18" charset="0"/>
                          <a:cs typeface="Times New Roman" panose="02020603050405020304" pitchFamily="18" charset="0"/>
                        </a:rPr>
                        <a:t>Attack rate </a:t>
                      </a:r>
                    </a:p>
                  </a:txBody>
                  <a:tcPr/>
                </a:tc>
                <a:tc>
                  <a:txBody>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Rapid (up to 2 mm per year).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0487616"/>
                  </a:ext>
                </a:extLst>
              </a:tr>
            </a:tbl>
          </a:graphicData>
        </a:graphic>
      </p:graphicFrame>
      <p:pic>
        <p:nvPicPr>
          <p:cNvPr id="3" name="Picture 2">
            <a:extLst>
              <a:ext uri="{FF2B5EF4-FFF2-40B4-BE49-F238E27FC236}">
                <a16:creationId xmlns:a16="http://schemas.microsoft.com/office/drawing/2014/main" id="{8F5A5E88-A1AB-4664-BE83-731ABB0914B2}"/>
              </a:ext>
            </a:extLst>
          </p:cNvPr>
          <p:cNvPicPr>
            <a:picLocks noChangeAspect="1"/>
          </p:cNvPicPr>
          <p:nvPr/>
        </p:nvPicPr>
        <p:blipFill>
          <a:blip r:embed="rId3"/>
          <a:stretch>
            <a:fillRect/>
          </a:stretch>
        </p:blipFill>
        <p:spPr>
          <a:xfrm>
            <a:off x="1590245" y="4003621"/>
            <a:ext cx="2979678" cy="2027096"/>
          </a:xfrm>
          <a:prstGeom prst="rect">
            <a:avLst/>
          </a:prstGeom>
        </p:spPr>
      </p:pic>
      <p:sp>
        <p:nvSpPr>
          <p:cNvPr id="4" name="TextBox 3">
            <a:extLst>
              <a:ext uri="{FF2B5EF4-FFF2-40B4-BE49-F238E27FC236}">
                <a16:creationId xmlns:a16="http://schemas.microsoft.com/office/drawing/2014/main" id="{3C604232-54A7-46F6-8AE7-D0E13C78A1DA}"/>
              </a:ext>
            </a:extLst>
          </p:cNvPr>
          <p:cNvSpPr txBox="1"/>
          <p:nvPr/>
        </p:nvSpPr>
        <p:spPr>
          <a:xfrm>
            <a:off x="1307432" y="6090344"/>
            <a:ext cx="3473116" cy="369332"/>
          </a:xfrm>
          <a:prstGeom prst="rect">
            <a:avLst/>
          </a:prstGeom>
          <a:noFill/>
          <a:ln>
            <a:noFill/>
          </a:ln>
        </p:spPr>
        <p:txBody>
          <a:bodyPr wrap="square" rtlCol="0">
            <a:spAutoFit/>
          </a:bodyPr>
          <a:lstStyle/>
          <a:p>
            <a:r>
              <a:rPr lang="en-GB" dirty="0">
                <a:latin typeface="Times New Roman" panose="02020603050405020304" pitchFamily="18" charset="0"/>
                <a:cs typeface="Times New Roman" panose="02020603050405020304" pitchFamily="18" charset="0"/>
              </a:rPr>
              <a:t>Heavy deposits and caustic gouging </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34E18DD-762D-41CE-BE0B-CBBD6DCB6D08}"/>
              </a:ext>
            </a:extLst>
          </p:cNvPr>
          <p:cNvPicPr>
            <a:picLocks noChangeAspect="1"/>
          </p:cNvPicPr>
          <p:nvPr/>
        </p:nvPicPr>
        <p:blipFill>
          <a:blip r:embed="rId4"/>
          <a:stretch>
            <a:fillRect/>
          </a:stretch>
        </p:blipFill>
        <p:spPr>
          <a:xfrm>
            <a:off x="7021699" y="3996000"/>
            <a:ext cx="3025402" cy="2042337"/>
          </a:xfrm>
          <a:prstGeom prst="rect">
            <a:avLst/>
          </a:prstGeom>
        </p:spPr>
      </p:pic>
      <p:sp>
        <p:nvSpPr>
          <p:cNvPr id="7" name="TextBox 6">
            <a:extLst>
              <a:ext uri="{FF2B5EF4-FFF2-40B4-BE49-F238E27FC236}">
                <a16:creationId xmlns:a16="http://schemas.microsoft.com/office/drawing/2014/main" id="{EBED5682-8BE5-489F-95EC-18EC78D5DA64}"/>
              </a:ext>
            </a:extLst>
          </p:cNvPr>
          <p:cNvSpPr txBox="1"/>
          <p:nvPr/>
        </p:nvSpPr>
        <p:spPr>
          <a:xfrm>
            <a:off x="6797842" y="6090344"/>
            <a:ext cx="3473116" cy="369332"/>
          </a:xfrm>
          <a:prstGeom prst="rect">
            <a:avLst/>
          </a:prstGeom>
          <a:noFill/>
          <a:ln>
            <a:noFill/>
          </a:ln>
        </p:spPr>
        <p:txBody>
          <a:bodyPr wrap="square" rtlCol="0">
            <a:spAutoFit/>
          </a:bodyPr>
          <a:lstStyle/>
          <a:p>
            <a:pPr algn="ctr"/>
            <a:r>
              <a:rPr lang="en-GB" dirty="0">
                <a:latin typeface="Times New Roman" panose="02020603050405020304" pitchFamily="18" charset="0"/>
                <a:cs typeface="Times New Roman" panose="02020603050405020304" pitchFamily="18" charset="0"/>
              </a:rPr>
              <a:t>Closeup view of gouge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65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Caustic Gouging</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79267"/>
            <a:ext cx="10515600" cy="5157855"/>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Root causes?</a:t>
            </a:r>
          </a:p>
          <a:p>
            <a:pPr algn="just"/>
            <a:r>
              <a:rPr lang="en-GB" sz="2000" b="1" dirty="0">
                <a:latin typeface="Times New Roman" panose="02020603050405020304" pitchFamily="18" charset="0"/>
                <a:cs typeface="Times New Roman" panose="02020603050405020304" pitchFamily="18" charset="0"/>
              </a:rPr>
              <a:t>Poor feedwater treatment: </a:t>
            </a:r>
            <a:r>
              <a:rPr lang="en-GB" sz="2000" dirty="0">
                <a:latin typeface="Times New Roman" panose="02020603050405020304" pitchFamily="18" charset="0"/>
                <a:cs typeface="Times New Roman" panose="02020603050405020304" pitchFamily="18" charset="0"/>
              </a:rPr>
              <a:t>Results in high levels of corrosion products (iron and copper oxides) which can deposit in HRSG tubes.</a:t>
            </a:r>
          </a:p>
          <a:p>
            <a:pPr algn="just"/>
            <a:r>
              <a:rPr lang="en-GB" sz="2000" b="1" dirty="0">
                <a:latin typeface="Times New Roman" panose="02020603050405020304" pitchFamily="18" charset="0"/>
                <a:cs typeface="Times New Roman" panose="02020603050405020304" pitchFamily="18" charset="0"/>
              </a:rPr>
              <a:t>High concentration of sodium hydroxide </a:t>
            </a:r>
            <a:r>
              <a:rPr lang="en-GB" sz="2000" dirty="0">
                <a:latin typeface="Times New Roman" panose="02020603050405020304" pitchFamily="18" charset="0"/>
                <a:cs typeface="Times New Roman" panose="02020603050405020304" pitchFamily="18" charset="0"/>
              </a:rPr>
              <a:t>in boiler water due to: </a:t>
            </a:r>
          </a:p>
          <a:p>
            <a:pPr lvl="1" algn="just">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Excessive sodium hydroxide under sodium hydroxide treatment.</a:t>
            </a:r>
          </a:p>
          <a:p>
            <a:pPr lvl="1" algn="just">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Overuse of sodium hydroxide during all-volatile treatment (e.g.,</a:t>
            </a:r>
            <a:r>
              <a:rPr lang="en-GB" sz="1600" dirty="0" err="1">
                <a:latin typeface="Times New Roman" panose="02020603050405020304" pitchFamily="18" charset="0"/>
                <a:cs typeface="Times New Roman" panose="02020603050405020304" pitchFamily="18" charset="0"/>
              </a:rPr>
              <a:t>startup</a:t>
            </a:r>
            <a:r>
              <a:rPr lang="en-GB" sz="1600" dirty="0">
                <a:latin typeface="Times New Roman" panose="02020603050405020304" pitchFamily="18" charset="0"/>
                <a:cs typeface="Times New Roman" panose="02020603050405020304" pitchFamily="18" charset="0"/>
              </a:rPr>
              <a:t> or overcoming acidic contamination).</a:t>
            </a:r>
          </a:p>
          <a:p>
            <a:pPr lvl="1" algn="just">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High sodium hydroxide levels used as a pH control under phosphate treatment.</a:t>
            </a:r>
          </a:p>
          <a:p>
            <a:pPr algn="just"/>
            <a:r>
              <a:rPr lang="en-GB" sz="2000" b="1" dirty="0">
                <a:latin typeface="Times New Roman" panose="02020603050405020304" pitchFamily="18" charset="0"/>
                <a:cs typeface="Times New Roman" panose="02020603050405020304" pitchFamily="18" charset="0"/>
              </a:rPr>
              <a:t>Flow disruptions: </a:t>
            </a:r>
            <a:r>
              <a:rPr lang="en-GB" sz="2000" dirty="0">
                <a:latin typeface="Times New Roman" panose="02020603050405020304" pitchFamily="18" charset="0"/>
                <a:cs typeface="Times New Roman" panose="02020603050405020304" pitchFamily="18" charset="0"/>
              </a:rPr>
              <a:t>In the internal water flow inside HRSG HP evaporators, contributing to increased deposition of corrosion products.</a:t>
            </a:r>
          </a:p>
          <a:p>
            <a:pPr algn="just"/>
            <a:r>
              <a:rPr lang="en-GB" sz="2000" b="1" dirty="0">
                <a:latin typeface="Times New Roman" panose="02020603050405020304" pitchFamily="18" charset="0"/>
                <a:cs typeface="Times New Roman" panose="02020603050405020304" pitchFamily="18" charset="0"/>
              </a:rPr>
              <a:t>Undetected/excessive deposits: </a:t>
            </a:r>
            <a:r>
              <a:rPr lang="en-GB" sz="2000" dirty="0">
                <a:latin typeface="Times New Roman" panose="02020603050405020304" pitchFamily="18" charset="0"/>
                <a:cs typeface="Times New Roman" panose="02020603050405020304" pitchFamily="18" charset="0"/>
              </a:rPr>
              <a:t>Due to inadequate tube sampling or delayed chemical cleaning.</a:t>
            </a:r>
          </a:p>
          <a:p>
            <a:pPr algn="just"/>
            <a:r>
              <a:rPr lang="en-GB" sz="2000" b="1" dirty="0">
                <a:latin typeface="Times New Roman" panose="02020603050405020304" pitchFamily="18" charset="0"/>
                <a:cs typeface="Times New Roman" panose="02020603050405020304" pitchFamily="18" charset="0"/>
              </a:rPr>
              <a:t>Ineffective chemical cleaning: </a:t>
            </a:r>
            <a:r>
              <a:rPr lang="en-GB" sz="2000" dirty="0">
                <a:latin typeface="Times New Roman" panose="02020603050405020304" pitchFamily="18" charset="0"/>
                <a:cs typeface="Times New Roman" panose="02020603050405020304" pitchFamily="18" charset="0"/>
              </a:rPr>
              <a:t>Deposits remain in critical areas of HRSGs.</a:t>
            </a:r>
          </a:p>
          <a:p>
            <a:pPr algn="just"/>
            <a:r>
              <a:rPr lang="en-GB" sz="2000" b="1" dirty="0">
                <a:latin typeface="Times New Roman" panose="02020603050405020304" pitchFamily="18" charset="0"/>
                <a:cs typeface="Times New Roman" panose="02020603050405020304" pitchFamily="18" charset="0"/>
              </a:rPr>
              <a:t>Ingress of sodium hydroxide: </a:t>
            </a:r>
            <a:r>
              <a:rPr lang="en-GB" sz="2000" dirty="0">
                <a:latin typeface="Times New Roman" panose="02020603050405020304" pitchFamily="18" charset="0"/>
                <a:cs typeface="Times New Roman" panose="02020603050405020304" pitchFamily="18" charset="0"/>
              </a:rPr>
              <a:t>Due to issues in makeup water treatment units or condensate polishers.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148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3155</TotalTime>
  <Words>2265</Words>
  <Application>Microsoft Office PowerPoint</Application>
  <PresentationFormat>Widescreen</PresentationFormat>
  <Paragraphs>214</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Times New Roman</vt:lpstr>
      <vt:lpstr>Wingdings</vt:lpstr>
      <vt:lpstr>Office Theme</vt:lpstr>
      <vt:lpstr>Failure Modes in  Heat Recovery Steam Generators (HRSGs)</vt:lpstr>
      <vt:lpstr>PowerPoint Presentation</vt:lpstr>
      <vt:lpstr>Cycle chemistry influenced failure mechanisms</vt:lpstr>
      <vt:lpstr>Flow-Accelerated Corrosion (FAC)</vt:lpstr>
      <vt:lpstr>Flow-Accelerated Corrosion (FAC)</vt:lpstr>
      <vt:lpstr>Under Deposit Corrosion (UDC)</vt:lpstr>
      <vt:lpstr>(i) Caustic Gouging</vt:lpstr>
      <vt:lpstr>(i) Caustic Gouging</vt:lpstr>
      <vt:lpstr>(i) Caustic Gouging</vt:lpstr>
      <vt:lpstr>(ii) Acidic phosphate corrosion</vt:lpstr>
      <vt:lpstr>(ii) Acidic phosphate corrosion</vt:lpstr>
      <vt:lpstr>(iii) Hydrogen Damage</vt:lpstr>
      <vt:lpstr>Thermal transients influenced failures</vt:lpstr>
      <vt:lpstr>PowerPoint Presentation</vt:lpstr>
      <vt:lpstr>Commonly identified causes for damaging thermal transients</vt:lpstr>
      <vt:lpstr>Attemperator spray water leakages</vt:lpstr>
      <vt:lpstr>Attemperator overspray </vt:lpstr>
      <vt:lpstr>Ineffective HP SH draining during startup</vt:lpstr>
      <vt:lpstr>HP drum damages due to high pressure ramp rates</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INTRODUTION</dc:title>
  <dc:creator>Microsoft account</dc:creator>
  <cp:lastModifiedBy>Acer</cp:lastModifiedBy>
  <cp:revision>75</cp:revision>
  <dcterms:created xsi:type="dcterms:W3CDTF">2024-08-30T03:17:55Z</dcterms:created>
  <dcterms:modified xsi:type="dcterms:W3CDTF">2024-09-02T03:45:10Z</dcterms:modified>
</cp:coreProperties>
</file>