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Abel"/>
      <p:regular r:id="rId47"/>
    </p:embeddedFont>
    <p:embeddedFont>
      <p:font typeface="Roboto Mon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FDC6BC-FE72-48C5-8207-2C1A0C2FCBA4}">
  <a:tblStyle styleId="{04FDC6BC-FE72-48C5-8207-2C1A0C2FCB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regular.fntdata"/><Relationship Id="rId47" Type="http://schemas.openxmlformats.org/officeDocument/2006/relationships/font" Target="fonts/Abel-regular.fntdata"/><Relationship Id="rId49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54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2afa52db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2afa52db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18e1a709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18e1a709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18e1a709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18e1a709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8e1a709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8e1a709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b0bf9092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b0bf9092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36785285f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36785285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36785285f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36785285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36785285f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36785285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36785285f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36785285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3ae40d9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53ae40d9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3ae40d9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3ae40d9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53ae40d9c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53ae40d9c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53ae40d9c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53ae40d9c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833889bb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833889bb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833889bb9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833889bb9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545a9ddd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545a9ddd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545a9dddf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545a9dddf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833889bb9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833889bb9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818e1a709b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818e1a709b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e41c76a4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e41c76a4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545a9dddf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545a9dddf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2afa52d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2afa52d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545a9dddf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545a9dddf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5487ef5e1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5487ef5e1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5487ef5e1b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5487ef5e1b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5487ef5e1b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5487ef5e1b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5487ef5e1b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5487ef5e1b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5487ef5e1b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5487ef5e1b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5487ef5e1b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5487ef5e1b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36785285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3678528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2afa52db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2afa52db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2afa52db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2afa52db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18e1a709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18e1a709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763d712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763d712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36785285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36785285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27150" y="2685650"/>
            <a:ext cx="1289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5"/>
              <a:buFont typeface="Lato"/>
              <a:buNone/>
            </a:pPr>
            <a:r>
              <a:rPr b="1" lang="ko" sz="1200">
                <a:solidFill>
                  <a:srgbClr val="372321"/>
                </a:solidFill>
                <a:latin typeface="Abel"/>
                <a:ea typeface="Abel"/>
                <a:cs typeface="Abel"/>
                <a:sym typeface="Abel"/>
              </a:rPr>
              <a:t>20240920_ver_1.0</a:t>
            </a:r>
            <a:endParaRPr b="0" i="0" sz="1300" u="none" cap="none" strike="noStrike">
              <a:solidFill>
                <a:srgbClr val="37232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4400" y="1583725"/>
            <a:ext cx="82152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latin typeface="Open Sans"/>
                <a:ea typeface="Open Sans"/>
                <a:cs typeface="Open Sans"/>
                <a:sym typeface="Open Sans"/>
              </a:rPr>
              <a:t>Project Report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4400" y="2022225"/>
            <a:ext cx="8215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AICC MIDDLE PROJECT</a:t>
            </a:r>
            <a:endParaRPr sz="12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14350" y="2935985"/>
            <a:ext cx="21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2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Presented by </a:t>
            </a:r>
            <a:r>
              <a:rPr lang="ko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Noveled</a:t>
            </a:r>
            <a:endParaRPr b="0" i="0" sz="12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3111886" y="2418830"/>
            <a:ext cx="2853900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22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2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Database Structure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Structure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Overview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Google Shape;184;p22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5" name="Google Shape;185;p22"/>
          <p:cNvGraphicFramePr/>
          <p:nvPr/>
        </p:nvGraphicFramePr>
        <p:xfrm>
          <a:off x="1146875" y="181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{04FDC6BC-FE72-48C5-8207-2C1A0C2FCBA4}</a:tableStyleId>
              </a:tblPr>
              <a:tblGrid>
                <a:gridCol w="1344250"/>
                <a:gridCol w="1376500"/>
                <a:gridCol w="1376500"/>
                <a:gridCol w="1376500"/>
                <a:gridCol w="1376500"/>
              </a:tblGrid>
              <a:tr h="35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종류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데이터정렬방식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설명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추가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viewcount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조회수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city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VARCHAR(10)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is_marathon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마라톤 코스 여부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is_visible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코스 검색 가능 여부</a:t>
                      </a:r>
                      <a:br>
                        <a:rPr lang="ko" sz="1100">
                          <a:solidFill>
                            <a:schemeClr val="dk1"/>
                          </a:solidFill>
                        </a:rPr>
                      </a:br>
                      <a:r>
                        <a:rPr lang="ko" sz="11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 = 검색 가능, </a:t>
                      </a:r>
                      <a:br>
                        <a:rPr lang="ko" sz="1100">
                          <a:solidFill>
                            <a:schemeClr val="dk1"/>
                          </a:solidFill>
                        </a:rPr>
                      </a:br>
                      <a:r>
                        <a:rPr lang="ko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 = 검색 불가)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is_private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비밀글 여부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22"/>
          <p:cNvSpPr/>
          <p:nvPr/>
        </p:nvSpPr>
        <p:spPr>
          <a:xfrm>
            <a:off x="1146875" y="1318510"/>
            <a:ext cx="91800" cy="91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359527" y="1191075"/>
            <a:ext cx="656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Table Name</a:t>
            </a:r>
            <a:r>
              <a:rPr lang="ko" sz="1000"/>
              <a:t> : </a:t>
            </a:r>
            <a:r>
              <a:rPr b="1" lang="ko" sz="1000">
                <a:solidFill>
                  <a:schemeClr val="dk1"/>
                </a:solidFill>
              </a:rPr>
              <a:t>running_course_table</a:t>
            </a:r>
            <a:r>
              <a:rPr lang="ko" sz="1000">
                <a:solidFill>
                  <a:schemeClr val="dk1"/>
                </a:solidFill>
              </a:rPr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bx_cmt.*, bx_user.user_id FROM bx_cmt JOIN bx_user on bx_cmt.bx_cmt_u_idx = bx_user.user_idx WHERE bx_cmt_pr_ID = bx_cmt_pr_OD ORDER BY bx_cmt.bx_cmt_reg DESC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23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3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Database Structure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Structure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Overview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5" name="Google Shape;195;p23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6" name="Google Shape;196;p23"/>
          <p:cNvGraphicFramePr/>
          <p:nvPr/>
        </p:nvGraphicFramePr>
        <p:xfrm>
          <a:off x="1146875" y="181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{04FDC6BC-FE72-48C5-8207-2C1A0C2FCBA4}</a:tableStyleId>
              </a:tblPr>
              <a:tblGrid>
                <a:gridCol w="1344250"/>
                <a:gridCol w="1376500"/>
                <a:gridCol w="1376500"/>
                <a:gridCol w="1376500"/>
                <a:gridCol w="1376500"/>
              </a:tblGrid>
              <a:tr h="35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종류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데이터정렬방식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설명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추가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img_id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이미지 ID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PRIMARY KEY</a:t>
                      </a:r>
                      <a:br>
                        <a:rPr lang="ko" sz="1000"/>
                      </a:br>
                      <a:r>
                        <a:rPr lang="ko" sz="1000"/>
                        <a:t>AUTO_INCREMENT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course_id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 이름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FOREIGN KEY (Course._id)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url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이미지 파일 URL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is_primary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대표 이미지 여부</a:t>
                      </a:r>
                      <a:br>
                        <a:rPr lang="ko" sz="1000"/>
                      </a:br>
                      <a:r>
                        <a:rPr lang="ko" sz="11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 or </a:t>
                      </a:r>
                      <a:r>
                        <a:rPr lang="ko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)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created_at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DATETIME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업로드</a:t>
                      </a:r>
                      <a:r>
                        <a:rPr lang="ko" sz="1000"/>
                        <a:t> 날짜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updated_at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DATETIME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수정 날짜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23"/>
          <p:cNvSpPr/>
          <p:nvPr/>
        </p:nvSpPr>
        <p:spPr>
          <a:xfrm>
            <a:off x="1146875" y="1318510"/>
            <a:ext cx="91800" cy="91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1359527" y="1191075"/>
            <a:ext cx="656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Table Name</a:t>
            </a:r>
            <a:r>
              <a:rPr lang="ko" sz="1000"/>
              <a:t> : </a:t>
            </a:r>
            <a:r>
              <a:rPr b="1" lang="ko" sz="1000"/>
              <a:t>Images </a:t>
            </a:r>
            <a:r>
              <a:rPr lang="ko" sz="1000"/>
              <a:t>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bx_cmt.*, bx_user.user_id FROM bx_cmt JOIN bx_user on bx_cmt.bx_cmt_u_idx = bx_user.user_idx WHERE bx_cmt_pr_ID = bx_cmt_pr_OD ORDER BY bx_cmt.bx_cmt_reg DESC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24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4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Database Structure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Structure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Overview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" name="Google Shape;206;p24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4"/>
          <p:cNvSpPr/>
          <p:nvPr/>
        </p:nvSpPr>
        <p:spPr>
          <a:xfrm>
            <a:off x="1146875" y="1254015"/>
            <a:ext cx="91800" cy="91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359528" y="1133875"/>
            <a:ext cx="6476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Table Name : </a:t>
            </a:r>
            <a:r>
              <a:rPr b="1" lang="ko" sz="1000"/>
              <a:t>facilities_table</a:t>
            </a:r>
            <a:r>
              <a:rPr lang="ko" sz="1000"/>
              <a:t> 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(SELECT * FROM bx_pp UNION SELECT * FROM bx_dp) AS union_table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209" name="Google Shape;209;p24"/>
          <p:cNvGraphicFramePr/>
          <p:nvPr/>
        </p:nvGraphicFramePr>
        <p:xfrm>
          <a:off x="1146875" y="181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{04FDC6BC-FE72-48C5-8207-2C1A0C2FCBA4}</a:tableStyleId>
              </a:tblPr>
              <a:tblGrid>
                <a:gridCol w="1344250"/>
                <a:gridCol w="1376500"/>
                <a:gridCol w="1376500"/>
                <a:gridCol w="1376500"/>
                <a:gridCol w="1376500"/>
              </a:tblGrid>
              <a:tr h="35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종류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데이터정렬방식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설명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추가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fac_id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편의시설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고유 아이디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Primary Key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fac_name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VARCHAR(255)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시설 이름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location_detail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VARCHAR(500)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상세 위치(소개)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latitude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DECIMAL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위도 </a:t>
                      </a:r>
                      <a:br>
                        <a:rPr lang="ko" sz="1100">
                          <a:solidFill>
                            <a:schemeClr val="dk1"/>
                          </a:solidFill>
                        </a:rPr>
                      </a:br>
                      <a:r>
                        <a:rPr lang="ko" sz="1100">
                          <a:solidFill>
                            <a:schemeClr val="dk1"/>
                          </a:solidFill>
                        </a:rPr>
                        <a:t>(예: </a:t>
                      </a:r>
                      <a:r>
                        <a:rPr lang="ko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37.566</a:t>
                      </a:r>
                      <a:r>
                        <a:rPr lang="ko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)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longitude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DECIMAL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경도 </a:t>
                      </a:r>
                      <a:br>
                        <a:rPr lang="ko" sz="1100">
                          <a:solidFill>
                            <a:schemeClr val="dk1"/>
                          </a:solidFill>
                        </a:rPr>
                      </a:br>
                      <a:r>
                        <a:rPr lang="ko" sz="1100">
                          <a:solidFill>
                            <a:schemeClr val="dk1"/>
                          </a:solidFill>
                        </a:rPr>
                        <a:t>(예: </a:t>
                      </a:r>
                      <a:r>
                        <a:rPr lang="ko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126.9780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)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fac_type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시설 타입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25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5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Database Structure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Structure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Overview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p25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5"/>
          <p:cNvSpPr/>
          <p:nvPr/>
        </p:nvSpPr>
        <p:spPr>
          <a:xfrm>
            <a:off x="1146875" y="1254015"/>
            <a:ext cx="91800" cy="91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1359528" y="1133875"/>
            <a:ext cx="647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Table Name : view_table</a:t>
            </a:r>
            <a:r>
              <a:rPr lang="ko" sz="1000"/>
              <a:t> 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220" name="Google Shape;220;p25"/>
          <p:cNvGraphicFramePr/>
          <p:nvPr/>
        </p:nvGraphicFramePr>
        <p:xfrm>
          <a:off x="1146875" y="181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{04FDC6BC-FE72-48C5-8207-2C1A0C2FCBA4}</a:tableStyleId>
              </a:tblPr>
              <a:tblGrid>
                <a:gridCol w="1344250"/>
                <a:gridCol w="1376500"/>
                <a:gridCol w="1376500"/>
                <a:gridCol w="1376500"/>
                <a:gridCol w="1376500"/>
              </a:tblGrid>
              <a:tr h="35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종류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데이터정렬방식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설명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추가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view_id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조회 아이디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Primary Key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user_id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유저아이디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course_id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 아이디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25"/>
          <p:cNvSpPr txBox="1"/>
          <p:nvPr/>
        </p:nvSpPr>
        <p:spPr>
          <a:xfrm>
            <a:off x="1146878" y="3585800"/>
            <a:ext cx="647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유저아이디와 코스 아이디를 조합하여 유니크로 설정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CONSTRAINT user_and_course UNIQUE (user_id, course_id)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>
            <a:off x="1351413" y="1460298"/>
            <a:ext cx="6683400" cy="1523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2853150" y="2461857"/>
            <a:ext cx="3437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Endpoints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1225028" y="3776341"/>
            <a:ext cx="134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0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Structure</a:t>
            </a:r>
            <a:endParaRPr b="0" i="0" sz="10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713866" y="3719114"/>
            <a:ext cx="48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01</a:t>
            </a:r>
            <a:endParaRPr b="1" i="0" sz="2100" u="none" cap="none" strike="noStrike">
              <a:solidFill>
                <a:srgbClr val="B7B7B7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2260656" y="3719114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FFC000"/>
                </a:solidFill>
                <a:latin typeface="Abel"/>
                <a:ea typeface="Abel"/>
                <a:cs typeface="Abel"/>
                <a:sym typeface="Abel"/>
              </a:rPr>
              <a:t>02</a:t>
            </a:r>
            <a:endParaRPr b="1" i="0" sz="2100" u="none" cap="none" strike="noStrike">
              <a:solidFill>
                <a:srgbClr val="FFC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3940032" y="3719114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03</a:t>
            </a:r>
            <a:endParaRPr b="1" i="0" sz="2100" u="none" cap="none" strike="noStrike">
              <a:solidFill>
                <a:srgbClr val="B7B7B7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7319060" y="3719114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0</a:t>
            </a:r>
            <a:r>
              <a:rPr b="1" lang="ko" sz="2100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5</a:t>
            </a:r>
            <a:endParaRPr b="1" i="0" sz="2100" u="none" cap="none" strike="noStrike">
              <a:solidFill>
                <a:srgbClr val="B7B7B7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233" name="Google Shape;233;p26"/>
          <p:cNvCxnSpPr/>
          <p:nvPr/>
        </p:nvCxnSpPr>
        <p:spPr>
          <a:xfrm>
            <a:off x="1193494" y="3813684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26"/>
          <p:cNvCxnSpPr/>
          <p:nvPr/>
        </p:nvCxnSpPr>
        <p:spPr>
          <a:xfrm>
            <a:off x="2736329" y="3813739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26"/>
          <p:cNvCxnSpPr/>
          <p:nvPr/>
        </p:nvCxnSpPr>
        <p:spPr>
          <a:xfrm>
            <a:off x="4420180" y="3813739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26"/>
          <p:cNvCxnSpPr/>
          <p:nvPr/>
        </p:nvCxnSpPr>
        <p:spPr>
          <a:xfrm>
            <a:off x="7798156" y="3813139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26"/>
          <p:cNvSpPr txBox="1"/>
          <p:nvPr/>
        </p:nvSpPr>
        <p:spPr>
          <a:xfrm>
            <a:off x="2767866" y="3776716"/>
            <a:ext cx="134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Document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Endpoints</a:t>
            </a:r>
            <a:endParaRPr b="0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4451714" y="3776712"/>
            <a:ext cx="112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Flow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Data Flow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7829694" y="3776712"/>
            <a:ext cx="1173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Schedule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WBS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26"/>
          <p:cNvCxnSpPr/>
          <p:nvPr/>
        </p:nvCxnSpPr>
        <p:spPr>
          <a:xfrm>
            <a:off x="3842400" y="1460300"/>
            <a:ext cx="1556100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6"/>
          <p:cNvSpPr txBox="1"/>
          <p:nvPr/>
        </p:nvSpPr>
        <p:spPr>
          <a:xfrm>
            <a:off x="5496412" y="3724355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0</a:t>
            </a:r>
            <a:r>
              <a:rPr b="1" lang="ko" sz="2100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4</a:t>
            </a:r>
            <a:endParaRPr b="1" i="0" sz="2100" u="none" cap="none" strike="noStrike">
              <a:solidFill>
                <a:srgbClr val="B7B7B7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242" name="Google Shape;242;p26"/>
          <p:cNvCxnSpPr/>
          <p:nvPr/>
        </p:nvCxnSpPr>
        <p:spPr>
          <a:xfrm>
            <a:off x="5940137" y="3828240"/>
            <a:ext cx="0" cy="26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26"/>
          <p:cNvSpPr txBox="1"/>
          <p:nvPr/>
        </p:nvSpPr>
        <p:spPr>
          <a:xfrm>
            <a:off x="6007040" y="3781941"/>
            <a:ext cx="134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Error Report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1580250" y="1982450"/>
            <a:ext cx="5983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Open Sans"/>
                <a:ea typeface="Open Sans"/>
                <a:cs typeface="Open Sans"/>
                <a:sym typeface="Open Sans"/>
              </a:rPr>
              <a:t>   RunningHi App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27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7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Register - Sign Up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Endpoints</a:t>
            </a: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Document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p27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7"/>
          <p:cNvSpPr/>
          <p:nvPr/>
        </p:nvSpPr>
        <p:spPr>
          <a:xfrm>
            <a:off x="562075" y="12225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End Point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1694575" y="1175600"/>
            <a:ext cx="6806400" cy="36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https://runninghibackend.siinat.com/register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562075" y="17658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Body Json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1694575" y="1770925"/>
            <a:ext cx="2722800" cy="1262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"user_id" : “{user ID}”,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"user_name" : "</a:t>
            </a:r>
            <a:r>
              <a:rPr lang="ko" sz="1000">
                <a:solidFill>
                  <a:schemeClr val="dk1"/>
                </a:solidFill>
              </a:rPr>
              <a:t>{user name}</a:t>
            </a:r>
            <a:r>
              <a:rPr lang="ko" sz="1000"/>
              <a:t>",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"</a:t>
            </a:r>
            <a:r>
              <a:rPr lang="ko" sz="1000"/>
              <a:t>user_email</a:t>
            </a:r>
            <a:r>
              <a:rPr lang="ko" sz="1000"/>
              <a:t>" : "{user email}",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"password_hash" : "{user password}"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“created_at” : “{ created </a:t>
            </a:r>
            <a:r>
              <a:rPr lang="ko" sz="1000">
                <a:solidFill>
                  <a:schemeClr val="dk1"/>
                </a:solidFill>
              </a:rPr>
              <a:t>account </a:t>
            </a:r>
            <a:r>
              <a:rPr lang="ko" sz="1000"/>
              <a:t>date }</a:t>
            </a:r>
            <a:endParaRPr sz="1000"/>
          </a:p>
        </p:txBody>
      </p:sp>
      <p:sp>
        <p:nvSpPr>
          <p:cNvPr id="257" name="Google Shape;257;p27"/>
          <p:cNvSpPr/>
          <p:nvPr/>
        </p:nvSpPr>
        <p:spPr>
          <a:xfrm>
            <a:off x="562075" y="3119775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Method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1694575" y="3110645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POST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562075" y="352210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Response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1694575" y="3517533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Success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1694575" y="3922133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Fail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3062325" y="3482950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{“msg”:”회원가입이 되었습니다.”}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3062325" y="3892925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{“msg”:”회원가입</a:t>
            </a:r>
            <a:r>
              <a:rPr lang="ko" sz="1100">
                <a:solidFill>
                  <a:schemeClr val="dk1"/>
                </a:solidFill>
              </a:rPr>
              <a:t>에 실패했습니다</a:t>
            </a:r>
            <a:r>
              <a:rPr lang="ko" sz="1100">
                <a:solidFill>
                  <a:schemeClr val="dk1"/>
                </a:solidFill>
              </a:rPr>
              <a:t>.”}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1694575" y="4326720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Exeption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3062325" y="4302900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{“msg”:”이</a:t>
            </a:r>
            <a:r>
              <a:rPr lang="ko" sz="1100">
                <a:solidFill>
                  <a:schemeClr val="dk1"/>
                </a:solidFill>
              </a:rPr>
              <a:t>미 존재하는 아이디 입니다</a:t>
            </a:r>
            <a:r>
              <a:rPr lang="ko" sz="1100">
                <a:solidFill>
                  <a:schemeClr val="dk1"/>
                </a:solidFill>
              </a:rPr>
              <a:t>.”}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4630481" y="17502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Query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5778325" y="1750250"/>
            <a:ext cx="27228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8" name="Google Shape;268;p27"/>
          <p:cNvSpPr txBox="1"/>
          <p:nvPr/>
        </p:nvSpPr>
        <p:spPr>
          <a:xfrm>
            <a:off x="3062300" y="4712875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{“msg”:”패스워드 규칙 / 겹치는 별명 ”}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Google Shape;273;p28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8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Register - Sign In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Endpoints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Document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6" name="Google Shape;276;p28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8"/>
          <p:cNvSpPr/>
          <p:nvPr/>
        </p:nvSpPr>
        <p:spPr>
          <a:xfrm>
            <a:off x="562075" y="12225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End Point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1694575" y="1175600"/>
            <a:ext cx="6806400" cy="36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https://runninghibackend.siinat.com/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signin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562075" y="17658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Body Json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1694575" y="1770925"/>
            <a:ext cx="2722800" cy="1031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{</a:t>
            </a:r>
            <a:endParaRPr sz="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"user_id" : “{user ID}”,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"password_hash" : "{user pswd}",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281" name="Google Shape;281;p28"/>
          <p:cNvSpPr/>
          <p:nvPr/>
        </p:nvSpPr>
        <p:spPr>
          <a:xfrm>
            <a:off x="562075" y="294490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Method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1694575" y="2935770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POST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562075" y="3347225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Response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1694575" y="3342658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Success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1694550" y="4126983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Fail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3079975" y="3347213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{“user idx”:”string”, </a:t>
            </a:r>
            <a:r>
              <a:rPr lang="ko" sz="1100">
                <a:solidFill>
                  <a:schemeClr val="dk1"/>
                </a:solidFill>
              </a:rPr>
              <a:t>“userid”:”string””, “name”:”string””, “usertoken”:”string””</a:t>
            </a:r>
            <a:r>
              <a:rPr lang="ko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3062300" y="4097775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return value : 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1694550" y="4531570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Exeption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3062300" y="4507750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{“msg”:”존재하</a:t>
            </a:r>
            <a:r>
              <a:rPr lang="ko" sz="1100">
                <a:solidFill>
                  <a:schemeClr val="dk1"/>
                </a:solidFill>
              </a:rPr>
              <a:t>지 않는 아이디 입니다.</a:t>
            </a:r>
            <a:r>
              <a:rPr lang="ko" sz="1100">
                <a:solidFill>
                  <a:schemeClr val="dk1"/>
                </a:solidFill>
              </a:rPr>
              <a:t>”}, </a:t>
            </a:r>
            <a:r>
              <a:rPr lang="ko" sz="1100">
                <a:solidFill>
                  <a:schemeClr val="dk1"/>
                </a:solidFill>
              </a:rPr>
              <a:t>{“msg”:”비밀번호가 틀립니다.”}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4630481" y="17502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Query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5778325" y="1750250"/>
            <a:ext cx="27228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29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9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Register - Sign Out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Endpoints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Document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9" name="Google Shape;299;p29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9"/>
          <p:cNvSpPr/>
          <p:nvPr/>
        </p:nvSpPr>
        <p:spPr>
          <a:xfrm>
            <a:off x="562075" y="12225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End Point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1694575" y="1175600"/>
            <a:ext cx="6806400" cy="36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https://runninghibackend.siinat.com/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signout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562075" y="17658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Body Json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1694575" y="1770925"/>
            <a:ext cx="27228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4" name="Google Shape;304;p29"/>
          <p:cNvSpPr/>
          <p:nvPr/>
        </p:nvSpPr>
        <p:spPr>
          <a:xfrm>
            <a:off x="562075" y="294490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Method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1694575" y="2935770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GET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562075" y="3347225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Response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1694575" y="3342658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Success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1694550" y="4126983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Fail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3079975" y="3347213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{“userid”:”guest”}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3062300" y="4097775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custom error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1694550" y="4531570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Exeption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3062300" y="4507750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4630481" y="17502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Query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5778325" y="1750250"/>
            <a:ext cx="27228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p30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30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Admin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Get User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Endpoints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Document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" name="Google Shape;322;p30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30"/>
          <p:cNvSpPr/>
          <p:nvPr/>
        </p:nvSpPr>
        <p:spPr>
          <a:xfrm>
            <a:off x="562075" y="12225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End Point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1694575" y="1175600"/>
            <a:ext cx="6806400" cy="36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https://runninghibackend.siinat.com/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get_user/user_id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562075" y="17658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Body Json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1694575" y="1770925"/>
            <a:ext cx="27228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7" name="Google Shape;327;p30"/>
          <p:cNvSpPr/>
          <p:nvPr/>
        </p:nvSpPr>
        <p:spPr>
          <a:xfrm>
            <a:off x="562075" y="256390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Method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1694575" y="2554770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GET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4630481" y="17502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Query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5778325" y="1750250"/>
            <a:ext cx="27228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1" name="Google Shape;331;p30"/>
          <p:cNvSpPr/>
          <p:nvPr/>
        </p:nvSpPr>
        <p:spPr>
          <a:xfrm>
            <a:off x="562075" y="3006172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Response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1694575" y="3001605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Success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33" name="Google Shape;333;p30"/>
          <p:cNvSpPr/>
          <p:nvPr/>
        </p:nvSpPr>
        <p:spPr>
          <a:xfrm>
            <a:off x="1694575" y="3814958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Fail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3062325" y="2967022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해당 유저 정보 테이블 리턴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3062325" y="3785750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custom error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1694575" y="4219545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Exeption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3062325" y="4195725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{“msg”:”권한이 없는 사용자 입니다.”}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p31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31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Delete User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Endpoints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Document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5" name="Google Shape;345;p31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1"/>
          <p:cNvSpPr/>
          <p:nvPr/>
        </p:nvSpPr>
        <p:spPr>
          <a:xfrm>
            <a:off x="562075" y="12225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End Point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1694575" y="1175600"/>
            <a:ext cx="6806400" cy="36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https://runninghibackend.siinat.com/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delete_user/{user_idx}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48" name="Google Shape;348;p31"/>
          <p:cNvSpPr/>
          <p:nvPr/>
        </p:nvSpPr>
        <p:spPr>
          <a:xfrm>
            <a:off x="562075" y="302110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Method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1694575" y="3011970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DELETE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4630481" y="17502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path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5778325" y="1750250"/>
            <a:ext cx="27228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user_idx : number</a:t>
            </a:r>
            <a:endParaRPr sz="1000"/>
          </a:p>
        </p:txBody>
      </p:sp>
      <p:sp>
        <p:nvSpPr>
          <p:cNvPr id="352" name="Google Shape;352;p31"/>
          <p:cNvSpPr/>
          <p:nvPr/>
        </p:nvSpPr>
        <p:spPr>
          <a:xfrm>
            <a:off x="562075" y="3431074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Response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1694575" y="3426507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Success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54" name="Google Shape;354;p31"/>
          <p:cNvSpPr/>
          <p:nvPr/>
        </p:nvSpPr>
        <p:spPr>
          <a:xfrm>
            <a:off x="1694575" y="3814958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Fail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3062325" y="3785750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{“msg”:”삭제에 실패했습니다.”}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6" name="Google Shape;356;p31"/>
          <p:cNvSpPr/>
          <p:nvPr/>
        </p:nvSpPr>
        <p:spPr>
          <a:xfrm>
            <a:off x="562075" y="17658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Body Json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1694575" y="1745738"/>
            <a:ext cx="27228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8" name="Google Shape;358;p31"/>
          <p:cNvSpPr txBox="1"/>
          <p:nvPr/>
        </p:nvSpPr>
        <p:spPr>
          <a:xfrm>
            <a:off x="3062325" y="3375775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{“msg”:”삭제가 완료되었습니다.”}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94328" y="422575"/>
            <a:ext cx="2001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latin typeface="Roboto"/>
                <a:ea typeface="Roboto"/>
                <a:cs typeface="Roboto"/>
                <a:sym typeface="Roboto"/>
              </a:rPr>
              <a:t>Contents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491929" y="1146717"/>
            <a:ext cx="3130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Main Project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" sz="1600">
                <a:latin typeface="Open Sans"/>
                <a:ea typeface="Open Sans"/>
                <a:cs typeface="Open Sans"/>
                <a:sym typeface="Open Sans"/>
              </a:rPr>
              <a:t>RunningHi App</a:t>
            </a:r>
            <a:endParaRPr b="0" i="0" sz="12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812743" y="1045387"/>
            <a:ext cx="65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000000"/>
                </a:solidFill>
                <a:latin typeface="Abel"/>
                <a:ea typeface="Abel"/>
                <a:cs typeface="Abel"/>
                <a:sym typeface="Abel"/>
              </a:rPr>
              <a:t>01</a:t>
            </a:r>
            <a:endParaRPr b="1" i="0" sz="3000" u="none" cap="none" strike="noStrike">
              <a:solidFill>
                <a:srgbClr val="000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5455200" y="1212071"/>
            <a:ext cx="0" cy="5082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562077" y="517337"/>
            <a:ext cx="0" cy="3306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Google Shape;363;p32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32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Course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Get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Course LIST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32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Endpoints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Document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6" name="Google Shape;366;p32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2"/>
          <p:cNvSpPr/>
          <p:nvPr/>
        </p:nvSpPr>
        <p:spPr>
          <a:xfrm>
            <a:off x="562075" y="12225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End Point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1694575" y="1175600"/>
            <a:ext cx="6806400" cy="646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https://runninghibackend.siinat.com/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get_course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?userId={ UserId }&amp;isVisible={ isVisible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}&amp;isMarathon={ isMarathon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562075" y="347830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Method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1694575" y="3469170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GET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71" name="Google Shape;371;p32"/>
          <p:cNvSpPr/>
          <p:nvPr/>
        </p:nvSpPr>
        <p:spPr>
          <a:xfrm>
            <a:off x="562075" y="3888274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Response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1694575" y="3883707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Success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1694575" y="4576958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Fail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3062325" y="4547750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{“msg”:”삭제에 실패했습니다.”}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5" name="Google Shape;375;p32"/>
          <p:cNvSpPr/>
          <p:nvPr/>
        </p:nvSpPr>
        <p:spPr>
          <a:xfrm>
            <a:off x="562075" y="22962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Query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1694575" y="2276150"/>
            <a:ext cx="68064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userId</a:t>
            </a:r>
            <a:r>
              <a:rPr lang="ko" sz="1000"/>
              <a:t> </a:t>
            </a:r>
            <a:r>
              <a:rPr lang="ko" sz="1000"/>
              <a:t>- 유저 인덱스 번호 /  isVisible - 코스 삭제 여부 / isMarathon - 마라톤 코스 여부</a:t>
            </a:r>
            <a:endParaRPr sz="1000"/>
          </a:p>
        </p:txBody>
      </p:sp>
      <p:sp>
        <p:nvSpPr>
          <p:cNvPr id="377" name="Google Shape;377;p32"/>
          <p:cNvSpPr txBox="1"/>
          <p:nvPr/>
        </p:nvSpPr>
        <p:spPr>
          <a:xfrm>
            <a:off x="3079975" y="3869900"/>
            <a:ext cx="5438700" cy="323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[</a:t>
            </a:r>
            <a:r>
              <a:rPr lang="ko" sz="900">
                <a:solidFill>
                  <a:schemeClr val="dk1"/>
                </a:solidFill>
              </a:rPr>
              <a:t>{“course_id”:”int”, “course_name”:”string”, “...”}]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1694575" y="2653250"/>
            <a:ext cx="68064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79" name="Google Shape;379;p32"/>
          <p:cNvSpPr txBox="1"/>
          <p:nvPr/>
        </p:nvSpPr>
        <p:spPr>
          <a:xfrm>
            <a:off x="1694575" y="3068900"/>
            <a:ext cx="68064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Google Shape;384;p33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33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Course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Post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Course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33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Endpoints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Document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7" name="Google Shape;387;p33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3"/>
          <p:cNvSpPr/>
          <p:nvPr/>
        </p:nvSpPr>
        <p:spPr>
          <a:xfrm>
            <a:off x="562075" y="12225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End Point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89" name="Google Shape;389;p33"/>
          <p:cNvSpPr txBox="1"/>
          <p:nvPr/>
        </p:nvSpPr>
        <p:spPr>
          <a:xfrm>
            <a:off x="1694575" y="1175600"/>
            <a:ext cx="6806400" cy="36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https://runninghibackend.siinat.com/post_course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90" name="Google Shape;390;p33"/>
          <p:cNvSpPr/>
          <p:nvPr/>
        </p:nvSpPr>
        <p:spPr>
          <a:xfrm>
            <a:off x="562075" y="16896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Body Form</a:t>
            </a:r>
            <a:endParaRPr sz="1000">
              <a:solidFill>
                <a:schemeClr val="lt1"/>
              </a:solidFill>
            </a:endParaRPr>
          </a:p>
        </p:txBody>
      </p:sp>
      <p:graphicFrame>
        <p:nvGraphicFramePr>
          <p:cNvPr id="391" name="Google Shape;391;p33"/>
          <p:cNvGraphicFramePr/>
          <p:nvPr/>
        </p:nvGraphicFramePr>
        <p:xfrm>
          <a:off x="1694575" y="167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{04FDC6BC-FE72-48C5-8207-2C1A0C2FCBA4}</a:tableStyleId>
              </a:tblPr>
              <a:tblGrid>
                <a:gridCol w="1263600"/>
                <a:gridCol w="2078950"/>
                <a:gridCol w="3463850"/>
              </a:tblGrid>
              <a:tr h="198125">
                <a:tc rowSpan="11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Body Form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course_name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 제목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user_id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등록한 유저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content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코스에 대한 설명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thumbnail_id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대표 이미지 ID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created_at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 생성일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updated_at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 수정일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liked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좋아요 / 즐겨찾기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distance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코스 거리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viewcount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조회 수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waypoint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코스 경로 위경도 좌표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city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 지역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34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34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Course - Post Course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34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Endpoints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Document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9" name="Google Shape;399;p34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4"/>
          <p:cNvSpPr/>
          <p:nvPr/>
        </p:nvSpPr>
        <p:spPr>
          <a:xfrm>
            <a:off x="562075" y="12225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End Point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01" name="Google Shape;401;p34"/>
          <p:cNvSpPr txBox="1"/>
          <p:nvPr/>
        </p:nvSpPr>
        <p:spPr>
          <a:xfrm>
            <a:off x="1694575" y="1175600"/>
            <a:ext cx="6806400" cy="36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https://runninghibackend.siinat.com/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post_course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02" name="Google Shape;402;p34"/>
          <p:cNvSpPr/>
          <p:nvPr/>
        </p:nvSpPr>
        <p:spPr>
          <a:xfrm>
            <a:off x="562075" y="16896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Body Form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03" name="Google Shape;403;p34"/>
          <p:cNvSpPr/>
          <p:nvPr/>
        </p:nvSpPr>
        <p:spPr>
          <a:xfrm>
            <a:off x="562075" y="339360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Method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562075" y="3795925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Response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05" name="Google Shape;405;p34"/>
          <p:cNvSpPr/>
          <p:nvPr/>
        </p:nvSpPr>
        <p:spPr>
          <a:xfrm>
            <a:off x="1694575" y="3791358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Success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06" name="Google Shape;406;p34"/>
          <p:cNvSpPr/>
          <p:nvPr/>
        </p:nvSpPr>
        <p:spPr>
          <a:xfrm>
            <a:off x="1694575" y="4195958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Fail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07" name="Google Shape;407;p34"/>
          <p:cNvSpPr txBox="1"/>
          <p:nvPr/>
        </p:nvSpPr>
        <p:spPr>
          <a:xfrm>
            <a:off x="3062325" y="3756775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{“msg”:”코스가 등록 되었습니다.”}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8" name="Google Shape;408;p34"/>
          <p:cNvSpPr txBox="1"/>
          <p:nvPr/>
        </p:nvSpPr>
        <p:spPr>
          <a:xfrm>
            <a:off x="3062325" y="4166750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{“msg”:”코스 등록에 실패했습니다.”}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1694575" y="4600545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Exeption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10" name="Google Shape;410;p34"/>
          <p:cNvSpPr txBox="1"/>
          <p:nvPr/>
        </p:nvSpPr>
        <p:spPr>
          <a:xfrm>
            <a:off x="3062325" y="4576725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 ??? ”}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411" name="Google Shape;411;p34"/>
          <p:cNvGraphicFramePr/>
          <p:nvPr/>
        </p:nvGraphicFramePr>
        <p:xfrm>
          <a:off x="1694575" y="167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{04FDC6BC-FE72-48C5-8207-2C1A0C2FCBA4}</a:tableStyleId>
              </a:tblPr>
              <a:tblGrid>
                <a:gridCol w="1263600"/>
                <a:gridCol w="2078950"/>
                <a:gridCol w="3463850"/>
              </a:tblGrid>
              <a:tr h="1981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Body Form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is_private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비밀글 여부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is_marathon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마라톤 코스 여부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is_visible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 삭제 여부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center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맵 중간 좌표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level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맵 줌 레벨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2" name="Google Shape;412;p34"/>
          <p:cNvSpPr/>
          <p:nvPr/>
        </p:nvSpPr>
        <p:spPr>
          <a:xfrm>
            <a:off x="1694575" y="3384470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POST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Google Shape;417;p35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35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Course -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Update Course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35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Endpoints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Document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0" name="Google Shape;420;p35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5"/>
          <p:cNvSpPr/>
          <p:nvPr/>
        </p:nvSpPr>
        <p:spPr>
          <a:xfrm>
            <a:off x="562075" y="12225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End Point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22" name="Google Shape;422;p35"/>
          <p:cNvSpPr txBox="1"/>
          <p:nvPr/>
        </p:nvSpPr>
        <p:spPr>
          <a:xfrm>
            <a:off x="1694575" y="1175600"/>
            <a:ext cx="6806400" cy="36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https://runninghibackend.siinat.com/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update_course/{CourseId}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23" name="Google Shape;423;p35"/>
          <p:cNvSpPr/>
          <p:nvPr/>
        </p:nvSpPr>
        <p:spPr>
          <a:xfrm>
            <a:off x="562075" y="16896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Body Form</a:t>
            </a:r>
            <a:endParaRPr sz="1000">
              <a:solidFill>
                <a:schemeClr val="lt1"/>
              </a:solidFill>
            </a:endParaRPr>
          </a:p>
        </p:txBody>
      </p:sp>
      <p:graphicFrame>
        <p:nvGraphicFramePr>
          <p:cNvPr id="424" name="Google Shape;424;p35"/>
          <p:cNvGraphicFramePr/>
          <p:nvPr/>
        </p:nvGraphicFramePr>
        <p:xfrm>
          <a:off x="1694575" y="167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{04FDC6BC-FE72-48C5-8207-2C1A0C2FCBA4}</a:tableStyleId>
              </a:tblPr>
              <a:tblGrid>
                <a:gridCol w="1263600"/>
                <a:gridCol w="2078950"/>
                <a:gridCol w="3463850"/>
              </a:tblGrid>
              <a:tr h="198125">
                <a:tc row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Body Form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course_name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 제목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content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코스에 대한 설명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thumbnail_id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대표 이미지 ID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updated_at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 수정일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distance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 거리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waypoint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코스 좌표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city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 지역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is_visible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코스 삭제 여부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is_private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비밀글 여부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9" name="Google Shape;429;p36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36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Course - Update Course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Endpoints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Document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2" name="Google Shape;432;p36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36"/>
          <p:cNvSpPr/>
          <p:nvPr/>
        </p:nvSpPr>
        <p:spPr>
          <a:xfrm>
            <a:off x="562075" y="12225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End Point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1694575" y="1175600"/>
            <a:ext cx="6806400" cy="36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https://runninghibackend.siinat.com/update_course/{CourseId}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562075" y="16896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Body Form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562075" y="339360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Method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562075" y="3795925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Response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38" name="Google Shape;438;p36"/>
          <p:cNvSpPr/>
          <p:nvPr/>
        </p:nvSpPr>
        <p:spPr>
          <a:xfrm>
            <a:off x="1694575" y="3791358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Success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39" name="Google Shape;439;p36"/>
          <p:cNvSpPr/>
          <p:nvPr/>
        </p:nvSpPr>
        <p:spPr>
          <a:xfrm>
            <a:off x="1694575" y="4195958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Fail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40" name="Google Shape;440;p36"/>
          <p:cNvSpPr txBox="1"/>
          <p:nvPr/>
        </p:nvSpPr>
        <p:spPr>
          <a:xfrm>
            <a:off x="3062325" y="3756775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{“msg”:”코스가 업데이트 되었습니다.”}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41" name="Google Shape;441;p36"/>
          <p:cNvSpPr txBox="1"/>
          <p:nvPr/>
        </p:nvSpPr>
        <p:spPr>
          <a:xfrm>
            <a:off x="3062325" y="4166750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{“msg”:”코스 업데이트에 실패했습니다.”}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42" name="Google Shape;442;p36"/>
          <p:cNvSpPr/>
          <p:nvPr/>
        </p:nvSpPr>
        <p:spPr>
          <a:xfrm>
            <a:off x="1694575" y="4600545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Exeption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43" name="Google Shape;443;p36"/>
          <p:cNvSpPr txBox="1"/>
          <p:nvPr/>
        </p:nvSpPr>
        <p:spPr>
          <a:xfrm>
            <a:off x="3062325" y="4576725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 ??? ”}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444" name="Google Shape;444;p36"/>
          <p:cNvGraphicFramePr/>
          <p:nvPr/>
        </p:nvGraphicFramePr>
        <p:xfrm>
          <a:off x="1694575" y="167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{04FDC6BC-FE72-48C5-8207-2C1A0C2FCBA4}</a:tableStyleId>
              </a:tblPr>
              <a:tblGrid>
                <a:gridCol w="1263600"/>
                <a:gridCol w="2078950"/>
                <a:gridCol w="3463850"/>
              </a:tblGrid>
              <a:tr h="19812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Body Form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center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맵 중간 좌표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level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맵 줌 레벨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url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 이미지 ( 대표 이미지 )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img_created_at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코스 이미지 생성 일</a:t>
                      </a:r>
                      <a:endParaRPr sz="1000"/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5" name="Google Shape;445;p36"/>
          <p:cNvSpPr/>
          <p:nvPr/>
        </p:nvSpPr>
        <p:spPr>
          <a:xfrm>
            <a:off x="1694575" y="3384470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PUT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37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37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Course - Delete Course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Endpoints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Document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3" name="Google Shape;453;p37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37"/>
          <p:cNvSpPr/>
          <p:nvPr/>
        </p:nvSpPr>
        <p:spPr>
          <a:xfrm>
            <a:off x="562075" y="12225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End Point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55" name="Google Shape;455;p37"/>
          <p:cNvSpPr txBox="1"/>
          <p:nvPr/>
        </p:nvSpPr>
        <p:spPr>
          <a:xfrm>
            <a:off x="1694575" y="1175600"/>
            <a:ext cx="6806400" cy="36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https://runninghibackend.siinat.com/</a:t>
            </a:r>
            <a:r>
              <a:rPr lang="ko" sz="1000">
                <a:solidFill>
                  <a:schemeClr val="dk1"/>
                </a:solidFill>
              </a:rPr>
              <a:t>delete_course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/{CourseId}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37"/>
          <p:cNvSpPr/>
          <p:nvPr/>
        </p:nvSpPr>
        <p:spPr>
          <a:xfrm>
            <a:off x="562075" y="302110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Method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57" name="Google Shape;457;p37"/>
          <p:cNvSpPr/>
          <p:nvPr/>
        </p:nvSpPr>
        <p:spPr>
          <a:xfrm>
            <a:off x="1694575" y="3011970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UPDATE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58" name="Google Shape;458;p37"/>
          <p:cNvSpPr/>
          <p:nvPr/>
        </p:nvSpPr>
        <p:spPr>
          <a:xfrm>
            <a:off x="4630481" y="17502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path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59" name="Google Shape;459;p37"/>
          <p:cNvSpPr txBox="1"/>
          <p:nvPr/>
        </p:nvSpPr>
        <p:spPr>
          <a:xfrm>
            <a:off x="5778325" y="1750250"/>
            <a:ext cx="27228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courseId</a:t>
            </a:r>
            <a:r>
              <a:rPr lang="ko" sz="1000"/>
              <a:t> : number</a:t>
            </a:r>
            <a:endParaRPr sz="1000"/>
          </a:p>
        </p:txBody>
      </p:sp>
      <p:sp>
        <p:nvSpPr>
          <p:cNvPr id="460" name="Google Shape;460;p37"/>
          <p:cNvSpPr/>
          <p:nvPr/>
        </p:nvSpPr>
        <p:spPr>
          <a:xfrm>
            <a:off x="562075" y="3431074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Response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61" name="Google Shape;461;p37"/>
          <p:cNvSpPr/>
          <p:nvPr/>
        </p:nvSpPr>
        <p:spPr>
          <a:xfrm>
            <a:off x="1694575" y="3426507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Success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1694575" y="3814958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Fail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63" name="Google Shape;463;p37"/>
          <p:cNvSpPr txBox="1"/>
          <p:nvPr/>
        </p:nvSpPr>
        <p:spPr>
          <a:xfrm>
            <a:off x="3062325" y="3785750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custom error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64" name="Google Shape;464;p37"/>
          <p:cNvSpPr/>
          <p:nvPr/>
        </p:nvSpPr>
        <p:spPr>
          <a:xfrm>
            <a:off x="562075" y="17658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Body Json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65" name="Google Shape;465;p37"/>
          <p:cNvSpPr txBox="1"/>
          <p:nvPr/>
        </p:nvSpPr>
        <p:spPr>
          <a:xfrm>
            <a:off x="1694575" y="1745738"/>
            <a:ext cx="27228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66" name="Google Shape;466;p37"/>
          <p:cNvSpPr txBox="1"/>
          <p:nvPr/>
        </p:nvSpPr>
        <p:spPr>
          <a:xfrm>
            <a:off x="3062325" y="3375775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{“msg”:”코스 삭제가 완료되었습니다.”}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1694575" y="4242202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Exeption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68" name="Google Shape;468;p37"/>
          <p:cNvSpPr txBox="1"/>
          <p:nvPr/>
        </p:nvSpPr>
        <p:spPr>
          <a:xfrm>
            <a:off x="3070374" y="4198140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{“msg”:”코스 삭제에 실패했습니다.”}, {“msg”:”잘못된 접근 입니다.”}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69" name="Google Shape;469;p37"/>
          <p:cNvSpPr txBox="1"/>
          <p:nvPr/>
        </p:nvSpPr>
        <p:spPr>
          <a:xfrm>
            <a:off x="3057773" y="2997250"/>
            <a:ext cx="45813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course_id 의 </a:t>
            </a:r>
            <a:r>
              <a:rPr lang="ko" sz="1000">
                <a:solidFill>
                  <a:schemeClr val="dk1"/>
                </a:solidFill>
              </a:rPr>
              <a:t>is_visible 을 false로 변경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p38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38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Course - Get Facilities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38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Endpoints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Document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7" name="Google Shape;477;p38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38"/>
          <p:cNvSpPr/>
          <p:nvPr/>
        </p:nvSpPr>
        <p:spPr>
          <a:xfrm>
            <a:off x="562075" y="12225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End Point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79" name="Google Shape;479;p38"/>
          <p:cNvSpPr txBox="1"/>
          <p:nvPr/>
        </p:nvSpPr>
        <p:spPr>
          <a:xfrm>
            <a:off x="1694575" y="1175600"/>
            <a:ext cx="6806400" cy="36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https://runninghibackend.siinat.com/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get_facilities?fac_type={ 시설타입 }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80" name="Google Shape;480;p38"/>
          <p:cNvSpPr/>
          <p:nvPr/>
        </p:nvSpPr>
        <p:spPr>
          <a:xfrm>
            <a:off x="562075" y="302110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Method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1694575" y="3011970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Get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4630481" y="17502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path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3" name="Google Shape;483;p38"/>
          <p:cNvSpPr txBox="1"/>
          <p:nvPr/>
        </p:nvSpPr>
        <p:spPr>
          <a:xfrm>
            <a:off x="5778325" y="1750250"/>
            <a:ext cx="27228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fac_type</a:t>
            </a:r>
            <a:r>
              <a:rPr lang="ko" sz="1000"/>
              <a:t>: string</a:t>
            </a:r>
            <a:endParaRPr sz="1000"/>
          </a:p>
        </p:txBody>
      </p:sp>
      <p:sp>
        <p:nvSpPr>
          <p:cNvPr id="484" name="Google Shape;484;p38"/>
          <p:cNvSpPr/>
          <p:nvPr/>
        </p:nvSpPr>
        <p:spPr>
          <a:xfrm>
            <a:off x="562075" y="3431074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Response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1694575" y="3426507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Success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6" name="Google Shape;486;p38"/>
          <p:cNvSpPr/>
          <p:nvPr/>
        </p:nvSpPr>
        <p:spPr>
          <a:xfrm>
            <a:off x="1694575" y="3814958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Fail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7" name="Google Shape;487;p38"/>
          <p:cNvSpPr txBox="1"/>
          <p:nvPr/>
        </p:nvSpPr>
        <p:spPr>
          <a:xfrm>
            <a:off x="3062325" y="3785750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custom error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562075" y="17658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Body Json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1694575" y="1745738"/>
            <a:ext cx="27228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물품보관함 / 버스정류장 / 공원음수대</a:t>
            </a:r>
            <a:endParaRPr sz="1000"/>
          </a:p>
        </p:txBody>
      </p:sp>
      <p:sp>
        <p:nvSpPr>
          <p:cNvPr id="490" name="Google Shape;490;p38"/>
          <p:cNvSpPr txBox="1"/>
          <p:nvPr/>
        </p:nvSpPr>
        <p:spPr>
          <a:xfrm>
            <a:off x="3062325" y="3375775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{“msg”:”주변시설 검색완료”}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1694575" y="4242202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Exeption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92" name="Google Shape;492;p38"/>
          <p:cNvSpPr txBox="1"/>
          <p:nvPr/>
        </p:nvSpPr>
        <p:spPr>
          <a:xfrm>
            <a:off x="3070374" y="4198140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{“msg”:”.”}, {“msg”:”잘못된 접근 입니다.”}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7" name="Google Shape;497;p39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39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Course - Get Course Details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39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Endpoints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Document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0" name="Google Shape;500;p39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39"/>
          <p:cNvSpPr/>
          <p:nvPr/>
        </p:nvSpPr>
        <p:spPr>
          <a:xfrm>
            <a:off x="562075" y="12225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End Point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02" name="Google Shape;502;p39"/>
          <p:cNvSpPr txBox="1"/>
          <p:nvPr/>
        </p:nvSpPr>
        <p:spPr>
          <a:xfrm>
            <a:off x="1694575" y="1175600"/>
            <a:ext cx="6806400" cy="36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https://runninghibackend.siinat.com/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get_course_details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03" name="Google Shape;503;p39"/>
          <p:cNvSpPr/>
          <p:nvPr/>
        </p:nvSpPr>
        <p:spPr>
          <a:xfrm>
            <a:off x="562075" y="302110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Method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04" name="Google Shape;504;p39"/>
          <p:cNvSpPr/>
          <p:nvPr/>
        </p:nvSpPr>
        <p:spPr>
          <a:xfrm>
            <a:off x="1694575" y="3011970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Get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05" name="Google Shape;505;p39"/>
          <p:cNvSpPr/>
          <p:nvPr/>
        </p:nvSpPr>
        <p:spPr>
          <a:xfrm>
            <a:off x="4630481" y="17502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path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06" name="Google Shape;506;p39"/>
          <p:cNvSpPr txBox="1"/>
          <p:nvPr/>
        </p:nvSpPr>
        <p:spPr>
          <a:xfrm>
            <a:off x="5778325" y="1750250"/>
            <a:ext cx="27228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course_idx : number</a:t>
            </a:r>
            <a:endParaRPr sz="1000"/>
          </a:p>
        </p:txBody>
      </p:sp>
      <p:sp>
        <p:nvSpPr>
          <p:cNvPr id="507" name="Google Shape;507;p39"/>
          <p:cNvSpPr/>
          <p:nvPr/>
        </p:nvSpPr>
        <p:spPr>
          <a:xfrm>
            <a:off x="562075" y="3431074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Response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08" name="Google Shape;508;p39"/>
          <p:cNvSpPr/>
          <p:nvPr/>
        </p:nvSpPr>
        <p:spPr>
          <a:xfrm>
            <a:off x="1694575" y="3426507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Success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09" name="Google Shape;509;p39"/>
          <p:cNvSpPr/>
          <p:nvPr/>
        </p:nvSpPr>
        <p:spPr>
          <a:xfrm>
            <a:off x="1694575" y="3814958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Fail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10" name="Google Shape;510;p39"/>
          <p:cNvSpPr txBox="1"/>
          <p:nvPr/>
        </p:nvSpPr>
        <p:spPr>
          <a:xfrm>
            <a:off x="3062325" y="3785750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custom error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11" name="Google Shape;511;p39"/>
          <p:cNvSpPr/>
          <p:nvPr/>
        </p:nvSpPr>
        <p:spPr>
          <a:xfrm>
            <a:off x="562075" y="17658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Body Json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12" name="Google Shape;512;p39"/>
          <p:cNvSpPr txBox="1"/>
          <p:nvPr/>
        </p:nvSpPr>
        <p:spPr>
          <a:xfrm>
            <a:off x="1694575" y="1745738"/>
            <a:ext cx="27228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13" name="Google Shape;513;p39"/>
          <p:cNvSpPr txBox="1"/>
          <p:nvPr/>
        </p:nvSpPr>
        <p:spPr>
          <a:xfrm>
            <a:off x="3062325" y="3375775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{“msg”:”코스 디테일 검색완료.”}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14" name="Google Shape;514;p39"/>
          <p:cNvSpPr/>
          <p:nvPr/>
        </p:nvSpPr>
        <p:spPr>
          <a:xfrm>
            <a:off x="1694575" y="4242202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Exeption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3070374" y="4198140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{“msg”:”없는코스.”}, {“msg”:”잘못된 접근 입니다.”}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p40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40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Like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Add View Count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40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Endpoints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Document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3" name="Google Shape;523;p40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40"/>
          <p:cNvSpPr/>
          <p:nvPr/>
        </p:nvSpPr>
        <p:spPr>
          <a:xfrm>
            <a:off x="562075" y="12225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End Point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25" name="Google Shape;525;p40"/>
          <p:cNvSpPr txBox="1"/>
          <p:nvPr/>
        </p:nvSpPr>
        <p:spPr>
          <a:xfrm>
            <a:off x="1694575" y="1175600"/>
            <a:ext cx="6806400" cy="36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https://runninghibackend.siinat.com/update_viewcount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40"/>
          <p:cNvSpPr/>
          <p:nvPr/>
        </p:nvSpPr>
        <p:spPr>
          <a:xfrm>
            <a:off x="562075" y="17658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Body Json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27" name="Google Shape;527;p40"/>
          <p:cNvSpPr txBox="1"/>
          <p:nvPr/>
        </p:nvSpPr>
        <p:spPr>
          <a:xfrm>
            <a:off x="1694575" y="1770925"/>
            <a:ext cx="2722800" cy="1031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   "user_id" : “유저 id”,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 "course_id" : "코스 idx",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}</a:t>
            </a:r>
            <a:endParaRPr sz="1000"/>
          </a:p>
        </p:txBody>
      </p:sp>
      <p:sp>
        <p:nvSpPr>
          <p:cNvPr id="528" name="Google Shape;528;p40"/>
          <p:cNvSpPr/>
          <p:nvPr/>
        </p:nvSpPr>
        <p:spPr>
          <a:xfrm>
            <a:off x="562075" y="317350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Method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1694575" y="3164370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UPDATE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562075" y="3575825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Response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1694575" y="3571258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Success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1694550" y="3990732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Fail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33" name="Google Shape;533;p40"/>
          <p:cNvSpPr txBox="1"/>
          <p:nvPr/>
        </p:nvSpPr>
        <p:spPr>
          <a:xfrm>
            <a:off x="3079975" y="3539738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{“msg”: “Update viewcount successfully”}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34" name="Google Shape;534;p40"/>
          <p:cNvSpPr txBox="1"/>
          <p:nvPr/>
        </p:nvSpPr>
        <p:spPr>
          <a:xfrm>
            <a:off x="3062300" y="3961524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{“msg”: “Failed update viewcount}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35" name="Google Shape;535;p40"/>
          <p:cNvSpPr/>
          <p:nvPr/>
        </p:nvSpPr>
        <p:spPr>
          <a:xfrm>
            <a:off x="4630481" y="1750250"/>
            <a:ext cx="1010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Query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36" name="Google Shape;536;p40"/>
          <p:cNvSpPr txBox="1"/>
          <p:nvPr/>
        </p:nvSpPr>
        <p:spPr>
          <a:xfrm>
            <a:off x="5778325" y="1750250"/>
            <a:ext cx="2722800" cy="569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37" name="Google Shape;537;p40"/>
          <p:cNvSpPr/>
          <p:nvPr/>
        </p:nvSpPr>
        <p:spPr>
          <a:xfrm>
            <a:off x="1694575" y="4410195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Exception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38" name="Google Shape;538;p40"/>
          <p:cNvSpPr txBox="1"/>
          <p:nvPr/>
        </p:nvSpPr>
        <p:spPr>
          <a:xfrm>
            <a:off x="3062300" y="4383299"/>
            <a:ext cx="54387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{“msg”: </a:t>
            </a:r>
            <a:r>
              <a:rPr lang="ko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1"/>
          <p:cNvSpPr/>
          <p:nvPr/>
        </p:nvSpPr>
        <p:spPr>
          <a:xfrm>
            <a:off x="1351413" y="1460298"/>
            <a:ext cx="6683400" cy="1523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"/>
          <p:cNvSpPr txBox="1"/>
          <p:nvPr/>
        </p:nvSpPr>
        <p:spPr>
          <a:xfrm>
            <a:off x="2853150" y="2461857"/>
            <a:ext cx="3437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Data Flow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1"/>
          <p:cNvSpPr txBox="1"/>
          <p:nvPr/>
        </p:nvSpPr>
        <p:spPr>
          <a:xfrm>
            <a:off x="1225028" y="3776341"/>
            <a:ext cx="134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0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Structure</a:t>
            </a:r>
            <a:endParaRPr b="0" i="0" sz="10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1"/>
          <p:cNvSpPr txBox="1"/>
          <p:nvPr/>
        </p:nvSpPr>
        <p:spPr>
          <a:xfrm>
            <a:off x="713866" y="3719114"/>
            <a:ext cx="48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01</a:t>
            </a:r>
            <a:endParaRPr b="1" i="0" sz="2100" u="none" cap="none" strike="noStrike">
              <a:solidFill>
                <a:srgbClr val="B7B7B7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7" name="Google Shape;547;p41"/>
          <p:cNvSpPr txBox="1"/>
          <p:nvPr/>
        </p:nvSpPr>
        <p:spPr>
          <a:xfrm>
            <a:off x="2260656" y="3719114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9E9E9E"/>
                </a:solidFill>
                <a:latin typeface="Abel"/>
                <a:ea typeface="Abel"/>
                <a:cs typeface="Abel"/>
                <a:sym typeface="Abel"/>
              </a:rPr>
              <a:t>02</a:t>
            </a:r>
            <a:endParaRPr b="1" i="0" sz="2100" u="none" cap="none" strike="noStrike">
              <a:solidFill>
                <a:srgbClr val="9E9E9E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8" name="Google Shape;548;p41"/>
          <p:cNvSpPr txBox="1"/>
          <p:nvPr/>
        </p:nvSpPr>
        <p:spPr>
          <a:xfrm>
            <a:off x="3940032" y="3719114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FFC000"/>
                </a:solidFill>
                <a:latin typeface="Abel"/>
                <a:ea typeface="Abel"/>
                <a:cs typeface="Abel"/>
                <a:sym typeface="Abel"/>
              </a:rPr>
              <a:t>03</a:t>
            </a:r>
            <a:endParaRPr b="1" i="0" sz="2100" u="none" cap="none" strike="noStrike">
              <a:solidFill>
                <a:srgbClr val="FFC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9" name="Google Shape;549;p41"/>
          <p:cNvSpPr txBox="1"/>
          <p:nvPr/>
        </p:nvSpPr>
        <p:spPr>
          <a:xfrm>
            <a:off x="7319060" y="3719114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0</a:t>
            </a:r>
            <a:r>
              <a:rPr b="1" lang="ko" sz="2100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5</a:t>
            </a:r>
            <a:endParaRPr b="1" i="0" sz="2100" u="none" cap="none" strike="noStrike">
              <a:solidFill>
                <a:srgbClr val="B7B7B7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550" name="Google Shape;550;p41"/>
          <p:cNvCxnSpPr/>
          <p:nvPr/>
        </p:nvCxnSpPr>
        <p:spPr>
          <a:xfrm>
            <a:off x="1193494" y="3813684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1" name="Google Shape;551;p41"/>
          <p:cNvCxnSpPr/>
          <p:nvPr/>
        </p:nvCxnSpPr>
        <p:spPr>
          <a:xfrm>
            <a:off x="2736329" y="3813739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2" name="Google Shape;552;p41"/>
          <p:cNvCxnSpPr/>
          <p:nvPr/>
        </p:nvCxnSpPr>
        <p:spPr>
          <a:xfrm>
            <a:off x="4420180" y="3813739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3" name="Google Shape;553;p41"/>
          <p:cNvCxnSpPr/>
          <p:nvPr/>
        </p:nvCxnSpPr>
        <p:spPr>
          <a:xfrm>
            <a:off x="7798156" y="3813139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4" name="Google Shape;554;p41"/>
          <p:cNvSpPr txBox="1"/>
          <p:nvPr/>
        </p:nvSpPr>
        <p:spPr>
          <a:xfrm>
            <a:off x="2767866" y="3776716"/>
            <a:ext cx="134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Document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Endpoints</a:t>
            </a:r>
            <a:endParaRPr b="0" i="0" sz="1000" u="none" cap="none" strike="noStrike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41"/>
          <p:cNvSpPr txBox="1"/>
          <p:nvPr/>
        </p:nvSpPr>
        <p:spPr>
          <a:xfrm>
            <a:off x="4451714" y="3776712"/>
            <a:ext cx="112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Flow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Data Flow</a:t>
            </a:r>
            <a:endParaRPr b="0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41"/>
          <p:cNvSpPr txBox="1"/>
          <p:nvPr/>
        </p:nvSpPr>
        <p:spPr>
          <a:xfrm>
            <a:off x="7829694" y="3776712"/>
            <a:ext cx="1173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Schedule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WBS</a:t>
            </a:r>
            <a:endParaRPr b="0" i="0" sz="1000" u="none" cap="none" strike="noStrike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7" name="Google Shape;557;p41"/>
          <p:cNvCxnSpPr/>
          <p:nvPr/>
        </p:nvCxnSpPr>
        <p:spPr>
          <a:xfrm>
            <a:off x="3842400" y="1460300"/>
            <a:ext cx="1556100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41"/>
          <p:cNvSpPr txBox="1"/>
          <p:nvPr/>
        </p:nvSpPr>
        <p:spPr>
          <a:xfrm>
            <a:off x="5496412" y="3724355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0</a:t>
            </a:r>
            <a:r>
              <a:rPr b="1" lang="ko" sz="2100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4</a:t>
            </a:r>
            <a:endParaRPr b="1" i="0" sz="2100" u="none" cap="none" strike="noStrike">
              <a:solidFill>
                <a:srgbClr val="B7B7B7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559" name="Google Shape;559;p41"/>
          <p:cNvCxnSpPr/>
          <p:nvPr/>
        </p:nvCxnSpPr>
        <p:spPr>
          <a:xfrm>
            <a:off x="5940137" y="3828240"/>
            <a:ext cx="0" cy="26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0" name="Google Shape;560;p41"/>
          <p:cNvSpPr txBox="1"/>
          <p:nvPr/>
        </p:nvSpPr>
        <p:spPr>
          <a:xfrm>
            <a:off x="6007040" y="3781941"/>
            <a:ext cx="134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Error Report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41"/>
          <p:cNvSpPr txBox="1"/>
          <p:nvPr/>
        </p:nvSpPr>
        <p:spPr>
          <a:xfrm>
            <a:off x="1580250" y="1982450"/>
            <a:ext cx="5983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Open Sans"/>
                <a:ea typeface="Open Sans"/>
                <a:cs typeface="Open Sans"/>
                <a:sym typeface="Open Sans"/>
              </a:rPr>
              <a:t>   RunningHi App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580250" y="1982450"/>
            <a:ext cx="5983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ko" sz="2400">
                <a:latin typeface="Open Sans"/>
                <a:ea typeface="Open Sans"/>
                <a:cs typeface="Open Sans"/>
                <a:sym typeface="Open Sans"/>
              </a:rPr>
              <a:t>RunningHi App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53150" y="2461857"/>
            <a:ext cx="3437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Main Project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274213" y="1612398"/>
            <a:ext cx="6683400" cy="1523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3793950" y="1612400"/>
            <a:ext cx="1556100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6" name="Google Shape;566;p42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42"/>
          <p:cNvSpPr txBox="1"/>
          <p:nvPr/>
        </p:nvSpPr>
        <p:spPr>
          <a:xfrm>
            <a:off x="592869" y="511850"/>
            <a:ext cx="1926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back-end flow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p42"/>
          <p:cNvSpPr txBox="1"/>
          <p:nvPr/>
        </p:nvSpPr>
        <p:spPr>
          <a:xfrm>
            <a:off x="613195" y="395000"/>
            <a:ext cx="2063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Data Flow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Flow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9" name="Google Shape;569;p42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0" name="Google Shape;5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63" y="1181175"/>
            <a:ext cx="8484076" cy="38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/>
          <p:nvPr/>
        </p:nvSpPr>
        <p:spPr>
          <a:xfrm>
            <a:off x="1351413" y="1460298"/>
            <a:ext cx="6683400" cy="1523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 txBox="1"/>
          <p:nvPr/>
        </p:nvSpPr>
        <p:spPr>
          <a:xfrm>
            <a:off x="2853150" y="2461857"/>
            <a:ext cx="3437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43"/>
          <p:cNvSpPr txBox="1"/>
          <p:nvPr/>
        </p:nvSpPr>
        <p:spPr>
          <a:xfrm>
            <a:off x="1225028" y="3776341"/>
            <a:ext cx="134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0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Structure</a:t>
            </a:r>
            <a:endParaRPr b="0" i="0" sz="10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43"/>
          <p:cNvSpPr txBox="1"/>
          <p:nvPr/>
        </p:nvSpPr>
        <p:spPr>
          <a:xfrm>
            <a:off x="713866" y="3719114"/>
            <a:ext cx="48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01</a:t>
            </a:r>
            <a:endParaRPr b="1" i="0" sz="2100" u="none" cap="none" strike="noStrike">
              <a:solidFill>
                <a:srgbClr val="B7B7B7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9" name="Google Shape;579;p43"/>
          <p:cNvSpPr txBox="1"/>
          <p:nvPr/>
        </p:nvSpPr>
        <p:spPr>
          <a:xfrm>
            <a:off x="2260656" y="3719114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9E9E9E"/>
                </a:solidFill>
                <a:latin typeface="Abel"/>
                <a:ea typeface="Abel"/>
                <a:cs typeface="Abel"/>
                <a:sym typeface="Abel"/>
              </a:rPr>
              <a:t>02</a:t>
            </a:r>
            <a:endParaRPr b="1" i="0" sz="2100" u="none" cap="none" strike="noStrike">
              <a:solidFill>
                <a:srgbClr val="9E9E9E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0" name="Google Shape;580;p43"/>
          <p:cNvSpPr txBox="1"/>
          <p:nvPr/>
        </p:nvSpPr>
        <p:spPr>
          <a:xfrm>
            <a:off x="3940032" y="3719114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9E9E9E"/>
                </a:solidFill>
                <a:latin typeface="Abel"/>
                <a:ea typeface="Abel"/>
                <a:cs typeface="Abel"/>
                <a:sym typeface="Abel"/>
              </a:rPr>
              <a:t>03</a:t>
            </a:r>
            <a:endParaRPr b="1" i="0" sz="2100" u="none" cap="none" strike="noStrike">
              <a:solidFill>
                <a:srgbClr val="9E9E9E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1" name="Google Shape;581;p43"/>
          <p:cNvSpPr txBox="1"/>
          <p:nvPr/>
        </p:nvSpPr>
        <p:spPr>
          <a:xfrm>
            <a:off x="7319060" y="3719114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0</a:t>
            </a:r>
            <a:r>
              <a:rPr b="1" lang="ko" sz="2100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5</a:t>
            </a:r>
            <a:endParaRPr b="1" i="0" sz="2100" u="none" cap="none" strike="noStrike">
              <a:solidFill>
                <a:srgbClr val="B7B7B7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582" name="Google Shape;582;p43"/>
          <p:cNvCxnSpPr/>
          <p:nvPr/>
        </p:nvCxnSpPr>
        <p:spPr>
          <a:xfrm>
            <a:off x="1193494" y="3813684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3" name="Google Shape;583;p43"/>
          <p:cNvCxnSpPr/>
          <p:nvPr/>
        </p:nvCxnSpPr>
        <p:spPr>
          <a:xfrm>
            <a:off x="2736329" y="3813739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43"/>
          <p:cNvCxnSpPr/>
          <p:nvPr/>
        </p:nvCxnSpPr>
        <p:spPr>
          <a:xfrm>
            <a:off x="4420180" y="3813739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5" name="Google Shape;585;p43"/>
          <p:cNvCxnSpPr/>
          <p:nvPr/>
        </p:nvCxnSpPr>
        <p:spPr>
          <a:xfrm>
            <a:off x="7798156" y="3813139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6" name="Google Shape;586;p43"/>
          <p:cNvSpPr txBox="1"/>
          <p:nvPr/>
        </p:nvSpPr>
        <p:spPr>
          <a:xfrm>
            <a:off x="2767866" y="3776716"/>
            <a:ext cx="134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Document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Endpoints</a:t>
            </a:r>
            <a:endParaRPr b="0" i="0" sz="1000" u="none" cap="none" strike="noStrike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43"/>
          <p:cNvSpPr txBox="1"/>
          <p:nvPr/>
        </p:nvSpPr>
        <p:spPr>
          <a:xfrm>
            <a:off x="4451714" y="3776712"/>
            <a:ext cx="112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Flow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Data Flow</a:t>
            </a:r>
            <a:endParaRPr b="0" i="0" sz="1000" u="none" cap="none" strike="noStrike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43"/>
          <p:cNvSpPr txBox="1"/>
          <p:nvPr/>
        </p:nvSpPr>
        <p:spPr>
          <a:xfrm>
            <a:off x="7829694" y="3776712"/>
            <a:ext cx="1173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Schedule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WBS</a:t>
            </a:r>
            <a:endParaRPr b="0" i="0" sz="1000" u="none" cap="none" strike="noStrike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9" name="Google Shape;589;p43"/>
          <p:cNvCxnSpPr/>
          <p:nvPr/>
        </p:nvCxnSpPr>
        <p:spPr>
          <a:xfrm>
            <a:off x="3842400" y="1460300"/>
            <a:ext cx="1556100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43"/>
          <p:cNvSpPr txBox="1"/>
          <p:nvPr/>
        </p:nvSpPr>
        <p:spPr>
          <a:xfrm>
            <a:off x="5496412" y="3724355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FFC000"/>
                </a:solidFill>
                <a:latin typeface="Abel"/>
                <a:ea typeface="Abel"/>
                <a:cs typeface="Abel"/>
                <a:sym typeface="Abel"/>
              </a:rPr>
              <a:t>0</a:t>
            </a:r>
            <a:r>
              <a:rPr b="1" lang="ko" sz="2100">
                <a:solidFill>
                  <a:srgbClr val="FFC000"/>
                </a:solidFill>
                <a:latin typeface="Abel"/>
                <a:ea typeface="Abel"/>
                <a:cs typeface="Abel"/>
                <a:sym typeface="Abel"/>
              </a:rPr>
              <a:t>4</a:t>
            </a:r>
            <a:endParaRPr b="1" i="0" sz="2100" u="none" cap="none" strike="noStrike">
              <a:solidFill>
                <a:srgbClr val="FFC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591" name="Google Shape;591;p43"/>
          <p:cNvCxnSpPr/>
          <p:nvPr/>
        </p:nvCxnSpPr>
        <p:spPr>
          <a:xfrm>
            <a:off x="5940137" y="3828240"/>
            <a:ext cx="0" cy="26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2" name="Google Shape;592;p43"/>
          <p:cNvSpPr txBox="1"/>
          <p:nvPr/>
        </p:nvSpPr>
        <p:spPr>
          <a:xfrm>
            <a:off x="6007040" y="3781941"/>
            <a:ext cx="134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Error Report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p43"/>
          <p:cNvSpPr txBox="1"/>
          <p:nvPr/>
        </p:nvSpPr>
        <p:spPr>
          <a:xfrm>
            <a:off x="1580250" y="1982450"/>
            <a:ext cx="5983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Open Sans"/>
                <a:ea typeface="Open Sans"/>
                <a:cs typeface="Open Sans"/>
                <a:sym typeface="Open Sans"/>
              </a:rPr>
              <a:t>   RunningHi App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8" name="Google Shape;598;p44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44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Report Contents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0" name="Google Shape;600;p44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Error Report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Test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1" name="Google Shape;601;p44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44"/>
          <p:cNvSpPr txBox="1"/>
          <p:nvPr/>
        </p:nvSpPr>
        <p:spPr>
          <a:xfrm>
            <a:off x="5667056" y="602192"/>
            <a:ext cx="44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03" name="Google Shape;603;p44"/>
          <p:cNvSpPr/>
          <p:nvPr/>
        </p:nvSpPr>
        <p:spPr>
          <a:xfrm>
            <a:off x="562075" y="1222550"/>
            <a:ext cx="15714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Category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04" name="Google Shape;604;p44"/>
          <p:cNvSpPr/>
          <p:nvPr/>
        </p:nvSpPr>
        <p:spPr>
          <a:xfrm>
            <a:off x="562075" y="1639700"/>
            <a:ext cx="15714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Report Number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05" name="Google Shape;605;p44"/>
          <p:cNvSpPr/>
          <p:nvPr/>
        </p:nvSpPr>
        <p:spPr>
          <a:xfrm>
            <a:off x="562075" y="2085129"/>
            <a:ext cx="15714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Effected Platform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06" name="Google Shape;606;p44"/>
          <p:cNvSpPr/>
          <p:nvPr/>
        </p:nvSpPr>
        <p:spPr>
          <a:xfrm>
            <a:off x="562075" y="2530554"/>
            <a:ext cx="15714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Error Details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07" name="Google Shape;607;p44"/>
          <p:cNvSpPr/>
          <p:nvPr/>
        </p:nvSpPr>
        <p:spPr>
          <a:xfrm>
            <a:off x="2218575" y="2530545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Symptom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08" name="Google Shape;608;p44"/>
          <p:cNvSpPr/>
          <p:nvPr/>
        </p:nvSpPr>
        <p:spPr>
          <a:xfrm>
            <a:off x="2218575" y="2924810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Solution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09" name="Google Shape;609;p44"/>
          <p:cNvSpPr txBox="1"/>
          <p:nvPr/>
        </p:nvSpPr>
        <p:spPr>
          <a:xfrm>
            <a:off x="2218575" y="1198700"/>
            <a:ext cx="63399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엔드포인트</a:t>
            </a:r>
            <a:endParaRPr sz="1000"/>
          </a:p>
        </p:txBody>
      </p:sp>
      <p:sp>
        <p:nvSpPr>
          <p:cNvPr id="610" name="Google Shape;610;p44"/>
          <p:cNvSpPr txBox="1"/>
          <p:nvPr/>
        </p:nvSpPr>
        <p:spPr>
          <a:xfrm>
            <a:off x="2218575" y="1611877"/>
            <a:ext cx="63399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RH</a:t>
            </a:r>
            <a:r>
              <a:rPr lang="ko" sz="1000"/>
              <a:t>_ERR_0001</a:t>
            </a:r>
            <a:endParaRPr sz="1000"/>
          </a:p>
        </p:txBody>
      </p:sp>
      <p:sp>
        <p:nvSpPr>
          <p:cNvPr id="611" name="Google Shape;611;p44"/>
          <p:cNvSpPr txBox="1"/>
          <p:nvPr/>
        </p:nvSpPr>
        <p:spPr>
          <a:xfrm>
            <a:off x="2218575" y="2047029"/>
            <a:ext cx="63399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firefox, safari, IOS, chrome</a:t>
            </a:r>
            <a:endParaRPr sz="1000"/>
          </a:p>
        </p:txBody>
      </p:sp>
      <p:sp>
        <p:nvSpPr>
          <p:cNvPr id="612" name="Google Shape;612;p44"/>
          <p:cNvSpPr txBox="1"/>
          <p:nvPr/>
        </p:nvSpPr>
        <p:spPr>
          <a:xfrm>
            <a:off x="3567275" y="2482175"/>
            <a:ext cx="4991100" cy="323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코스 상세보기 페이지 엔드포인트 없음</a:t>
            </a:r>
            <a:endParaRPr sz="700"/>
          </a:p>
        </p:txBody>
      </p:sp>
      <p:sp>
        <p:nvSpPr>
          <p:cNvPr id="613" name="Google Shape;613;p44"/>
          <p:cNvSpPr txBox="1"/>
          <p:nvPr/>
        </p:nvSpPr>
        <p:spPr>
          <a:xfrm>
            <a:off x="3567275" y="2901725"/>
            <a:ext cx="4991100" cy="323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해결중 : 상세보기 페이지를 엔드포인트로 분리하여 공유하기 버튼 활성화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8" name="Google Shape;618;p45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45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Report Contents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p45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Error Report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Test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1" name="Google Shape;621;p45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45"/>
          <p:cNvSpPr txBox="1"/>
          <p:nvPr/>
        </p:nvSpPr>
        <p:spPr>
          <a:xfrm>
            <a:off x="5667056" y="602192"/>
            <a:ext cx="44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23" name="Google Shape;623;p45"/>
          <p:cNvSpPr/>
          <p:nvPr/>
        </p:nvSpPr>
        <p:spPr>
          <a:xfrm>
            <a:off x="562075" y="1222550"/>
            <a:ext cx="15714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Category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24" name="Google Shape;624;p45"/>
          <p:cNvSpPr/>
          <p:nvPr/>
        </p:nvSpPr>
        <p:spPr>
          <a:xfrm>
            <a:off x="562075" y="1639700"/>
            <a:ext cx="15714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Report Number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25" name="Google Shape;625;p45"/>
          <p:cNvSpPr/>
          <p:nvPr/>
        </p:nvSpPr>
        <p:spPr>
          <a:xfrm>
            <a:off x="562075" y="2085129"/>
            <a:ext cx="15714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Effected Platform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26" name="Google Shape;626;p45"/>
          <p:cNvSpPr/>
          <p:nvPr/>
        </p:nvSpPr>
        <p:spPr>
          <a:xfrm>
            <a:off x="562075" y="2530554"/>
            <a:ext cx="15714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Error Details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27" name="Google Shape;627;p45"/>
          <p:cNvSpPr/>
          <p:nvPr/>
        </p:nvSpPr>
        <p:spPr>
          <a:xfrm>
            <a:off x="2218575" y="2530545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Symptom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28" name="Google Shape;628;p45"/>
          <p:cNvSpPr/>
          <p:nvPr/>
        </p:nvSpPr>
        <p:spPr>
          <a:xfrm>
            <a:off x="2218575" y="2924810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Solution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29" name="Google Shape;629;p45"/>
          <p:cNvSpPr txBox="1"/>
          <p:nvPr/>
        </p:nvSpPr>
        <p:spPr>
          <a:xfrm>
            <a:off x="2218575" y="1198700"/>
            <a:ext cx="63399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화면 인터페이스</a:t>
            </a:r>
            <a:endParaRPr sz="1000"/>
          </a:p>
        </p:txBody>
      </p:sp>
      <p:sp>
        <p:nvSpPr>
          <p:cNvPr id="630" name="Google Shape;630;p45"/>
          <p:cNvSpPr txBox="1"/>
          <p:nvPr/>
        </p:nvSpPr>
        <p:spPr>
          <a:xfrm>
            <a:off x="2218575" y="1611877"/>
            <a:ext cx="63399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RH</a:t>
            </a:r>
            <a:r>
              <a:rPr lang="ko" sz="1000"/>
              <a:t>_ERR_0002</a:t>
            </a:r>
            <a:endParaRPr sz="1000"/>
          </a:p>
        </p:txBody>
      </p:sp>
      <p:sp>
        <p:nvSpPr>
          <p:cNvPr id="631" name="Google Shape;631;p45"/>
          <p:cNvSpPr txBox="1"/>
          <p:nvPr/>
        </p:nvSpPr>
        <p:spPr>
          <a:xfrm>
            <a:off x="2218575" y="2047029"/>
            <a:ext cx="63399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IOS, Android</a:t>
            </a:r>
            <a:endParaRPr sz="1000"/>
          </a:p>
        </p:txBody>
      </p:sp>
      <p:sp>
        <p:nvSpPr>
          <p:cNvPr id="632" name="Google Shape;632;p45"/>
          <p:cNvSpPr txBox="1"/>
          <p:nvPr/>
        </p:nvSpPr>
        <p:spPr>
          <a:xfrm>
            <a:off x="3567275" y="2482175"/>
            <a:ext cx="4991100" cy="323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마이페이지로부터 특정 페이지로의 이동 시 잘못된 네비바 애니메이션 실행</a:t>
            </a:r>
            <a:endParaRPr sz="700"/>
          </a:p>
        </p:txBody>
      </p:sp>
      <p:sp>
        <p:nvSpPr>
          <p:cNvPr id="633" name="Google Shape;633;p45"/>
          <p:cNvSpPr txBox="1"/>
          <p:nvPr/>
        </p:nvSpPr>
        <p:spPr>
          <a:xfrm>
            <a:off x="3567275" y="2901725"/>
            <a:ext cx="4991100" cy="461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원인 : 상태관리를 통해 어떤 버튼에 애니메이션을 줘야하는지 결정하는데, 이전 상태 정보를 저장하지 않아 생긴 것으로 파악 중.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8" name="Google Shape;638;p46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46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Report Contents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p46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Error Report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Test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1" name="Google Shape;641;p46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46"/>
          <p:cNvSpPr txBox="1"/>
          <p:nvPr/>
        </p:nvSpPr>
        <p:spPr>
          <a:xfrm>
            <a:off x="5667056" y="602192"/>
            <a:ext cx="44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43" name="Google Shape;643;p46"/>
          <p:cNvSpPr/>
          <p:nvPr/>
        </p:nvSpPr>
        <p:spPr>
          <a:xfrm>
            <a:off x="562075" y="1222550"/>
            <a:ext cx="15714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Category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44" name="Google Shape;644;p46"/>
          <p:cNvSpPr/>
          <p:nvPr/>
        </p:nvSpPr>
        <p:spPr>
          <a:xfrm>
            <a:off x="562075" y="1639700"/>
            <a:ext cx="15714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Report Number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45" name="Google Shape;645;p46"/>
          <p:cNvSpPr/>
          <p:nvPr/>
        </p:nvSpPr>
        <p:spPr>
          <a:xfrm>
            <a:off x="562075" y="2085129"/>
            <a:ext cx="15714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Effected Platform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46" name="Google Shape;646;p46"/>
          <p:cNvSpPr/>
          <p:nvPr/>
        </p:nvSpPr>
        <p:spPr>
          <a:xfrm>
            <a:off x="562075" y="2530554"/>
            <a:ext cx="15714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Error Details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47" name="Google Shape;647;p46"/>
          <p:cNvSpPr/>
          <p:nvPr/>
        </p:nvSpPr>
        <p:spPr>
          <a:xfrm>
            <a:off x="2218575" y="2530545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Symptom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48" name="Google Shape;648;p46"/>
          <p:cNvSpPr/>
          <p:nvPr/>
        </p:nvSpPr>
        <p:spPr>
          <a:xfrm>
            <a:off x="2218575" y="2924810"/>
            <a:ext cx="12636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Solution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49" name="Google Shape;649;p46"/>
          <p:cNvSpPr txBox="1"/>
          <p:nvPr/>
        </p:nvSpPr>
        <p:spPr>
          <a:xfrm>
            <a:off x="2218575" y="1198700"/>
            <a:ext cx="63399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AWS</a:t>
            </a:r>
            <a:endParaRPr sz="1000"/>
          </a:p>
        </p:txBody>
      </p:sp>
      <p:sp>
        <p:nvSpPr>
          <p:cNvPr id="650" name="Google Shape;650;p46"/>
          <p:cNvSpPr txBox="1"/>
          <p:nvPr/>
        </p:nvSpPr>
        <p:spPr>
          <a:xfrm>
            <a:off x="2218575" y="1611877"/>
            <a:ext cx="63399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RH</a:t>
            </a:r>
            <a:r>
              <a:rPr lang="ko" sz="1000"/>
              <a:t>_ERR_003</a:t>
            </a:r>
            <a:endParaRPr sz="1000"/>
          </a:p>
        </p:txBody>
      </p:sp>
      <p:sp>
        <p:nvSpPr>
          <p:cNvPr id="651" name="Google Shape;651;p46"/>
          <p:cNvSpPr txBox="1"/>
          <p:nvPr/>
        </p:nvSpPr>
        <p:spPr>
          <a:xfrm>
            <a:off x="2218575" y="2047029"/>
            <a:ext cx="6339900" cy="338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AWS</a:t>
            </a:r>
            <a:endParaRPr sz="1000"/>
          </a:p>
        </p:txBody>
      </p:sp>
      <p:sp>
        <p:nvSpPr>
          <p:cNvPr id="652" name="Google Shape;652;p46"/>
          <p:cNvSpPr txBox="1"/>
          <p:nvPr/>
        </p:nvSpPr>
        <p:spPr>
          <a:xfrm>
            <a:off x="3567275" y="2482175"/>
            <a:ext cx="4991100" cy="323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인스턴스 종료 시 public IP 주소 변경되는 현상</a:t>
            </a:r>
            <a:endParaRPr sz="700"/>
          </a:p>
        </p:txBody>
      </p:sp>
      <p:sp>
        <p:nvSpPr>
          <p:cNvPr id="653" name="Google Shape;653;p46"/>
          <p:cNvSpPr txBox="1"/>
          <p:nvPr/>
        </p:nvSpPr>
        <p:spPr>
          <a:xfrm>
            <a:off x="3567275" y="2901725"/>
            <a:ext cx="4991100" cy="600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원인 : EC2 </a:t>
            </a:r>
            <a:r>
              <a:rPr lang="ko" sz="900">
                <a:solidFill>
                  <a:schemeClr val="dk1"/>
                </a:solidFill>
              </a:rPr>
              <a:t>인스턴스 종료 시 public IP 주소 변경됨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해결 : </a:t>
            </a:r>
            <a:r>
              <a:rPr lang="ko" sz="900">
                <a:solidFill>
                  <a:srgbClr val="1A1A1A"/>
                </a:solidFill>
              </a:rPr>
              <a:t>Elastic IP 할당 방식을 고려하여 문제를 해결할 예정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7"/>
          <p:cNvSpPr/>
          <p:nvPr/>
        </p:nvSpPr>
        <p:spPr>
          <a:xfrm>
            <a:off x="1351413" y="1460298"/>
            <a:ext cx="6683400" cy="1523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7"/>
          <p:cNvSpPr txBox="1"/>
          <p:nvPr/>
        </p:nvSpPr>
        <p:spPr>
          <a:xfrm>
            <a:off x="2853150" y="2461857"/>
            <a:ext cx="3437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WBS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47"/>
          <p:cNvSpPr txBox="1"/>
          <p:nvPr/>
        </p:nvSpPr>
        <p:spPr>
          <a:xfrm>
            <a:off x="1225028" y="3776341"/>
            <a:ext cx="134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0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Structure</a:t>
            </a:r>
            <a:endParaRPr b="0" i="0" sz="10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47"/>
          <p:cNvSpPr txBox="1"/>
          <p:nvPr/>
        </p:nvSpPr>
        <p:spPr>
          <a:xfrm>
            <a:off x="713866" y="3719114"/>
            <a:ext cx="48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01</a:t>
            </a:r>
            <a:endParaRPr b="1" i="0" sz="2100" u="none" cap="none" strike="noStrike">
              <a:solidFill>
                <a:srgbClr val="B7B7B7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62" name="Google Shape;662;p47"/>
          <p:cNvSpPr txBox="1"/>
          <p:nvPr/>
        </p:nvSpPr>
        <p:spPr>
          <a:xfrm>
            <a:off x="2260656" y="3719114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9E9E9E"/>
                </a:solidFill>
                <a:latin typeface="Abel"/>
                <a:ea typeface="Abel"/>
                <a:cs typeface="Abel"/>
                <a:sym typeface="Abel"/>
              </a:rPr>
              <a:t>02</a:t>
            </a:r>
            <a:endParaRPr b="1" i="0" sz="2100" u="none" cap="none" strike="noStrike">
              <a:solidFill>
                <a:srgbClr val="9E9E9E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63" name="Google Shape;663;p47"/>
          <p:cNvSpPr txBox="1"/>
          <p:nvPr/>
        </p:nvSpPr>
        <p:spPr>
          <a:xfrm>
            <a:off x="3940032" y="3719114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9E9E9E"/>
                </a:solidFill>
                <a:latin typeface="Abel"/>
                <a:ea typeface="Abel"/>
                <a:cs typeface="Abel"/>
                <a:sym typeface="Abel"/>
              </a:rPr>
              <a:t>03</a:t>
            </a:r>
            <a:endParaRPr b="1" i="0" sz="2100" u="none" cap="none" strike="noStrike">
              <a:solidFill>
                <a:srgbClr val="9E9E9E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64" name="Google Shape;664;p47"/>
          <p:cNvSpPr txBox="1"/>
          <p:nvPr/>
        </p:nvSpPr>
        <p:spPr>
          <a:xfrm>
            <a:off x="7319060" y="3719114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FFC000"/>
                </a:solidFill>
                <a:latin typeface="Abel"/>
                <a:ea typeface="Abel"/>
                <a:cs typeface="Abel"/>
                <a:sym typeface="Abel"/>
              </a:rPr>
              <a:t>0</a:t>
            </a:r>
            <a:r>
              <a:rPr b="1" lang="ko" sz="2100">
                <a:solidFill>
                  <a:srgbClr val="FFC000"/>
                </a:solidFill>
                <a:latin typeface="Abel"/>
                <a:ea typeface="Abel"/>
                <a:cs typeface="Abel"/>
                <a:sym typeface="Abel"/>
              </a:rPr>
              <a:t>5</a:t>
            </a:r>
            <a:endParaRPr b="1" i="0" sz="2100" u="none" cap="none" strike="noStrike">
              <a:solidFill>
                <a:srgbClr val="FFC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665" name="Google Shape;665;p47"/>
          <p:cNvCxnSpPr/>
          <p:nvPr/>
        </p:nvCxnSpPr>
        <p:spPr>
          <a:xfrm>
            <a:off x="1193494" y="3813684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6" name="Google Shape;666;p47"/>
          <p:cNvCxnSpPr/>
          <p:nvPr/>
        </p:nvCxnSpPr>
        <p:spPr>
          <a:xfrm>
            <a:off x="2736329" y="3813739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7" name="Google Shape;667;p47"/>
          <p:cNvCxnSpPr/>
          <p:nvPr/>
        </p:nvCxnSpPr>
        <p:spPr>
          <a:xfrm>
            <a:off x="4420180" y="3813739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8" name="Google Shape;668;p47"/>
          <p:cNvCxnSpPr/>
          <p:nvPr/>
        </p:nvCxnSpPr>
        <p:spPr>
          <a:xfrm>
            <a:off x="7798156" y="3813139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9" name="Google Shape;669;p47"/>
          <p:cNvSpPr txBox="1"/>
          <p:nvPr/>
        </p:nvSpPr>
        <p:spPr>
          <a:xfrm>
            <a:off x="2767866" y="3776716"/>
            <a:ext cx="134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Document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Endpoints</a:t>
            </a:r>
            <a:endParaRPr b="0" i="0" sz="1000" u="none" cap="none" strike="noStrike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47"/>
          <p:cNvSpPr txBox="1"/>
          <p:nvPr/>
        </p:nvSpPr>
        <p:spPr>
          <a:xfrm>
            <a:off x="4451714" y="3776712"/>
            <a:ext cx="112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Flow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Data Flow</a:t>
            </a:r>
            <a:endParaRPr b="0" i="0" sz="1000" u="none" cap="none" strike="noStrike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47"/>
          <p:cNvSpPr txBox="1"/>
          <p:nvPr/>
        </p:nvSpPr>
        <p:spPr>
          <a:xfrm>
            <a:off x="7829694" y="3776712"/>
            <a:ext cx="1173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Schedule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WBS</a:t>
            </a:r>
            <a:endParaRPr b="0" i="0" sz="1000" u="none" cap="none" strike="noStrike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2" name="Google Shape;672;p47"/>
          <p:cNvCxnSpPr/>
          <p:nvPr/>
        </p:nvCxnSpPr>
        <p:spPr>
          <a:xfrm>
            <a:off x="3842400" y="1460300"/>
            <a:ext cx="1556100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Google Shape;673;p47"/>
          <p:cNvSpPr txBox="1"/>
          <p:nvPr/>
        </p:nvSpPr>
        <p:spPr>
          <a:xfrm>
            <a:off x="5496412" y="3724355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9E9E9E"/>
                </a:solidFill>
                <a:latin typeface="Abel"/>
                <a:ea typeface="Abel"/>
                <a:cs typeface="Abel"/>
                <a:sym typeface="Abel"/>
              </a:rPr>
              <a:t>0</a:t>
            </a:r>
            <a:r>
              <a:rPr b="1" lang="ko" sz="2100">
                <a:solidFill>
                  <a:srgbClr val="9E9E9E"/>
                </a:solidFill>
                <a:latin typeface="Abel"/>
                <a:ea typeface="Abel"/>
                <a:cs typeface="Abel"/>
                <a:sym typeface="Abel"/>
              </a:rPr>
              <a:t>4</a:t>
            </a:r>
            <a:endParaRPr b="1" i="0" sz="2100" u="none" cap="none" strike="noStrike">
              <a:solidFill>
                <a:srgbClr val="9E9E9E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674" name="Google Shape;674;p47"/>
          <p:cNvCxnSpPr/>
          <p:nvPr/>
        </p:nvCxnSpPr>
        <p:spPr>
          <a:xfrm>
            <a:off x="5940137" y="3828240"/>
            <a:ext cx="0" cy="26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5" name="Google Shape;675;p47"/>
          <p:cNvSpPr txBox="1"/>
          <p:nvPr/>
        </p:nvSpPr>
        <p:spPr>
          <a:xfrm>
            <a:off x="6007040" y="3781941"/>
            <a:ext cx="134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Error Report</a:t>
            </a:r>
            <a:endParaRPr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6" name="Google Shape;676;p47"/>
          <p:cNvSpPr txBox="1"/>
          <p:nvPr/>
        </p:nvSpPr>
        <p:spPr>
          <a:xfrm>
            <a:off x="1580250" y="1982450"/>
            <a:ext cx="5983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Open Sans"/>
                <a:ea typeface="Open Sans"/>
                <a:cs typeface="Open Sans"/>
                <a:sym typeface="Open Sans"/>
              </a:rPr>
              <a:t>   Baexang Website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Google Shape;681;p48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" name="Google Shape;682;p48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 Breakdown Structure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WBS</a:t>
            </a: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Schedule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4" name="Google Shape;684;p48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48"/>
          <p:cNvSpPr txBox="1"/>
          <p:nvPr/>
        </p:nvSpPr>
        <p:spPr>
          <a:xfrm>
            <a:off x="5667056" y="602192"/>
            <a:ext cx="44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686" name="Google Shape;686;p48"/>
          <p:cNvCxnSpPr/>
          <p:nvPr/>
        </p:nvCxnSpPr>
        <p:spPr>
          <a:xfrm>
            <a:off x="1026348" y="3559527"/>
            <a:ext cx="5704800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7" name="Google Shape;687;p48"/>
          <p:cNvCxnSpPr/>
          <p:nvPr/>
        </p:nvCxnSpPr>
        <p:spPr>
          <a:xfrm>
            <a:off x="911398" y="1464377"/>
            <a:ext cx="7215600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8" name="Google Shape;688;p48"/>
          <p:cNvSpPr/>
          <p:nvPr/>
        </p:nvSpPr>
        <p:spPr>
          <a:xfrm>
            <a:off x="911398" y="1282552"/>
            <a:ext cx="373800" cy="373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8"/>
          <p:cNvSpPr txBox="1"/>
          <p:nvPr/>
        </p:nvSpPr>
        <p:spPr>
          <a:xfrm>
            <a:off x="585449" y="1730888"/>
            <a:ext cx="1127700" cy="1365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1A1A1A"/>
                </a:solidFill>
              </a:rPr>
              <a:t>start</a:t>
            </a:r>
            <a:endParaRPr b="1" sz="9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A1A1A"/>
                </a:solidFill>
              </a:rPr>
              <a:t>- 레퍼런스 사이트 선정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A1A1A"/>
                </a:solidFill>
              </a:rPr>
              <a:t>- 레퍼런스 사이트 서브페이지 디자인 선정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A1A1A"/>
                </a:solidFill>
              </a:rPr>
              <a:t>- 예상 기능 정리</a:t>
            </a:r>
            <a:endParaRPr sz="800">
              <a:solidFill>
                <a:srgbClr val="1A1A1A"/>
              </a:solidFill>
            </a:endParaRPr>
          </a:p>
        </p:txBody>
      </p:sp>
      <p:sp>
        <p:nvSpPr>
          <p:cNvPr id="690" name="Google Shape;690;p48"/>
          <p:cNvSpPr txBox="1"/>
          <p:nvPr/>
        </p:nvSpPr>
        <p:spPr>
          <a:xfrm>
            <a:off x="1973645" y="1730888"/>
            <a:ext cx="1127700" cy="1365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1A1A1A"/>
                </a:solidFill>
              </a:rPr>
              <a:t>1주차</a:t>
            </a:r>
            <a:endParaRPr b="1" sz="9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A1A1A"/>
                </a:solidFill>
              </a:rPr>
              <a:t>- 기능 설계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1A1A1A"/>
                </a:solidFill>
              </a:rPr>
              <a:t>- 페이지 UI 설계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A1A1A"/>
                </a:solidFill>
              </a:rPr>
              <a:t>- html, css 마크업 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A1A1A"/>
                </a:solidFill>
              </a:rPr>
              <a:t>- github 세</a:t>
            </a:r>
            <a:r>
              <a:rPr lang="ko" sz="800">
                <a:solidFill>
                  <a:srgbClr val="1A1A1A"/>
                </a:solidFill>
              </a:rPr>
              <a:t>팅 및 시작</a:t>
            </a:r>
            <a:endParaRPr sz="800">
              <a:solidFill>
                <a:srgbClr val="1A1A1A"/>
              </a:solidFill>
            </a:endParaRPr>
          </a:p>
        </p:txBody>
      </p:sp>
      <p:sp>
        <p:nvSpPr>
          <p:cNvPr id="691" name="Google Shape;691;p48"/>
          <p:cNvSpPr txBox="1"/>
          <p:nvPr/>
        </p:nvSpPr>
        <p:spPr>
          <a:xfrm>
            <a:off x="3444300" y="1710643"/>
            <a:ext cx="1127700" cy="1406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1A1A1A"/>
                </a:solidFill>
              </a:rPr>
              <a:t>2주차</a:t>
            </a:r>
            <a:endParaRPr b="1" sz="9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A1A1A"/>
                </a:solidFill>
              </a:rPr>
              <a:t>- 백엔드 구조설계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A1A1A"/>
                </a:solidFill>
              </a:rPr>
              <a:t>- 데이터베이스 구조설계 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A1A1A"/>
                </a:solidFill>
              </a:rPr>
              <a:t>- front and back end 분리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A1A1A"/>
                </a:solidFill>
              </a:rPr>
              <a:t>- 요청 데이터 테스트</a:t>
            </a:r>
            <a:endParaRPr sz="800">
              <a:solidFill>
                <a:srgbClr val="1A1A1A"/>
              </a:solidFill>
            </a:endParaRPr>
          </a:p>
        </p:txBody>
      </p:sp>
      <p:sp>
        <p:nvSpPr>
          <p:cNvPr id="692" name="Google Shape;692;p48"/>
          <p:cNvSpPr txBox="1"/>
          <p:nvPr/>
        </p:nvSpPr>
        <p:spPr>
          <a:xfrm>
            <a:off x="4914951" y="1730889"/>
            <a:ext cx="1224300" cy="1365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1A1A1A"/>
                </a:solidFill>
              </a:rPr>
              <a:t>3주차</a:t>
            </a:r>
            <a:endParaRPr b="1" sz="9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A1A1A"/>
                </a:solidFill>
              </a:rPr>
              <a:t>- SFTP backup setting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A1A1A"/>
                </a:solidFill>
              </a:rPr>
              <a:t>- front end coding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A1A1A"/>
                </a:solidFill>
              </a:rPr>
              <a:t>- back end coding</a:t>
            </a:r>
            <a:endParaRPr sz="800">
              <a:solidFill>
                <a:srgbClr val="1A1A1A"/>
              </a:solidFill>
            </a:endParaRPr>
          </a:p>
        </p:txBody>
      </p:sp>
      <p:sp>
        <p:nvSpPr>
          <p:cNvPr id="693" name="Google Shape;693;p48"/>
          <p:cNvSpPr txBox="1"/>
          <p:nvPr/>
        </p:nvSpPr>
        <p:spPr>
          <a:xfrm>
            <a:off x="6482209" y="1730888"/>
            <a:ext cx="1127700" cy="1365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1A1A1A"/>
                </a:solidFill>
              </a:rPr>
              <a:t>4주차</a:t>
            </a:r>
            <a:endParaRPr b="1" sz="9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A1A1A"/>
                </a:solidFill>
              </a:rPr>
              <a:t>- front end coding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A1A1A"/>
                </a:solidFill>
              </a:rPr>
              <a:t>- back end coding</a:t>
            </a:r>
            <a:endParaRPr sz="8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A1A1A"/>
                </a:solidFill>
              </a:rPr>
              <a:t>- 1차 기능 테스트 및 오류 사항 수정</a:t>
            </a:r>
            <a:endParaRPr sz="800">
              <a:solidFill>
                <a:srgbClr val="1A1A1A"/>
              </a:solidFill>
            </a:endParaRPr>
          </a:p>
        </p:txBody>
      </p:sp>
      <p:sp>
        <p:nvSpPr>
          <p:cNvPr id="694" name="Google Shape;694;p48"/>
          <p:cNvSpPr txBox="1"/>
          <p:nvPr/>
        </p:nvSpPr>
        <p:spPr>
          <a:xfrm>
            <a:off x="585450" y="3830559"/>
            <a:ext cx="1127700" cy="1120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4주차</a:t>
            </a:r>
            <a:endParaRPr b="1" sz="9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- front end coding</a:t>
            </a:r>
            <a:endParaRPr sz="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- back end coding</a:t>
            </a:r>
            <a:endParaRPr sz="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- 2차 기능 테스트 및 오류 수정</a:t>
            </a:r>
            <a:endParaRPr sz="800"/>
          </a:p>
        </p:txBody>
      </p:sp>
      <p:sp>
        <p:nvSpPr>
          <p:cNvPr id="695" name="Google Shape;695;p48"/>
          <p:cNvSpPr txBox="1"/>
          <p:nvPr/>
        </p:nvSpPr>
        <p:spPr>
          <a:xfrm>
            <a:off x="1977800" y="3830559"/>
            <a:ext cx="1127700" cy="1120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5주차</a:t>
            </a:r>
            <a:endParaRPr b="1" sz="9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- 호스팅</a:t>
            </a:r>
            <a:endParaRPr sz="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- 호스팅 후 기능 테스트 및 오류 수정</a:t>
            </a:r>
            <a:endParaRPr sz="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- 추가 기능 업데이트</a:t>
            </a:r>
            <a:endParaRPr sz="800"/>
          </a:p>
        </p:txBody>
      </p:sp>
      <p:sp>
        <p:nvSpPr>
          <p:cNvPr id="696" name="Google Shape;696;p48"/>
          <p:cNvSpPr/>
          <p:nvPr/>
        </p:nvSpPr>
        <p:spPr>
          <a:xfrm>
            <a:off x="975446" y="1346604"/>
            <a:ext cx="245700" cy="245700"/>
          </a:xfrm>
          <a:prstGeom prst="ellipse">
            <a:avLst/>
          </a:prstGeom>
          <a:solidFill>
            <a:srgbClr val="37232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2321"/>
              </a:solidFill>
            </a:endParaRPr>
          </a:p>
        </p:txBody>
      </p:sp>
      <p:sp>
        <p:nvSpPr>
          <p:cNvPr id="697" name="Google Shape;697;p48"/>
          <p:cNvSpPr txBox="1"/>
          <p:nvPr/>
        </p:nvSpPr>
        <p:spPr>
          <a:xfrm>
            <a:off x="3444300" y="3830561"/>
            <a:ext cx="1127700" cy="1120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6주차</a:t>
            </a:r>
            <a:endParaRPr b="1" sz="9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- 프로젝트 보고서 작성</a:t>
            </a:r>
            <a:endParaRPr sz="800"/>
          </a:p>
        </p:txBody>
      </p:sp>
      <p:sp>
        <p:nvSpPr>
          <p:cNvPr id="698" name="Google Shape;698;p48"/>
          <p:cNvSpPr/>
          <p:nvPr/>
        </p:nvSpPr>
        <p:spPr>
          <a:xfrm>
            <a:off x="2315173" y="1282552"/>
            <a:ext cx="373800" cy="373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8"/>
          <p:cNvSpPr/>
          <p:nvPr/>
        </p:nvSpPr>
        <p:spPr>
          <a:xfrm>
            <a:off x="2379221" y="1346604"/>
            <a:ext cx="245700" cy="245700"/>
          </a:xfrm>
          <a:prstGeom prst="ellipse">
            <a:avLst/>
          </a:prstGeom>
          <a:solidFill>
            <a:srgbClr val="37232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2321"/>
              </a:solidFill>
            </a:endParaRPr>
          </a:p>
        </p:txBody>
      </p:sp>
      <p:sp>
        <p:nvSpPr>
          <p:cNvPr id="700" name="Google Shape;700;p48"/>
          <p:cNvSpPr/>
          <p:nvPr/>
        </p:nvSpPr>
        <p:spPr>
          <a:xfrm>
            <a:off x="3782998" y="1272427"/>
            <a:ext cx="373800" cy="373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8"/>
          <p:cNvSpPr/>
          <p:nvPr/>
        </p:nvSpPr>
        <p:spPr>
          <a:xfrm>
            <a:off x="3847046" y="1336479"/>
            <a:ext cx="245700" cy="245700"/>
          </a:xfrm>
          <a:prstGeom prst="ellipse">
            <a:avLst/>
          </a:prstGeom>
          <a:solidFill>
            <a:srgbClr val="37232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2321"/>
              </a:solidFill>
            </a:endParaRPr>
          </a:p>
        </p:txBody>
      </p:sp>
      <p:sp>
        <p:nvSpPr>
          <p:cNvPr id="702" name="Google Shape;702;p48"/>
          <p:cNvSpPr/>
          <p:nvPr/>
        </p:nvSpPr>
        <p:spPr>
          <a:xfrm>
            <a:off x="5314873" y="1282552"/>
            <a:ext cx="373800" cy="373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8"/>
          <p:cNvSpPr/>
          <p:nvPr/>
        </p:nvSpPr>
        <p:spPr>
          <a:xfrm>
            <a:off x="5378921" y="1346604"/>
            <a:ext cx="245700" cy="245700"/>
          </a:xfrm>
          <a:prstGeom prst="ellipse">
            <a:avLst/>
          </a:prstGeom>
          <a:solidFill>
            <a:srgbClr val="37232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2321"/>
              </a:solidFill>
            </a:endParaRPr>
          </a:p>
        </p:txBody>
      </p:sp>
      <p:sp>
        <p:nvSpPr>
          <p:cNvPr id="704" name="Google Shape;704;p48"/>
          <p:cNvSpPr/>
          <p:nvPr/>
        </p:nvSpPr>
        <p:spPr>
          <a:xfrm>
            <a:off x="6846748" y="1282552"/>
            <a:ext cx="373800" cy="373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8"/>
          <p:cNvSpPr/>
          <p:nvPr/>
        </p:nvSpPr>
        <p:spPr>
          <a:xfrm>
            <a:off x="6910796" y="1346604"/>
            <a:ext cx="245700" cy="245700"/>
          </a:xfrm>
          <a:prstGeom prst="ellipse">
            <a:avLst/>
          </a:prstGeom>
          <a:solidFill>
            <a:srgbClr val="37232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2321"/>
              </a:solidFill>
            </a:endParaRPr>
          </a:p>
        </p:txBody>
      </p:sp>
      <p:sp>
        <p:nvSpPr>
          <p:cNvPr id="706" name="Google Shape;706;p48"/>
          <p:cNvSpPr/>
          <p:nvPr/>
        </p:nvSpPr>
        <p:spPr>
          <a:xfrm>
            <a:off x="962398" y="3371207"/>
            <a:ext cx="373800" cy="373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8"/>
          <p:cNvSpPr/>
          <p:nvPr/>
        </p:nvSpPr>
        <p:spPr>
          <a:xfrm>
            <a:off x="1026446" y="3435259"/>
            <a:ext cx="245700" cy="245700"/>
          </a:xfrm>
          <a:prstGeom prst="ellipse">
            <a:avLst/>
          </a:prstGeom>
          <a:solidFill>
            <a:srgbClr val="37232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2321"/>
              </a:solidFill>
            </a:endParaRPr>
          </a:p>
        </p:txBody>
      </p:sp>
      <p:sp>
        <p:nvSpPr>
          <p:cNvPr id="708" name="Google Shape;708;p48"/>
          <p:cNvSpPr/>
          <p:nvPr/>
        </p:nvSpPr>
        <p:spPr>
          <a:xfrm>
            <a:off x="3802848" y="3363327"/>
            <a:ext cx="373800" cy="373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8"/>
          <p:cNvSpPr/>
          <p:nvPr/>
        </p:nvSpPr>
        <p:spPr>
          <a:xfrm>
            <a:off x="3866896" y="3427379"/>
            <a:ext cx="245700" cy="245700"/>
          </a:xfrm>
          <a:prstGeom prst="ellipse">
            <a:avLst/>
          </a:prstGeom>
          <a:solidFill>
            <a:srgbClr val="37232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2321"/>
              </a:solidFill>
            </a:endParaRPr>
          </a:p>
        </p:txBody>
      </p:sp>
      <p:sp>
        <p:nvSpPr>
          <p:cNvPr id="710" name="Google Shape;710;p48"/>
          <p:cNvSpPr/>
          <p:nvPr/>
        </p:nvSpPr>
        <p:spPr>
          <a:xfrm>
            <a:off x="2350598" y="3363327"/>
            <a:ext cx="373800" cy="373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8"/>
          <p:cNvSpPr/>
          <p:nvPr/>
        </p:nvSpPr>
        <p:spPr>
          <a:xfrm>
            <a:off x="2414646" y="3427379"/>
            <a:ext cx="245700" cy="245700"/>
          </a:xfrm>
          <a:prstGeom prst="ellipse">
            <a:avLst/>
          </a:prstGeom>
          <a:solidFill>
            <a:srgbClr val="37232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2321"/>
              </a:solidFill>
            </a:endParaRPr>
          </a:p>
        </p:txBody>
      </p:sp>
      <p:sp>
        <p:nvSpPr>
          <p:cNvPr id="712" name="Google Shape;712;p48"/>
          <p:cNvSpPr txBox="1"/>
          <p:nvPr/>
        </p:nvSpPr>
        <p:spPr>
          <a:xfrm>
            <a:off x="4963250" y="3830561"/>
            <a:ext cx="1127700" cy="1120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7</a:t>
            </a:r>
            <a:r>
              <a:rPr b="1" lang="ko" sz="900"/>
              <a:t>주차 ~</a:t>
            </a:r>
            <a:endParaRPr sz="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- 디플로이 진행 및 문서정리</a:t>
            </a:r>
            <a:endParaRPr sz="800"/>
          </a:p>
        </p:txBody>
      </p:sp>
      <p:sp>
        <p:nvSpPr>
          <p:cNvPr id="713" name="Google Shape;713;p48"/>
          <p:cNvSpPr/>
          <p:nvPr/>
        </p:nvSpPr>
        <p:spPr>
          <a:xfrm>
            <a:off x="5321798" y="3363327"/>
            <a:ext cx="373800" cy="373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8"/>
          <p:cNvSpPr/>
          <p:nvPr/>
        </p:nvSpPr>
        <p:spPr>
          <a:xfrm>
            <a:off x="5385846" y="3427379"/>
            <a:ext cx="245700" cy="245700"/>
          </a:xfrm>
          <a:prstGeom prst="ellipse">
            <a:avLst/>
          </a:prstGeom>
          <a:solidFill>
            <a:srgbClr val="37232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232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Main Project</a:t>
            </a: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Overview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 txBox="1"/>
          <p:nvPr/>
        </p:nvSpPr>
        <p:spPr>
          <a:xfrm>
            <a:off x="592870" y="511850"/>
            <a:ext cx="2682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Site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Screens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/>
        </p:nvSpPr>
        <p:spPr>
          <a:xfrm>
            <a:off x="5667056" y="602192"/>
            <a:ext cx="44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5" name="Google Shape;85;p16"/>
          <p:cNvSpPr txBox="1"/>
          <p:nvPr/>
        </p:nvSpPr>
        <p:spPr>
          <a:xfrm>
            <a:off x="2353500" y="4341025"/>
            <a:ext cx="4437000" cy="646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Site Address : https://runningfront.siinat.com/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Front-End : https://github.com/Noveled/runninghi-frontend-cicd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Back-End : https://github.com/Noveled/runninghi-backend-cicd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963" y="1252100"/>
            <a:ext cx="1434034" cy="29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154" y="1252109"/>
            <a:ext cx="1434033" cy="293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8363" y="1252101"/>
            <a:ext cx="1351672" cy="29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1230288" y="1460298"/>
            <a:ext cx="6683400" cy="15237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580250" y="1982450"/>
            <a:ext cx="5983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Open Sans"/>
                <a:ea typeface="Open Sans"/>
                <a:cs typeface="Open Sans"/>
                <a:sym typeface="Open Sans"/>
              </a:rPr>
              <a:t>   RunningHi App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853150" y="2461857"/>
            <a:ext cx="3437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Structure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225028" y="3776341"/>
            <a:ext cx="134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0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Structure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13866" y="3719114"/>
            <a:ext cx="48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FFC000"/>
                </a:solidFill>
                <a:latin typeface="Abel"/>
                <a:ea typeface="Abel"/>
                <a:cs typeface="Abel"/>
                <a:sym typeface="Abel"/>
              </a:rPr>
              <a:t>01</a:t>
            </a:r>
            <a:endParaRPr b="1" i="0" sz="2100" u="none" cap="none" strike="noStrike">
              <a:solidFill>
                <a:srgbClr val="FFC0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260656" y="3719114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02</a:t>
            </a:r>
            <a:endParaRPr b="1" i="0" sz="2100" u="none" cap="none" strike="noStrike">
              <a:solidFill>
                <a:srgbClr val="B7B7B7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940032" y="3719114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03</a:t>
            </a:r>
            <a:endParaRPr b="1" i="0" sz="2100" u="none" cap="none" strike="noStrike">
              <a:solidFill>
                <a:srgbClr val="B7B7B7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296368" y="3719114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0</a:t>
            </a:r>
            <a:r>
              <a:rPr b="1" lang="ko" sz="2100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5</a:t>
            </a:r>
            <a:endParaRPr b="1" i="0" sz="2100" u="none" cap="none" strike="noStrike">
              <a:solidFill>
                <a:srgbClr val="B7B7B7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1193494" y="3813684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2736329" y="3813739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4420180" y="3813739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7775464" y="3813139"/>
            <a:ext cx="0" cy="29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7"/>
          <p:cNvSpPr txBox="1"/>
          <p:nvPr/>
        </p:nvSpPr>
        <p:spPr>
          <a:xfrm>
            <a:off x="2767866" y="3776716"/>
            <a:ext cx="134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Document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Endpoints</a:t>
            </a:r>
            <a:endParaRPr b="0" i="0" sz="1000" u="none" cap="none" strike="noStrike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451714" y="3776712"/>
            <a:ext cx="112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Flow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Data Flow</a:t>
            </a:r>
            <a:endParaRPr b="0" i="0" sz="1000" u="none" cap="none" strike="noStrike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7807002" y="3776712"/>
            <a:ext cx="1173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Schedule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WBS</a:t>
            </a:r>
            <a:endParaRPr b="0" i="0" sz="1000" u="none" cap="none" strike="noStrike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>
            <a:off x="3793950" y="1460300"/>
            <a:ext cx="1556100" cy="0"/>
          </a:xfrm>
          <a:prstGeom prst="straightConnector1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 txBox="1"/>
          <p:nvPr/>
        </p:nvSpPr>
        <p:spPr>
          <a:xfrm>
            <a:off x="5496412" y="3724355"/>
            <a:ext cx="47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" sz="2100" u="none" cap="none" strike="noStrike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0</a:t>
            </a:r>
            <a:r>
              <a:rPr b="1" lang="ko" sz="2100">
                <a:solidFill>
                  <a:srgbClr val="B7B7B7"/>
                </a:solidFill>
                <a:latin typeface="Abel"/>
                <a:ea typeface="Abel"/>
                <a:cs typeface="Abel"/>
                <a:sym typeface="Abel"/>
              </a:rPr>
              <a:t>4</a:t>
            </a:r>
            <a:endParaRPr b="1" i="0" sz="2100" u="none" cap="none" strike="noStrike">
              <a:solidFill>
                <a:srgbClr val="B7B7B7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10" name="Google Shape;110;p17"/>
          <p:cNvCxnSpPr/>
          <p:nvPr/>
        </p:nvCxnSpPr>
        <p:spPr>
          <a:xfrm>
            <a:off x="5940137" y="3828240"/>
            <a:ext cx="0" cy="260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7"/>
          <p:cNvSpPr txBox="1"/>
          <p:nvPr/>
        </p:nvSpPr>
        <p:spPr>
          <a:xfrm>
            <a:off x="6007040" y="3781941"/>
            <a:ext cx="134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Error Report</a:t>
            </a:r>
            <a:endParaRPr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8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8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Front And Back End Structure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Structure</a:t>
            </a: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Overview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8"/>
          <p:cNvSpPr/>
          <p:nvPr/>
        </p:nvSpPr>
        <p:spPr>
          <a:xfrm>
            <a:off x="601575" y="1342699"/>
            <a:ext cx="91800" cy="91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814262" y="1222550"/>
            <a:ext cx="224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프론트엔드</a:t>
            </a:r>
            <a:r>
              <a:rPr lang="ko" sz="1000"/>
              <a:t>와 백엔드의 분리</a:t>
            </a:r>
            <a:endParaRPr sz="1000"/>
          </a:p>
        </p:txBody>
      </p:sp>
      <p:sp>
        <p:nvSpPr>
          <p:cNvPr id="122" name="Google Shape;122;p18"/>
          <p:cNvSpPr/>
          <p:nvPr/>
        </p:nvSpPr>
        <p:spPr>
          <a:xfrm>
            <a:off x="601562" y="1624099"/>
            <a:ext cx="91800" cy="91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814251" y="1503950"/>
            <a:ext cx="344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경로(Endpoint)를 통해 데이터 접근</a:t>
            </a:r>
            <a:endParaRPr sz="1000"/>
          </a:p>
        </p:txBody>
      </p:sp>
      <p:sp>
        <p:nvSpPr>
          <p:cNvPr id="124" name="Google Shape;124;p18"/>
          <p:cNvSpPr/>
          <p:nvPr/>
        </p:nvSpPr>
        <p:spPr>
          <a:xfrm>
            <a:off x="604448" y="1901078"/>
            <a:ext cx="91800" cy="91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817136" y="1780929"/>
            <a:ext cx="344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경로(Endpoint) API</a:t>
            </a:r>
            <a:r>
              <a:rPr lang="ko" sz="1000"/>
              <a:t>의 규격화 : rest API</a:t>
            </a:r>
            <a:endParaRPr sz="1000"/>
          </a:p>
        </p:txBody>
      </p:sp>
      <p:sp>
        <p:nvSpPr>
          <p:cNvPr id="126" name="Google Shape;126;p18"/>
          <p:cNvSpPr/>
          <p:nvPr/>
        </p:nvSpPr>
        <p:spPr>
          <a:xfrm>
            <a:off x="2733000" y="2184125"/>
            <a:ext cx="58254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Back End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13200" y="2184125"/>
            <a:ext cx="20634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Front End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923550" y="3377925"/>
            <a:ext cx="1442700" cy="291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Browser ( 모바일)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3757000" y="2661200"/>
            <a:ext cx="14427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View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3757000" y="3377925"/>
            <a:ext cx="14427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Controller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757000" y="4094650"/>
            <a:ext cx="14427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Model(DAO)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6590450" y="3377925"/>
            <a:ext cx="1442700" cy="291000"/>
          </a:xfrm>
          <a:prstGeom prst="roundRect">
            <a:avLst>
              <a:gd fmla="val 16667" name="adj"/>
            </a:avLst>
          </a:prstGeom>
          <a:solidFill>
            <a:srgbClr val="3723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Database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33" name="Google Shape;133;p18"/>
          <p:cNvCxnSpPr/>
          <p:nvPr/>
        </p:nvCxnSpPr>
        <p:spPr>
          <a:xfrm>
            <a:off x="4377650" y="3738835"/>
            <a:ext cx="0" cy="2859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" name="Google Shape;134;p18"/>
          <p:cNvCxnSpPr/>
          <p:nvPr/>
        </p:nvCxnSpPr>
        <p:spPr>
          <a:xfrm rot="10800000">
            <a:off x="2455025" y="3588300"/>
            <a:ext cx="121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6371775" y="1998575"/>
            <a:ext cx="443400" cy="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6" name="Google Shape;136;p18"/>
          <p:cNvSpPr txBox="1"/>
          <p:nvPr/>
        </p:nvSpPr>
        <p:spPr>
          <a:xfrm>
            <a:off x="6772000" y="1828963"/>
            <a:ext cx="66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Request</a:t>
            </a:r>
            <a:endParaRPr sz="900"/>
          </a:p>
        </p:txBody>
      </p:sp>
      <p:cxnSp>
        <p:nvCxnSpPr>
          <p:cNvPr id="137" name="Google Shape;137;p18"/>
          <p:cNvCxnSpPr/>
          <p:nvPr/>
        </p:nvCxnSpPr>
        <p:spPr>
          <a:xfrm rot="10800000">
            <a:off x="7415459" y="1990525"/>
            <a:ext cx="435300" cy="0"/>
          </a:xfrm>
          <a:prstGeom prst="straightConnector1">
            <a:avLst/>
          </a:prstGeom>
          <a:noFill/>
          <a:ln cap="flat" cmpd="sng" w="19050">
            <a:solidFill>
              <a:srgbClr val="37232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8" name="Google Shape;138;p18"/>
          <p:cNvSpPr txBox="1"/>
          <p:nvPr/>
        </p:nvSpPr>
        <p:spPr>
          <a:xfrm>
            <a:off x="7827350" y="1820901"/>
            <a:ext cx="79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Response</a:t>
            </a:r>
            <a:endParaRPr sz="900"/>
          </a:p>
        </p:txBody>
      </p:sp>
      <p:cxnSp>
        <p:nvCxnSpPr>
          <p:cNvPr id="139" name="Google Shape;139;p18"/>
          <p:cNvCxnSpPr/>
          <p:nvPr/>
        </p:nvCxnSpPr>
        <p:spPr>
          <a:xfrm rot="10800000">
            <a:off x="4572000" y="3721898"/>
            <a:ext cx="0" cy="319800"/>
          </a:xfrm>
          <a:prstGeom prst="straightConnector1">
            <a:avLst/>
          </a:prstGeom>
          <a:noFill/>
          <a:ln cap="flat" cmpd="sng" w="9525">
            <a:solidFill>
              <a:srgbClr val="37232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18"/>
          <p:cNvCxnSpPr/>
          <p:nvPr/>
        </p:nvCxnSpPr>
        <p:spPr>
          <a:xfrm flipH="1" rot="10800000">
            <a:off x="5400225" y="4276075"/>
            <a:ext cx="2018400" cy="264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/>
          <p:nvPr/>
        </p:nvCxnSpPr>
        <p:spPr>
          <a:xfrm rot="10800000">
            <a:off x="7415450" y="3797175"/>
            <a:ext cx="0" cy="4950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7250475" y="3842125"/>
            <a:ext cx="0" cy="303600"/>
          </a:xfrm>
          <a:prstGeom prst="straightConnector1">
            <a:avLst/>
          </a:prstGeom>
          <a:noFill/>
          <a:ln cap="flat" cmpd="sng" w="9525">
            <a:solidFill>
              <a:srgbClr val="37232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/>
          <p:nvPr/>
        </p:nvCxnSpPr>
        <p:spPr>
          <a:xfrm flipH="1" rot="10800000">
            <a:off x="5364825" y="4146725"/>
            <a:ext cx="1894500" cy="14100"/>
          </a:xfrm>
          <a:prstGeom prst="straightConnector1">
            <a:avLst/>
          </a:prstGeom>
          <a:noFill/>
          <a:ln cap="flat" cmpd="sng" w="9525">
            <a:solidFill>
              <a:srgbClr val="37232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4381175" y="3022098"/>
            <a:ext cx="0" cy="2859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5" name="Google Shape;145;p18"/>
          <p:cNvCxnSpPr/>
          <p:nvPr/>
        </p:nvCxnSpPr>
        <p:spPr>
          <a:xfrm rot="10800000">
            <a:off x="4575525" y="3005160"/>
            <a:ext cx="0" cy="319800"/>
          </a:xfrm>
          <a:prstGeom prst="straightConnector1">
            <a:avLst/>
          </a:prstGeom>
          <a:noFill/>
          <a:ln cap="flat" cmpd="sng" w="9525">
            <a:solidFill>
              <a:srgbClr val="37232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19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9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Front End File Structure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Structure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Overview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19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475" y="1185950"/>
            <a:ext cx="6195047" cy="38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0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0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Database Structure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Structure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Overview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" name="Google Shape;162;p20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3" name="Google Shape;163;p20"/>
          <p:cNvGraphicFramePr/>
          <p:nvPr/>
        </p:nvGraphicFramePr>
        <p:xfrm>
          <a:off x="1146875" y="181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{04FDC6BC-FE72-48C5-8207-2C1A0C2FCBA4}</a:tableStyleId>
              </a:tblPr>
              <a:tblGrid>
                <a:gridCol w="1344250"/>
                <a:gridCol w="1376500"/>
                <a:gridCol w="1376500"/>
                <a:gridCol w="1376500"/>
                <a:gridCol w="1376500"/>
              </a:tblGrid>
              <a:tr h="35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종류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데이터정렬방식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설명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추가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user_table_idx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고유 ID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PRIMARY KEY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AUTO_INCREMENT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user_id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로그인에 사용할 ID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UNIQUE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user_name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 별명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UNIQUE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NOT NULL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password_hash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비밀번호 해시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NOT NULL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url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VARCHAR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유저 프로필 사진 url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20"/>
          <p:cNvSpPr/>
          <p:nvPr/>
        </p:nvSpPr>
        <p:spPr>
          <a:xfrm>
            <a:off x="1146875" y="1383005"/>
            <a:ext cx="91800" cy="91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1359527" y="1246732"/>
            <a:ext cx="663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Table Name</a:t>
            </a:r>
            <a:r>
              <a:rPr lang="ko" sz="1000"/>
              <a:t> : </a:t>
            </a:r>
            <a:r>
              <a:rPr b="1" lang="ko" sz="1000"/>
              <a:t>users_table</a:t>
            </a:r>
            <a:r>
              <a:rPr lang="ko" sz="1000">
                <a:solidFill>
                  <a:schemeClr val="dk1"/>
                </a:solidFill>
              </a:rPr>
              <a:t>: </a:t>
            </a:r>
            <a:br>
              <a:rPr lang="ko" sz="1000">
                <a:solidFill>
                  <a:schemeClr val="dk1"/>
                </a:solidFill>
              </a:rPr>
            </a:b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bx_cmt.*, bx_user.user_id FROM bx_cmt JOIN bx_user on bx_cmt.bx_cmt_u_idx = bx_user.user_idx WHERE bx_cmt_pr_ID = bx_cmt_pr_OD ORDER BY bx_cmt.bx_cmt_reg DESC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21"/>
          <p:cNvCxnSpPr/>
          <p:nvPr/>
        </p:nvCxnSpPr>
        <p:spPr>
          <a:xfrm>
            <a:off x="562075" y="419214"/>
            <a:ext cx="0" cy="4677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1"/>
          <p:cNvSpPr txBox="1"/>
          <p:nvPr/>
        </p:nvSpPr>
        <p:spPr>
          <a:xfrm>
            <a:off x="592868" y="511850"/>
            <a:ext cx="8319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Database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Structure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613191" y="395009"/>
            <a:ext cx="4109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Structure </a:t>
            </a:r>
            <a:r>
              <a:rPr lang="ko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 Overview</a:t>
            </a:r>
            <a:endParaRPr sz="10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>
            <a:off x="585450" y="1096400"/>
            <a:ext cx="7973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4" name="Google Shape;174;p21"/>
          <p:cNvGraphicFramePr/>
          <p:nvPr/>
        </p:nvGraphicFramePr>
        <p:xfrm>
          <a:off x="1146875" y="181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{04FDC6BC-FE72-48C5-8207-2C1A0C2FCBA4}</a:tableStyleId>
              </a:tblPr>
              <a:tblGrid>
                <a:gridCol w="1344250"/>
                <a:gridCol w="1376500"/>
                <a:gridCol w="1376500"/>
                <a:gridCol w="1376500"/>
                <a:gridCol w="1376500"/>
              </a:tblGrid>
              <a:tr h="35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종류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데이터정렬방식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설명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추가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course_</a:t>
                      </a:r>
                      <a:r>
                        <a:rPr lang="ko" sz="1000"/>
                        <a:t>id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 고유 ID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PRIMARY KEY</a:t>
                      </a:r>
                      <a:br>
                        <a:rPr lang="ko" sz="1000"/>
                      </a:br>
                      <a:r>
                        <a:rPr lang="ko" sz="1000"/>
                        <a:t>AUTO_INCREMENT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course_name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varchar(40)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utf8_general_ci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 이름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유니크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user_id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등록한 유저 ID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FOREIGN KEY (Users.user_name)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content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varchar(500)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게시물 내용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thumbnail_id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대표 이미지 ID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FOREIGN KEY (Images.img_id)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distance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 총 거리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way_point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JSON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코스 경로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21"/>
          <p:cNvSpPr/>
          <p:nvPr/>
        </p:nvSpPr>
        <p:spPr>
          <a:xfrm>
            <a:off x="1146875" y="1318510"/>
            <a:ext cx="91800" cy="91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1359527" y="1191075"/>
            <a:ext cx="656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Table Name</a:t>
            </a:r>
            <a:r>
              <a:rPr lang="ko" sz="1000"/>
              <a:t> : </a:t>
            </a:r>
            <a:r>
              <a:rPr b="1" lang="ko" sz="1000"/>
              <a:t>running_course_table</a:t>
            </a:r>
            <a:r>
              <a:rPr lang="ko" sz="1000"/>
              <a:t> 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bx_cmt.*, bx_user.user_id FROM bx_cmt JOIN bx_user on bx_cmt.bx_cmt_u_idx = bx_user.user_idx WHERE bx_cmt_pr_ID = bx_cmt_pr_OD ORDER BY bx_cmt.bx_cmt_reg DESC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