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7bd769ad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7bd769ad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ca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/>
              <a:t>Finalistes idees startups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Albert Bausili, Bernat Borr</a:t>
            </a:r>
            <a:r>
              <a:rPr lang="ca">
                <a:solidFill>
                  <a:schemeClr val="dk1"/>
                </a:solidFill>
              </a:rPr>
              <a:t>às, Jofre Coll, Noa Yu Ventura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8C8C8C"/>
            </a:gs>
            <a:gs pos="100000">
              <a:srgbClr val="40404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259000" y="581275"/>
            <a:ext cx="27183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</a:rPr>
              <a:t>MachinAI-Sense / Industr - IA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61" name="Google Shape;61;p14"/>
          <p:cNvSpPr/>
          <p:nvPr/>
        </p:nvSpPr>
        <p:spPr>
          <a:xfrm>
            <a:off x="1257475" y="1975599"/>
            <a:ext cx="1037100" cy="1037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</p:txBody>
      </p:sp>
      <p:sp>
        <p:nvSpPr>
          <p:cNvPr id="62" name="Google Shape;62;p14"/>
          <p:cNvSpPr/>
          <p:nvPr/>
        </p:nvSpPr>
        <p:spPr>
          <a:xfrm>
            <a:off x="286075" y="3650600"/>
            <a:ext cx="2048400" cy="122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ca" sz="1100">
                <a:solidFill>
                  <a:schemeClr val="dk1"/>
                </a:solidFill>
              </a:rPr>
              <a:t>Fàbriques industrials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63" name="Google Shape;63;p14"/>
          <p:cNvSpPr/>
          <p:nvPr/>
        </p:nvSpPr>
        <p:spPr>
          <a:xfrm rot="5400000">
            <a:off x="650600" y="2661200"/>
            <a:ext cx="3891600" cy="54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Manteniment predictiu </a:t>
            </a:r>
            <a:r>
              <a:rPr lang="ca">
                <a:solidFill>
                  <a:schemeClr val="dk1"/>
                </a:solidFill>
              </a:rPr>
              <a:t>impulsat</a:t>
            </a:r>
            <a:r>
              <a:rPr lang="ca">
                <a:solidFill>
                  <a:schemeClr val="dk1"/>
                </a:solidFill>
              </a:rPr>
              <a:t> per IA per a maquinària industrial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64" name="Google Shape;64;p14"/>
          <p:cNvCxnSpPr>
            <a:stCxn id="61" idx="0"/>
          </p:cNvCxnSpPr>
          <p:nvPr/>
        </p:nvCxnSpPr>
        <p:spPr>
          <a:xfrm rot="10800000">
            <a:off x="883225" y="1736499"/>
            <a:ext cx="892800" cy="23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65" name="Google Shape;65;p14"/>
          <p:cNvCxnSpPr>
            <a:stCxn id="61" idx="1"/>
          </p:cNvCxnSpPr>
          <p:nvPr/>
        </p:nvCxnSpPr>
        <p:spPr>
          <a:xfrm rot="10800000">
            <a:off x="908055" y="1993079"/>
            <a:ext cx="501300" cy="13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66" name="Google Shape;66;p14"/>
          <p:cNvCxnSpPr>
            <a:stCxn id="61" idx="2"/>
          </p:cNvCxnSpPr>
          <p:nvPr/>
        </p:nvCxnSpPr>
        <p:spPr>
          <a:xfrm flipH="1">
            <a:off x="925075" y="2494149"/>
            <a:ext cx="332400" cy="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67" name="Google Shape;67;p14"/>
          <p:cNvCxnSpPr>
            <a:stCxn id="61" idx="3"/>
          </p:cNvCxnSpPr>
          <p:nvPr/>
        </p:nvCxnSpPr>
        <p:spPr>
          <a:xfrm flipH="1">
            <a:off x="921855" y="2860819"/>
            <a:ext cx="487500" cy="13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68" name="Google Shape;68;p14"/>
          <p:cNvCxnSpPr>
            <a:stCxn id="61" idx="4"/>
          </p:cNvCxnSpPr>
          <p:nvPr/>
        </p:nvCxnSpPr>
        <p:spPr>
          <a:xfrm flipH="1">
            <a:off x="880825" y="3012699"/>
            <a:ext cx="895200" cy="23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69" name="Google Shape;69;p14"/>
          <p:cNvSpPr txBox="1"/>
          <p:nvPr/>
        </p:nvSpPr>
        <p:spPr>
          <a:xfrm>
            <a:off x="-22175" y="1459000"/>
            <a:ext cx="13779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chemeClr val="dk1"/>
                </a:solidFill>
              </a:rPr>
              <a:t>Millora en Producció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286075" y="1813150"/>
            <a:ext cx="76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chemeClr val="dk1"/>
                </a:solidFill>
              </a:rPr>
              <a:t>Prediccions precises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54675" y="2337000"/>
            <a:ext cx="895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chemeClr val="dk1"/>
                </a:solidFill>
              </a:rPr>
              <a:t>Personalitzat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-27275" y="2827175"/>
            <a:ext cx="1072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chemeClr val="dk1"/>
                </a:solidFill>
              </a:rPr>
              <a:t>Control de qualitat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78475" y="3089100"/>
            <a:ext cx="955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chemeClr val="dk1"/>
                </a:solidFill>
              </a:rPr>
              <a:t>Adaptable al procés de producció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3212850" y="581275"/>
            <a:ext cx="271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</a:rPr>
              <a:t>SmartCut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75" name="Google Shape;75;p14"/>
          <p:cNvSpPr/>
          <p:nvPr/>
        </p:nvSpPr>
        <p:spPr>
          <a:xfrm>
            <a:off x="4211325" y="1975599"/>
            <a:ext cx="1037100" cy="1037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600">
              <a:solidFill>
                <a:schemeClr val="dk1"/>
              </a:solidFill>
            </a:endParaRPr>
          </a:p>
        </p:txBody>
      </p:sp>
      <p:sp>
        <p:nvSpPr>
          <p:cNvPr id="76" name="Google Shape;76;p14"/>
          <p:cNvSpPr/>
          <p:nvPr/>
        </p:nvSpPr>
        <p:spPr>
          <a:xfrm>
            <a:off x="3240000" y="3650700"/>
            <a:ext cx="2048400" cy="122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ca" sz="1100">
                <a:solidFill>
                  <a:schemeClr val="dk1"/>
                </a:solidFill>
              </a:rPr>
              <a:t>Independent Filmmakers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ca" sz="1100">
                <a:solidFill>
                  <a:schemeClr val="dk1"/>
                </a:solidFill>
              </a:rPr>
              <a:t>Cinematographic companies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77" name="Google Shape;77;p14"/>
          <p:cNvSpPr/>
          <p:nvPr/>
        </p:nvSpPr>
        <p:spPr>
          <a:xfrm rot="5400000">
            <a:off x="3604450" y="2661200"/>
            <a:ext cx="3891600" cy="54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Automatic video editor using AI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78" name="Google Shape;78;p14"/>
          <p:cNvCxnSpPr>
            <a:stCxn id="75" idx="0"/>
          </p:cNvCxnSpPr>
          <p:nvPr/>
        </p:nvCxnSpPr>
        <p:spPr>
          <a:xfrm rot="10800000">
            <a:off x="3837075" y="1736499"/>
            <a:ext cx="892800" cy="23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79" name="Google Shape;79;p14"/>
          <p:cNvCxnSpPr>
            <a:stCxn id="75" idx="1"/>
          </p:cNvCxnSpPr>
          <p:nvPr/>
        </p:nvCxnSpPr>
        <p:spPr>
          <a:xfrm rot="10800000">
            <a:off x="3861905" y="1993079"/>
            <a:ext cx="501300" cy="13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80" name="Google Shape;80;p14"/>
          <p:cNvCxnSpPr>
            <a:stCxn id="75" idx="2"/>
          </p:cNvCxnSpPr>
          <p:nvPr/>
        </p:nvCxnSpPr>
        <p:spPr>
          <a:xfrm flipH="1">
            <a:off x="3878925" y="2494149"/>
            <a:ext cx="332400" cy="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81" name="Google Shape;81;p14"/>
          <p:cNvCxnSpPr>
            <a:stCxn id="75" idx="3"/>
          </p:cNvCxnSpPr>
          <p:nvPr/>
        </p:nvCxnSpPr>
        <p:spPr>
          <a:xfrm flipH="1">
            <a:off x="3875705" y="2860819"/>
            <a:ext cx="487500" cy="13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82" name="Google Shape;82;p14"/>
          <p:cNvCxnSpPr>
            <a:stCxn id="75" idx="4"/>
          </p:cNvCxnSpPr>
          <p:nvPr/>
        </p:nvCxnSpPr>
        <p:spPr>
          <a:xfrm flipH="1">
            <a:off x="3834675" y="3012699"/>
            <a:ext cx="895200" cy="2397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3" name="Google Shape;83;p14"/>
          <p:cNvSpPr txBox="1"/>
          <p:nvPr/>
        </p:nvSpPr>
        <p:spPr>
          <a:xfrm>
            <a:off x="3239925" y="1584975"/>
            <a:ext cx="76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chemeClr val="dk1"/>
                </a:solidFill>
              </a:rPr>
              <a:t>Efficiency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4" name="Google Shape;84;p14"/>
          <p:cNvSpPr txBox="1"/>
          <p:nvPr/>
        </p:nvSpPr>
        <p:spPr>
          <a:xfrm>
            <a:off x="3239925" y="1813150"/>
            <a:ext cx="76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chemeClr val="dk1"/>
                </a:solidFill>
              </a:rPr>
              <a:t>Simplicity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5" name="Google Shape;85;p14"/>
          <p:cNvSpPr txBox="1"/>
          <p:nvPr/>
        </p:nvSpPr>
        <p:spPr>
          <a:xfrm>
            <a:off x="3239925" y="2336988"/>
            <a:ext cx="763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chemeClr val="dk1"/>
                </a:solidFill>
              </a:rPr>
              <a:t>Automatic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6" name="Google Shape;86;p14"/>
          <p:cNvSpPr txBox="1"/>
          <p:nvPr/>
        </p:nvSpPr>
        <p:spPr>
          <a:xfrm>
            <a:off x="3188838" y="2827175"/>
            <a:ext cx="8148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chemeClr val="dk1"/>
                </a:solidFill>
              </a:rPr>
              <a:t>User friendly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7" name="Google Shape;87;p14"/>
          <p:cNvSpPr txBox="1"/>
          <p:nvPr/>
        </p:nvSpPr>
        <p:spPr>
          <a:xfrm>
            <a:off x="3048537" y="3089100"/>
            <a:ext cx="955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chemeClr val="dk1"/>
                </a:solidFill>
              </a:rPr>
              <a:t>Smart selection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88" name="Google Shape;88;p14"/>
          <p:cNvSpPr txBox="1"/>
          <p:nvPr/>
        </p:nvSpPr>
        <p:spPr>
          <a:xfrm>
            <a:off x="6120500" y="581275"/>
            <a:ext cx="271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800">
                <a:solidFill>
                  <a:schemeClr val="dk1"/>
                </a:solidFill>
              </a:rPr>
              <a:t>DETECH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7118975" y="1975599"/>
            <a:ext cx="1037100" cy="1037100"/>
          </a:xfrm>
          <a:prstGeom prst="ellipse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90" name="Google Shape;90;p14"/>
          <p:cNvSpPr/>
          <p:nvPr/>
        </p:nvSpPr>
        <p:spPr>
          <a:xfrm>
            <a:off x="6147650" y="3650700"/>
            <a:ext cx="2048400" cy="12276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ca" sz="1100">
                <a:solidFill>
                  <a:schemeClr val="dk1"/>
                </a:solidFill>
              </a:rPr>
              <a:t>Bancs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ca" sz="1100">
                <a:solidFill>
                  <a:schemeClr val="dk1"/>
                </a:solidFill>
              </a:rPr>
              <a:t>Empreses retail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ca" sz="1100">
                <a:solidFill>
                  <a:schemeClr val="dk1"/>
                </a:solidFill>
              </a:rPr>
              <a:t>Institucions públiques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ca" sz="1100">
                <a:solidFill>
                  <a:schemeClr val="dk1"/>
                </a:solidFill>
              </a:rPr>
              <a:t>Wallets cryptos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-"/>
            </a:pPr>
            <a:r>
              <a:rPr lang="ca" sz="1100">
                <a:solidFill>
                  <a:schemeClr val="dk1"/>
                </a:solidFill>
              </a:rPr>
              <a:t>Automobilístic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91" name="Google Shape;91;p14"/>
          <p:cNvSpPr/>
          <p:nvPr/>
        </p:nvSpPr>
        <p:spPr>
          <a:xfrm rot="5400000">
            <a:off x="6512100" y="2661200"/>
            <a:ext cx="3891600" cy="5427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ca">
                <a:solidFill>
                  <a:schemeClr val="dk1"/>
                </a:solidFill>
              </a:rPr>
              <a:t>Detecció i resposta a amenaces de ciberseguretat millorada amb IA</a:t>
            </a:r>
            <a:endParaRPr>
              <a:solidFill>
                <a:schemeClr val="dk1"/>
              </a:solidFill>
            </a:endParaRPr>
          </a:p>
        </p:txBody>
      </p:sp>
      <p:cxnSp>
        <p:nvCxnSpPr>
          <p:cNvPr id="92" name="Google Shape;92;p14"/>
          <p:cNvCxnSpPr>
            <a:stCxn id="89" idx="0"/>
          </p:cNvCxnSpPr>
          <p:nvPr/>
        </p:nvCxnSpPr>
        <p:spPr>
          <a:xfrm rot="10800000">
            <a:off x="6744725" y="1736499"/>
            <a:ext cx="892800" cy="239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93" name="Google Shape;93;p14"/>
          <p:cNvCxnSpPr>
            <a:stCxn id="89" idx="1"/>
          </p:cNvCxnSpPr>
          <p:nvPr/>
        </p:nvCxnSpPr>
        <p:spPr>
          <a:xfrm rot="10800000">
            <a:off x="6769555" y="1993079"/>
            <a:ext cx="501300" cy="134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94" name="Google Shape;94;p14"/>
          <p:cNvCxnSpPr>
            <a:stCxn id="89" idx="2"/>
          </p:cNvCxnSpPr>
          <p:nvPr/>
        </p:nvCxnSpPr>
        <p:spPr>
          <a:xfrm flipH="1">
            <a:off x="6786575" y="2494149"/>
            <a:ext cx="332400" cy="63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</p:cxnSp>
      <p:cxnSp>
        <p:nvCxnSpPr>
          <p:cNvPr id="95" name="Google Shape;95;p14"/>
          <p:cNvCxnSpPr>
            <a:stCxn id="89" idx="3"/>
          </p:cNvCxnSpPr>
          <p:nvPr/>
        </p:nvCxnSpPr>
        <p:spPr>
          <a:xfrm flipH="1">
            <a:off x="6783355" y="2860819"/>
            <a:ext cx="487500" cy="130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6" name="Google Shape;96;p14"/>
          <p:cNvCxnSpPr>
            <a:stCxn id="89" idx="4"/>
            <a:endCxn id="97" idx="3"/>
          </p:cNvCxnSpPr>
          <p:nvPr/>
        </p:nvCxnSpPr>
        <p:spPr>
          <a:xfrm flipH="1">
            <a:off x="6911525" y="3012699"/>
            <a:ext cx="726000" cy="365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5956175" y="1584975"/>
            <a:ext cx="955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chemeClr val="dk1"/>
                </a:solidFill>
              </a:rPr>
              <a:t>Seguretat i Control de manera eficaç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99" name="Google Shape;99;p14"/>
          <p:cNvSpPr txBox="1"/>
          <p:nvPr/>
        </p:nvSpPr>
        <p:spPr>
          <a:xfrm>
            <a:off x="5981063" y="2017550"/>
            <a:ext cx="9054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chemeClr val="dk1"/>
                </a:solidFill>
              </a:rPr>
              <a:t>Certificats d’alta qualitat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00" name="Google Shape;100;p14"/>
          <p:cNvSpPr txBox="1"/>
          <p:nvPr/>
        </p:nvSpPr>
        <p:spPr>
          <a:xfrm>
            <a:off x="5839175" y="2337000"/>
            <a:ext cx="1072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chemeClr val="dk1"/>
                </a:solidFill>
              </a:rPr>
              <a:t>Servei de suport i resposta ràpida a incidències 24h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6290450" y="2824025"/>
            <a:ext cx="980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chemeClr val="dk1"/>
                </a:solidFill>
              </a:rPr>
              <a:t>Reactiu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97" name="Google Shape;97;p14"/>
          <p:cNvSpPr txBox="1"/>
          <p:nvPr/>
        </p:nvSpPr>
        <p:spPr>
          <a:xfrm>
            <a:off x="5956175" y="3238950"/>
            <a:ext cx="9552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800">
                <a:solidFill>
                  <a:schemeClr val="dk1"/>
                </a:solidFill>
              </a:rPr>
              <a:t>Robustesa per sobre de tot</a:t>
            </a:r>
            <a:endParaRPr sz="800">
              <a:solidFill>
                <a:schemeClr val="dk1"/>
              </a:solidFill>
            </a:endParaRPr>
          </a:p>
        </p:txBody>
      </p:sp>
      <p:sp>
        <p:nvSpPr>
          <p:cNvPr id="102" name="Google Shape;102;p14"/>
          <p:cNvSpPr txBox="1"/>
          <p:nvPr/>
        </p:nvSpPr>
        <p:spPr>
          <a:xfrm>
            <a:off x="1257475" y="2292675"/>
            <a:ext cx="1037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200">
                <a:solidFill>
                  <a:schemeClr val="dk1"/>
                </a:solidFill>
              </a:rPr>
              <a:t>Manufactura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3" name="Google Shape;103;p14"/>
          <p:cNvSpPr txBox="1"/>
          <p:nvPr/>
        </p:nvSpPr>
        <p:spPr>
          <a:xfrm>
            <a:off x="4157601" y="2324800"/>
            <a:ext cx="1208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dk1"/>
                </a:solidFill>
              </a:rPr>
              <a:t>Cinematography</a:t>
            </a:r>
            <a:endParaRPr sz="1000">
              <a:solidFill>
                <a:schemeClr val="dk1"/>
              </a:solidFill>
            </a:endParaRPr>
          </a:p>
        </p:txBody>
      </p:sp>
      <p:sp>
        <p:nvSpPr>
          <p:cNvPr id="104" name="Google Shape;104;p14"/>
          <p:cNvSpPr txBox="1"/>
          <p:nvPr/>
        </p:nvSpPr>
        <p:spPr>
          <a:xfrm>
            <a:off x="7134200" y="2337000"/>
            <a:ext cx="10371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ca" sz="1000">
                <a:solidFill>
                  <a:schemeClr val="dk1"/>
                </a:solidFill>
              </a:rPr>
              <a:t>Ciberseguretat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