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12946A-2DE3-4973-8068-42F1CDADD56B}">
  <a:tblStyle styleId="{4E12946A-2DE3-4973-8068-42F1CDADD5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34866da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34866da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34866da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34866da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34866da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34866da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34866da71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34866da71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Caso 6. Florette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Albert Bausili, Bernat Borràs i Noa Yu Ventura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ca"/>
              <a:t>¿Lo primero que debemos pedir a dirección qué es?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Misión: Ayudar a las personas a alimentarse mejor.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Visión: </a:t>
            </a:r>
            <a:r>
              <a:rPr lang="ca"/>
              <a:t>Ser la marca elegida cada día, por sus productos frescos, sabrosos y saludables.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Objetivos: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Productos de calidad y saludables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Innovación</a:t>
            </a:r>
            <a:r>
              <a:rPr lang="ca"/>
              <a:t> teniendo el cuenta el medio ambiente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Logística ágil para evitar que el producto fresco se pase.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Buenas condiciones laborables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Comida de proximidad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Flexibilidad y adaptación a los cambios en el mercado.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Proveer la mejor solución integral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Servicio, apoyo y asesoría a nuestros clientes, </a:t>
            </a:r>
            <a:r>
              <a:rPr lang="ca"/>
              <a:t>con</a:t>
            </a:r>
            <a:r>
              <a:rPr lang="ca"/>
              <a:t> el fin de </a:t>
            </a:r>
            <a:r>
              <a:rPr lang="ca"/>
              <a:t>mejorar</a:t>
            </a:r>
            <a:r>
              <a:rPr lang="ca"/>
              <a:t> los negocios de ambos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 ¿Cómo considera las TI Florette?</a:t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1103463" y="1263700"/>
            <a:ext cx="6937075" cy="3597400"/>
            <a:chOff x="221250" y="1252200"/>
            <a:chExt cx="6937075" cy="3597400"/>
          </a:xfrm>
        </p:grpSpPr>
        <p:cxnSp>
          <p:nvCxnSpPr>
            <p:cNvPr id="68" name="Google Shape;68;p15"/>
            <p:cNvCxnSpPr/>
            <p:nvPr/>
          </p:nvCxnSpPr>
          <p:spPr>
            <a:xfrm rot="10800000">
              <a:off x="486175" y="1768600"/>
              <a:ext cx="0" cy="2698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" name="Google Shape;69;p15"/>
            <p:cNvCxnSpPr/>
            <p:nvPr/>
          </p:nvCxnSpPr>
          <p:spPr>
            <a:xfrm>
              <a:off x="486175" y="4467100"/>
              <a:ext cx="5284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0" name="Google Shape;70;p15"/>
            <p:cNvSpPr txBox="1"/>
            <p:nvPr/>
          </p:nvSpPr>
          <p:spPr>
            <a:xfrm>
              <a:off x="358375" y="1252200"/>
              <a:ext cx="36753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800">
                  <a:solidFill>
                    <a:schemeClr val="dk2"/>
                  </a:solidFill>
                </a:rPr>
                <a:t>Orientación a negocio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221250" y="4385850"/>
              <a:ext cx="36753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800">
                  <a:solidFill>
                    <a:schemeClr val="dk2"/>
                  </a:solidFill>
                </a:rPr>
                <a:t>TI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5869225" y="4236250"/>
              <a:ext cx="128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800">
                  <a:solidFill>
                    <a:schemeClr val="dk2"/>
                  </a:solidFill>
                </a:rPr>
                <a:t>Liderazgo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1178500" y="4385850"/>
              <a:ext cx="11730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800">
                  <a:solidFill>
                    <a:schemeClr val="dk2"/>
                  </a:solidFill>
                </a:rPr>
                <a:t>Seguidor</a:t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74" name="Google Shape;74;p15"/>
            <p:cNvCxnSpPr/>
            <p:nvPr/>
          </p:nvCxnSpPr>
          <p:spPr>
            <a:xfrm>
              <a:off x="3043825" y="2134900"/>
              <a:ext cx="0" cy="2289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" name="Google Shape;75;p15"/>
            <p:cNvSpPr txBox="1"/>
            <p:nvPr/>
          </p:nvSpPr>
          <p:spPr>
            <a:xfrm>
              <a:off x="978775" y="3515550"/>
              <a:ext cx="2065200" cy="8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800">
                  <a:solidFill>
                    <a:schemeClr val="dk2"/>
                  </a:solidFill>
                </a:rPr>
                <a:t>Proveedor de servicios</a:t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76" name="Google Shape;76;p15"/>
            <p:cNvCxnSpPr/>
            <p:nvPr/>
          </p:nvCxnSpPr>
          <p:spPr>
            <a:xfrm>
              <a:off x="584800" y="3198825"/>
              <a:ext cx="4896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" name="Google Shape;77;p15"/>
            <p:cNvSpPr txBox="1"/>
            <p:nvPr/>
          </p:nvSpPr>
          <p:spPr>
            <a:xfrm>
              <a:off x="3465814" y="4467100"/>
              <a:ext cx="1289100" cy="38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800">
                  <a:solidFill>
                    <a:schemeClr val="dk2"/>
                  </a:solidFill>
                </a:rPr>
                <a:t>Visionario</a:t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78" name="Google Shape;78;p15"/>
            <p:cNvCxnSpPr/>
            <p:nvPr/>
          </p:nvCxnSpPr>
          <p:spPr>
            <a:xfrm>
              <a:off x="605950" y="2134900"/>
              <a:ext cx="4890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" name="Google Shape;79;p15"/>
            <p:cNvSpPr txBox="1"/>
            <p:nvPr/>
          </p:nvSpPr>
          <p:spPr>
            <a:xfrm>
              <a:off x="3328975" y="2262313"/>
              <a:ext cx="2065200" cy="8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800">
                  <a:solidFill>
                    <a:schemeClr val="dk2"/>
                  </a:solidFill>
                </a:rPr>
                <a:t>Líder del negocio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874975" y="2297225"/>
              <a:ext cx="2065200" cy="80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800">
                  <a:solidFill>
                    <a:schemeClr val="dk2"/>
                  </a:solidFill>
                </a:rPr>
                <a:t>Socio</a:t>
              </a:r>
              <a:r>
                <a:rPr lang="ca" sz="1800">
                  <a:solidFill>
                    <a:schemeClr val="dk2"/>
                  </a:solidFill>
                </a:rPr>
                <a:t> estratégico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3675350" y="3495575"/>
              <a:ext cx="1587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800">
                  <a:solidFill>
                    <a:schemeClr val="dk2"/>
                  </a:solidFill>
                </a:rPr>
                <a:t>Emprendedor de TI</a:t>
              </a:r>
              <a:endParaRPr sz="18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3. ¿</a:t>
            </a:r>
            <a:r>
              <a:rPr lang="ca"/>
              <a:t>Cuál</a:t>
            </a:r>
            <a:r>
              <a:rPr lang="ca"/>
              <a:t> </a:t>
            </a:r>
            <a:r>
              <a:rPr lang="ca"/>
              <a:t>sería</a:t>
            </a:r>
            <a:r>
              <a:rPr lang="ca"/>
              <a:t> la </a:t>
            </a:r>
            <a:r>
              <a:rPr lang="ca"/>
              <a:t>Misión</a:t>
            </a:r>
            <a:r>
              <a:rPr lang="ca"/>
              <a:t>, </a:t>
            </a:r>
            <a:r>
              <a:rPr lang="ca"/>
              <a:t>Visión y Ejes Estratégicos de TI</a:t>
            </a:r>
            <a:r>
              <a:rPr lang="ca"/>
              <a:t>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Misión: Ser un aliado estratégico del negocio para ayudar a ofrecer unos productos de más calidad.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Visión: Ser un componente clave en el desarrollo del futuro del negocio.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Objetivos: para seguir haciendo los pasos deberíamos saber cómo funciona Florette. Para eso tendríamos que tener una reunión con los administradores de Florette.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4</a:t>
            </a:r>
            <a:r>
              <a:rPr lang="ca"/>
              <a:t>. Arquitectura, Infraestructura, Aplicaciones de un CIO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822725" y="141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{4E12946A-2DE3-4973-8068-42F1CDADD56B}</a:tableStyleId>
              </a:tblPr>
              <a:tblGrid>
                <a:gridCol w="522125"/>
                <a:gridCol w="522125"/>
                <a:gridCol w="924025"/>
                <a:gridCol w="3190500"/>
                <a:gridCol w="2317275"/>
                <a:gridCol w="724925"/>
              </a:tblGrid>
              <a:tr h="43887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/>
                        <a:t>Administración</a:t>
                      </a:r>
                      <a:endParaRPr b="1"/>
                    </a:p>
                  </a:txBody>
                  <a:tcPr marT="91425" marB="91425" marR="91425" marL="91425" anchor="ctr"/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/>
                        <a:t>Equipo Humano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Nivel 4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/>
                        <a:t>Integración</a:t>
                      </a:r>
                      <a:r>
                        <a:rPr lang="ca"/>
                        <a:t>: Automatización de procesos, servicios de aplicación, etc.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/>
                        <a:t>Seguridad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  <a:tr h="4388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Nivel 3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/>
                        <a:t>Aplicaciones</a:t>
                      </a:r>
                      <a:r>
                        <a:rPr lang="ca"/>
                        <a:t>: ERP, CRM, BI, soluciones propias, web, Ecommerce etc.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vMerge="1"/>
              </a:tr>
              <a:tr h="4388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Nivel 2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/>
                        <a:t>Sistema Operativo</a:t>
                      </a:r>
                      <a:r>
                        <a:rPr lang="ca"/>
                        <a:t>: Linux, Windows, etc.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vMerge="1"/>
              </a:tr>
              <a:tr h="10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Nivel 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/>
                        <a:t>Hardware</a:t>
                      </a:r>
                      <a:r>
                        <a:rPr lang="ca"/>
                        <a:t>: Ordenadores, servidores, etc.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/>
                        <a:t>Datos: </a:t>
                      </a:r>
                      <a:r>
                        <a:rPr lang="ca"/>
                        <a:t>bases de datos, discos, etc.</a:t>
                      </a:r>
                      <a:endParaRPr/>
                    </a:p>
                  </a:txBody>
                  <a:tcPr marT="91425" marB="91425" marR="91425" marL="91425" anchor="ctr"/>
                </a:tc>
                <a:tc vMerge="1"/>
              </a:tr>
              <a:tr h="4388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"/>
                        <a:t>Nivel 0</a:t>
                      </a:r>
                      <a:endParaRPr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"/>
                        <a:t>Comunicaciones</a:t>
                      </a:r>
                      <a:r>
                        <a:rPr lang="ca"/>
                        <a:t>: red, internet, etc.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vMerge="1"/>
              </a:tr>
            </a:tbl>
          </a:graphicData>
        </a:graphic>
      </p:graphicFrame>
      <p:cxnSp>
        <p:nvCxnSpPr>
          <p:cNvPr id="94" name="Google Shape;94;p17"/>
          <p:cNvCxnSpPr/>
          <p:nvPr/>
        </p:nvCxnSpPr>
        <p:spPr>
          <a:xfrm rot="10800000">
            <a:off x="445775" y="1522050"/>
            <a:ext cx="0" cy="28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