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ernat Borràs I Civil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0-04T17:54:56.501">
    <p:pos x="6000" y="0"/>
    <p:text>https://prezi.com/oipppvto0blv/irestal-group-analisis/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cf4b81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cf4b81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cf4b81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cf4b81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bcf4b81d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bcf4b81d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856af1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856af1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856af1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856af1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856af15ff_0_1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856af15ff_0_1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856af15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856af15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856af156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856af156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56af15ff_0_1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56af15ff_0_1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bb9e6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bb9e6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abb9e6ea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abb9e6ea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Irestal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Bernat Borràs, Noa Yu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1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9. </a:t>
            </a:r>
            <a:r>
              <a:rPr lang="ca" sz="2120"/>
              <a:t>Si optáramos por una solución ERP estándar del mercado </a:t>
            </a:r>
            <a:endParaRPr sz="212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lang="ca" sz="2120"/>
              <a:t>¿cuáles son las ventajas e inconvenientes? ¿recomendaría esta alternativa?</a:t>
            </a:r>
            <a:endParaRPr sz="2120"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2050" y="863700"/>
            <a:ext cx="8520600" cy="4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Ventajas: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Reducción de costes</a:t>
            </a:r>
            <a:r>
              <a:rPr lang="ca"/>
              <a:t>:</a:t>
            </a:r>
            <a:r>
              <a:rPr lang="ca"/>
              <a:t> La implementación de un ERP  estándar puede ser más económica que el desarrollo y mantenimiento de un sistema propio.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Más</a:t>
            </a:r>
            <a:r>
              <a:rPr b="1" lang="ca"/>
              <a:t> funcionalidades</a:t>
            </a:r>
            <a:r>
              <a:rPr lang="ca"/>
              <a:t>: Los ERP estándar ofrecen una amplia gama de funcionalidades.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Actualizaciones</a:t>
            </a:r>
            <a:r>
              <a:rPr lang="ca"/>
              <a:t> </a:t>
            </a:r>
            <a:r>
              <a:rPr b="1" lang="ca"/>
              <a:t>y soporte técnico</a:t>
            </a:r>
            <a:r>
              <a:rPr lang="ca"/>
              <a:t>: Los ERP estándar se actualizan periódicamente para adaptarse a las nuevas tecnologías y regulaciones. Además, los proveedores de ERP ofrecen soporte técnico para la resolución de problemas.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Escalabilidad</a:t>
            </a:r>
            <a:r>
              <a:rPr lang="ca"/>
              <a:t>: Los ERP estándar pueden adaptarse al crecimiento de la empresa.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Desventajas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Adaptación</a:t>
            </a:r>
            <a:r>
              <a:rPr lang="ca"/>
              <a:t>: La adaptación del ERP estándar a las necesidades específicas de la empresa puede requerir tiempo y esfuerzo.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/>
              <a:t>La traducción entre idiomas es de peor calidad, y puede que el que necesites no esté </a:t>
            </a:r>
            <a:r>
              <a:rPr lang="ca"/>
              <a:t>disponible.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Dependencia del proveedor</a:t>
            </a:r>
            <a:r>
              <a:rPr lang="ca"/>
              <a:t>: La empresa puede depender del proveedor del ERP estándar para la resolución de problemas o la implementación de nuevas funcionalidades.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ca"/>
              <a:t>Resistencia al cambio</a:t>
            </a:r>
            <a:r>
              <a:rPr lang="ca"/>
              <a:t>: La implementación de un ERP estándar puede generar resistencia al cambio por parte a los empleados que están acostumbrados a la solución actual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Seria recomendable?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a"/>
              <a:t>En el caso de irestal sería un cambio que tendría bastante sentido, ya que, su solución pese a tener muy satisfechos a sus usuarios, es un gran coste que para una empresa como irestal no creemos que tenga sentido, no tiene necesidades tan específicas que un ERP estándar no pueda cubrir.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1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10. </a:t>
            </a:r>
            <a:r>
              <a:rPr lang="ca" sz="2120"/>
              <a:t>Si usted fuera el director general del grupo qué aspecto debería tener en cuenta para afrontar el nuevo proyecto?</a:t>
            </a:r>
            <a:endParaRPr sz="2120"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tiempo que los </a:t>
            </a:r>
            <a:r>
              <a:rPr lang="ca"/>
              <a:t>empleados</a:t>
            </a:r>
            <a:r>
              <a:rPr lang="ca"/>
              <a:t> necesitan para aprender.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Que al ser </a:t>
            </a:r>
            <a:r>
              <a:rPr lang="ca"/>
              <a:t>algo</a:t>
            </a:r>
            <a:r>
              <a:rPr lang="ca"/>
              <a:t> nuevo las cosas pueden salir mal, y que puede ser que se tenga que partir de cero otra vez.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Que puede haber </a:t>
            </a:r>
            <a:r>
              <a:rPr lang="ca"/>
              <a:t>inconvenientes/bugs que con el tiempo se solucionarán, no todo tiene que ser inmediato.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Que puede haber gente en contra o que te intente sabotear, pero si estás seguro de que será exitoso entonces sigue adelante.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debe mantener un seguimiento constante para asegurar que se están cumpliendo los objetivos.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deben buscar alianzas estratégicas para facilitar el crecimiento y la expansión del gruppo.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deben adecuar los sistemas de informacion a las nuevas necesidades del grupo y se debe contar con un equipo de sistemas capaz de mantenerlo y mejorarlo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4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11. </a:t>
            </a:r>
            <a:r>
              <a:rPr lang="ca" sz="2120"/>
              <a:t>¿Qué procedimiento propondría usted para elegir el nuevo sistema?</a:t>
            </a:r>
            <a:endParaRPr sz="2120"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 dividiría en tres fases: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Análisis y Planificación: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Crear un equipo multidisciplinario con </a:t>
            </a:r>
            <a:r>
              <a:rPr lang="ca"/>
              <a:t>representantes</a:t>
            </a:r>
            <a:r>
              <a:rPr lang="ca"/>
              <a:t> de las áreas clave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Analizar los requerimientos y definir los objetivos del nuevo sistema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Calcular el presupuesto ajustado de los costes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Evaluación y Selección: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Realizar pruebas de concepto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Evaluar las pruebas de concepto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Proponer el nuevo sistema y recibir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ca"/>
              <a:t>Implementación y Seguimiento: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Migración de datos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Curva de aprendizaje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ca"/>
              <a:t>Seguimiento de la eficiencia de la nueva implementación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Misión, visión, valores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Misión: Somos un centro de servicios que distribuye productos de acero inoxidable de elevada calidad, y ofrece la posibilidad de corte a medida y acabados de superficie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Visión: Ser la distribuidora de </a:t>
            </a:r>
            <a:r>
              <a:rPr lang="ca"/>
              <a:t>productos</a:t>
            </a:r>
            <a:r>
              <a:rPr lang="ca"/>
              <a:t> de acero inoxidable </a:t>
            </a:r>
            <a:r>
              <a:rPr lang="ca"/>
              <a:t>más</a:t>
            </a:r>
            <a:r>
              <a:rPr lang="ca"/>
              <a:t> grande de Europa.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Valores: La Responsabilidad social, la honestidad, la confianza y la integridad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 Definir el modelo de negocio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590050" y="1122850"/>
            <a:ext cx="6627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Qué?: Productos de acero inoxidable de alta calidad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Quién?: A empresas y gobiernos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Cómo?: Ofreciendo corte a medida y acabados de superficie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6823975" y="2906450"/>
            <a:ext cx="1694100" cy="1470000"/>
            <a:chOff x="6823975" y="2906450"/>
            <a:chExt cx="1694100" cy="1470000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471075" y="2906450"/>
              <a:ext cx="0" cy="90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6823975" y="3815450"/>
              <a:ext cx="647100" cy="56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1" name="Google Shape;71;p15"/>
            <p:cNvCxnSpPr/>
            <p:nvPr/>
          </p:nvCxnSpPr>
          <p:spPr>
            <a:xfrm flipH="1" rot="10800000">
              <a:off x="7471075" y="3815450"/>
              <a:ext cx="1047000" cy="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2" name="Google Shape;72;p15"/>
          <p:cNvSpPr txBox="1"/>
          <p:nvPr/>
        </p:nvSpPr>
        <p:spPr>
          <a:xfrm>
            <a:off x="7217950" y="2340900"/>
            <a:ext cx="17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Qué?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357750" y="4276850"/>
            <a:ext cx="17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Cómo</a:t>
            </a:r>
            <a:r>
              <a:rPr lang="ca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8103450" y="3308875"/>
            <a:ext cx="174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Quién</a:t>
            </a:r>
            <a:r>
              <a:rPr lang="ca" sz="1800">
                <a:solidFill>
                  <a:schemeClr val="dk2"/>
                </a:solidFill>
              </a:rPr>
              <a:t>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88" y="1062625"/>
            <a:ext cx="6467475" cy="39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 Mediante un DAFO indicar sus puntos fuertes y débiles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899550" y="1922575"/>
            <a:ext cx="2362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Sistemas informáticos y gestión anticuados, mercado nacional saturado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899550" y="3299350"/>
            <a:ext cx="23625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2"/>
                </a:solidFill>
              </a:rPr>
              <a:t>Acerinox, d</a:t>
            </a:r>
            <a:r>
              <a:rPr lang="ca" sz="1600">
                <a:solidFill>
                  <a:schemeClr val="dk2"/>
                </a:solidFill>
              </a:rPr>
              <a:t>esarrollo tecnológico lento del sector, crisis económicas, problemas de suministro.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108325" y="1726900"/>
            <a:ext cx="2415000" cy="13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600">
                <a:solidFill>
                  <a:schemeClr val="dk2"/>
                </a:solidFill>
              </a:rPr>
              <a:t>Acabados de calidad, red extensa de almacenes, cumplimiento de entregas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178025" y="3582538"/>
            <a:ext cx="23136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600">
                <a:solidFill>
                  <a:schemeClr val="dk2"/>
                </a:solidFill>
              </a:rPr>
              <a:t>Extensión por el resto de Europa, poca competencia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4. Indicar las fuerzas de Porter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633350" y="2384725"/>
            <a:ext cx="30060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Compradores: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Fabricante de tuberías, herramientas, automóviles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901875" y="2577175"/>
            <a:ext cx="194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Proveedores: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Fabricantes de acero inoxidable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334375" y="4013125"/>
            <a:ext cx="18147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Sustitutivos: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Acerinox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Helcesa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473550" y="4230325"/>
            <a:ext cx="1814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850075" y="924050"/>
            <a:ext cx="181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862825" y="1017725"/>
            <a:ext cx="6757800" cy="1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Competidores potenciales 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Empresas que venden metal o acero oxidable manipulados: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Demag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Tawi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96" name="Google Shape;96;p17"/>
          <p:cNvGrpSpPr/>
          <p:nvPr/>
        </p:nvGrpSpPr>
        <p:grpSpPr>
          <a:xfrm>
            <a:off x="3131413" y="1771338"/>
            <a:ext cx="2220600" cy="2184375"/>
            <a:chOff x="3175925" y="1770238"/>
            <a:chExt cx="2220600" cy="2184375"/>
          </a:xfrm>
        </p:grpSpPr>
        <p:sp>
          <p:nvSpPr>
            <p:cNvPr id="97" name="Google Shape;97;p17"/>
            <p:cNvSpPr/>
            <p:nvPr/>
          </p:nvSpPr>
          <p:spPr>
            <a:xfrm>
              <a:off x="3788225" y="2384725"/>
              <a:ext cx="996000" cy="9576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4784225" y="2677088"/>
              <a:ext cx="612300" cy="372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 flipH="1">
              <a:off x="3175925" y="2677063"/>
              <a:ext cx="612300" cy="372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 flipH="1" rot="-5400000">
              <a:off x="3981400" y="3462013"/>
              <a:ext cx="612300" cy="372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rot="-5400000">
              <a:off x="3981400" y="1889938"/>
              <a:ext cx="612300" cy="372900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7"/>
          <p:cNvSpPr txBox="1"/>
          <p:nvPr/>
        </p:nvSpPr>
        <p:spPr>
          <a:xfrm>
            <a:off x="5601675" y="3578003"/>
            <a:ext cx="3309300" cy="1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</a:rPr>
              <a:t>Rivales: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Acerinox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2"/>
                </a:solidFill>
              </a:rPr>
              <a:t>Thyssenkrupp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 rot="10800000">
            <a:off x="4335375" y="2919075"/>
            <a:ext cx="1315800" cy="90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488" y="876300"/>
            <a:ext cx="5762625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5.  Indicar cuál es la estrategia del grupo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1625" y="2930250"/>
            <a:ext cx="2128675" cy="21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2765975" y="340717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consolidar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877025" y="369282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consolidar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416625" y="261162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955725" y="315222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7904475" y="3844788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999950" y="321077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284775" y="340717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318700" y="3009400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3070225" y="3804950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abrir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070225" y="2728725"/>
            <a:ext cx="401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2"/>
                </a:solidFill>
                <a:highlight>
                  <a:srgbClr val="F3F3F3"/>
                </a:highlight>
              </a:rPr>
              <a:t>comprar</a:t>
            </a:r>
            <a:endParaRPr sz="12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577125" y="2930250"/>
            <a:ext cx="401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2"/>
                </a:solidFill>
                <a:highlight>
                  <a:srgbClr val="F3F3F3"/>
                </a:highlight>
              </a:rPr>
              <a:t>desembarcar</a:t>
            </a:r>
            <a:endParaRPr sz="800">
              <a:solidFill>
                <a:schemeClr val="dk2"/>
              </a:solidFill>
              <a:highlight>
                <a:srgbClr val="F3F3F3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6</a:t>
            </a:r>
            <a:r>
              <a:rPr lang="ca"/>
              <a:t>.  ¿Apoyan los sistemas de información?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Desarrollaron su propio software en RPG para las </a:t>
            </a:r>
            <a:r>
              <a:rPr lang="ca"/>
              <a:t>áreas</a:t>
            </a:r>
            <a:r>
              <a:rPr lang="ca"/>
              <a:t> de producción, comercial y compras.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Disponían</a:t>
            </a:r>
            <a:r>
              <a:rPr lang="ca"/>
              <a:t> de un software desarrollado con GAM-C para el departamento de finanzas.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grado de satisfacción de los usuarios internos era muy alto porque </a:t>
            </a:r>
            <a:r>
              <a:rPr lang="ca"/>
              <a:t>implementa</a:t>
            </a:r>
            <a:r>
              <a:rPr lang="ca"/>
              <a:t> a la medida las necesidades que </a:t>
            </a:r>
            <a:r>
              <a:rPr lang="ca"/>
              <a:t>tenían</a:t>
            </a:r>
            <a:r>
              <a:rPr lang="ca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/>
              <a:t>7.  De los nuevos requerimientos planteados por la dirección ¿cuáles cree usted que están cubiertos por los sistemas del grupo? </a:t>
            </a:r>
            <a:endParaRPr sz="212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1. Multi-empresa, multi-idioma: </a:t>
            </a:r>
            <a:r>
              <a:rPr lang="ca"/>
              <a:t>Algunos de los idiomas requeridos para la expansión son el inglés, francés y ruso, todos hablados por Joaquim Boixareu. Otros como el polaco, esloveno o checo no están cubiertos.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2. Funcionalidades del sector del acero, atributos: El grupo ya tiene conocimientos sobre los atributos del acero y </a:t>
            </a:r>
            <a:r>
              <a:rPr lang="ca"/>
              <a:t>admitía</a:t>
            </a:r>
            <a:r>
              <a:rPr lang="ca"/>
              <a:t> pedidos especiales</a:t>
            </a:r>
            <a:r>
              <a:rPr lang="ca"/>
              <a:t>, pero faltaba un sistema para sincronizar los atributos de las distintas plantas.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3. Facturaci</a:t>
            </a:r>
            <a:r>
              <a:rPr lang="ca"/>
              <a:t>ón entre empresas del grupo: El sistema soportaba la facturación </a:t>
            </a:r>
            <a:r>
              <a:rPr lang="ca"/>
              <a:t>entre plantas de España, Francia y Portugal, pero no en las nuevas plantas, dónde podían haber retos añadidos.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1720"/>
              <a:t>8.  Con los recursos que dispone el departamento de sistemas de información ¿es posible desarrollar los requerimientos no cubiertos? ¿recomendaría esta alternativa? </a:t>
            </a:r>
            <a:endParaRPr sz="1720"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</a:t>
            </a:r>
            <a:r>
              <a:rPr lang="ca"/>
              <a:t>ómo el grupo de informática desarolló el software propio, y con el sr Boixareu hablando idiomas cómo el ruso, podían añadir nuevos idiomas en este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Además, </a:t>
            </a:r>
            <a:r>
              <a:rPr lang="ca"/>
              <a:t>también</a:t>
            </a:r>
            <a:r>
              <a:rPr lang="ca"/>
              <a:t> son capaces de sincronizar el software en todas las plantas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Los </a:t>
            </a:r>
            <a:r>
              <a:rPr lang="ca"/>
              <a:t>recursos</a:t>
            </a:r>
            <a:r>
              <a:rPr lang="ca"/>
              <a:t> no son suficientes para cubrir el tema de la facturación, y se </a:t>
            </a:r>
            <a:r>
              <a:rPr lang="ca"/>
              <a:t>requería</a:t>
            </a:r>
            <a:r>
              <a:rPr lang="ca"/>
              <a:t> una </a:t>
            </a:r>
            <a:r>
              <a:rPr lang="ca"/>
              <a:t>infraestructura</a:t>
            </a:r>
            <a:r>
              <a:rPr lang="ca"/>
              <a:t> de seguridad para garantizar el envío de los pedidos según los países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