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ccb0976e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ccb0976e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ccb0976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ccb0976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ccb0976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ccb0976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bb4663c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bb4663c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cb0976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ccb0976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ccb0976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ccb0976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ccb0976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ccb0976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cb0976e1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cb0976e1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ccb0976e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ccb0976e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Mercadona, Barilla y Netflix vs Amazon Prime Video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Albert Bausili, Bernat Borr</a:t>
            </a:r>
            <a:r>
              <a:rPr lang="ca"/>
              <a:t>às i Noa Yu Ventura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/>
              <a:t>3. ¿Cuál es la aportación de valor?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052900"/>
            <a:ext cx="85206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300">
                <a:solidFill>
                  <a:srgbClr val="1F1F1F"/>
                </a:solidFill>
              </a:rPr>
              <a:t>Amazon Prime Video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Integración con Amazon Prime</a:t>
            </a:r>
            <a:r>
              <a:rPr lang="ca" sz="1100">
                <a:solidFill>
                  <a:srgbClr val="1F1F1F"/>
                </a:solidFill>
              </a:rPr>
              <a:t>: Ofrece una amplia variedad de contenido como parte de la suscripción a Amazon Prime.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Producción original</a:t>
            </a:r>
            <a:r>
              <a:rPr lang="ca" sz="1100">
                <a:solidFill>
                  <a:srgbClr val="1F1F1F"/>
                </a:solidFill>
              </a:rPr>
              <a:t>: Invierte en la producción de series y películas originales de alta calidad.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Integración con dispositivos Amazon</a:t>
            </a:r>
            <a:r>
              <a:rPr lang="ca" sz="1100">
                <a:solidFill>
                  <a:srgbClr val="1F1F1F"/>
                </a:solidFill>
              </a:rPr>
              <a:t>: Se integra con dispositivos como Fire TV y Echo Show.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1F1F1F"/>
                </a:solidFill>
              </a:rPr>
              <a:t>Netflix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Amplio catálogo</a:t>
            </a:r>
            <a:r>
              <a:rPr lang="ca" sz="1100">
                <a:solidFill>
                  <a:srgbClr val="1F1F1F"/>
                </a:solidFill>
              </a:rPr>
              <a:t>: Ofrece un amplio catálogo de películas, series y documentales.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Algoritmo de recomendación</a:t>
            </a:r>
            <a:r>
              <a:rPr lang="ca" sz="1100">
                <a:solidFill>
                  <a:srgbClr val="1F1F1F"/>
                </a:solidFill>
              </a:rPr>
              <a:t>: Utiliza un algoritmo de recomendación para sugerir contenido a los usuarios.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Experiencia de usuario</a:t>
            </a:r>
            <a:r>
              <a:rPr lang="ca" sz="1100">
                <a:solidFill>
                  <a:srgbClr val="1F1F1F"/>
                </a:solidFill>
              </a:rPr>
              <a:t>: Ofrece una experiencia de usuario intuitiva y personalizada.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Producción original</a:t>
            </a:r>
            <a:r>
              <a:rPr lang="ca" sz="1100">
                <a:solidFill>
                  <a:srgbClr val="1F1F1F"/>
                </a:solidFill>
              </a:rPr>
              <a:t>: Invierte en la producción de series y películas originales de alta calidad.</a:t>
            </a:r>
            <a:endParaRPr b="1" sz="13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Mercadona, Barilla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Breve descripción del Modelo de Negocio</a:t>
            </a: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5048000" y="2365275"/>
            <a:ext cx="1694100" cy="1470000"/>
            <a:chOff x="6823975" y="2906450"/>
            <a:chExt cx="1694100" cy="1470000"/>
          </a:xfrm>
        </p:grpSpPr>
        <p:cxnSp>
          <p:nvCxnSpPr>
            <p:cNvPr id="67" name="Google Shape;67;p15"/>
            <p:cNvCxnSpPr/>
            <p:nvPr/>
          </p:nvCxnSpPr>
          <p:spPr>
            <a:xfrm rot="10800000">
              <a:off x="7471075" y="2906450"/>
              <a:ext cx="0" cy="90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" name="Google Shape;68;p15"/>
            <p:cNvCxnSpPr/>
            <p:nvPr/>
          </p:nvCxnSpPr>
          <p:spPr>
            <a:xfrm flipH="1">
              <a:off x="6823975" y="3815450"/>
              <a:ext cx="647100" cy="56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9" name="Google Shape;69;p15"/>
            <p:cNvCxnSpPr/>
            <p:nvPr/>
          </p:nvCxnSpPr>
          <p:spPr>
            <a:xfrm flipH="1" rot="10800000">
              <a:off x="7471075" y="3815450"/>
              <a:ext cx="1047000" cy="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70" name="Google Shape;70;p15"/>
          <p:cNvGrpSpPr/>
          <p:nvPr/>
        </p:nvGrpSpPr>
        <p:grpSpPr>
          <a:xfrm>
            <a:off x="677775" y="2365275"/>
            <a:ext cx="1694100" cy="1470000"/>
            <a:chOff x="1247450" y="3316700"/>
            <a:chExt cx="1694100" cy="1470000"/>
          </a:xfrm>
        </p:grpSpPr>
        <p:cxnSp>
          <p:nvCxnSpPr>
            <p:cNvPr id="71" name="Google Shape;71;p15"/>
            <p:cNvCxnSpPr/>
            <p:nvPr/>
          </p:nvCxnSpPr>
          <p:spPr>
            <a:xfrm rot="10800000">
              <a:off x="1894550" y="3316700"/>
              <a:ext cx="0" cy="90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2" name="Google Shape;72;p15"/>
            <p:cNvCxnSpPr/>
            <p:nvPr/>
          </p:nvCxnSpPr>
          <p:spPr>
            <a:xfrm flipH="1">
              <a:off x="1247450" y="4225700"/>
              <a:ext cx="647100" cy="56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3" name="Google Shape;73;p15"/>
            <p:cNvCxnSpPr/>
            <p:nvPr/>
          </p:nvCxnSpPr>
          <p:spPr>
            <a:xfrm flipH="1" rot="10800000">
              <a:off x="1894550" y="4225700"/>
              <a:ext cx="1047000" cy="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4" name="Google Shape;74;p15"/>
          <p:cNvSpPr txBox="1"/>
          <p:nvPr/>
        </p:nvSpPr>
        <p:spPr>
          <a:xfrm>
            <a:off x="3331425" y="4042325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08925" y="1672575"/>
            <a:ext cx="316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¿Qué?</a:t>
            </a:r>
            <a:r>
              <a:rPr lang="ca" sz="1100">
                <a:solidFill>
                  <a:srgbClr val="1F1F1F"/>
                </a:solidFill>
              </a:rPr>
              <a:t>: Producción y venta de pasta de alta calidad con una amplia gama de productos.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477575" y="2838825"/>
            <a:ext cx="216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¿Quién?</a:t>
            </a:r>
            <a:r>
              <a:rPr lang="ca" sz="1100">
                <a:solidFill>
                  <a:srgbClr val="1F1F1F"/>
                </a:solidFill>
              </a:rPr>
              <a:t>: Dirigido a consumidores que buscan pasta de calidad para sus comidas.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271875" y="4042325"/>
            <a:ext cx="2505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¿Cómo?</a:t>
            </a:r>
            <a:r>
              <a:rPr lang="ca" sz="1100">
                <a:solidFill>
                  <a:srgbClr val="1F1F1F"/>
                </a:solidFill>
              </a:rPr>
              <a:t>: A través de una red de plantas de producción y distribución, buscando la eficiencia en la cadena de suministro y precios competitivos.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01650" y="1672575"/>
            <a:ext cx="350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¿Qué?</a:t>
            </a:r>
            <a:r>
              <a:rPr lang="ca" sz="1100">
                <a:solidFill>
                  <a:srgbClr val="1F1F1F"/>
                </a:solidFill>
              </a:rPr>
              <a:t>: Venta de productos de alimentación, droguería y perfumería de marca propia y marcas líderes, con un enfoque en la calidad y el precio.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858000" y="2669325"/>
            <a:ext cx="1881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¿Quién?</a:t>
            </a:r>
            <a:r>
              <a:rPr lang="ca" sz="1100">
                <a:solidFill>
                  <a:srgbClr val="1F1F1F"/>
                </a:solidFill>
              </a:rPr>
              <a:t>: Dirigido a consumidores que buscan la mejor relación calidad-precio en sus compras habituales.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4077100" y="4098075"/>
            <a:ext cx="342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¿Cómo?</a:t>
            </a:r>
            <a:r>
              <a:rPr lang="ca" sz="1100">
                <a:solidFill>
                  <a:srgbClr val="1F1F1F"/>
                </a:solidFill>
              </a:rPr>
              <a:t>: A través de una red de supermercados, estableciendo relaciones de colaboración a largo plazo con proveedores (interproveedores) y con una estrategia de precios bajos permanente.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23575" y="1210875"/>
            <a:ext cx="40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Barilla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937575" y="1210875"/>
            <a:ext cx="40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Mercadona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ca"/>
              <a:t>Breve descripción del Modelo de Negocio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5048000" y="2365275"/>
            <a:ext cx="1694100" cy="1470000"/>
            <a:chOff x="6823975" y="2906450"/>
            <a:chExt cx="1694100" cy="1470000"/>
          </a:xfrm>
        </p:grpSpPr>
        <p:cxnSp>
          <p:nvCxnSpPr>
            <p:cNvPr id="89" name="Google Shape;89;p16"/>
            <p:cNvCxnSpPr/>
            <p:nvPr/>
          </p:nvCxnSpPr>
          <p:spPr>
            <a:xfrm rot="10800000">
              <a:off x="7471075" y="2906450"/>
              <a:ext cx="0" cy="90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" name="Google Shape;90;p16"/>
            <p:cNvCxnSpPr/>
            <p:nvPr/>
          </p:nvCxnSpPr>
          <p:spPr>
            <a:xfrm flipH="1">
              <a:off x="6823975" y="3815450"/>
              <a:ext cx="647100" cy="56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1" name="Google Shape;91;p16"/>
            <p:cNvCxnSpPr/>
            <p:nvPr/>
          </p:nvCxnSpPr>
          <p:spPr>
            <a:xfrm flipH="1" rot="10800000">
              <a:off x="7471075" y="3815450"/>
              <a:ext cx="1047000" cy="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92" name="Google Shape;92;p16"/>
          <p:cNvGrpSpPr/>
          <p:nvPr/>
        </p:nvGrpSpPr>
        <p:grpSpPr>
          <a:xfrm>
            <a:off x="677775" y="2365275"/>
            <a:ext cx="1694100" cy="1470000"/>
            <a:chOff x="1247450" y="3316700"/>
            <a:chExt cx="1694100" cy="1470000"/>
          </a:xfrm>
        </p:grpSpPr>
        <p:cxnSp>
          <p:nvCxnSpPr>
            <p:cNvPr id="93" name="Google Shape;93;p16"/>
            <p:cNvCxnSpPr/>
            <p:nvPr/>
          </p:nvCxnSpPr>
          <p:spPr>
            <a:xfrm rot="10800000">
              <a:off x="1894550" y="3316700"/>
              <a:ext cx="0" cy="909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4" name="Google Shape;94;p16"/>
            <p:cNvCxnSpPr/>
            <p:nvPr/>
          </p:nvCxnSpPr>
          <p:spPr>
            <a:xfrm flipH="1">
              <a:off x="1247450" y="4225700"/>
              <a:ext cx="647100" cy="561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5" name="Google Shape;95;p16"/>
            <p:cNvCxnSpPr/>
            <p:nvPr/>
          </p:nvCxnSpPr>
          <p:spPr>
            <a:xfrm flipH="1" rot="10800000">
              <a:off x="1894550" y="4225700"/>
              <a:ext cx="1047000" cy="2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96" name="Google Shape;96;p16"/>
          <p:cNvSpPr txBox="1"/>
          <p:nvPr/>
        </p:nvSpPr>
        <p:spPr>
          <a:xfrm>
            <a:off x="3331425" y="4042325"/>
            <a:ext cx="401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08925" y="1672575"/>
            <a:ext cx="316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¿Qué?</a:t>
            </a:r>
            <a:r>
              <a:rPr lang="ca" sz="1100">
                <a:solidFill>
                  <a:srgbClr val="1F1F1F"/>
                </a:solidFill>
              </a:rPr>
              <a:t>: pasta y salsas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2477575" y="2838825"/>
            <a:ext cx="216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¿Quién?</a:t>
            </a:r>
            <a:r>
              <a:rPr lang="ca" sz="1100">
                <a:solidFill>
                  <a:srgbClr val="1F1F1F"/>
                </a:solidFill>
              </a:rPr>
              <a:t>: Dirigido a consumidores que buscan pasta </a:t>
            </a:r>
            <a:r>
              <a:rPr lang="ca" sz="1100">
                <a:solidFill>
                  <a:srgbClr val="1F1F1F"/>
                </a:solidFill>
              </a:rPr>
              <a:t>de calidad</a:t>
            </a:r>
            <a:r>
              <a:rPr lang="ca" sz="1100">
                <a:solidFill>
                  <a:srgbClr val="1F1F1F"/>
                </a:solidFill>
              </a:rPr>
              <a:t> para sus comidas a bajo precio.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271875" y="4042325"/>
            <a:ext cx="250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¿Cómo?</a:t>
            </a:r>
            <a:r>
              <a:rPr lang="ca" sz="1100">
                <a:solidFill>
                  <a:srgbClr val="1F1F1F"/>
                </a:solidFill>
              </a:rPr>
              <a:t>: marketing, gran distribución, precios competitivos y calidad e imagen de marca (envase).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4901650" y="1672575"/>
            <a:ext cx="3503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¿Qué?</a:t>
            </a:r>
            <a:r>
              <a:rPr lang="ca" sz="1100">
                <a:solidFill>
                  <a:srgbClr val="1F1F1F"/>
                </a:solidFill>
              </a:rPr>
              <a:t>: Venta de productos de alimentación, droguería y perfumería de marca propia y marcas líderes, con un enfoque en la calidad y el precio.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6858000" y="2669325"/>
            <a:ext cx="1881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¿Quién?</a:t>
            </a:r>
            <a:r>
              <a:rPr lang="ca" sz="1100">
                <a:solidFill>
                  <a:srgbClr val="1F1F1F"/>
                </a:solidFill>
              </a:rPr>
              <a:t>: Dirigido a consumidores que buscan la mejor relación calidad-precio en sus compras habituales.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4077100" y="4098075"/>
            <a:ext cx="342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a" sz="1100">
                <a:solidFill>
                  <a:srgbClr val="1F1F1F"/>
                </a:solidFill>
              </a:rPr>
              <a:t>¿Cómo?</a:t>
            </a:r>
            <a:r>
              <a:rPr lang="ca" sz="1100">
                <a:solidFill>
                  <a:srgbClr val="1F1F1F"/>
                </a:solidFill>
              </a:rPr>
              <a:t>: A través de una red de supermercados, estableciendo relaciones de colaboración a largo plazo con proveedores (interproveedores) y con una estrategia de precios bajos permanente.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623575" y="1210875"/>
            <a:ext cx="40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Barilla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937575" y="1210875"/>
            <a:ext cx="401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Mercadona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2. Problema que tenían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1F1F1F"/>
                </a:solidFill>
              </a:rPr>
              <a:t>Barilla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Efecto látigo</a:t>
            </a:r>
            <a:r>
              <a:rPr lang="ca" sz="1100">
                <a:solidFill>
                  <a:srgbClr val="1F1F1F"/>
                </a:solidFill>
              </a:rPr>
              <a:t>: Barilla experimentaba grandes fluctuaciones en la demanda, lo que generaba tensión en la producción y la logística. Supermercado pedía mucho poco frecuentemente de modo que </a:t>
            </a:r>
            <a:r>
              <a:rPr lang="ca" sz="1100">
                <a:solidFill>
                  <a:srgbClr val="1F1F1F"/>
                </a:solidFill>
              </a:rPr>
              <a:t>el</a:t>
            </a:r>
            <a:r>
              <a:rPr lang="ca" sz="1100">
                <a:solidFill>
                  <a:srgbClr val="1F1F1F"/>
                </a:solidFill>
              </a:rPr>
              <a:t> gráfico de producción de la fábrica tenía </a:t>
            </a:r>
            <a:r>
              <a:rPr lang="ca" sz="1100">
                <a:solidFill>
                  <a:srgbClr val="1F1F1F"/>
                </a:solidFill>
              </a:rPr>
              <a:t>aspecto</a:t>
            </a:r>
            <a:r>
              <a:rPr lang="ca" sz="1100">
                <a:solidFill>
                  <a:srgbClr val="1F1F1F"/>
                </a:solidFill>
              </a:rPr>
              <a:t> de látigo.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Descuentos y promociones</a:t>
            </a:r>
            <a:r>
              <a:rPr lang="ca" sz="1100">
                <a:solidFill>
                  <a:srgbClr val="1F1F1F"/>
                </a:solidFill>
              </a:rPr>
              <a:t>: Los descuentos por volumen y las promociones distorsionaban la demanda, creando picos y valles en los pedidos.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Largos plazos de entrega</a:t>
            </a:r>
            <a:r>
              <a:rPr lang="ca" sz="1100">
                <a:solidFill>
                  <a:srgbClr val="1F1F1F"/>
                </a:solidFill>
              </a:rPr>
              <a:t>: Los plazos de entrega eran extensos, lo que obligaba a los distribuidores a mantener altos niveles de inventario</a:t>
            </a:r>
            <a:endParaRPr sz="11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1F1F1F"/>
                </a:solidFill>
              </a:rPr>
              <a:t>Mercadona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Alta competencia</a:t>
            </a:r>
            <a:r>
              <a:rPr lang="ca" sz="1100">
                <a:solidFill>
                  <a:srgbClr val="1F1F1F"/>
                </a:solidFill>
              </a:rPr>
              <a:t>: Mercadona enfrentaba una fuerte competencia de hipermercados franceses y discounters alemanes.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Precios altos</a:t>
            </a:r>
            <a:r>
              <a:rPr lang="ca" sz="1100">
                <a:solidFill>
                  <a:srgbClr val="1F1F1F"/>
                </a:solidFill>
              </a:rPr>
              <a:t>: En sus inicios, Mercadona tenía precios más altos que la competencia, lo que afectaba su competitividad.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Complejidad en la gestión de proveedores</a:t>
            </a:r>
            <a:r>
              <a:rPr lang="ca" sz="1100">
                <a:solidFill>
                  <a:srgbClr val="1F1F1F"/>
                </a:solidFill>
              </a:rPr>
              <a:t>: La gestión de las relaciones con los proveedores era compleja y se basaba en la presión por precios bajos y promociones.</a:t>
            </a:r>
            <a:endParaRPr b="1" sz="13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/>
              <a:t>3</a:t>
            </a:r>
            <a:r>
              <a:rPr lang="ca"/>
              <a:t>. Soluciones que adoptaron que incrementaban valor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152475"/>
            <a:ext cx="8520600" cy="3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1F1F1F"/>
                </a:solidFill>
              </a:rPr>
              <a:t>Barilla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VMI</a:t>
            </a:r>
            <a:r>
              <a:rPr lang="ca" sz="1100">
                <a:solidFill>
                  <a:srgbClr val="1F1F1F"/>
                </a:solidFill>
              </a:rPr>
              <a:t>: Barilla implementó un sistema VMI para reducir inventarios y mejorar la eficiencia de la cadena de suministro.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Eliminación de descuentos distorsionantes</a:t>
            </a:r>
            <a:r>
              <a:rPr lang="ca" sz="1100">
                <a:solidFill>
                  <a:srgbClr val="1F1F1F"/>
                </a:solidFill>
              </a:rPr>
              <a:t>: Barilla eliminó los descuentos que generaban fluctuaciones en la demanda.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Gestión de la demanda</a:t>
            </a:r>
            <a:r>
              <a:rPr lang="ca" sz="1100">
                <a:solidFill>
                  <a:srgbClr val="1F1F1F"/>
                </a:solidFill>
              </a:rPr>
              <a:t>: Barilla implementó un sistema de gestión de la demanda para prever las necesidades del mercado y ajustar la producción.</a:t>
            </a:r>
            <a:endParaRPr sz="11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1F1F1F"/>
                </a:solidFill>
              </a:rPr>
              <a:t>Mercadona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Estrategia SPB (Siempre Precios Bajos)</a:t>
            </a:r>
            <a:r>
              <a:rPr lang="ca" sz="1100">
                <a:solidFill>
                  <a:srgbClr val="1F1F1F"/>
                </a:solidFill>
              </a:rPr>
              <a:t>: Mercadona implementó una estrategia de precios bajos de forma permanente, eliminando las promociones.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Calidad Total</a:t>
            </a:r>
            <a:r>
              <a:rPr lang="ca" sz="1100">
                <a:solidFill>
                  <a:srgbClr val="1F1F1F"/>
                </a:solidFill>
              </a:rPr>
              <a:t>: Mercadona se enfocó en la calidad total en todas sus operaciones, buscando la satisfacción del cliente.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Interproveedores</a:t>
            </a:r>
            <a:r>
              <a:rPr lang="ca" sz="1100">
                <a:solidFill>
                  <a:srgbClr val="1F1F1F"/>
                </a:solidFill>
              </a:rPr>
              <a:t>: Mercadona estableció relaciones de colaboración a largo plazo con proveedores clave (interproveedores) para asegurar la calidad y eficiencia en la cadena de suministro.</a:t>
            </a:r>
            <a:endParaRPr sz="1100"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1F1F1F"/>
                </a:solidFill>
              </a:rPr>
              <a:t>Uso de Tecnologías de la Información (TI)</a:t>
            </a:r>
            <a:endParaRPr b="1" sz="13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Barilla</a:t>
            </a:r>
            <a:r>
              <a:rPr lang="ca" sz="1100">
                <a:solidFill>
                  <a:srgbClr val="1F1F1F"/>
                </a:solidFill>
              </a:rPr>
              <a:t>: Implementó sistemas de gestión de la cadena de suministro (SCM) para la gestión de la demanda y la logística.</a:t>
            </a:r>
            <a:endParaRPr sz="1100">
              <a:solidFill>
                <a:srgbClr val="1F1F1F"/>
              </a:solidFill>
            </a:endParaRPr>
          </a:p>
          <a:p>
            <a:pPr indent="-2984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ca" sz="1100">
                <a:solidFill>
                  <a:srgbClr val="1F1F1F"/>
                </a:solidFill>
              </a:rPr>
              <a:t>Mercadona</a:t>
            </a:r>
            <a:r>
              <a:rPr lang="ca" sz="1100">
                <a:solidFill>
                  <a:srgbClr val="1F1F1F"/>
                </a:solidFill>
              </a:rPr>
              <a:t>: Si bien no se especifica en el documento, es probable que Mercadona haya implementado sistemas de gestión de inventario y de punto de venta (POS) para la gestión eficiente de sus operaciones.</a:t>
            </a:r>
            <a:endParaRPr b="1" sz="13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/>
              <a:t>Netflix vs Amazon Prime Video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8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/>
              <a:t>1. ¿Por qué decidieron competir en el mercado del streaming?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344575"/>
            <a:ext cx="8520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Amazon prime video: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Para atraer a más usuarios de Amazon Prime (el servicio prime al tener más prestaciones da la sensación de que valga más la pena comprarlo que antes) y para aprovechar la base que ya tenían para mantenerlos más satisfechos.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Diversificar el negocio: si el mercado en el que están pasa una mala temporada, tendrán negocio en otro mercado distinto que les compensará las pérdidas.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Aprovechar la infraestructura que ya tenían de AWS.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chemeClr val="dk1"/>
                </a:solidFill>
              </a:rPr>
              <a:t>Netflix: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Evolucionar el alquiler de DVDs y anticipándose al nuevo mercado: streaming.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Aprovechar el conocimiento que tenían de gestión de contenido y recomendación de películas.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ca" sz="1100">
                <a:solidFill>
                  <a:schemeClr val="dk1"/>
                </a:solidFill>
              </a:rPr>
              <a:t>Crear un mercado más amplio.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ca"/>
              <a:t>2. ¿Han acertado con la decisión?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052900"/>
            <a:ext cx="8520600" cy="35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3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a" sz="1100">
                <a:solidFill>
                  <a:srgbClr val="1F1F1F"/>
                </a:solidFill>
              </a:rPr>
              <a:t>Sí</a:t>
            </a:r>
            <a:r>
              <a:rPr lang="ca" sz="1100">
                <a:solidFill>
                  <a:srgbClr val="1F1F1F"/>
                </a:solidFill>
              </a:rPr>
              <a:t>, ambas empresas han acertado con la decisión de competir en el mercado del streaming. El streaming se ha convertido en la forma dominante de consumo de contenido de video, y tanto Amazon Prime Video como Netflix han logrado un gran éxito en este mercado. En el caso de Netflix, estaba en un O</a:t>
            </a:r>
            <a:r>
              <a:rPr lang="ca" sz="1100">
                <a:solidFill>
                  <a:srgbClr val="1F1F1F"/>
                </a:solidFill>
              </a:rPr>
              <a:t>céano</a:t>
            </a:r>
            <a:r>
              <a:rPr lang="ca" sz="1100">
                <a:solidFill>
                  <a:srgbClr val="1F1F1F"/>
                </a:solidFill>
              </a:rPr>
              <a:t> Azul y ahora que han entrado muchos </a:t>
            </a:r>
            <a:r>
              <a:rPr lang="ca" sz="1100">
                <a:solidFill>
                  <a:srgbClr val="1F1F1F"/>
                </a:solidFill>
              </a:rPr>
              <a:t>más</a:t>
            </a:r>
            <a:r>
              <a:rPr lang="ca" sz="1100">
                <a:solidFill>
                  <a:srgbClr val="1F1F1F"/>
                </a:solidFill>
              </a:rPr>
              <a:t> competidores (</a:t>
            </a:r>
            <a:r>
              <a:rPr lang="ca" sz="1100">
                <a:solidFill>
                  <a:srgbClr val="1F1F1F"/>
                </a:solidFill>
              </a:rPr>
              <a:t>Océano</a:t>
            </a:r>
            <a:r>
              <a:rPr lang="ca" sz="1100">
                <a:solidFill>
                  <a:srgbClr val="1F1F1F"/>
                </a:solidFill>
              </a:rPr>
              <a:t> Rojo) </a:t>
            </a:r>
            <a:r>
              <a:rPr lang="ca" sz="1100">
                <a:solidFill>
                  <a:srgbClr val="1F1F1F"/>
                </a:solidFill>
              </a:rPr>
              <a:t>está</a:t>
            </a:r>
            <a:r>
              <a:rPr lang="ca" sz="1100">
                <a:solidFill>
                  <a:srgbClr val="1F1F1F"/>
                </a:solidFill>
              </a:rPr>
              <a:t> perdiendo parte del “pastel”, aunque sigue en una posición muy dominante.</a:t>
            </a:r>
            <a:endParaRPr sz="11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627500"/>
            <a:ext cx="2898124" cy="172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724" y="2542849"/>
            <a:ext cx="3029075" cy="21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8998" y="2142800"/>
            <a:ext cx="2469225" cy="185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