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3" r:id="rId3"/>
    <p:sldId id="285" r:id="rId4"/>
    <p:sldId id="300" r:id="rId5"/>
    <p:sldId id="288" r:id="rId6"/>
    <p:sldId id="264" r:id="rId7"/>
    <p:sldId id="299" r:id="rId8"/>
    <p:sldId id="265" r:id="rId9"/>
    <p:sldId id="294" r:id="rId10"/>
    <p:sldId id="295" r:id="rId11"/>
    <p:sldId id="296" r:id="rId12"/>
    <p:sldId id="297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DDDDDD"/>
    <a:srgbClr val="ACC5EE"/>
    <a:srgbClr val="DCDBD9"/>
    <a:srgbClr val="F6F6F6"/>
    <a:srgbClr val="DFE7FF"/>
    <a:srgbClr val="F1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3627" autoAdjust="0"/>
  </p:normalViewPr>
  <p:slideViewPr>
    <p:cSldViewPr snapToGrid="0">
      <p:cViewPr varScale="1">
        <p:scale>
          <a:sx n="109" d="100"/>
          <a:sy n="109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84F8-77EC-40F8-AC4E-7C89938C7991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680D5-5063-4E10-A174-D533452A4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81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온라인 의류 구매 프로그램</a:t>
            </a:r>
            <a:r>
              <a:rPr lang="ko-KR" altLang="en-US" baseline="0" dirty="0" smtClean="0"/>
              <a:t>에 대해 발표할 이조 </a:t>
            </a:r>
            <a:r>
              <a:rPr lang="en-US" altLang="ko-KR" baseline="0" dirty="0" smtClean="0"/>
              <a:t>000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680D5-5063-4E10-A174-D533452A484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1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순서는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1. </a:t>
            </a:r>
            <a:r>
              <a:rPr lang="ko-KR" altLang="en-US" baseline="0" dirty="0" smtClean="0"/>
              <a:t>프로젝트 목표 </a:t>
            </a: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전체적인 시스템 설명 </a:t>
            </a:r>
            <a:r>
              <a:rPr lang="en-US" altLang="ko-KR" baseline="0" dirty="0" smtClean="0"/>
              <a:t>3. </a:t>
            </a:r>
            <a:r>
              <a:rPr lang="ko-KR" altLang="en-US" baseline="0" dirty="0" smtClean="0"/>
              <a:t>공정 과정 </a:t>
            </a:r>
            <a:r>
              <a:rPr lang="en-US" altLang="ko-KR" baseline="0" dirty="0" smtClean="0"/>
              <a:t>4. </a:t>
            </a:r>
            <a:r>
              <a:rPr lang="ko-KR" altLang="en-US" baseline="0" dirty="0" smtClean="0"/>
              <a:t>결과 및 개선방안 입니다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680D5-5063-4E10-A174-D533452A484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4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목표는 </a:t>
            </a:r>
            <a:endParaRPr lang="en-US" altLang="ko-KR" dirty="0" smtClean="0"/>
          </a:p>
          <a:p>
            <a:r>
              <a:rPr lang="ko-KR" altLang="en-US" dirty="0" smtClean="0"/>
              <a:t>교육 과정 주 목적인 </a:t>
            </a:r>
            <a:r>
              <a:rPr lang="ko-KR" altLang="en-US" dirty="0" err="1" smtClean="0"/>
              <a:t>스마트팩토리에</a:t>
            </a:r>
            <a:r>
              <a:rPr lang="ko-KR" altLang="en-US" dirty="0" smtClean="0"/>
              <a:t> 대한 이해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aseline="0" dirty="0" smtClean="0"/>
              <a:t>관리자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 서버 구현을 위해 </a:t>
            </a:r>
            <a:r>
              <a:rPr lang="ko-KR" altLang="en-US" dirty="0" smtClean="0"/>
              <a:t>소켓 통신으로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구축으로 데이터 분석 및 시각화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마지막으로 재고</a:t>
            </a:r>
            <a:r>
              <a:rPr lang="ko-KR" altLang="en-US" baseline="0" dirty="0" smtClean="0"/>
              <a:t>  관리 및 추가 물품 구입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680D5-5063-4E10-A174-D533452A48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1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목표는 </a:t>
            </a:r>
            <a:endParaRPr lang="en-US" altLang="ko-KR" dirty="0" smtClean="0"/>
          </a:p>
          <a:p>
            <a:r>
              <a:rPr lang="ko-KR" altLang="en-US" dirty="0" smtClean="0"/>
              <a:t>교육 과정 주 목적인 </a:t>
            </a:r>
            <a:r>
              <a:rPr lang="ko-KR" altLang="en-US" dirty="0" err="1" smtClean="0"/>
              <a:t>스마트팩토리에</a:t>
            </a:r>
            <a:r>
              <a:rPr lang="ko-KR" altLang="en-US" dirty="0" smtClean="0"/>
              <a:t> 대한 이해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aseline="0" dirty="0" smtClean="0"/>
              <a:t>관리자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클라이언트 서버 구현을 위해 </a:t>
            </a:r>
            <a:r>
              <a:rPr lang="ko-KR" altLang="en-US" dirty="0" smtClean="0"/>
              <a:t>소켓 통신으로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구축으로 데이터 분석 및 시각화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마지막으로 재고</a:t>
            </a:r>
            <a:r>
              <a:rPr lang="ko-KR" altLang="en-US" baseline="0" dirty="0" smtClean="0"/>
              <a:t>  관리 및 추가 물품 구입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680D5-5063-4E10-A174-D533452A484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8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1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9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70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0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2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9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C079D-526F-40D3-8800-9940DFE70DC6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7397-E30F-406F-A8F4-1215FC35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img.graphicsurf.com/2018/07/deszone-womens-clothing-illustration-vector-free-pattern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852" t="-278" r="31852" b="278"/>
          <a:stretch/>
        </p:blipFill>
        <p:spPr bwMode="auto">
          <a:xfrm>
            <a:off x="1942072" y="-28575"/>
            <a:ext cx="10286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g.graphicsurf.com/2018/07/deszone-womens-clothing-illustration-vector-free-pattern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286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291" t="14917" b="3514"/>
          <a:stretch/>
        </p:blipFill>
        <p:spPr>
          <a:xfrm>
            <a:off x="10048875" y="3228974"/>
            <a:ext cx="914474" cy="885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5566" y="3948079"/>
            <a:ext cx="628738" cy="8478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5566" y="1935597"/>
            <a:ext cx="924054" cy="10193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586" y="2876373"/>
            <a:ext cx="838317" cy="145752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5145" y="3190875"/>
            <a:ext cx="714475" cy="6382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48059" y="2081176"/>
            <a:ext cx="495369" cy="5239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0700" y="1985740"/>
            <a:ext cx="1016449" cy="969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0700" y="2221698"/>
            <a:ext cx="1016449" cy="969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6426" y="2273985"/>
            <a:ext cx="876923" cy="95038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31192" y="2129934"/>
            <a:ext cx="240680" cy="82498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1913717" y="2352209"/>
            <a:ext cx="380430" cy="82498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1340240" y="2619778"/>
            <a:ext cx="267052" cy="91323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084" y="3093144"/>
            <a:ext cx="189040" cy="95038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90608" y="3118610"/>
            <a:ext cx="185171" cy="9503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9154" y="3784499"/>
            <a:ext cx="413547" cy="52045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4648" y="4304952"/>
            <a:ext cx="769816" cy="26234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4203" y="3800902"/>
            <a:ext cx="413547" cy="16128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5384" y="4114799"/>
            <a:ext cx="360181" cy="54542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10047304" y="4102894"/>
            <a:ext cx="765499" cy="523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9295" y="4152901"/>
            <a:ext cx="342948" cy="36200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9451" y="2009620"/>
            <a:ext cx="892045" cy="81858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87543" y="-23787"/>
            <a:ext cx="12274745" cy="6867500"/>
          </a:xfrm>
          <a:prstGeom prst="rect">
            <a:avLst/>
          </a:prstGeom>
          <a:solidFill>
            <a:srgbClr val="ACC5E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5952" y="651306"/>
            <a:ext cx="6925168" cy="511723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2292724" y="1552596"/>
            <a:ext cx="5513048" cy="1279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5500" b="1" kern="0" dirty="0" smtClean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온라인 의류 구매</a:t>
            </a:r>
            <a:endParaRPr lang="ko-KR" altLang="en-US" sz="5500" b="1" kern="0" spc="0" dirty="0">
              <a:solidFill>
                <a:srgbClr val="000000"/>
              </a:solidFill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569432" y="2275633"/>
            <a:ext cx="3005951" cy="1279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5500" b="1" kern="0" dirty="0" smtClean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프로그램</a:t>
            </a:r>
            <a:endParaRPr lang="ko-KR" altLang="en-US" sz="5500" b="1" kern="0" spc="0" dirty="0">
              <a:solidFill>
                <a:srgbClr val="000000"/>
              </a:solidFill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사다리꼴 38"/>
          <p:cNvSpPr/>
          <p:nvPr/>
        </p:nvSpPr>
        <p:spPr>
          <a:xfrm rot="20592005">
            <a:off x="3632335" y="4735758"/>
            <a:ext cx="993280" cy="1029987"/>
          </a:xfrm>
          <a:prstGeom prst="trapezoid">
            <a:avLst>
              <a:gd name="adj" fmla="val 35405"/>
            </a:avLst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507203" y="4660223"/>
            <a:ext cx="1338828" cy="10633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4500" kern="0" dirty="0" smtClean="0">
                <a:solidFill>
                  <a:srgbClr val="0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이조</a:t>
            </a:r>
            <a:endParaRPr lang="ko-KR" altLang="en-US" sz="4500" kern="0" spc="0" dirty="0">
              <a:solidFill>
                <a:srgbClr val="000000"/>
              </a:solidFill>
              <a:effectLst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29790" y="6510908"/>
            <a:ext cx="1944130" cy="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sp>
        <p:nvSpPr>
          <p:cNvPr id="5" name="TextBox 4105"/>
          <p:cNvSpPr txBox="1"/>
          <p:nvPr/>
        </p:nvSpPr>
        <p:spPr>
          <a:xfrm>
            <a:off x="1599513" y="538814"/>
            <a:ext cx="2046735" cy="597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공정과정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8611" t="18750" r="18611" b="18750"/>
          <a:stretch/>
        </p:blipFill>
        <p:spPr>
          <a:xfrm>
            <a:off x="845305" y="482851"/>
            <a:ext cx="589070" cy="58646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12" y="1383678"/>
            <a:ext cx="914527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sp>
        <p:nvSpPr>
          <p:cNvPr id="5" name="TextBox 4105"/>
          <p:cNvSpPr txBox="1"/>
          <p:nvPr/>
        </p:nvSpPr>
        <p:spPr>
          <a:xfrm>
            <a:off x="1599513" y="538814"/>
            <a:ext cx="2046735" cy="597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공정과정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8611" t="18750" r="18611" b="18750"/>
          <a:stretch/>
        </p:blipFill>
        <p:spPr>
          <a:xfrm>
            <a:off x="845305" y="482851"/>
            <a:ext cx="589070" cy="5864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12" y="1383678"/>
            <a:ext cx="9107171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0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sp>
        <p:nvSpPr>
          <p:cNvPr id="5" name="TextBox 4105"/>
          <p:cNvSpPr txBox="1"/>
          <p:nvPr/>
        </p:nvSpPr>
        <p:spPr>
          <a:xfrm>
            <a:off x="1599513" y="538814"/>
            <a:ext cx="2046735" cy="597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공정과정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8611" t="18750" r="18611" b="18750"/>
          <a:stretch/>
        </p:blipFill>
        <p:spPr>
          <a:xfrm>
            <a:off x="845305" y="482851"/>
            <a:ext cx="589070" cy="58646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12" y="1393204"/>
            <a:ext cx="9116697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106"/>
          <p:cNvSpPr txBox="1"/>
          <p:nvPr/>
        </p:nvSpPr>
        <p:spPr>
          <a:xfrm>
            <a:off x="1539731" y="527162"/>
            <a:ext cx="2046735" cy="5852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구동영상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43" y="329360"/>
            <a:ext cx="915714" cy="91571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107"/>
          <p:cNvSpPr txBox="1"/>
          <p:nvPr/>
        </p:nvSpPr>
        <p:spPr>
          <a:xfrm>
            <a:off x="1349232" y="549265"/>
            <a:ext cx="3226509" cy="5972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결과 </a:t>
            </a:r>
            <a:r>
              <a:rPr lang="ko-KR" altLang="en-US" sz="2501" b="1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및 개선방안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21806" t="20278" r="23056" b="20139"/>
          <a:stretch/>
        </p:blipFill>
        <p:spPr>
          <a:xfrm>
            <a:off x="706294" y="427955"/>
            <a:ext cx="642938" cy="69476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20000" t="20417" r="20000" b="20417"/>
          <a:stretch/>
        </p:blipFill>
        <p:spPr>
          <a:xfrm>
            <a:off x="2764647" y="1397302"/>
            <a:ext cx="585222" cy="57709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49869" y="2423705"/>
            <a:ext cx="675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주문 파트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주문제작 과정의 자동화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349868" y="3251622"/>
            <a:ext cx="675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재고 파트 </a:t>
            </a:r>
            <a:r>
              <a:rPr lang="en-US" altLang="ko-KR" sz="2000" dirty="0" smtClean="0"/>
              <a:t>– </a:t>
            </a:r>
            <a:r>
              <a:rPr lang="ko-KR" altLang="en-US" sz="2000" dirty="0"/>
              <a:t>옷의 </a:t>
            </a:r>
            <a:r>
              <a:rPr lang="ko-KR" altLang="en-US" sz="2000" dirty="0" smtClean="0"/>
              <a:t>종류 및 재료 종류의 다양화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349868" y="4018880"/>
            <a:ext cx="6909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통계 파트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소비 예측 모델 등의 여러 조건 별  차트 추가</a:t>
            </a:r>
            <a:endParaRPr lang="ko-KR" alt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349869" y="1485404"/>
            <a:ext cx="675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공정 파트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품질 향상 및 공정 세분화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9868" y="4871845"/>
            <a:ext cx="6753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주문 취소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고객 변심에 의한 주문 취소 기능 추가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9868" y="5741286"/>
            <a:ext cx="6898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배송 시스템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제품 생산 후 고객 배송 서비스 및 도착 확인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                   </a:t>
            </a:r>
            <a:r>
              <a:rPr lang="ko-KR" altLang="en-US" sz="2000" dirty="0" smtClean="0"/>
              <a:t>기능 추가 필요 </a:t>
            </a:r>
            <a:endParaRPr lang="ko-KR" altLang="en-US" sz="2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l="20000" t="20417" r="20000" b="20417"/>
          <a:stretch/>
        </p:blipFill>
        <p:spPr>
          <a:xfrm>
            <a:off x="2764647" y="2246722"/>
            <a:ext cx="585222" cy="5770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20000" t="20417" r="20000" b="20417"/>
          <a:stretch/>
        </p:blipFill>
        <p:spPr>
          <a:xfrm>
            <a:off x="2764647" y="3090516"/>
            <a:ext cx="585222" cy="57709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20000" t="20417" r="20000" b="20417"/>
          <a:stretch/>
        </p:blipFill>
        <p:spPr>
          <a:xfrm>
            <a:off x="2764647" y="3904609"/>
            <a:ext cx="585222" cy="57709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20000" t="20417" r="20000" b="20417"/>
          <a:stretch/>
        </p:blipFill>
        <p:spPr>
          <a:xfrm>
            <a:off x="2764647" y="4741697"/>
            <a:ext cx="585222" cy="57709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20000" t="20417" r="20000" b="20417"/>
          <a:stretch/>
        </p:blipFill>
        <p:spPr>
          <a:xfrm>
            <a:off x="2764647" y="5595261"/>
            <a:ext cx="585222" cy="57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uy-with-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4" y="1722353"/>
            <a:ext cx="4594225" cy="34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0700" y="1949271"/>
            <a:ext cx="66643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b="1" dirty="0" smtClean="0"/>
              <a:t>Q &amp; A</a:t>
            </a:r>
            <a:endParaRPr lang="ko-KR" altLang="en-US" sz="150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291" t="26005" r="25291" b="26005"/>
          <a:stretch/>
        </p:blipFill>
        <p:spPr>
          <a:xfrm>
            <a:off x="8424555" y="3172003"/>
            <a:ext cx="3389086" cy="3291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49" y="771346"/>
            <a:ext cx="58388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5000" b="1" dirty="0" smtClean="0"/>
              <a:t>Thank          </a:t>
            </a:r>
            <a:endParaRPr lang="ko-KR" altLang="en-US" sz="15000" b="1" dirty="0"/>
          </a:p>
        </p:txBody>
      </p:sp>
      <p:sp>
        <p:nvSpPr>
          <p:cNvPr id="5" name="직사각형 4"/>
          <p:cNvSpPr/>
          <p:nvPr/>
        </p:nvSpPr>
        <p:spPr>
          <a:xfrm>
            <a:off x="5015671" y="2571598"/>
            <a:ext cx="3557577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5000" b="1" dirty="0"/>
              <a:t>you</a:t>
            </a:r>
            <a:endParaRPr lang="ko-KR" altLang="en-US" sz="15000" b="1" dirty="0"/>
          </a:p>
        </p:txBody>
      </p:sp>
      <p:sp>
        <p:nvSpPr>
          <p:cNvPr id="6" name="직사각형 5"/>
          <p:cNvSpPr/>
          <p:nvPr/>
        </p:nvSpPr>
        <p:spPr>
          <a:xfrm>
            <a:off x="10153650" y="5800930"/>
            <a:ext cx="561975" cy="90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이조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70" y="6481585"/>
            <a:ext cx="1944130" cy="356769"/>
          </a:xfrm>
          <a:prstGeom prst="rect">
            <a:avLst/>
          </a:prstGeom>
        </p:spPr>
      </p:pic>
      <p:grpSp>
        <p:nvGrpSpPr>
          <p:cNvPr id="3" name="Group 1"/>
          <p:cNvGrpSpPr/>
          <p:nvPr/>
        </p:nvGrpSpPr>
        <p:grpSpPr>
          <a:xfrm>
            <a:off x="7181736" y="1273557"/>
            <a:ext cx="3226509" cy="4938515"/>
            <a:chOff x="4050353" y="1662762"/>
            <a:chExt cx="3225248" cy="3937656"/>
          </a:xfrm>
        </p:grpSpPr>
        <p:sp>
          <p:nvSpPr>
            <p:cNvPr id="6" name="TextBox 4103"/>
            <p:cNvSpPr txBox="1"/>
            <p:nvPr/>
          </p:nvSpPr>
          <p:spPr>
            <a:xfrm>
              <a:off x="4093310" y="1662762"/>
              <a:ext cx="2834829" cy="4761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76" tIns="45738" rIns="91476" bIns="45738" anchor="t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87042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501" b="1" dirty="0" smtClean="0">
                  <a:solidFill>
                    <a:srgbClr val="808080">
                      <a:alpha val="100000"/>
                    </a:srgbClr>
                  </a:solidFill>
                  <a:latin typeface="맑은 고딕"/>
                  <a:ea typeface="맑은 고딕"/>
                </a:rPr>
                <a:t>프로젝트 계획</a:t>
              </a:r>
              <a:endParaRPr lang="en-US" altLang="ko-KR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endParaRPr>
            </a:p>
            <a:p>
              <a:pPr defTabSz="58870427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2501" b="1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" name="TextBox 4105"/>
            <p:cNvSpPr txBox="1"/>
            <p:nvPr/>
          </p:nvSpPr>
          <p:spPr>
            <a:xfrm>
              <a:off x="4093309" y="3498276"/>
              <a:ext cx="2045935" cy="4761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76" tIns="45738" rIns="91476" bIns="45738" anchor="t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87042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501" b="1" dirty="0" smtClean="0">
                  <a:solidFill>
                    <a:srgbClr val="808080">
                      <a:alpha val="100000"/>
                    </a:srgbClr>
                  </a:solidFill>
                  <a:latin typeface="맑은 고딕"/>
                  <a:ea typeface="맑은 고딕"/>
                </a:rPr>
                <a:t>공정과정</a:t>
              </a:r>
              <a:endParaRPr lang="ko-KR" altLang="en-US" sz="2501" b="1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TextBox 4106"/>
            <p:cNvSpPr txBox="1"/>
            <p:nvPr/>
          </p:nvSpPr>
          <p:spPr>
            <a:xfrm>
              <a:off x="4093308" y="4284259"/>
              <a:ext cx="2045935" cy="46663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76" tIns="45738" rIns="91476" bIns="45738" anchor="t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87042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501" b="1" dirty="0" smtClean="0">
                  <a:solidFill>
                    <a:srgbClr val="808080">
                      <a:alpha val="100000"/>
                    </a:srgbClr>
                  </a:solidFill>
                  <a:latin typeface="맑은 고딕"/>
                  <a:ea typeface="맑은 고딕"/>
                </a:rPr>
                <a:t>구동영상</a:t>
              </a:r>
              <a:endParaRPr lang="ko-KR" altLang="en-US" sz="2501" b="1" dirty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TextBox 4107"/>
            <p:cNvSpPr txBox="1"/>
            <p:nvPr/>
          </p:nvSpPr>
          <p:spPr>
            <a:xfrm>
              <a:off x="4050353" y="5124239"/>
              <a:ext cx="3225248" cy="47617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  <p:txBody>
            <a:bodyPr vert="horz" wrap="none" lIns="91476" tIns="45738" rIns="91476" bIns="45738" anchor="t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58870427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2501" b="1" dirty="0" smtClean="0">
                  <a:solidFill>
                    <a:srgbClr val="808080">
                      <a:alpha val="100000"/>
                    </a:srgbClr>
                  </a:solidFill>
                  <a:latin typeface="맑은 고딕"/>
                  <a:ea typeface="맑은 고딕"/>
                </a:rPr>
                <a:t>결과 </a:t>
              </a:r>
              <a:r>
                <a:rPr lang="ko-KR" altLang="en-US" sz="2501" b="1" dirty="0">
                  <a:solidFill>
                    <a:srgbClr val="808080">
                      <a:alpha val="100000"/>
                    </a:srgbClr>
                  </a:solidFill>
                  <a:latin typeface="맑은 고딕"/>
                  <a:ea typeface="맑은 고딕"/>
                </a:rPr>
                <a:t>및 개선방안</a:t>
              </a:r>
            </a:p>
          </p:txBody>
        </p:sp>
      </p:grpSp>
      <p:sp>
        <p:nvSpPr>
          <p:cNvPr id="4" name="TextBox 4108"/>
          <p:cNvSpPr txBox="1"/>
          <p:nvPr/>
        </p:nvSpPr>
        <p:spPr>
          <a:xfrm>
            <a:off x="1356455" y="410438"/>
            <a:ext cx="2729482" cy="6764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3802" b="1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CONTENTS</a:t>
            </a:r>
          </a:p>
        </p:txBody>
      </p:sp>
      <p:sp>
        <p:nvSpPr>
          <p:cNvPr id="5" name="TextBox 11"/>
          <p:cNvSpPr txBox="1"/>
          <p:nvPr/>
        </p:nvSpPr>
        <p:spPr>
          <a:xfrm>
            <a:off x="7075339" y="2345189"/>
            <a:ext cx="2046734" cy="476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전체적인 시스템 설명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17599" t="18065" r="17599" b="18065"/>
          <a:stretch/>
        </p:blipFill>
        <p:spPr>
          <a:xfrm>
            <a:off x="6432401" y="1112280"/>
            <a:ext cx="749335" cy="7385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18611" t="18750" r="18611" b="18750"/>
          <a:stretch/>
        </p:blipFill>
        <p:spPr>
          <a:xfrm>
            <a:off x="6432401" y="3462499"/>
            <a:ext cx="589070" cy="58646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020" y="4363582"/>
            <a:ext cx="915714" cy="91571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7"/>
          <a:srcRect l="19583" t="20694" r="19583" b="20694"/>
          <a:stretch/>
        </p:blipFill>
        <p:spPr>
          <a:xfrm>
            <a:off x="6296020" y="2263389"/>
            <a:ext cx="779319" cy="7508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8"/>
          <a:srcRect l="21806" t="20278" r="23056" b="20139"/>
          <a:stretch/>
        </p:blipFill>
        <p:spPr>
          <a:xfrm>
            <a:off x="6538798" y="5493556"/>
            <a:ext cx="642938" cy="694762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/>
          <a:srcRect l="17243" t="18730" r="17243" b="18730"/>
          <a:stretch/>
        </p:blipFill>
        <p:spPr>
          <a:xfrm>
            <a:off x="1356455" y="2378890"/>
            <a:ext cx="3758470" cy="35878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/>
          <a:srcRect l="66251" t="41075" r="17243" b="54110"/>
          <a:stretch/>
        </p:blipFill>
        <p:spPr>
          <a:xfrm>
            <a:off x="4180316" y="3105149"/>
            <a:ext cx="946921" cy="27622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9"/>
          <a:srcRect l="66251" t="41075" r="17243" b="54110"/>
          <a:stretch/>
        </p:blipFill>
        <p:spPr>
          <a:xfrm>
            <a:off x="4180316" y="3479506"/>
            <a:ext cx="946921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70" y="6481585"/>
            <a:ext cx="1944130" cy="356769"/>
          </a:xfrm>
          <a:prstGeom prst="rect">
            <a:avLst/>
          </a:prstGeom>
        </p:spPr>
      </p:pic>
      <p:sp>
        <p:nvSpPr>
          <p:cNvPr id="3" name="TextBox 4103"/>
          <p:cNvSpPr txBox="1"/>
          <p:nvPr/>
        </p:nvSpPr>
        <p:spPr>
          <a:xfrm>
            <a:off x="1464315" y="497451"/>
            <a:ext cx="2835937" cy="597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프로젝트 계획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7599" t="18065" r="17599" b="18065"/>
          <a:stretch/>
        </p:blipFill>
        <p:spPr>
          <a:xfrm>
            <a:off x="672007" y="374276"/>
            <a:ext cx="749335" cy="7385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20919" t="21193" r="21054" b="20817"/>
          <a:stretch/>
        </p:blipFill>
        <p:spPr>
          <a:xfrm>
            <a:off x="7184570" y="2670629"/>
            <a:ext cx="4920343" cy="42091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65800" y="5600894"/>
            <a:ext cx="508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재고 관리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추가 물품 구입 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02756" y="4162619"/>
            <a:ext cx="508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오라클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구축 및 데이터 활용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8129483" y="3724469"/>
            <a:ext cx="969160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5130" indent="-405130" algn="just" fontAlgn="base">
              <a:lnSpc>
                <a:spcPct val="160000"/>
              </a:lnSpc>
              <a:buAutoNum type="arabicPeriod"/>
            </a:pPr>
            <a:r>
              <a:rPr lang="ko-KR" altLang="en-US" b="1" kern="0" dirty="0" smtClean="0">
                <a:solidFill>
                  <a:srgbClr val="000000"/>
                </a:solidFill>
              </a:rPr>
              <a:t>공정 </a:t>
            </a:r>
            <a:r>
              <a:rPr lang="ko-KR" altLang="en-US" b="1" kern="0" dirty="0">
                <a:solidFill>
                  <a:srgbClr val="000000"/>
                </a:solidFill>
              </a:rPr>
              <a:t>관리 구축 </a:t>
            </a:r>
            <a:endParaRPr lang="en-US" altLang="ko-KR" b="1" kern="0" dirty="0" smtClean="0">
              <a:solidFill>
                <a:srgbClr val="000000"/>
              </a:solidFill>
            </a:endParaRPr>
          </a:p>
          <a:p>
            <a:pPr marL="405130" indent="-405130" algn="just" fontAlgn="base">
              <a:lnSpc>
                <a:spcPct val="160000"/>
              </a:lnSpc>
              <a:buAutoNum type="arabicPeriod"/>
            </a:pPr>
            <a:r>
              <a:rPr lang="ko-KR" altLang="en-US" b="1" kern="0" dirty="0" smtClean="0">
                <a:solidFill>
                  <a:srgbClr val="000000"/>
                </a:solidFill>
              </a:rPr>
              <a:t>데이터 수치→통계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</a:rPr>
              <a:t>차트 </a:t>
            </a:r>
            <a:endParaRPr lang="en-US" altLang="ko-KR" b="1" kern="0" dirty="0" smtClean="0">
              <a:solidFill>
                <a:srgbClr val="000000"/>
              </a:solidFill>
            </a:endParaRPr>
          </a:p>
          <a:p>
            <a:pPr marL="405130" indent="-405130" algn="just" fontAlgn="base">
              <a:lnSpc>
                <a:spcPct val="160000"/>
              </a:lnSpc>
              <a:buAutoNum type="arabicPeriod"/>
            </a:pPr>
            <a:r>
              <a:rPr lang="ko-KR" altLang="en-US" b="1" kern="0" dirty="0" smtClean="0">
                <a:solidFill>
                  <a:srgbClr val="000000"/>
                </a:solidFill>
              </a:rPr>
              <a:t>모니터링에 </a:t>
            </a:r>
            <a:r>
              <a:rPr lang="ko-KR" altLang="en-US" b="1" kern="0" dirty="0">
                <a:solidFill>
                  <a:srgbClr val="000000"/>
                </a:solidFill>
              </a:rPr>
              <a:t>대한 </a:t>
            </a:r>
            <a:r>
              <a:rPr lang="ko-KR" altLang="en-US" b="1" kern="0" dirty="0" smtClean="0">
                <a:solidFill>
                  <a:srgbClr val="000000"/>
                </a:solidFill>
              </a:rPr>
              <a:t>역량</a:t>
            </a:r>
            <a:endParaRPr lang="ko-KR" altLang="en-US" sz="1400" b="1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965" y="5600894"/>
            <a:ext cx="781835" cy="97135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965" y="4162619"/>
            <a:ext cx="781835" cy="9713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065800" y="2871186"/>
            <a:ext cx="508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소켓 통신구현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02756" y="1480536"/>
            <a:ext cx="508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기획 의도</a:t>
            </a:r>
            <a:endParaRPr lang="ko-KR" altLang="en-US" b="1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965" y="2871186"/>
            <a:ext cx="781835" cy="97135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965" y="1480536"/>
            <a:ext cx="781835" cy="971356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2112281" y="6035146"/>
            <a:ext cx="457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58846888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pc="-150" dirty="0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고객 주문 물품 제작에 필요한 재고 파악 후 부족한 재고 바로 주문할 수 있도록 구현</a:t>
            </a:r>
            <a:endParaRPr kumimoji="1" lang="ko-KR" altLang="en-US" spc="-150" dirty="0">
              <a:solidFill>
                <a:srgbClr val="000000">
                  <a:alpha val="100000"/>
                </a:srgbClr>
              </a:solidFill>
              <a:ea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65799" y="4617415"/>
            <a:ext cx="4687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58846888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ea typeface="맑은 고딕"/>
              </a:rPr>
              <a:t>서버와 </a:t>
            </a:r>
            <a:r>
              <a:rPr kumimoji="1" lang="ko-KR" altLang="en-US" dirty="0" err="1">
                <a:solidFill>
                  <a:srgbClr val="000000">
                    <a:alpha val="100000"/>
                  </a:srgbClr>
                </a:solidFill>
                <a:ea typeface="맑은 고딕"/>
              </a:rPr>
              <a:t>오라클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ea typeface="맑은 고딕"/>
              </a:rPr>
              <a:t> </a:t>
            </a:r>
            <a:r>
              <a:rPr kumimoji="1" lang="en-US" altLang="ko-KR" dirty="0">
                <a:solidFill>
                  <a:srgbClr val="000000">
                    <a:alpha val="100000"/>
                  </a:srgbClr>
                </a:solidFill>
                <a:ea typeface="맑은 고딕"/>
              </a:rPr>
              <a:t>DB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ea typeface="맑은 고딕"/>
              </a:rPr>
              <a:t>의 연동으로 </a:t>
            </a: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효율적으로 재고 관리</a:t>
            </a:r>
            <a:endParaRPr kumimoji="1" lang="ko-KR" altLang="en-US" dirty="0">
              <a:solidFill>
                <a:srgbClr val="000000">
                  <a:alpha val="100000"/>
                </a:srgbClr>
              </a:solidFill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12281" y="3297750"/>
            <a:ext cx="4755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58846888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ea typeface="맑은 고딕"/>
              </a:rPr>
              <a:t>소켓통신으로 서버</a:t>
            </a:r>
            <a:r>
              <a:rPr kumimoji="1" lang="en-US" altLang="ko-KR" dirty="0">
                <a:solidFill>
                  <a:srgbClr val="000000">
                    <a:alpha val="100000"/>
                  </a:srgbClr>
                </a:solidFill>
                <a:ea typeface="맑은 고딕"/>
              </a:rPr>
              <a:t>, </a:t>
            </a: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클라이언트를 연결하여 </a:t>
            </a:r>
            <a:r>
              <a:rPr kumimoji="1" lang="ko-KR" altLang="en-US" dirty="0">
                <a:solidFill>
                  <a:srgbClr val="000000">
                    <a:alpha val="100000"/>
                  </a:srgbClr>
                </a:solidFill>
                <a:ea typeface="맑은 고딕"/>
              </a:rPr>
              <a:t>데</a:t>
            </a:r>
            <a:r>
              <a:rPr kumimoji="1" lang="ko-KR" altLang="en-US" dirty="0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이터를 주고받도록 구현</a:t>
            </a:r>
            <a:endParaRPr kumimoji="1" lang="ko-KR" altLang="en-US" dirty="0">
              <a:solidFill>
                <a:srgbClr val="000000">
                  <a:alpha val="100000"/>
                </a:srgbClr>
              </a:solidFill>
              <a:ea typeface="맑은 고딕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112280" y="1887707"/>
            <a:ext cx="4574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58846888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pc="-150" dirty="0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미래지향적 스마트 </a:t>
            </a:r>
            <a:r>
              <a:rPr kumimoji="1" lang="ko-KR" altLang="en-US" spc="-150" dirty="0" err="1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팩토리</a:t>
            </a:r>
            <a:r>
              <a:rPr kumimoji="1" lang="ko-KR" altLang="en-US" spc="-150" dirty="0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 이해도 함량</a:t>
            </a:r>
            <a:r>
              <a:rPr kumimoji="1" lang="en-US" altLang="ko-KR" spc="-150" dirty="0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, </a:t>
            </a:r>
            <a:r>
              <a:rPr kumimoji="1" lang="ko-KR" altLang="en-US" spc="-150" dirty="0" smtClean="0">
                <a:solidFill>
                  <a:srgbClr val="000000">
                    <a:alpha val="100000"/>
                  </a:srgbClr>
                </a:solidFill>
                <a:ea typeface="맑은 고딕"/>
              </a:rPr>
              <a:t>온라인 주문 내용을 공장에서 생산하는 공정 이해</a:t>
            </a:r>
            <a:endParaRPr kumimoji="1" lang="ko-KR" altLang="en-US" spc="-150" dirty="0">
              <a:solidFill>
                <a:srgbClr val="000000">
                  <a:alpha val="100000"/>
                </a:srgb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455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870" y="6481585"/>
            <a:ext cx="1944130" cy="356769"/>
          </a:xfrm>
          <a:prstGeom prst="rect">
            <a:avLst/>
          </a:prstGeom>
        </p:spPr>
      </p:pic>
      <p:sp>
        <p:nvSpPr>
          <p:cNvPr id="3" name="TextBox 4103"/>
          <p:cNvSpPr txBox="1"/>
          <p:nvPr/>
        </p:nvSpPr>
        <p:spPr>
          <a:xfrm>
            <a:off x="1464315" y="497451"/>
            <a:ext cx="2835937" cy="597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프로젝트 계획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7599" t="18065" r="17599" b="18065"/>
          <a:stretch/>
        </p:blipFill>
        <p:spPr>
          <a:xfrm>
            <a:off x="672007" y="374276"/>
            <a:ext cx="749335" cy="7385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07" y="2081794"/>
            <a:ext cx="5498692" cy="34193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991" y="2078370"/>
            <a:ext cx="5099664" cy="34227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21190" y="169429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프로젝트 세부 일정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57037" y="1694290"/>
            <a:ext cx="30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팀 구성원 및 역할 분담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4522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1485612" y="463057"/>
            <a:ext cx="2046734" cy="476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전체적인 시스템 설명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9583" t="20694" r="19583" b="20694"/>
          <a:stretch/>
        </p:blipFill>
        <p:spPr>
          <a:xfrm>
            <a:off x="706293" y="381257"/>
            <a:ext cx="779319" cy="7508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21050" y="6026866"/>
            <a:ext cx="2836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https://app.diagrams.net/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192" y="1012186"/>
            <a:ext cx="7687748" cy="538401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50197" t="60319" r="18336" b="28461"/>
          <a:stretch/>
        </p:blipFill>
        <p:spPr>
          <a:xfrm flipH="1">
            <a:off x="7469124" y="5656247"/>
            <a:ext cx="2109343" cy="52670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610600" y="5812333"/>
            <a:ext cx="876300" cy="21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데이터 축적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1485612" y="463057"/>
            <a:ext cx="2046734" cy="476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전체적인 시스템 설명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9583" t="20694" r="19583" b="20694"/>
          <a:stretch/>
        </p:blipFill>
        <p:spPr>
          <a:xfrm>
            <a:off x="706293" y="381257"/>
            <a:ext cx="779319" cy="750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7421" y="2032912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클라이언트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91830" y="2046187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서버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관리자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51948" t="38299" r="19014" b="35922"/>
          <a:stretch/>
        </p:blipFill>
        <p:spPr>
          <a:xfrm>
            <a:off x="9526054" y="1544117"/>
            <a:ext cx="608462" cy="5401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27407" t="25370" r="27407" b="25370"/>
          <a:stretch/>
        </p:blipFill>
        <p:spPr>
          <a:xfrm>
            <a:off x="8927400" y="1383924"/>
            <a:ext cx="607489" cy="6622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rcRect l="21667" t="28519" r="21667" b="28519"/>
          <a:stretch/>
        </p:blipFill>
        <p:spPr>
          <a:xfrm>
            <a:off x="2560796" y="1383805"/>
            <a:ext cx="904875" cy="6860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/>
          <a:srcRect l="25417" t="30533" r="27112" b="28750"/>
          <a:stretch/>
        </p:blipFill>
        <p:spPr>
          <a:xfrm rot="19054521">
            <a:off x="5607585" y="1565403"/>
            <a:ext cx="963480" cy="82638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4874" y="2573082"/>
            <a:ext cx="5814043" cy="30313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978" y="2850637"/>
            <a:ext cx="5495941" cy="247619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306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1485612" y="463057"/>
            <a:ext cx="2046734" cy="4763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전체적인 시스템 설명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9583" t="20694" r="19583" b="20694"/>
          <a:stretch/>
        </p:blipFill>
        <p:spPr>
          <a:xfrm>
            <a:off x="706293" y="381257"/>
            <a:ext cx="779319" cy="750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8593" y="204302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서버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관리자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06862" y="2041279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51948" t="38299" r="19014" b="35922"/>
          <a:stretch/>
        </p:blipFill>
        <p:spPr>
          <a:xfrm>
            <a:off x="2953804" y="1540367"/>
            <a:ext cx="608462" cy="5401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27407" t="25370" r="27407" b="25370"/>
          <a:stretch/>
        </p:blipFill>
        <p:spPr>
          <a:xfrm>
            <a:off x="2355150" y="1380174"/>
            <a:ext cx="607489" cy="6622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6"/>
          <a:srcRect l="19306" t="19306" r="19306" b="19306"/>
          <a:stretch/>
        </p:blipFill>
        <p:spPr>
          <a:xfrm>
            <a:off x="9272038" y="1400945"/>
            <a:ext cx="620699" cy="6206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7"/>
          <a:srcRect l="25417" t="30533" r="27112" b="28750"/>
          <a:stretch/>
        </p:blipFill>
        <p:spPr>
          <a:xfrm rot="19054521">
            <a:off x="5154110" y="1512781"/>
            <a:ext cx="963480" cy="82638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144" y="2573082"/>
            <a:ext cx="5814043" cy="303130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9"/>
          <a:srcRect l="13505"/>
          <a:stretch/>
        </p:blipFill>
        <p:spPr>
          <a:xfrm>
            <a:off x="6998676" y="2729250"/>
            <a:ext cx="1680691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919546" y="2410611"/>
            <a:ext cx="12924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[</a:t>
            </a:r>
            <a:r>
              <a:rPr lang="ko-KR" altLang="en-US" sz="1300" dirty="0" smtClean="0"/>
              <a:t>재고 테이블</a:t>
            </a:r>
            <a:r>
              <a:rPr lang="en-US" altLang="ko-KR" sz="1300" dirty="0"/>
              <a:t>]</a:t>
            </a:r>
            <a:endParaRPr lang="ko-KR" altLang="en-US" sz="13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0"/>
          <a:srcRect l="10587"/>
          <a:stretch/>
        </p:blipFill>
        <p:spPr>
          <a:xfrm>
            <a:off x="6954714" y="4613231"/>
            <a:ext cx="1873643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6873565" y="4285675"/>
            <a:ext cx="19656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/>
              <a:t>[</a:t>
            </a:r>
            <a:r>
              <a:rPr lang="ko-KR" altLang="en-US" sz="1300" dirty="0" smtClean="0"/>
              <a:t>제품 </a:t>
            </a:r>
            <a:r>
              <a:rPr lang="ko-KR" altLang="en-US" sz="1300" dirty="0"/>
              <a:t>샘플 코드 </a:t>
            </a:r>
            <a:r>
              <a:rPr lang="ko-KR" altLang="en-US" sz="1300" dirty="0" smtClean="0"/>
              <a:t>테이블</a:t>
            </a:r>
            <a:r>
              <a:rPr lang="en-US" altLang="ko-KR" sz="1300" dirty="0" smtClean="0"/>
              <a:t>]</a:t>
            </a:r>
            <a:endParaRPr lang="ko-KR" altLang="en-US" sz="13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1"/>
          <a:srcRect l="6107"/>
          <a:stretch/>
        </p:blipFill>
        <p:spPr>
          <a:xfrm>
            <a:off x="9075053" y="3597155"/>
            <a:ext cx="2924023" cy="2446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직사각형 26"/>
          <p:cNvSpPr/>
          <p:nvPr/>
        </p:nvSpPr>
        <p:spPr>
          <a:xfrm>
            <a:off x="8978340" y="3243356"/>
            <a:ext cx="20730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[</a:t>
            </a:r>
            <a:r>
              <a:rPr lang="ko-KR" altLang="en-US" sz="1300" dirty="0" smtClean="0"/>
              <a:t>차트용 주문기록 테이블</a:t>
            </a:r>
            <a:r>
              <a:rPr lang="en-US" altLang="ko-KR" sz="1300" dirty="0"/>
              <a:t>]</a:t>
            </a:r>
            <a:endParaRPr lang="ko-KR" altLang="en-US" sz="1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5029" y="2726444"/>
            <a:ext cx="3004070" cy="31155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951964" y="2444940"/>
            <a:ext cx="151355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[</a:t>
            </a:r>
            <a:r>
              <a:rPr lang="ko-KR" altLang="en-US" sz="1300" dirty="0" smtClean="0"/>
              <a:t>주문기록 테이블</a:t>
            </a:r>
            <a:r>
              <a:rPr lang="en-US" altLang="ko-KR" sz="1300" dirty="0"/>
              <a:t>]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08185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sp>
        <p:nvSpPr>
          <p:cNvPr id="5" name="TextBox 4105"/>
          <p:cNvSpPr txBox="1"/>
          <p:nvPr/>
        </p:nvSpPr>
        <p:spPr>
          <a:xfrm>
            <a:off x="1599513" y="538814"/>
            <a:ext cx="2046735" cy="597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공정과정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8611" t="18750" r="18611" b="18750"/>
          <a:stretch/>
        </p:blipFill>
        <p:spPr>
          <a:xfrm>
            <a:off x="845305" y="482851"/>
            <a:ext cx="589070" cy="58646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13" y="1374151"/>
            <a:ext cx="911669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870" y="6501231"/>
            <a:ext cx="1944130" cy="356769"/>
          </a:xfrm>
          <a:prstGeom prst="rect">
            <a:avLst/>
          </a:prstGeom>
        </p:spPr>
      </p:pic>
      <p:sp>
        <p:nvSpPr>
          <p:cNvPr id="5" name="TextBox 4105"/>
          <p:cNvSpPr txBox="1"/>
          <p:nvPr/>
        </p:nvSpPr>
        <p:spPr>
          <a:xfrm>
            <a:off x="1599513" y="538814"/>
            <a:ext cx="2046735" cy="5972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76" tIns="45738" rIns="91476" bIns="45738" anchor="t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870427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501" b="1" dirty="0" smtClean="0">
                <a:solidFill>
                  <a:srgbClr val="808080">
                    <a:alpha val="100000"/>
                  </a:srgbClr>
                </a:solidFill>
                <a:latin typeface="맑은 고딕"/>
                <a:ea typeface="맑은 고딕"/>
              </a:rPr>
              <a:t>공정과정</a:t>
            </a:r>
            <a:endParaRPr lang="ko-KR" altLang="en-US" sz="2501" b="1" dirty="0">
              <a:solidFill>
                <a:srgbClr val="80808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8611" t="18750" r="18611" b="18750"/>
          <a:stretch/>
        </p:blipFill>
        <p:spPr>
          <a:xfrm>
            <a:off x="845305" y="482851"/>
            <a:ext cx="589070" cy="58646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12" y="1355099"/>
            <a:ext cx="9135750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332</Words>
  <Application>Microsoft Office PowerPoint</Application>
  <PresentationFormat>와이드스크린</PresentationFormat>
  <Paragraphs>76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74</cp:revision>
  <dcterms:created xsi:type="dcterms:W3CDTF">2022-08-17T05:27:51Z</dcterms:created>
  <dcterms:modified xsi:type="dcterms:W3CDTF">2022-08-19T05:59:26Z</dcterms:modified>
</cp:coreProperties>
</file>