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handoutMasterIdLst>
    <p:handoutMasterId r:id="rId30"/>
  </p:handoutMasterIdLst>
  <p:sldIdLst>
    <p:sldId id="315" r:id="rId4"/>
    <p:sldId id="316" r:id="rId5"/>
    <p:sldId id="270" r:id="rId6"/>
    <p:sldId id="283" r:id="rId7"/>
    <p:sldId id="351" r:id="rId8"/>
    <p:sldId id="356" r:id="rId9"/>
    <p:sldId id="352" r:id="rId11"/>
    <p:sldId id="376" r:id="rId12"/>
    <p:sldId id="284" r:id="rId13"/>
    <p:sldId id="285" r:id="rId14"/>
    <p:sldId id="297" r:id="rId15"/>
    <p:sldId id="287" r:id="rId16"/>
    <p:sldId id="280" r:id="rId17"/>
    <p:sldId id="286" r:id="rId18"/>
    <p:sldId id="288" r:id="rId19"/>
    <p:sldId id="281" r:id="rId20"/>
    <p:sldId id="268" r:id="rId21"/>
    <p:sldId id="354" r:id="rId22"/>
    <p:sldId id="353" r:id="rId23"/>
    <p:sldId id="309" r:id="rId24"/>
    <p:sldId id="257" r:id="rId25"/>
    <p:sldId id="311" r:id="rId26"/>
    <p:sldId id="269" r:id="rId27"/>
    <p:sldId id="310" r:id="rId28"/>
    <p:sldId id="350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2BA"/>
    <a:srgbClr val="4472C4"/>
    <a:srgbClr val="4ABCFF"/>
    <a:srgbClr val="2E58A6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1T17:58:24.654" idx="1">
    <p:pos x="2949" y="1769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在选择最后一组帧后，我们通过添加人工移位和旋转来增加数据，以教会网络如何从一个糟糕的位置或方向恢复。这些扰动的大小是从正态分布中随机选取的。这个分布的均值为零，其标准差是我们测量的人类驾驶员的标准差的两倍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判别器训练过程就是求解</a:t>
            </a:r>
            <a:r>
              <a:rPr lang="en-US" altLang="zh-CN"/>
              <a:t>P_g</a:t>
            </a:r>
            <a:r>
              <a:rPr lang="zh-CN" altLang="en-US"/>
              <a:t>和</a:t>
            </a:r>
            <a:r>
              <a:rPr lang="en-US" altLang="zh-CN"/>
              <a:t>P_data</a:t>
            </a:r>
            <a:r>
              <a:rPr lang="zh-CN" altLang="en-US"/>
              <a:t>的</a:t>
            </a:r>
            <a:r>
              <a:rPr lang="en-US" altLang="zh-CN"/>
              <a:t>JS</a:t>
            </a:r>
            <a:r>
              <a:rPr lang="zh-CN" altLang="en-US"/>
              <a:t>散度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policy</a:t>
            </a:r>
            <a:r>
              <a:rPr lang="zh-CN" altLang="en-US"/>
              <a:t>更新过程：从</a:t>
            </a:r>
            <a:r>
              <a:rPr lang="en-US" altLang="zh-CN"/>
              <a:t>buffer</a:t>
            </a:r>
            <a:r>
              <a:rPr lang="zh-CN" altLang="en-US"/>
              <a:t>里面选取数据，然后把状态</a:t>
            </a:r>
            <a:r>
              <a:rPr lang="en-US" altLang="zh-CN"/>
              <a:t>-</a:t>
            </a:r>
            <a:r>
              <a:rPr lang="zh-CN" altLang="en-US"/>
              <a:t>动作对输入判别器，判别器返回一个分数序列（对每个</a:t>
            </a:r>
            <a:r>
              <a:rPr lang="en-US" altLang="zh-CN"/>
              <a:t>s-t</a:t>
            </a:r>
            <a:r>
              <a:rPr lang="zh-CN" altLang="en-US"/>
              <a:t>），</a:t>
            </a:r>
            <a:r>
              <a:rPr lang="en-US" altLang="zh-CN"/>
              <a:t>policy</a:t>
            </a:r>
            <a:r>
              <a:rPr lang="zh-CN" altLang="en-US"/>
              <a:t>用这个奖励计算优势函数。可以理解判别器的分数代替了环境的</a:t>
            </a:r>
            <a:r>
              <a:rPr lang="en-US" altLang="zh-CN"/>
              <a:t>reward</a:t>
            </a:r>
            <a:r>
              <a:rPr lang="zh-CN" altLang="en-US"/>
              <a:t>（因为我们本来也不知道环境的</a:t>
            </a:r>
            <a:r>
              <a:rPr lang="en-US" altLang="zh-CN"/>
              <a:t>reward function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我车辆先前采取的行动不包括在政策提供的功能集中。我们发现，政策可能会过度依赖之前的行动，而牺牲了对输入中包含的其他特征的依赖。为了解决这一问题，我们研究了在训练过程早期用随机噪声替换之前的动作的效果。然而，人们发现，即使有了这些缓解措施，列入以前的行动也会对政策绩效产生不利影响。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毫末智行科技有限公司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毫末智行科技有限公司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635" y="1372870"/>
            <a:ext cx="12192000" cy="3694430"/>
          </a:xfrm>
          <a:prstGeom prst="snip2DiagRect">
            <a:avLst/>
          </a:prstGeom>
          <a:solidFill>
            <a:srgbClr val="4E7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-635" y="663575"/>
            <a:ext cx="3427730" cy="23876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4E7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8763635" y="5567045"/>
            <a:ext cx="3427730" cy="23876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4E72B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760" y="1994535"/>
            <a:ext cx="10698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spc="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思源黑体 CN Light" panose="020B0300000000000000" charset="-122"/>
                <a:ea typeface="思源黑体 CN Light" panose="020B0300000000000000" charset="-122"/>
              </a:rPr>
              <a:t>模仿学习</a:t>
            </a:r>
            <a:endParaRPr lang="zh-CN" altLang="en-US" sz="6000" spc="5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3520" y="4391660"/>
            <a:ext cx="259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讲述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人：刘金石</a:t>
            </a:r>
            <a:endParaRPr lang="zh-CN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4382135" y="2973070"/>
            <a:ext cx="3427730" cy="360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7875" y="3048000"/>
            <a:ext cx="1069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spc="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Corbel" panose="020B0503020204020204" charset="0"/>
                <a:ea typeface="思源黑体 CN Light" panose="020B0300000000000000" charset="-122"/>
                <a:cs typeface="Corbel" panose="020B0503020204020204" charset="0"/>
              </a:rPr>
              <a:t>Imitation Learning</a:t>
            </a:r>
            <a:endParaRPr lang="en-US" altLang="zh-CN" sz="2400" spc="5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Corbel" panose="020B0503020204020204" charset="0"/>
              <a:ea typeface="思源黑体 CN Light" panose="020B0300000000000000" charset="-122"/>
              <a:cs typeface="Corbel" panose="020B0503020204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58495" y="271780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Inverse Reinforcement Learning (IRL)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8495" y="912495"/>
            <a:ext cx="1043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zh-CN" altLang="en-US"/>
              <a:t>在给定专家策略后，不断的寻找</a:t>
            </a:r>
            <a:r>
              <a:rPr lang="en-US" altLang="zh-CN"/>
              <a:t>reward function </a:t>
            </a:r>
            <a:r>
              <a:rPr lang="zh-CN" altLang="en-US"/>
              <a:t>来使专家策略是最优的（</a:t>
            </a:r>
            <a:r>
              <a:rPr lang="en-US" altLang="zh-CN"/>
              <a:t>explainning expert behaviors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4291" r="1580"/>
          <a:stretch>
            <a:fillRect/>
          </a:stretch>
        </p:blipFill>
        <p:spPr>
          <a:xfrm>
            <a:off x="591820" y="1338580"/>
            <a:ext cx="6315710" cy="4741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31965" y="1868805"/>
            <a:ext cx="4744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专家轨迹</a:t>
            </a:r>
            <a:r>
              <a:rPr lang="en-US" altLang="zh-CN"/>
              <a:t> -&gt; </a:t>
            </a:r>
            <a:r>
              <a:rPr lang="zh-CN" altLang="en-US"/>
              <a:t>奖励函数</a:t>
            </a:r>
            <a:r>
              <a:rPr lang="en-US" altLang="zh-CN"/>
              <a:t> -&gt; </a:t>
            </a:r>
            <a:r>
              <a:rPr lang="zh-CN" altLang="en-US"/>
              <a:t>动作策略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cost function </a:t>
            </a:r>
            <a:r>
              <a:rPr lang="zh-CN" altLang="en-US"/>
              <a:t>只是解释了专家轨迹，但没有学习到策略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 cost function </a:t>
            </a:r>
            <a:r>
              <a:rPr lang="zh-CN" altLang="en-US"/>
              <a:t>过程中嵌套了强化学习，因此效率很低。</a:t>
            </a:r>
            <a:endParaRPr lang="zh-CN" altLang="en-US"/>
          </a:p>
          <a:p>
            <a:pPr marL="285750" indent="-285750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80447" y="6002591"/>
                <a:ext cx="2336800" cy="353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𝑎𝑟𝑔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47" y="6002591"/>
                <a:ext cx="2336800" cy="353695"/>
              </a:xfrm>
              <a:prstGeom prst="rect">
                <a:avLst/>
              </a:prstGeom>
              <a:blipFill rotWithShape="1">
                <a:blip r:embed="rId3"/>
                <a:stretch>
                  <a:fillRect l="-24" t="-161" r="24" b="1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6907530" y="4174490"/>
            <a:ext cx="2769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random reward function</a:t>
            </a:r>
            <a:endParaRPr lang="en-US" sz="200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6417310" y="4361815"/>
            <a:ext cx="490220" cy="120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Networks (GAN)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5" y="3123565"/>
            <a:ext cx="8142605" cy="25787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3581400" y="1440815"/>
                <a:ext cx="4937760" cy="995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生成的分布</m:t>
                      </m:r>
                    </m:oMath>
                  </m:oMathPara>
                </a14:m>
                <a:endParaRPr 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𝑑𝑎𝑡𝑎</m:t>
                          </m:r>
                        </m:sub>
                      </m:sSub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专家分布</m:t>
                      </m:r>
                    </m:oMath>
                  </m:oMathPara>
                </a14:m>
                <a:endParaRPr 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r>
                  <a:rPr lang="zh-CN" altLang="en-US" sz="2000"/>
                  <a:t>目标是使得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r>
                  <a:rPr lang="zh-CN" altLang="en-US" sz="2000"/>
                  <a:t>与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CN" sz="2000"/>
                  <a:t> </a:t>
                </a:r>
                <a:r>
                  <a:rPr lang="zh-CN" altLang="en-US" sz="2000"/>
                  <a:t>越接近越好：</a:t>
                </a:r>
                <a:endParaRPr lang="en-US" altLang="zh-CN" sz="2000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40815"/>
                <a:ext cx="4937760" cy="9950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3678555" y="2739390"/>
                <a:ext cx="4210685" cy="3841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𝐺𝑜𝑎𝑙</m:t>
                          </m:r>
                        </m:e>
                        <m:sup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𝑎𝑟𝑔</m:t>
                      </m:r>
                      <m:sSub>
                        <m:sSub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𝑑𝑎𝑡𝑎</m:t>
                          </m:r>
                        </m:sub>
                      </m:sSub>
                      <m:r>
                        <a:rPr lang="en-US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555" y="2739390"/>
                <a:ext cx="4210685" cy="3841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Networks (GAN)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 descr="2019-07-15-1249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5" y="3011170"/>
            <a:ext cx="6925310" cy="302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734757" y="1501076"/>
                <a:ext cx="7066915" cy="1377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 fontAlgn="auto">
                  <a:spcAft>
                    <a:spcPts val="1200"/>
                  </a:spcAft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判别器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sSup>
                      <m:sSup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</m:e>
                      <m:sup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𝑎𝑟𝑔</m:t>
                    </m:r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𝑉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𝐺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𝑉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𝐺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20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𝑙𝑜𝑔𝐷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)]+</m:t>
                    </m:r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𝐺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𝑙𝑜𝑔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)]</m:t>
                    </m:r>
                  </m:oMath>
                </a14:m>
                <a:endParaRPr lang="en-US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spcAft>
                    <a:spcPts val="1200"/>
                  </a:spcAft>
                </a:pP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整体优化目标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𝑎𝑟𝑔</m:t>
                    </m:r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𝑚𝑖𝑛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𝑉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𝐺</m:t>
                    </m:r>
                    <m:r>
                      <a:rPr lang="en-US" sz="20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57" y="1501076"/>
                <a:ext cx="7066915" cy="1377315"/>
              </a:xfrm>
              <a:prstGeom prst="rect">
                <a:avLst/>
              </a:prstGeom>
              <a:blipFill rotWithShape="1">
                <a:blip r:embed="rId3"/>
                <a:stretch>
                  <a:fillRect l="-8" t="-41" r="8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582420" y="1101090"/>
                <a:ext cx="9206230" cy="40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/>
                  <a:t>通过对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与</a:t>
                </a:r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采样，然后用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en-US" altLang="zh-CN" sz="2000"/>
                  <a:t>Discriminator </a:t>
                </a:r>
                <a:r>
                  <a:rPr lang="zh-CN" altLang="en-US" sz="200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与</a:t>
                </a:r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之间的差异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20" y="1101090"/>
                <a:ext cx="9206230" cy="400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3255010"/>
            <a:ext cx="9603740" cy="298894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Networks (GAN)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4415" y="2907665"/>
            <a:ext cx="157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数学解释</a:t>
            </a:r>
            <a:endParaRPr lang="zh-CN" altLang="en-US" sz="2400">
              <a:solidFill>
                <a:srgbClr val="0070C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8495" y="850900"/>
            <a:ext cx="5483860" cy="2056765"/>
            <a:chOff x="1037" y="2342"/>
            <a:chExt cx="8636" cy="32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" y="2709"/>
              <a:ext cx="8637" cy="28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1037" y="2342"/>
                  <a:ext cx="728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r>
                    <a:rPr lang="zh-CN" altLang="en-US"/>
                    <a:t>、给定</a:t>
                  </a:r>
                  <a:r>
                    <a:rPr lang="en-US" altLang="zh-CN"/>
                    <a:t>G</a:t>
                  </a:r>
                  <a:r>
                    <a:rPr lang="zh-CN" altLang="en-US"/>
                    <a:t>，找到最大化</a:t>
                  </a:r>
                  <a:r>
                    <a:rPr lang="en-US" altLang="zh-CN"/>
                    <a:t>V</a:t>
                  </a:r>
                  <a:r>
                    <a:rPr lang="zh-CN" altLang="en-US"/>
                    <a:t>的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" y="2342"/>
                  <a:ext cx="7284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60820" y="859790"/>
            <a:ext cx="4975860" cy="2255520"/>
            <a:chOff x="10332" y="2344"/>
            <a:chExt cx="7836" cy="3552"/>
          </a:xfrm>
        </p:grpSpPr>
        <p:sp>
          <p:nvSpPr>
            <p:cNvPr id="6" name="Text Box 5"/>
            <p:cNvSpPr txBox="1"/>
            <p:nvPr/>
          </p:nvSpPr>
          <p:spPr>
            <a:xfrm>
              <a:off x="10332" y="2344"/>
              <a:ext cx="72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r>
                <a:rPr lang="zh-CN" altLang="en-US"/>
                <a:t>、</a:t>
              </a:r>
              <a:r>
                <a:rPr lang="zh-CN"/>
                <a:t>简写式子，并求导，令结果为</a:t>
              </a:r>
              <a:r>
                <a:rPr lang="en-US" altLang="zh-CN"/>
                <a:t>0</a:t>
              </a:r>
              <a:endParaRPr lang="en-US" altLang="zh-C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06" y="2924"/>
              <a:ext cx="7463" cy="8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74" y="3616"/>
              <a:ext cx="5903" cy="119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27" y="4810"/>
              <a:ext cx="2079" cy="10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06" y="4722"/>
              <a:ext cx="3808" cy="11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838200" y="2935605"/>
                <a:ext cx="46253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r>
                  <a:rPr lang="zh-CN" altLang="en-US"/>
                  <a:t>、将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带入原式，化简</a:t>
                </a:r>
                <a:endParaRPr lang="en-US" altLang="zh-CN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5605"/>
                <a:ext cx="462534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1"/>
          <p:cNvSpPr txBox="1"/>
          <p:nvPr/>
        </p:nvSpPr>
        <p:spPr>
          <a:xfrm>
            <a:off x="8645525" y="5573395"/>
            <a:ext cx="2540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https://www.jianshu.com/p/4d10ca0ab040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Networks (GAN)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20" y="907415"/>
            <a:ext cx="7045960" cy="46075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58495" y="5957570"/>
            <a:ext cx="775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https://arxiv.org/abs/1801.02610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0" y="3121660"/>
            <a:ext cx="8244840" cy="27482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Imitation Learning (GAIL)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4555" y="1029970"/>
            <a:ext cx="739521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Aft>
                <a:spcPts val="1200"/>
              </a:spcAft>
              <a:buFont typeface="Arial" panose="02080604020202020204" pitchFamily="34" charset="0"/>
              <a:buChar char="•"/>
            </a:pPr>
            <a:r>
              <a:rPr lang="zh-CN" altLang="en-US"/>
              <a:t>把模仿学习中的专家策略轨迹当作真样本</a:t>
            </a:r>
            <a:endParaRPr lang="zh-CN" altLang="en-US"/>
          </a:p>
          <a:p>
            <a:pPr marL="285750" indent="-285750" fontAlgn="auto">
              <a:spcAft>
                <a:spcPts val="1200"/>
              </a:spcAft>
              <a:buFont typeface="Arial" panose="02080604020202020204" pitchFamily="34" charset="0"/>
              <a:buChar char="•"/>
            </a:pPr>
            <a:r>
              <a:rPr lang="zh-CN" altLang="en-US"/>
              <a:t>把</a:t>
            </a:r>
            <a:r>
              <a:rPr lang="en-US" altLang="zh-CN"/>
              <a:t>GAN</a:t>
            </a:r>
            <a:r>
              <a:rPr lang="zh-CN" altLang="en-US"/>
              <a:t>中的</a:t>
            </a:r>
            <a:r>
              <a:rPr lang="en-US" altLang="zh-CN"/>
              <a:t>Generator </a:t>
            </a:r>
            <a:r>
              <a:rPr lang="zh-CN" altLang="en-US"/>
              <a:t>替换为某种策略搜索算法（</a:t>
            </a:r>
            <a:r>
              <a:rPr lang="en-US" altLang="zh-CN"/>
              <a:t>TRPO</a:t>
            </a:r>
            <a:r>
              <a:rPr lang="zh-CN" altLang="en-US"/>
              <a:t>，</a:t>
            </a:r>
            <a:r>
              <a:rPr lang="en-US" altLang="zh-CN"/>
              <a:t>PPO</a:t>
            </a:r>
            <a:r>
              <a:rPr lang="zh-CN" altLang="en-US"/>
              <a:t>等）</a:t>
            </a:r>
            <a:endParaRPr lang="zh-CN" altLang="en-US"/>
          </a:p>
          <a:p>
            <a:pPr marL="285750" indent="-285750" fontAlgn="auto">
              <a:spcAft>
                <a:spcPts val="1200"/>
              </a:spcAft>
              <a:buFont typeface="Arial" panose="02080604020202020204" pitchFamily="34" charset="0"/>
              <a:buChar char="•"/>
            </a:pPr>
            <a:r>
              <a:rPr lang="zh-CN" altLang="en-US"/>
              <a:t>通过生成对抗训练去逼近专家策略</a:t>
            </a:r>
            <a:endParaRPr lang="zh-CN" altLang="en-US"/>
          </a:p>
          <a:p>
            <a:pPr marL="285750" indent="-285750" fontAlgn="auto">
              <a:spcAft>
                <a:spcPts val="1200"/>
              </a:spcAft>
              <a:buFont typeface="Arial" panose="02080604020202020204" pitchFamily="34" charset="0"/>
              <a:buChar char="•"/>
            </a:pPr>
            <a:r>
              <a:rPr lang="zh-CN" altLang="en-US"/>
              <a:t>判别器对生成样本的分数作为回报</a:t>
            </a:r>
            <a:endParaRPr lang="zh-CN" altLang="en-US"/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Generative Adversarial Imitation Learning (GAIL)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876300"/>
            <a:ext cx="9289415" cy="41725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56005" y="5048885"/>
            <a:ext cx="9589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GAIL:https://arxiv.org/abs/1606.03476</a:t>
            </a:r>
            <a:endParaRPr lang="en-US"/>
          </a:p>
          <a:p>
            <a:r>
              <a:rPr lang="en-US"/>
              <a:t>TRPO:https://arxiv.org/abs/1502.05477</a:t>
            </a:r>
            <a:endParaRPr lang="en-US"/>
          </a:p>
          <a:p>
            <a:r>
              <a:rPr lang="en-US"/>
              <a:t>https://zhuanlan.zhihu.com/p/69773693</a:t>
            </a:r>
            <a:endParaRPr lang="en-US"/>
          </a:p>
          <a:p>
            <a:r>
              <a:rPr lang="en-US"/>
              <a:t>https://blog.csdn.net/weixin_37895339/article/details/82863379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914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Imitating Driver Behavior with Generative Adversarial Networks (2017)</a:t>
            </a:r>
            <a:endParaRPr lang="zh-CN" altLang="en-US" sz="2400"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910"/>
            <a:ext cx="4759325" cy="30816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95" y="2385695"/>
            <a:ext cx="5208905" cy="271653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04215" y="847090"/>
            <a:ext cx="662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环境信息：</a:t>
            </a:r>
            <a:r>
              <a:rPr lang="en-US" altLang="zh-CN">
                <a:sym typeface="+mn-ea"/>
              </a:rPr>
              <a:t>Rllib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NGSim</a:t>
            </a:r>
            <a:r>
              <a:rPr lang="zh-CN" altLang="en-US">
                <a:sym typeface="+mn-ea"/>
              </a:rPr>
              <a:t>、随机挑选自车。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每次模拟以10Hz持续100步，遇到碰撞则提前停止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策略输入特征：</a:t>
            </a:r>
            <a:endParaRPr lang="zh-CN" altLang="en-US"/>
          </a:p>
          <a:p>
            <a:r>
              <a:rPr lang="en-US" altLang="zh-CN">
                <a:sym typeface="+mn-ea"/>
              </a:rPr>
              <a:t>	Core feature, LIDAR-like beams, three indictor features. </a:t>
            </a:r>
            <a:endParaRPr lang="en-US" altLang="zh-CN"/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8200" y="518795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LIDAR-like beams: </a:t>
            </a:r>
            <a:r>
              <a:rPr lang="en-US" altLang="zh-CN">
                <a:sym typeface="+mn-ea"/>
              </a:rPr>
              <a:t>distance and range rate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Indictor features: </a:t>
            </a:r>
            <a:r>
              <a:rPr lang="en-US"/>
              <a:t>当自我车发生碰撞、驶离道路或反向行驶时，这些特征值为1，否则为0。</a:t>
            </a:r>
            <a:endParaRPr lang="en-US"/>
          </a:p>
          <a:p>
            <a:endParaRPr lang="en-US"/>
          </a:p>
          <a:p>
            <a:r>
              <a:rPr lang="zh-CN" altLang="en-US"/>
              <a:t>最终所有的特征被串联成一个51个元素的矢量作为输入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64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Imitating Driver Behavior with Generative Adversarial Networks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65" y="1632585"/>
            <a:ext cx="4360545" cy="35934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5855"/>
            <a:ext cx="3455035" cy="27158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978535"/>
            <a:ext cx="4785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</a:t>
            </a:r>
            <a:r>
              <a:rPr lang="en-US" altLang="zh-CN"/>
              <a:t>turn-rate and acceleration</a:t>
            </a:r>
            <a:endParaRPr lang="en-US" altLang="zh-CN"/>
          </a:p>
          <a:p>
            <a:r>
              <a:rPr lang="zh-CN" altLang="en-US"/>
              <a:t>专家数据：</a:t>
            </a:r>
            <a:r>
              <a:rPr lang="en-US" altLang="zh-CN"/>
              <a:t>NGSim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648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Parallelized and Randomized Adversarial Imitation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Learning for Safety-Critical Self-Driving Vehicles (2021)</a:t>
            </a:r>
            <a:endParaRPr lang="en-US" sz="2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8495" y="1230630"/>
            <a:ext cx="11352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(Augmented Random Search)ARS+GAIL -&gt; parallelized and randomized adversarialimitation learning (RAIL)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基于无导数简单线性策略优化（based on derivative-free simple linear policy optimization）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实现与专家数据同样的性能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在分布式并行环境更有效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4634865"/>
            <a:ext cx="10977880" cy="16313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8495" y="2780665"/>
            <a:ext cx="90404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LIDAR sensor data has a</a:t>
            </a:r>
            <a:r>
              <a:rPr lang="en-US" altLang="zh-CN"/>
              <a:t>n </a:t>
            </a:r>
            <a:r>
              <a:rPr lang="zh-CN" altLang="en-US"/>
              <a:t>maximum range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surrounding the host vehicle</a:t>
            </a:r>
            <a:endParaRPr lang="zh-CN" altLang="en-US"/>
          </a:p>
          <a:p>
            <a:r>
              <a:rPr lang="en-US" altLang="zh-CN"/>
              <a:t>Action:(Discrete space)</a:t>
            </a:r>
            <a:endParaRPr lang="en-US" altLang="zh-CN"/>
          </a:p>
          <a:p>
            <a:r>
              <a:rPr lang="en-US" altLang="zh-CN"/>
              <a:t>	1) current status 2) accelerating  speed 3) decelerating  speed 4) making a left lane 	change 5) making a left lane change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E7F5F5"/>
              </a:clrFrom>
              <a:clrTo>
                <a:srgbClr val="E7F5F5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2" t="16482" r="16482" b="16482"/>
          <a:stretch>
            <a:fillRect/>
          </a:stretch>
        </p:blipFill>
        <p:spPr>
          <a:xfrm>
            <a:off x="570230" y="257175"/>
            <a:ext cx="1906905" cy="1906905"/>
          </a:xfrm>
          <a:custGeom>
            <a:avLst/>
            <a:gdLst>
              <a:gd name="connsiteX0" fmla="*/ 2298697 w 4597394"/>
              <a:gd name="connsiteY0" fmla="*/ 0 h 4597394"/>
              <a:gd name="connsiteX1" fmla="*/ 4597394 w 4597394"/>
              <a:gd name="connsiteY1" fmla="*/ 2298697 h 4597394"/>
              <a:gd name="connsiteX2" fmla="*/ 2298697 w 4597394"/>
              <a:gd name="connsiteY2" fmla="*/ 4597394 h 4597394"/>
              <a:gd name="connsiteX3" fmla="*/ 0 w 4597394"/>
              <a:gd name="connsiteY3" fmla="*/ 2298697 h 4597394"/>
              <a:gd name="connsiteX4" fmla="*/ 2298697 w 4597394"/>
              <a:gd name="connsiteY4" fmla="*/ 0 h 459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7394" h="4597394">
                <a:moveTo>
                  <a:pt x="2298697" y="0"/>
                </a:moveTo>
                <a:cubicBezTo>
                  <a:pt x="3568232" y="0"/>
                  <a:pt x="4597394" y="1029162"/>
                  <a:pt x="4597394" y="2298697"/>
                </a:cubicBezTo>
                <a:cubicBezTo>
                  <a:pt x="4597394" y="3568232"/>
                  <a:pt x="3568232" y="4597394"/>
                  <a:pt x="2298697" y="4597394"/>
                </a:cubicBezTo>
                <a:cubicBezTo>
                  <a:pt x="1029162" y="4597394"/>
                  <a:pt x="0" y="3568232"/>
                  <a:pt x="0" y="2298697"/>
                </a:cubicBezTo>
                <a:cubicBezTo>
                  <a:pt x="0" y="1029162"/>
                  <a:pt x="1029162" y="0"/>
                  <a:pt x="229869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剪去对角的矩形 1"/>
          <p:cNvSpPr/>
          <p:nvPr/>
        </p:nvSpPr>
        <p:spPr>
          <a:xfrm>
            <a:off x="-3810" y="0"/>
            <a:ext cx="3264535" cy="6857365"/>
          </a:xfrm>
          <a:prstGeom prst="snip2DiagRect">
            <a:avLst/>
          </a:prstGeom>
          <a:solidFill>
            <a:srgbClr val="4E7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85140" y="3260328"/>
            <a:ext cx="32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Contents</a:t>
            </a:r>
            <a:endParaRPr lang="en-US" altLang="zh-CN" sz="2800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5140" y="2058672"/>
            <a:ext cx="229325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目</a:t>
            </a:r>
            <a:r>
              <a:rPr lang="en-US" altLang="zh-CN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录</a:t>
            </a:r>
            <a:endParaRPr lang="zh-CN" altLang="en-US" sz="6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485140" y="3970655"/>
            <a:ext cx="1669415" cy="72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66095" y="1327888"/>
            <a:ext cx="3089387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行为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克隆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6095" y="2575028"/>
            <a:ext cx="3089387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逆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强化学习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11066" y="1462545"/>
            <a:ext cx="6091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1066" y="2848750"/>
            <a:ext cx="6091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5525" y="1786890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  <a:cs typeface="Corbel" panose="020B0503020204020204" charset="0"/>
                <a:sym typeface="+mn-ea"/>
              </a:rPr>
              <a:t>Behaviour Cloning (BC)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charset="0"/>
              <a:cs typeface="Corbel" panose="020B0503020204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635" y="3034665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  <a:cs typeface="Corbel" panose="020B0503020204020204" charset="0"/>
                <a:sym typeface="+mn-ea"/>
              </a:rPr>
              <a:t>Inverse Reinforcement Learning (IRL)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charset="0"/>
              <a:cs typeface="Corbel" panose="020B05030202040202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11090" y="3853815"/>
            <a:ext cx="5969000" cy="802640"/>
            <a:chOff x="7734" y="6069"/>
            <a:chExt cx="9400" cy="1264"/>
          </a:xfrm>
        </p:grpSpPr>
        <p:sp>
          <p:nvSpPr>
            <p:cNvPr id="12" name="文本框 11"/>
            <p:cNvSpPr txBox="1"/>
            <p:nvPr/>
          </p:nvSpPr>
          <p:spPr>
            <a:xfrm>
              <a:off x="9595" y="6069"/>
              <a:ext cx="6284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Ubuntu Mono" panose="020B0509030602030204" charset="0"/>
                  <a:ea typeface="思源黑体 CN Regular" panose="020B0500000000000000" pitchFamily="34" charset="-122"/>
                  <a:cs typeface="Ubuntu Mono" panose="020B0509030602030204" charset="0"/>
                </a:rPr>
                <a:t>GAIL-discriminator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ea typeface="思源黑体 CN Regular" panose="020B0500000000000000" pitchFamily="34" charset="-122"/>
                <a:cs typeface="Ubuntu Mono" panose="020B05090306020302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734" y="6469"/>
              <a:ext cx="9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615" y="6753"/>
              <a:ext cx="7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2E58A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  <a:sym typeface="+mn-ea"/>
                </a:rPr>
                <a:t>Generative Adversarial Networks (GAN)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  <a:cs typeface="Corbel" panose="020B0503020204020204" charset="0"/>
                <a:sym typeface="+mn-e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11090" y="5231765"/>
            <a:ext cx="5969000" cy="802640"/>
            <a:chOff x="7734" y="6069"/>
            <a:chExt cx="9400" cy="1264"/>
          </a:xfrm>
        </p:grpSpPr>
        <p:sp>
          <p:nvSpPr>
            <p:cNvPr id="15" name="文本框 11"/>
            <p:cNvSpPr txBox="1"/>
            <p:nvPr/>
          </p:nvSpPr>
          <p:spPr>
            <a:xfrm>
              <a:off x="9595" y="6069"/>
              <a:ext cx="4865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Ubuntu Mono" panose="020B0509030602030204" charset="0"/>
                  <a:ea typeface="思源黑体 CN Regular" panose="020B0500000000000000" pitchFamily="34" charset="-122"/>
                  <a:cs typeface="Ubuntu Mono" panose="020B0509030602030204" charset="0"/>
                  <a:sym typeface="+mn-ea"/>
                </a:rPr>
                <a:t>GAIL-generator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" name="文本框 23"/>
            <p:cNvSpPr txBox="1"/>
            <p:nvPr/>
          </p:nvSpPr>
          <p:spPr>
            <a:xfrm>
              <a:off x="7734" y="6469"/>
              <a:ext cx="9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文本框 8"/>
            <p:cNvSpPr txBox="1"/>
            <p:nvPr/>
          </p:nvSpPr>
          <p:spPr>
            <a:xfrm>
              <a:off x="9615" y="6753"/>
              <a:ext cx="7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2E58A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  <a:sym typeface="+mn-ea"/>
                </a:rPr>
                <a:t>Proximal Policy Optimization (PPO)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charset="0"/>
                <a:cs typeface="Corbel" panose="020B0503020204020204" charset="0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Policy Gradient (PG)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85" y="912495"/>
            <a:ext cx="6090285" cy="41770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58495" y="967740"/>
            <a:ext cx="52095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Policy Gradient </a:t>
            </a:r>
            <a:r>
              <a:rPr lang="zh-CN" altLang="en-US" sz="2000"/>
              <a:t>的不足：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训练不稳定</a:t>
            </a:r>
            <a:endParaRPr lang="zh-CN" altLang="en-US" sz="2000"/>
          </a:p>
          <a:p>
            <a:r>
              <a:rPr lang="en-US" altLang="zh-CN" sz="2000"/>
              <a:t>      (Trust region and natural policy gradient)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采样效率低下</a:t>
            </a:r>
            <a:r>
              <a:rPr lang="en-US" altLang="zh-CN" sz="2000">
                <a:solidFill>
                  <a:srgbClr val="FF0000"/>
                </a:solidFill>
              </a:rPr>
              <a:t>(on-policy to off-policy)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/>
              <a:t>      Importance sampling</a:t>
            </a:r>
            <a:endParaRPr lang="en-US" altLang="zh-CN" sz="2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rcRect r="42619" b="71785"/>
          <a:stretch>
            <a:fillRect/>
          </a:stretch>
        </p:blipFill>
        <p:spPr>
          <a:xfrm>
            <a:off x="944880" y="2844165"/>
            <a:ext cx="3906520" cy="5105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rcRect r="4258" b="46585"/>
          <a:stretch>
            <a:fillRect/>
          </a:stretch>
        </p:blipFill>
        <p:spPr>
          <a:xfrm>
            <a:off x="944880" y="3669665"/>
            <a:ext cx="4208780" cy="724535"/>
          </a:xfrm>
          <a:prstGeom prst="rect">
            <a:avLst/>
          </a:prstGeom>
        </p:spPr>
      </p:pic>
      <p:pic>
        <p:nvPicPr>
          <p:cNvPr id="19" name="Picture 18" descr="Screenshot from 2022-01-21 14-08-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585" y="5234305"/>
            <a:ext cx="7909560" cy="87122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944880" y="4852670"/>
            <a:ext cx="377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Ubuntu Mono" panose="020B0509030602030204" charset="0"/>
                <a:cs typeface="Ubuntu Mono" panose="020B0509030602030204" charset="0"/>
              </a:rPr>
              <a:t>Importance sampling</a:t>
            </a:r>
            <a:endParaRPr lang="en-US" sz="24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（</a:t>
            </a:r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Proximal Policy Gradient</a:t>
            </a:r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）</a:t>
            </a:r>
            <a:r>
              <a:rPr 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PPO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 l="25449" t="51720" b="7523"/>
          <a:stretch>
            <a:fillRect/>
          </a:stretch>
        </p:blipFill>
        <p:spPr>
          <a:xfrm>
            <a:off x="916940" y="4815840"/>
            <a:ext cx="5506085" cy="868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4866"/>
          <a:stretch>
            <a:fillRect/>
          </a:stretch>
        </p:blipFill>
        <p:spPr>
          <a:xfrm>
            <a:off x="1082675" y="894715"/>
            <a:ext cx="7338060" cy="32492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r="4179"/>
          <a:stretch>
            <a:fillRect/>
          </a:stretch>
        </p:blipFill>
        <p:spPr>
          <a:xfrm>
            <a:off x="4943475" y="3321685"/>
            <a:ext cx="1283335" cy="423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59513" t="10189" b="57813"/>
          <a:stretch>
            <a:fillRect/>
          </a:stretch>
        </p:blipFill>
        <p:spPr>
          <a:xfrm>
            <a:off x="5095875" y="4034155"/>
            <a:ext cx="2990215" cy="681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2675" y="4290695"/>
            <a:ext cx="287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损失函数：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（</a:t>
            </a:r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Proximal Policy Gradient</a:t>
            </a:r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）</a:t>
            </a:r>
            <a:r>
              <a:rPr 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PPO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409065"/>
            <a:ext cx="6304915" cy="42665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4895" y="1010285"/>
            <a:ext cx="1008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分布</a:t>
            </a:r>
            <a:r>
              <a:rPr lang="en-US" altLang="zh-CN" sz="2000"/>
              <a:t>p(x)</a:t>
            </a:r>
            <a:r>
              <a:rPr lang="zh-CN" altLang="en-US" sz="2000"/>
              <a:t>和</a:t>
            </a:r>
            <a:r>
              <a:rPr lang="en-US" altLang="zh-CN" sz="2000"/>
              <a:t>q(x)</a:t>
            </a:r>
            <a:r>
              <a:rPr lang="zh-CN" altLang="en-US" sz="2000"/>
              <a:t>不能相差太多，否则需要进行非常多次的采样，才能得到近似的结果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（</a:t>
            </a:r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Proximal Policy Gradient</a:t>
            </a:r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）</a:t>
            </a:r>
            <a:r>
              <a:rPr 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PPO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53770"/>
            <a:ext cx="6552565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（</a:t>
            </a:r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Proximal Policy Gradient</a:t>
            </a:r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）</a:t>
            </a:r>
            <a:r>
              <a:rPr 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PPO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05" y="872490"/>
            <a:ext cx="6459220" cy="47929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9925" y="5665470"/>
            <a:ext cx="447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https://arxiv.org/abs/1707.06347</a:t>
            </a:r>
            <a:endParaRPr lang="en-US"/>
          </a:p>
          <a:p>
            <a:r>
              <a:rPr lang="en-US"/>
              <a:t>https://www.jianshu.com/p/9f113adc0c50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（</a:t>
            </a:r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Proximal Policy Gradient</a:t>
            </a:r>
            <a:r>
              <a:rPr lang="zh-CN" alt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）</a:t>
            </a:r>
            <a:r>
              <a:rPr lang="en-US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PPO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753110"/>
            <a:ext cx="6433185" cy="3484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70" y="2889250"/>
            <a:ext cx="6591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Imitation Learning (IL)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55" y="4462780"/>
            <a:ext cx="6790690" cy="1543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997585"/>
            <a:ext cx="54692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  <a:latin typeface="AR PL UKai HK" panose="02000503000000000000" charset="-122"/>
                <a:ea typeface="AR PL UKai HK" panose="02000503000000000000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 PL UKai HK" panose="02000503000000000000" charset="-122"/>
                <a:ea typeface="AR PL UKai HK" panose="02000503000000000000" charset="-122"/>
              </a:rPr>
              <a:t>在深度强化学习中需要定义奖励函数，但是在很多环境，很难根据状态特征建立合理的奖励函数。</a:t>
            </a:r>
            <a:endParaRPr lang="zh-CN" altLang="en-US" sz="2000">
              <a:solidFill>
                <a:schemeClr val="tx1"/>
              </a:solidFill>
              <a:uFillTx/>
              <a:latin typeface="AR PL UKai HK" panose="02000503000000000000" charset="-122"/>
              <a:ea typeface="AR PL UKai HK" panose="02000503000000000000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uFillTx/>
                <a:latin typeface="AR PL UKai HK" panose="02000503000000000000" charset="-122"/>
                <a:ea typeface="AR PL UKai HK" panose="02000503000000000000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 PL UKai HK" panose="02000503000000000000" charset="-122"/>
                <a:ea typeface="AR PL UKai HK" panose="02000503000000000000" charset="-122"/>
              </a:rPr>
              <a:t>人类学习新东西一个很重要的方法就是模仿别人的动作来学习，不需要知道奖励函数。</a:t>
            </a:r>
            <a:endParaRPr lang="zh-CN" altLang="en-US" sz="2000">
              <a:solidFill>
                <a:schemeClr val="tx1"/>
              </a:solidFill>
              <a:uFillTx/>
              <a:latin typeface="AR PL UKai HK" panose="02000503000000000000" charset="-122"/>
              <a:ea typeface="AR PL UKai HK" panose="02000503000000000000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3155950"/>
            <a:ext cx="83083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  <a:sym typeface="+mn-ea"/>
              </a:rPr>
              <a:t>Behaviour Cloning (BC)</a:t>
            </a:r>
            <a:endParaRPr lang="zh-CN" altLang="en-US" sz="22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  <a:sym typeface="+mn-ea"/>
              </a:rPr>
              <a:t>Inverse Reinforcement Learning (IRL)</a:t>
            </a:r>
            <a:endParaRPr lang="zh-CN" altLang="en-US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AutoNum type="arabicPeriod"/>
            </a:pPr>
            <a:r>
              <a:rPr lang="en-US" altLang="zh-CN" sz="2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  <a:sym typeface="+mn-ea"/>
              </a:rPr>
              <a:t>Generative Adversarial Imitation Learning (GAIL)</a:t>
            </a:r>
            <a:endParaRPr lang="en-US" altLang="zh-CN" sz="220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997585"/>
            <a:ext cx="5139690" cy="1918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5" y="1040765"/>
            <a:ext cx="8256905" cy="1876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8495" y="271780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Behaviour Cloning (BC)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35" y="3226435"/>
            <a:ext cx="2905125" cy="2638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3131820"/>
            <a:ext cx="6263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学习过程：监督学习（多层线性感知网络）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单纯的模仿专家的行为而不去推理这些行为背后的原因</a:t>
            </a:r>
            <a:endParaRPr lang="zh-CN" altLang="en-US"/>
          </a:p>
          <a:p>
            <a:r>
              <a:rPr lang="zh-CN" altLang="en-US"/>
              <a:t>不足：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容易发生状态漂移：由于误差累加容易导致越来越不准确的估计以及导致进入无效状态</a:t>
            </a:r>
            <a:r>
              <a:rPr lang="en-US" altLang="zh-CN"/>
              <a:t> =&gt; </a:t>
            </a:r>
            <a:r>
              <a:rPr lang="zh-CN" altLang="en-US"/>
              <a:t>收集更多的专家轨迹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58495" y="271780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Behaviour Cloning (BC)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45" y="1346200"/>
            <a:ext cx="2280285" cy="416623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120775" y="5410200"/>
            <a:ext cx="6755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https://arxiv.org/abs/1604.07316</a:t>
            </a:r>
            <a:endParaRPr lang="en-US" sz="1600"/>
          </a:p>
          <a:p>
            <a:r>
              <a:rPr lang="en-US" sz="1600"/>
              <a:t>Bojarski M, Del Testa D, Dworakowski D, et al. End to end learning for self-driving cars[J]. arXiv preprint arXiv:1604.07316, 2016.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525"/>
            <a:ext cx="7493635" cy="35782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8495" y="78676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End to End Learning for Self-Driving Cars (2016)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End to End Learning for Self-Driving Cars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8495" y="783590"/>
            <a:ext cx="10583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训练：</a:t>
            </a:r>
            <a:endParaRPr lang="zh-CN" altLang="en-US"/>
          </a:p>
          <a:p>
            <a:pPr marL="0" lvl="1"/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 </a:t>
            </a:r>
            <a:r>
              <a:rPr lang="zh-CN" altLang="en-US"/>
              <a:t>采集专家数据：采集的图像与相应的转向命令，</a:t>
            </a:r>
            <a:r>
              <a:rPr lang="zh-CN" altLang="en-US">
                <a:sym typeface="+mn-ea"/>
              </a:rPr>
              <a:t>视频数据中采样到的图片（每秒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帧）作为输入</a:t>
            </a:r>
            <a:endParaRPr lang="zh-CN" altLang="en-US"/>
          </a:p>
          <a:p>
            <a:pPr lvl="1"/>
            <a:r>
              <a:rPr lang="zh-CN" altLang="en-US"/>
              <a:t>标签：转向命令</a:t>
            </a:r>
            <a:endParaRPr lang="zh-CN" altLang="en-US"/>
          </a:p>
          <a:p>
            <a:pPr lvl="1"/>
            <a:r>
              <a:rPr lang="zh-CN" altLang="en-US"/>
              <a:t>损失：输出的命令与预期的命令的</a:t>
            </a:r>
            <a:r>
              <a:rPr lang="en-US" altLang="zh-CN"/>
              <a:t>MSE</a:t>
            </a:r>
            <a:endParaRPr lang="en-US" altLang="zh-CN"/>
          </a:p>
          <a:p>
            <a:pPr lvl="0"/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  </a:t>
            </a:r>
            <a:r>
              <a:rPr lang="zh-CN" altLang="en-US"/>
              <a:t>图像增强</a:t>
            </a:r>
            <a:endParaRPr lang="zh-CN" altLang="en-US"/>
          </a:p>
          <a:p>
            <a:pPr lvl="0"/>
            <a:r>
              <a:rPr lang="en-US" altLang="zh-CN"/>
              <a:t>        在选择最后一组帧后，我们通过添加人工移位和旋转来增加数据，</a:t>
            </a:r>
            <a:endParaRPr lang="en-US" altLang="zh-CN"/>
          </a:p>
          <a:p>
            <a:pPr lvl="0"/>
            <a:r>
              <a:rPr lang="en-US" altLang="zh-CN"/>
              <a:t>        以教会网络如何从一个糟糕的位置或方向恢复。</a:t>
            </a:r>
            <a:endParaRPr lang="en-US" altLang="zh-CN"/>
          </a:p>
          <a:p>
            <a:pPr lvl="1"/>
            <a:r>
              <a:rPr lang="zh-CN" altLang="en-US"/>
              <a:t>Additional shifts between the cameras and all rotations are simulated by viewpoint transformation of</a:t>
            </a:r>
            <a:r>
              <a:rPr lang="en-US" altLang="zh-CN"/>
              <a:t> </a:t>
            </a:r>
            <a:r>
              <a:rPr lang="zh-CN" altLang="en-US"/>
              <a:t>the image from the nearest camera.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30" y="2997835"/>
            <a:ext cx="6833235" cy="3241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668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End to End Learning for Self-Driving Cars</a:t>
            </a:r>
            <a:endParaRPr 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20" y="1925955"/>
            <a:ext cx="8924925" cy="3257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2310" y="933450"/>
            <a:ext cx="481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模拟过程：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82930" y="292735"/>
            <a:ext cx="863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Efficient Motion Planning for Automated Lane Change based on Imitation Learning and Mixed-Integer Optimization (2020)</a:t>
            </a:r>
            <a:endParaRPr lang="zh-CN" altLang="en-US" sz="2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8495" y="1204595"/>
            <a:ext cx="481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换道场景：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5" y="1122680"/>
            <a:ext cx="5050155" cy="2178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595630" y="3300730"/>
                <a:ext cx="11000105" cy="258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方案：</a:t>
                </a:r>
                <a:endParaRPr lang="zh-CN" altLang="en-US"/>
              </a:p>
              <a:p>
                <a:pPr marL="342900" indent="-342900">
                  <a:buAutoNum type="arabicPeriod"/>
                </a:pPr>
                <a:r>
                  <a:rPr lang="zh-CN" altLang="en-US"/>
                  <a:t>使用优化的方法生成换道轨迹作为学习数据（Mixed Integer Quadratic Problem based optimization (MIQP)）</a:t>
                </a:r>
                <a:endParaRPr lang="zh-CN" altLang="en-US"/>
              </a:p>
              <a:p>
                <a:pPr marL="342900" indent="-342900">
                  <a:buAutoNum type="arabicPeriod"/>
                </a:pPr>
                <a:r>
                  <a:rPr lang="zh-CN" altLang="en-US"/>
                  <a:t>然后用分类算法决定是否可以换道（</a:t>
                </a:r>
                <a:r>
                  <a:rPr lang="en-US" altLang="zh-CN"/>
                  <a:t>DT</a:t>
                </a:r>
                <a:r>
                  <a:rPr lang="zh-CN" altLang="en-US"/>
                  <a:t>，</a:t>
                </a:r>
                <a:r>
                  <a:rPr lang="en-US" altLang="zh-CN"/>
                  <a:t>KNN</a:t>
                </a:r>
                <a:r>
                  <a:rPr lang="zh-CN" altLang="en-US"/>
                  <a:t>，</a:t>
                </a:r>
                <a:r>
                  <a:rPr lang="en-US" altLang="zh-CN"/>
                  <a:t>SVM</a:t>
                </a:r>
                <a:r>
                  <a:rPr lang="zh-CN" altLang="en-US"/>
                  <a:t>，</a:t>
                </a:r>
                <a:r>
                  <a:rPr lang="en-US" altLang="zh-CN"/>
                  <a:t>NB</a:t>
                </a:r>
                <a:r>
                  <a:rPr lang="zh-CN" altLang="en-US"/>
                  <a:t>）</a:t>
                </a:r>
                <a:endParaRPr lang="zh-CN" altLang="en-US"/>
              </a:p>
              <a:p>
                <a:pPr marL="342900" indent="-342900">
                  <a:buAutoNum type="arabicPeriod"/>
                </a:pPr>
                <a:r>
                  <a:rPr lang="zh-CN" altLang="en-US"/>
                  <a:t>用多层感知机学习换道轨迹（监督学习）</a:t>
                </a:r>
                <a:endParaRPr lang="zh-CN" altLang="en-US"/>
              </a:p>
              <a:p>
                <a:pPr marL="342900" indent="-342900">
                  <a:buAutoNum type="arabicPeriod"/>
                </a:pPr>
                <a:endParaRPr lang="zh-CN" altLang="en-US"/>
              </a:p>
              <a:p>
                <a:pPr indent="0">
                  <a:buNone/>
                </a:pPr>
                <a:r>
                  <a:rPr lang="zh-CN" altLang="en-US"/>
                  <a:t>网络输入：</a:t>
                </a:r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	velocity, acceleration, position, and the current state of the traffic condition</a:t>
                </a:r>
                <a:endParaRPr lang="en-US" altLang="zh-CN"/>
              </a:p>
              <a:p>
                <a:pPr indent="0">
                  <a:buNone/>
                </a:pPr>
                <a:r>
                  <a:rPr lang="zh-CN" altLang="en-US"/>
                  <a:t>输出：</a:t>
                </a:r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	two control signal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en-US" altLang="zh-CN"/>
                  <a:t> (acceleration and angular acceleration)</a:t>
                </a:r>
                <a:endParaRPr lang="en-US" altLang="zh-CN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0" y="3300730"/>
                <a:ext cx="11000105" cy="2584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毫末智行科技有限公司</a:t>
            </a:r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8495" y="732155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 descr="Screenshot from 2022-01-21 13-48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42240"/>
            <a:ext cx="2005330" cy="577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8495" y="6356350"/>
            <a:ext cx="1087437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58495" y="271780"/>
            <a:ext cx="802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2E58A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Inverse Reinforcement Learning (IRL)</a:t>
            </a:r>
            <a:endParaRPr lang="zh-CN" altLang="en-US" sz="2400">
              <a:solidFill>
                <a:srgbClr val="2E58A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056640"/>
            <a:ext cx="837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有时候获取专家轨迹比定义奖励函数更简单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学习到的奖励函数可以解释专家轨迹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27814"/>
          <a:stretch>
            <a:fillRect/>
          </a:stretch>
        </p:blipFill>
        <p:spPr>
          <a:xfrm>
            <a:off x="1542415" y="2578735"/>
            <a:ext cx="9107805" cy="21031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Presentation</Application>
  <PresentationFormat>宽屏</PresentationFormat>
  <Paragraphs>348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SimSun</vt:lpstr>
      <vt:lpstr>Wingdings</vt:lpstr>
      <vt:lpstr>Nimbus Roman No9 L</vt:lpstr>
      <vt:lpstr>思源黑体 CN Light</vt:lpstr>
      <vt:lpstr>Droid Sans Fallback</vt:lpstr>
      <vt:lpstr>思源黑体 CN Regular</vt:lpstr>
      <vt:lpstr>Corbel</vt:lpstr>
      <vt:lpstr>思源黑体 CN Medium</vt:lpstr>
      <vt:lpstr>Ubuntu Mono</vt:lpstr>
      <vt:lpstr>AR PL UKai HK</vt:lpstr>
      <vt:lpstr>DejaVu Math TeX Gyre</vt:lpstr>
      <vt:lpstr>FreeSans</vt:lpstr>
      <vt:lpstr>Microsoft YaHei</vt:lpstr>
      <vt:lpstr>Arial Unicode MS</vt:lpstr>
      <vt:lpstr>Arial Black</vt:lpstr>
      <vt:lpstr>SimSun</vt:lpstr>
      <vt:lpstr>SimSun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js</cp:lastModifiedBy>
  <cp:revision>142</cp:revision>
  <dcterms:created xsi:type="dcterms:W3CDTF">2022-02-15T06:09:11Z</dcterms:created>
  <dcterms:modified xsi:type="dcterms:W3CDTF">2022-02-15T06:09:11Z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  <property fmtid="{D5CDD505-2E9C-101B-9397-08002B2CF9AE}" pid="3" name="ICV">
    <vt:lpwstr>C88034A510F04479877AD267CF79D089</vt:lpwstr>
  </property>
</Properties>
</file>