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8288000" cy="10287000"/>
  <p:notesSz cx="6858000" cy="9144000"/>
  <p:embeddedFontLst>
    <p:embeddedFont>
      <p:font typeface="DM Sans" pitchFamily="2" charset="0"/>
      <p:regular r:id="rId16"/>
      <p:bold r:id="rId17"/>
    </p:embeddedFont>
    <p:embeddedFont>
      <p:font typeface="DM Sans Bold"/>
      <p:regular r:id="rId18"/>
    </p:embeddedFont>
    <p:embeddedFont>
      <p:font typeface="TT Rounds Condensed"/>
      <p:regular r:id="rId19"/>
    </p:embeddedFont>
    <p:embeddedFont>
      <p:font typeface="TT Rounds Condensed Bold"/>
      <p:regular r:id="rId20"/>
    </p:embeddedFont>
    <p:embeddedFont>
      <p:font typeface="TT Rounds Condensed Italics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svg"/><Relationship Id="rId3" Type="http://schemas.openxmlformats.org/officeDocument/2006/relationships/image" Target="../media/image30.jpe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jpe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31.pn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5" Type="http://schemas.openxmlformats.org/officeDocument/2006/relationships/image" Target="../media/image30.jpe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Relationship Id="rId1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30.jpe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33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30.jpe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30.jpe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69933" y="6303390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688802" y="3922841"/>
            <a:ext cx="10910396" cy="161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26"/>
              </a:lnSpc>
            </a:pPr>
            <a:r>
              <a:rPr lang="en-US" sz="123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StockControl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14102" y="6624033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Presentacion final Capstone</a:t>
            </a:r>
          </a:p>
        </p:txBody>
      </p:sp>
      <p:sp>
        <p:nvSpPr>
          <p:cNvPr id="19" name="Freeform 19"/>
          <p:cNvSpPr/>
          <p:nvPr/>
        </p:nvSpPr>
        <p:spPr>
          <a:xfrm>
            <a:off x="5668216" y="1995962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 descr="EscuelaIT Duoc UC - Escuela de Informática y Telecomunicaciones Duoc UC - Duoc  UC | LinkedIn"/>
          <p:cNvSpPr/>
          <p:nvPr/>
        </p:nvSpPr>
        <p:spPr>
          <a:xfrm>
            <a:off x="12838864" y="322314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3697043" y="-4000500"/>
            <a:ext cx="10287000" cy="18288000"/>
            <a:chOff x="0" y="0"/>
            <a:chExt cx="13716000" cy="24384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24384000"/>
            </a:xfrm>
            <a:custGeom>
              <a:avLst/>
              <a:gdLst/>
              <a:ahLst/>
              <a:cxnLst/>
              <a:rect l="l" t="t" r="r" b="b"/>
              <a:pathLst>
                <a:path w="13716000" h="24384000">
                  <a:moveTo>
                    <a:pt x="13716000" y="0"/>
                  </a:moveTo>
                  <a:lnTo>
                    <a:pt x="13716000" y="24384000"/>
                  </a:lnTo>
                  <a:lnTo>
                    <a:pt x="0" y="24384000"/>
                  </a:lnTo>
                  <a:lnTo>
                    <a:pt x="0" y="0"/>
                  </a:lnTo>
                  <a:lnTo>
                    <a:pt x="13716000" y="0"/>
                  </a:lnTo>
                  <a:close/>
                </a:path>
              </a:pathLst>
            </a:custGeom>
            <a:blipFill>
              <a:blip r:embed="rId2"/>
              <a:stretch>
                <a:fillRect l="-66442" r="-6644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95722" y="311325"/>
            <a:ext cx="18105118" cy="1178028"/>
            <a:chOff x="0" y="0"/>
            <a:chExt cx="24140158" cy="1570704"/>
          </a:xfrm>
        </p:grpSpPr>
        <p:sp>
          <p:nvSpPr>
            <p:cNvPr id="5" name="Freeform 5" descr="EscuelaIT Duoc UC - Escuela de Informática y Telecomunicaciones Duoc UC - Duoc  UC | LinkedIn"/>
            <p:cNvSpPr/>
            <p:nvPr/>
          </p:nvSpPr>
          <p:spPr>
            <a:xfrm>
              <a:off x="17150008" y="0"/>
              <a:ext cx="6282812" cy="1570704"/>
            </a:xfrm>
            <a:custGeom>
              <a:avLst/>
              <a:gdLst/>
              <a:ahLst/>
              <a:cxnLst/>
              <a:rect l="l" t="t" r="r" b="b"/>
              <a:pathLst>
                <a:path w="6282812" h="1570704">
                  <a:moveTo>
                    <a:pt x="0" y="0"/>
                  </a:moveTo>
                  <a:lnTo>
                    <a:pt x="6282812" y="0"/>
                  </a:lnTo>
                  <a:lnTo>
                    <a:pt x="6282812" y="1570704"/>
                  </a:lnTo>
                  <a:lnTo>
                    <a:pt x="0" y="1570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0" y="374191"/>
              <a:ext cx="24140158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 spc="25">
                  <a:solidFill>
                    <a:srgbClr val="767171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 StockControl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3895287"/>
            <a:ext cx="6973065" cy="5816224"/>
            <a:chOff x="0" y="0"/>
            <a:chExt cx="9297419" cy="7754966"/>
          </a:xfrm>
        </p:grpSpPr>
        <p:sp>
          <p:nvSpPr>
            <p:cNvPr id="8" name="Freeform 8"/>
            <p:cNvSpPr/>
            <p:nvPr/>
          </p:nvSpPr>
          <p:spPr>
            <a:xfrm>
              <a:off x="5248276" y="529838"/>
              <a:ext cx="2217553" cy="3127319"/>
            </a:xfrm>
            <a:custGeom>
              <a:avLst/>
              <a:gdLst/>
              <a:ahLst/>
              <a:cxnLst/>
              <a:rect l="l" t="t" r="r" b="b"/>
              <a:pathLst>
                <a:path w="2217553" h="3127319">
                  <a:moveTo>
                    <a:pt x="0" y="0"/>
                  </a:moveTo>
                  <a:lnTo>
                    <a:pt x="2217553" y="0"/>
                  </a:lnTo>
                  <a:lnTo>
                    <a:pt x="2217553" y="3127319"/>
                  </a:lnTo>
                  <a:lnTo>
                    <a:pt x="0" y="3127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1224654">
              <a:off x="1206532" y="433464"/>
              <a:ext cx="3083512" cy="3320067"/>
            </a:xfrm>
            <a:custGeom>
              <a:avLst/>
              <a:gdLst/>
              <a:ahLst/>
              <a:cxnLst/>
              <a:rect l="l" t="t" r="r" b="b"/>
              <a:pathLst>
                <a:path w="3083512" h="3320067">
                  <a:moveTo>
                    <a:pt x="0" y="0"/>
                  </a:moveTo>
                  <a:lnTo>
                    <a:pt x="3083513" y="0"/>
                  </a:lnTo>
                  <a:lnTo>
                    <a:pt x="3083513" y="3320067"/>
                  </a:lnTo>
                  <a:lnTo>
                    <a:pt x="0" y="33200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4656895"/>
              <a:ext cx="5496577" cy="3098071"/>
            </a:xfrm>
            <a:custGeom>
              <a:avLst/>
              <a:gdLst/>
              <a:ahLst/>
              <a:cxnLst/>
              <a:rect l="l" t="t" r="r" b="b"/>
              <a:pathLst>
                <a:path w="5496577" h="3098071">
                  <a:moveTo>
                    <a:pt x="0" y="0"/>
                  </a:moveTo>
                  <a:lnTo>
                    <a:pt x="5496577" y="0"/>
                  </a:lnTo>
                  <a:lnTo>
                    <a:pt x="5496577" y="3098071"/>
                  </a:lnTo>
                  <a:lnTo>
                    <a:pt x="0" y="3098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420619" y="4694995"/>
              <a:ext cx="4876800" cy="1090630"/>
            </a:xfrm>
            <a:custGeom>
              <a:avLst/>
              <a:gdLst/>
              <a:ahLst/>
              <a:cxnLst/>
              <a:rect l="l" t="t" r="r" b="b"/>
              <a:pathLst>
                <a:path w="4876800" h="1090630">
                  <a:moveTo>
                    <a:pt x="0" y="0"/>
                  </a:moveTo>
                  <a:lnTo>
                    <a:pt x="4876800" y="0"/>
                  </a:lnTo>
                  <a:lnTo>
                    <a:pt x="4876800" y="1090630"/>
                  </a:lnTo>
                  <a:lnTo>
                    <a:pt x="0" y="1090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>
            <a:off x="11648403" y="4262358"/>
            <a:ext cx="4173037" cy="2154805"/>
          </a:xfrm>
          <a:custGeom>
            <a:avLst/>
            <a:gdLst/>
            <a:ahLst/>
            <a:cxnLst/>
            <a:rect l="l" t="t" r="r" b="b"/>
            <a:pathLst>
              <a:path w="4173037" h="2154805">
                <a:moveTo>
                  <a:pt x="0" y="0"/>
                </a:moveTo>
                <a:lnTo>
                  <a:pt x="4173037" y="0"/>
                </a:lnTo>
                <a:lnTo>
                  <a:pt x="4173037" y="2154805"/>
                </a:lnTo>
                <a:lnTo>
                  <a:pt x="0" y="21548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052005" y="7646443"/>
            <a:ext cx="5119399" cy="1593413"/>
          </a:xfrm>
          <a:custGeom>
            <a:avLst/>
            <a:gdLst/>
            <a:ahLst/>
            <a:cxnLst/>
            <a:rect l="l" t="t" r="r" b="b"/>
            <a:pathLst>
              <a:path w="5119399" h="1593413">
                <a:moveTo>
                  <a:pt x="0" y="0"/>
                </a:moveTo>
                <a:lnTo>
                  <a:pt x="5119399" y="0"/>
                </a:lnTo>
                <a:lnTo>
                  <a:pt x="5119399" y="1593413"/>
                </a:lnTo>
                <a:lnTo>
                  <a:pt x="0" y="159341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949321" y="1894388"/>
            <a:ext cx="10389359" cy="106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6"/>
              </a:lnSpc>
            </a:pPr>
            <a:r>
              <a:rPr lang="en-US" sz="7212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Tecnologías utilizadas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114786"/>
            <a:ext cx="8773280" cy="76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3"/>
              </a:lnSpc>
            </a:pPr>
            <a:r>
              <a:rPr lang="en-US" sz="5141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348281" y="3114786"/>
            <a:ext cx="8773280" cy="76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3"/>
              </a:lnSpc>
            </a:pPr>
            <a:r>
              <a:rPr lang="en-US" sz="5141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348281" y="6653279"/>
            <a:ext cx="8773280" cy="76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3"/>
              </a:lnSpc>
            </a:pPr>
            <a:r>
              <a:rPr lang="en-US" sz="5141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Base datos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3697043" y="-4000500"/>
            <a:ext cx="10287000" cy="18288000"/>
            <a:chOff x="0" y="0"/>
            <a:chExt cx="13716000" cy="24384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24384000"/>
            </a:xfrm>
            <a:custGeom>
              <a:avLst/>
              <a:gdLst/>
              <a:ahLst/>
              <a:cxnLst/>
              <a:rect l="l" t="t" r="r" b="b"/>
              <a:pathLst>
                <a:path w="13716000" h="24384000">
                  <a:moveTo>
                    <a:pt x="13716000" y="0"/>
                  </a:moveTo>
                  <a:lnTo>
                    <a:pt x="13716000" y="24384000"/>
                  </a:lnTo>
                  <a:lnTo>
                    <a:pt x="0" y="24384000"/>
                  </a:lnTo>
                  <a:lnTo>
                    <a:pt x="0" y="0"/>
                  </a:lnTo>
                  <a:lnTo>
                    <a:pt x="13716000" y="0"/>
                  </a:lnTo>
                  <a:close/>
                </a:path>
              </a:pathLst>
            </a:custGeom>
            <a:blipFill>
              <a:blip r:embed="rId2"/>
              <a:stretch>
                <a:fillRect l="-66442" r="-66442"/>
              </a:stretch>
            </a:blipFill>
          </p:spPr>
        </p:sp>
      </p:grpSp>
      <p:sp>
        <p:nvSpPr>
          <p:cNvPr id="4" name="Freeform 4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1" y="4097883"/>
            <a:ext cx="18105118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DEMOSTRACIÓN DEL RESULTADO DEL PROYECTO</a:t>
            </a:r>
          </a:p>
          <a:p>
            <a:pPr algn="ctr">
              <a:lnSpc>
                <a:spcPts val="4320"/>
              </a:lnSpc>
            </a:pPr>
            <a:endParaRPr lang="en-US" sz="6600" spc="61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3909059" y="-4000500"/>
            <a:ext cx="10287000" cy="18288000"/>
            <a:chOff x="0" y="0"/>
            <a:chExt cx="13716000" cy="24384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24384000"/>
            </a:xfrm>
            <a:custGeom>
              <a:avLst/>
              <a:gdLst/>
              <a:ahLst/>
              <a:cxnLst/>
              <a:rect l="l" t="t" r="r" b="b"/>
              <a:pathLst>
                <a:path w="13716000" h="24384000">
                  <a:moveTo>
                    <a:pt x="13716000" y="0"/>
                  </a:moveTo>
                  <a:lnTo>
                    <a:pt x="13716000" y="24384000"/>
                  </a:lnTo>
                  <a:lnTo>
                    <a:pt x="0" y="24384000"/>
                  </a:lnTo>
                  <a:lnTo>
                    <a:pt x="0" y="0"/>
                  </a:lnTo>
                  <a:lnTo>
                    <a:pt x="13716000" y="0"/>
                  </a:lnTo>
                  <a:close/>
                </a:path>
              </a:pathLst>
            </a:custGeom>
            <a:blipFill>
              <a:blip r:embed="rId2"/>
              <a:stretch>
                <a:fillRect l="-66442" r="-66442"/>
              </a:stretch>
            </a:blipFill>
          </p:spPr>
        </p:sp>
      </p:grpSp>
      <p:sp>
        <p:nvSpPr>
          <p:cNvPr id="4" name="Freeform 4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787848" y="2124623"/>
            <a:ext cx="3637577" cy="7554174"/>
          </a:xfrm>
          <a:custGeom>
            <a:avLst/>
            <a:gdLst/>
            <a:ahLst/>
            <a:cxnLst/>
            <a:rect l="l" t="t" r="r" b="b"/>
            <a:pathLst>
              <a:path w="3637577" h="7554174">
                <a:moveTo>
                  <a:pt x="0" y="0"/>
                </a:moveTo>
                <a:lnTo>
                  <a:pt x="3637577" y="0"/>
                </a:lnTo>
                <a:lnTo>
                  <a:pt x="3637577" y="7554173"/>
                </a:lnTo>
                <a:lnTo>
                  <a:pt x="0" y="75541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56265" y="2049711"/>
            <a:ext cx="4700743" cy="7703996"/>
          </a:xfrm>
          <a:custGeom>
            <a:avLst/>
            <a:gdLst/>
            <a:ahLst/>
            <a:cxnLst/>
            <a:rect l="l" t="t" r="r" b="b"/>
            <a:pathLst>
              <a:path w="4700743" h="7703996">
                <a:moveTo>
                  <a:pt x="0" y="0"/>
                </a:moveTo>
                <a:lnTo>
                  <a:pt x="4700743" y="0"/>
                </a:lnTo>
                <a:lnTo>
                  <a:pt x="4700743" y="7703996"/>
                </a:lnTo>
                <a:lnTo>
                  <a:pt x="0" y="77039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1441" y="1019175"/>
            <a:ext cx="18105118" cy="107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Resultados obtenidos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44576" y="4059189"/>
            <a:ext cx="5443549" cy="2120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2577" lvl="1" indent="-341289" algn="l">
              <a:lnSpc>
                <a:spcPts val="4268"/>
              </a:lnSpc>
              <a:buFont typeface="Arial"/>
              <a:buChar char="•"/>
            </a:pPr>
            <a:r>
              <a:rPr lang="en-US" sz="3161" spc="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Pruebas totales: 17</a:t>
            </a:r>
          </a:p>
          <a:p>
            <a:pPr marL="682577" lvl="1" indent="-341289" algn="l">
              <a:lnSpc>
                <a:spcPts val="4268"/>
              </a:lnSpc>
              <a:buFont typeface="Arial"/>
              <a:buChar char="•"/>
            </a:pPr>
            <a:r>
              <a:rPr lang="en-US" sz="3161" spc="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Pruebas automáticas: 12</a:t>
            </a:r>
          </a:p>
          <a:p>
            <a:pPr marL="682577" lvl="1" indent="-341289" algn="l">
              <a:lnSpc>
                <a:spcPts val="4268"/>
              </a:lnSpc>
              <a:buFont typeface="Arial"/>
              <a:buChar char="•"/>
            </a:pPr>
            <a:r>
              <a:rPr lang="en-US" sz="3161" spc="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Pruebas manuales: 5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3697043" y="-4000500"/>
            <a:ext cx="10287000" cy="18288000"/>
            <a:chOff x="0" y="0"/>
            <a:chExt cx="13716000" cy="24384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24384000"/>
            </a:xfrm>
            <a:custGeom>
              <a:avLst/>
              <a:gdLst/>
              <a:ahLst/>
              <a:cxnLst/>
              <a:rect l="l" t="t" r="r" b="b"/>
              <a:pathLst>
                <a:path w="13716000" h="24384000">
                  <a:moveTo>
                    <a:pt x="13716000" y="0"/>
                  </a:moveTo>
                  <a:lnTo>
                    <a:pt x="13716000" y="24384000"/>
                  </a:lnTo>
                  <a:lnTo>
                    <a:pt x="0" y="24384000"/>
                  </a:lnTo>
                  <a:lnTo>
                    <a:pt x="0" y="0"/>
                  </a:lnTo>
                  <a:lnTo>
                    <a:pt x="13716000" y="0"/>
                  </a:lnTo>
                  <a:close/>
                </a:path>
              </a:pathLst>
            </a:custGeom>
            <a:blipFill>
              <a:blip r:embed="rId2"/>
              <a:stretch>
                <a:fillRect l="-66442" r="-66442"/>
              </a:stretch>
            </a:blipFill>
          </p:spPr>
        </p:sp>
      </p:grpSp>
      <p:sp>
        <p:nvSpPr>
          <p:cNvPr id="4" name="Freeform 4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2" y="2077355"/>
            <a:ext cx="18105118" cy="107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Obstáculos presentados durante el desarrollo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35124" y="5095875"/>
            <a:ext cx="9610838" cy="1168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8552" lvl="1" indent="-374276" algn="l">
              <a:lnSpc>
                <a:spcPts val="4680"/>
              </a:lnSpc>
              <a:buFont typeface="Arial"/>
              <a:buChar char="•"/>
            </a:pPr>
            <a:r>
              <a:rPr lang="en-US" sz="3467" spc="20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Poco conocimiento de las tecnologías</a:t>
            </a:r>
          </a:p>
          <a:p>
            <a:pPr marL="748552" lvl="1" indent="-374276" algn="l">
              <a:lnSpc>
                <a:spcPts val="4680"/>
              </a:lnSpc>
              <a:buFont typeface="Arial"/>
              <a:buChar char="•"/>
            </a:pPr>
            <a:r>
              <a:rPr lang="en-US" sz="3467" spc="20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Definición de los objetivos específicos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3697043" y="-4000500"/>
            <a:ext cx="10287000" cy="18288000"/>
            <a:chOff x="0" y="0"/>
            <a:chExt cx="13716000" cy="24384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24384000"/>
            </a:xfrm>
            <a:custGeom>
              <a:avLst/>
              <a:gdLst/>
              <a:ahLst/>
              <a:cxnLst/>
              <a:rect l="l" t="t" r="r" b="b"/>
              <a:pathLst>
                <a:path w="13716000" h="24384000">
                  <a:moveTo>
                    <a:pt x="13716000" y="0"/>
                  </a:moveTo>
                  <a:lnTo>
                    <a:pt x="13716000" y="24384000"/>
                  </a:lnTo>
                  <a:lnTo>
                    <a:pt x="0" y="24384000"/>
                  </a:lnTo>
                  <a:lnTo>
                    <a:pt x="0" y="0"/>
                  </a:lnTo>
                  <a:lnTo>
                    <a:pt x="13716000" y="0"/>
                  </a:lnTo>
                  <a:close/>
                </a:path>
              </a:pathLst>
            </a:custGeom>
            <a:blipFill>
              <a:blip r:embed="rId2"/>
              <a:stretch>
                <a:fillRect l="-66442" r="-66442"/>
              </a:stretch>
            </a:blipFill>
          </p:spPr>
        </p:sp>
      </p:grpSp>
      <p:sp>
        <p:nvSpPr>
          <p:cNvPr id="4" name="Freeform 4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" y="4602613"/>
            <a:ext cx="18105118" cy="1072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PREGUNTAS DE LA COMISIÓN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35296" y="3546212"/>
            <a:ext cx="7025086" cy="338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Integrantes del proyecto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975489" y="2582980"/>
            <a:ext cx="6998061" cy="2561528"/>
            <a:chOff x="0" y="0"/>
            <a:chExt cx="2342659" cy="8574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75489" y="5752206"/>
            <a:ext cx="6998061" cy="2561528"/>
            <a:chOff x="0" y="0"/>
            <a:chExt cx="2342659" cy="8574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StockControl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782021" y="2857332"/>
            <a:ext cx="5384997" cy="2012823"/>
            <a:chOff x="0" y="0"/>
            <a:chExt cx="7179997" cy="26837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179997" cy="2683764"/>
            </a:xfrm>
            <a:custGeom>
              <a:avLst/>
              <a:gdLst/>
              <a:ahLst/>
              <a:cxnLst/>
              <a:rect l="l" t="t" r="r" b="b"/>
              <a:pathLst>
                <a:path w="7179997" h="2683764">
                  <a:moveTo>
                    <a:pt x="0" y="0"/>
                  </a:moveTo>
                  <a:lnTo>
                    <a:pt x="7179997" y="0"/>
                  </a:lnTo>
                  <a:lnTo>
                    <a:pt x="7179997" y="2683764"/>
                  </a:lnTo>
                  <a:lnTo>
                    <a:pt x="0" y="26837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31784" r="-31784"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79329" y="170180"/>
              <a:ext cx="7021338" cy="238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Alan Navarrete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Jefe de proyecto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7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Programacion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Gestión de proyecto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782021" y="6026558"/>
            <a:ext cx="5384997" cy="2012823"/>
            <a:chOff x="0" y="0"/>
            <a:chExt cx="7179997" cy="268376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179997" cy="2683764"/>
            </a:xfrm>
            <a:custGeom>
              <a:avLst/>
              <a:gdLst/>
              <a:ahLst/>
              <a:cxnLst/>
              <a:rect l="l" t="t" r="r" b="b"/>
              <a:pathLst>
                <a:path w="7179997" h="2683764">
                  <a:moveTo>
                    <a:pt x="0" y="0"/>
                  </a:moveTo>
                  <a:lnTo>
                    <a:pt x="7179997" y="0"/>
                  </a:lnTo>
                  <a:lnTo>
                    <a:pt x="7179997" y="2683764"/>
                  </a:lnTo>
                  <a:lnTo>
                    <a:pt x="0" y="26837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31784" r="-31784"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79329" y="170180"/>
              <a:ext cx="7021338" cy="238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 dirty="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Noemi Pino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8" dirty="0" err="1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</a:t>
              </a:r>
              <a:endParaRPr lang="en-US" sz="3000" spc="28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spc="27" dirty="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Gestion de Proyecto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s-CL" sz="3000" spc="28" dirty="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Programación</a:t>
              </a:r>
            </a:p>
          </p:txBody>
        </p:sp>
      </p:grpSp>
      <p:sp>
        <p:nvSpPr>
          <p:cNvPr id="21" name="Freeform 21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680800" y="3363867"/>
            <a:ext cx="4954855" cy="2879299"/>
            <a:chOff x="0" y="0"/>
            <a:chExt cx="6606473" cy="383906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6606473" cy="3839066"/>
              <a:chOff x="0" y="0"/>
              <a:chExt cx="1048738" cy="60942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048738" cy="609428"/>
              </a:xfrm>
              <a:custGeom>
                <a:avLst/>
                <a:gdLst/>
                <a:ahLst/>
                <a:cxnLst/>
                <a:rect l="l" t="t" r="r" b="b"/>
                <a:pathLst>
                  <a:path w="1048738" h="609428">
                    <a:moveTo>
                      <a:pt x="52247" y="0"/>
                    </a:moveTo>
                    <a:lnTo>
                      <a:pt x="996490" y="0"/>
                    </a:lnTo>
                    <a:cubicBezTo>
                      <a:pt x="1010347" y="0"/>
                      <a:pt x="1023636" y="5505"/>
                      <a:pt x="1033435" y="15303"/>
                    </a:cubicBezTo>
                    <a:cubicBezTo>
                      <a:pt x="1043233" y="25101"/>
                      <a:pt x="1048738" y="38390"/>
                      <a:pt x="1048738" y="52247"/>
                    </a:cubicBezTo>
                    <a:lnTo>
                      <a:pt x="1048738" y="557181"/>
                    </a:lnTo>
                    <a:cubicBezTo>
                      <a:pt x="1048738" y="586037"/>
                      <a:pt x="1025346" y="609428"/>
                      <a:pt x="996490" y="609428"/>
                    </a:cubicBezTo>
                    <a:lnTo>
                      <a:pt x="52247" y="609428"/>
                    </a:lnTo>
                    <a:cubicBezTo>
                      <a:pt x="38390" y="609428"/>
                      <a:pt x="25101" y="603924"/>
                      <a:pt x="15303" y="594126"/>
                    </a:cubicBezTo>
                    <a:cubicBezTo>
                      <a:pt x="5505" y="584327"/>
                      <a:pt x="0" y="571038"/>
                      <a:pt x="0" y="557181"/>
                    </a:cubicBezTo>
                    <a:lnTo>
                      <a:pt x="0" y="52247"/>
                    </a:lnTo>
                    <a:cubicBezTo>
                      <a:pt x="0" y="23392"/>
                      <a:pt x="23392" y="0"/>
                      <a:pt x="52247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048738" cy="6475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0"/>
              <a:ext cx="6606473" cy="876921"/>
              <a:chOff x="0" y="0"/>
              <a:chExt cx="1048738" cy="13920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048738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048738" h="139206">
                    <a:moveTo>
                      <a:pt x="26124" y="0"/>
                    </a:moveTo>
                    <a:lnTo>
                      <a:pt x="1022614" y="0"/>
                    </a:lnTo>
                    <a:cubicBezTo>
                      <a:pt x="1029542" y="0"/>
                      <a:pt x="1036187" y="2752"/>
                      <a:pt x="1041086" y="7651"/>
                    </a:cubicBezTo>
                    <a:cubicBezTo>
                      <a:pt x="1045985" y="12551"/>
                      <a:pt x="1048738" y="19195"/>
                      <a:pt x="1048738" y="26124"/>
                    </a:cubicBezTo>
                    <a:lnTo>
                      <a:pt x="1048738" y="113082"/>
                    </a:lnTo>
                    <a:cubicBezTo>
                      <a:pt x="1048738" y="127510"/>
                      <a:pt x="1037042" y="139206"/>
                      <a:pt x="1022614" y="139206"/>
                    </a:cubicBezTo>
                    <a:lnTo>
                      <a:pt x="26124" y="139206"/>
                    </a:lnTo>
                    <a:cubicBezTo>
                      <a:pt x="19195" y="139206"/>
                      <a:pt x="12551" y="136454"/>
                      <a:pt x="7651" y="131554"/>
                    </a:cubicBezTo>
                    <a:cubicBezTo>
                      <a:pt x="2752" y="126655"/>
                      <a:pt x="0" y="120011"/>
                      <a:pt x="0" y="113082"/>
                    </a:cubicBezTo>
                    <a:lnTo>
                      <a:pt x="0" y="26124"/>
                    </a:lnTo>
                    <a:cubicBezTo>
                      <a:pt x="0" y="11696"/>
                      <a:pt x="11696" y="0"/>
                      <a:pt x="261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048738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485573" y="227994"/>
              <a:ext cx="4665674" cy="423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53"/>
                </a:lnSpc>
              </a:pPr>
              <a:r>
                <a:rPr lang="en-US" sz="209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Propuesta de solución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85573" y="1472857"/>
              <a:ext cx="5426137" cy="1608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30"/>
                </a:lnSpc>
                <a:spcBef>
                  <a:spcPct val="0"/>
                </a:spcBef>
              </a:pPr>
              <a:r>
                <a:rPr lang="en-US" sz="1800" spc="10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Implementar una plataforma web el cual permitirá llevar todo el registro de la bodega así automatizando los procesos. 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061260" y="3363867"/>
            <a:ext cx="5038071" cy="3822156"/>
            <a:chOff x="0" y="0"/>
            <a:chExt cx="6717428" cy="509620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6717428" cy="5096208"/>
              <a:chOff x="0" y="0"/>
              <a:chExt cx="1048738" cy="79563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048738" cy="795630"/>
              </a:xfrm>
              <a:custGeom>
                <a:avLst/>
                <a:gdLst/>
                <a:ahLst/>
                <a:cxnLst/>
                <a:rect l="l" t="t" r="r" b="b"/>
                <a:pathLst>
                  <a:path w="1048738" h="795630">
                    <a:moveTo>
                      <a:pt x="52247" y="0"/>
                    </a:moveTo>
                    <a:lnTo>
                      <a:pt x="996490" y="0"/>
                    </a:lnTo>
                    <a:cubicBezTo>
                      <a:pt x="1010347" y="0"/>
                      <a:pt x="1023636" y="5505"/>
                      <a:pt x="1033435" y="15303"/>
                    </a:cubicBezTo>
                    <a:cubicBezTo>
                      <a:pt x="1043233" y="25101"/>
                      <a:pt x="1048738" y="38390"/>
                      <a:pt x="1048738" y="52247"/>
                    </a:cubicBezTo>
                    <a:lnTo>
                      <a:pt x="1048738" y="743382"/>
                    </a:lnTo>
                    <a:cubicBezTo>
                      <a:pt x="1048738" y="772238"/>
                      <a:pt x="1025346" y="795630"/>
                      <a:pt x="996490" y="795630"/>
                    </a:cubicBezTo>
                    <a:lnTo>
                      <a:pt x="52247" y="795630"/>
                    </a:lnTo>
                    <a:cubicBezTo>
                      <a:pt x="23392" y="795630"/>
                      <a:pt x="0" y="772238"/>
                      <a:pt x="0" y="743382"/>
                    </a:cubicBezTo>
                    <a:lnTo>
                      <a:pt x="0" y="52247"/>
                    </a:lnTo>
                    <a:cubicBezTo>
                      <a:pt x="0" y="23392"/>
                      <a:pt x="23392" y="0"/>
                      <a:pt x="52247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048738" cy="8337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6717428" cy="891648"/>
              <a:chOff x="0" y="0"/>
              <a:chExt cx="1048738" cy="139206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048738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048738" h="139206">
                    <a:moveTo>
                      <a:pt x="26124" y="0"/>
                    </a:moveTo>
                    <a:lnTo>
                      <a:pt x="1022614" y="0"/>
                    </a:lnTo>
                    <a:cubicBezTo>
                      <a:pt x="1029542" y="0"/>
                      <a:pt x="1036187" y="2752"/>
                      <a:pt x="1041086" y="7651"/>
                    </a:cubicBezTo>
                    <a:cubicBezTo>
                      <a:pt x="1045985" y="12551"/>
                      <a:pt x="1048738" y="19195"/>
                      <a:pt x="1048738" y="26124"/>
                    </a:cubicBezTo>
                    <a:lnTo>
                      <a:pt x="1048738" y="113082"/>
                    </a:lnTo>
                    <a:cubicBezTo>
                      <a:pt x="1048738" y="127510"/>
                      <a:pt x="1037042" y="139206"/>
                      <a:pt x="1022614" y="139206"/>
                    </a:cubicBezTo>
                    <a:lnTo>
                      <a:pt x="26124" y="139206"/>
                    </a:lnTo>
                    <a:cubicBezTo>
                      <a:pt x="19195" y="139206"/>
                      <a:pt x="12551" y="136454"/>
                      <a:pt x="7651" y="131554"/>
                    </a:cubicBezTo>
                    <a:cubicBezTo>
                      <a:pt x="2752" y="126655"/>
                      <a:pt x="0" y="120011"/>
                      <a:pt x="0" y="113082"/>
                    </a:cubicBezTo>
                    <a:lnTo>
                      <a:pt x="0" y="26124"/>
                    </a:lnTo>
                    <a:cubicBezTo>
                      <a:pt x="0" y="11696"/>
                      <a:pt x="11696" y="0"/>
                      <a:pt x="261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1048738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422683" y="241348"/>
              <a:ext cx="5517268" cy="42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sz="2132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Problema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422683" y="1498073"/>
              <a:ext cx="5517268" cy="2827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30"/>
                </a:lnSpc>
                <a:spcBef>
                  <a:spcPct val="0"/>
                </a:spcBef>
              </a:pPr>
              <a:r>
                <a:rPr lang="en-US" sz="1800" spc="10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Una empresa dedicada a la exportación de frutas, decide que en los meses que este libre de exportación ofrecer servicios de bodega, por lo cual el sistema que utilizan es papel así perdiendo información</a:t>
              </a:r>
            </a:p>
          </p:txBody>
        </p:sp>
      </p:grpSp>
      <p:sp>
        <p:nvSpPr>
          <p:cNvPr id="21" name="Freeform 21"/>
          <p:cNvSpPr/>
          <p:nvPr/>
        </p:nvSpPr>
        <p:spPr>
          <a:xfrm rot="-10800000">
            <a:off x="14827993" y="-1392447"/>
            <a:ext cx="4017146" cy="3158481"/>
          </a:xfrm>
          <a:custGeom>
            <a:avLst/>
            <a:gdLst/>
            <a:ahLst/>
            <a:cxnLst/>
            <a:rect l="l" t="t" r="r" b="b"/>
            <a:pathLst>
              <a:path w="4017146" h="3158481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4580296" y="-1616873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8285780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4" name="Freeform 24"/>
          <p:cNvSpPr/>
          <p:nvPr/>
        </p:nvSpPr>
        <p:spPr>
          <a:xfrm rot="-5400000">
            <a:off x="12134412" y="924503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5" name="Freeform 25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Freeform 26"/>
          <p:cNvSpPr/>
          <p:nvPr/>
        </p:nvSpPr>
        <p:spPr>
          <a:xfrm>
            <a:off x="17259300" y="7433853"/>
            <a:ext cx="1794966" cy="1932669"/>
          </a:xfrm>
          <a:custGeom>
            <a:avLst/>
            <a:gdLst/>
            <a:ahLst/>
            <a:cxnLst/>
            <a:rect l="l" t="t" r="r" b="b"/>
            <a:pathLst>
              <a:path w="1794966" h="1932669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7"/>
          <p:cNvSpPr/>
          <p:nvPr/>
        </p:nvSpPr>
        <p:spPr>
          <a:xfrm>
            <a:off x="-744232" y="460501"/>
            <a:ext cx="1488463" cy="1602652"/>
          </a:xfrm>
          <a:custGeom>
            <a:avLst/>
            <a:gdLst/>
            <a:ahLst/>
            <a:cxnLst/>
            <a:rect l="l" t="t" r="r" b="b"/>
            <a:pathLst>
              <a:path w="1488463" h="1602652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8" name="TextBox 28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StockControl</a:t>
            </a:r>
          </a:p>
        </p:txBody>
      </p:sp>
      <p:sp>
        <p:nvSpPr>
          <p:cNvPr id="29" name="Freeform 29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5923207" y="1797658"/>
            <a:ext cx="5763115" cy="55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5"/>
              </a:lnSpc>
            </a:pPr>
            <a:r>
              <a:rPr lang="en-US" sz="37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Descripción del proyecto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3906264" y="-4000500"/>
            <a:ext cx="10287000" cy="18288000"/>
            <a:chOff x="0" y="0"/>
            <a:chExt cx="13716000" cy="24384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24384000"/>
            </a:xfrm>
            <a:custGeom>
              <a:avLst/>
              <a:gdLst/>
              <a:ahLst/>
              <a:cxnLst/>
              <a:rect l="l" t="t" r="r" b="b"/>
              <a:pathLst>
                <a:path w="13716000" h="24384000">
                  <a:moveTo>
                    <a:pt x="13716000" y="0"/>
                  </a:moveTo>
                  <a:lnTo>
                    <a:pt x="13716000" y="24384000"/>
                  </a:lnTo>
                  <a:lnTo>
                    <a:pt x="0" y="24384000"/>
                  </a:lnTo>
                  <a:lnTo>
                    <a:pt x="0" y="0"/>
                  </a:lnTo>
                  <a:lnTo>
                    <a:pt x="13716000" y="0"/>
                  </a:lnTo>
                  <a:close/>
                </a:path>
              </a:pathLst>
            </a:custGeom>
            <a:blipFill>
              <a:blip r:embed="rId2"/>
              <a:stretch>
                <a:fillRect l="-66442" r="-66442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10502915" y="2773514"/>
            <a:ext cx="6061661" cy="1144429"/>
          </a:xfrm>
          <a:custGeom>
            <a:avLst/>
            <a:gdLst/>
            <a:ahLst/>
            <a:cxnLst/>
            <a:rect l="l" t="t" r="r" b="b"/>
            <a:pathLst>
              <a:path w="6061661" h="1144429">
                <a:moveTo>
                  <a:pt x="0" y="0"/>
                </a:moveTo>
                <a:lnTo>
                  <a:pt x="6061661" y="0"/>
                </a:lnTo>
                <a:lnTo>
                  <a:pt x="6061661" y="1144429"/>
                </a:lnTo>
                <a:lnTo>
                  <a:pt x="0" y="1144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04246" y="2773514"/>
            <a:ext cx="5612999" cy="1144429"/>
          </a:xfrm>
          <a:custGeom>
            <a:avLst/>
            <a:gdLst/>
            <a:ahLst/>
            <a:cxnLst/>
            <a:rect l="l" t="t" r="r" b="b"/>
            <a:pathLst>
              <a:path w="5612999" h="1144429">
                <a:moveTo>
                  <a:pt x="0" y="0"/>
                </a:moveTo>
                <a:lnTo>
                  <a:pt x="5612999" y="0"/>
                </a:lnTo>
                <a:lnTo>
                  <a:pt x="5612999" y="1144429"/>
                </a:lnTo>
                <a:lnTo>
                  <a:pt x="0" y="1144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858001" y="7263020"/>
            <a:ext cx="2505489" cy="1995280"/>
            <a:chOff x="0" y="0"/>
            <a:chExt cx="5344153" cy="42558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44160" cy="4255897"/>
            </a:xfrm>
            <a:custGeom>
              <a:avLst/>
              <a:gdLst/>
              <a:ahLst/>
              <a:cxnLst/>
              <a:rect l="l" t="t" r="r" b="b"/>
              <a:pathLst>
                <a:path w="5344160" h="4255897">
                  <a:moveTo>
                    <a:pt x="0" y="0"/>
                  </a:moveTo>
                  <a:lnTo>
                    <a:pt x="5344160" y="0"/>
                  </a:lnTo>
                  <a:lnTo>
                    <a:pt x="5344160" y="4255897"/>
                  </a:lnTo>
                  <a:lnTo>
                    <a:pt x="0" y="42558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2" b="-12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1275815">
            <a:off x="15935225" y="7921753"/>
            <a:ext cx="1686680" cy="1686680"/>
            <a:chOff x="0" y="0"/>
            <a:chExt cx="2248907" cy="22489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48916" cy="2248916"/>
            </a:xfrm>
            <a:custGeom>
              <a:avLst/>
              <a:gdLst/>
              <a:ahLst/>
              <a:cxnLst/>
              <a:rect l="l" t="t" r="r" b="b"/>
              <a:pathLst>
                <a:path w="2248916" h="2248916">
                  <a:moveTo>
                    <a:pt x="0" y="0"/>
                  </a:moveTo>
                  <a:lnTo>
                    <a:pt x="2248916" y="0"/>
                  </a:lnTo>
                  <a:lnTo>
                    <a:pt x="2248916" y="2248916"/>
                  </a:lnTo>
                  <a:lnTo>
                    <a:pt x="0" y="22489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 rot="731327">
            <a:off x="15743405" y="4114800"/>
            <a:ext cx="2258623" cy="2057400"/>
            <a:chOff x="0" y="0"/>
            <a:chExt cx="3011497" cy="2743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011551" cy="2743200"/>
            </a:xfrm>
            <a:custGeom>
              <a:avLst/>
              <a:gdLst/>
              <a:ahLst/>
              <a:cxnLst/>
              <a:rect l="l" t="t" r="r" b="b"/>
              <a:pathLst>
                <a:path w="3011551" h="2743200">
                  <a:moveTo>
                    <a:pt x="0" y="0"/>
                  </a:moveTo>
                  <a:lnTo>
                    <a:pt x="3011551" y="0"/>
                  </a:lnTo>
                  <a:lnTo>
                    <a:pt x="3011551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21" r="-19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6215905" y="1219200"/>
            <a:ext cx="6291124" cy="905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6"/>
              </a:lnSpc>
            </a:pPr>
            <a:r>
              <a:rPr lang="en-US" sz="7212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Objetivos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3114786"/>
            <a:ext cx="8773280" cy="66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3"/>
              </a:lnSpc>
            </a:pPr>
            <a:r>
              <a:rPr lang="en-US" sz="5141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General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96400" y="3114786"/>
            <a:ext cx="8773280" cy="66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3"/>
              </a:lnSpc>
            </a:pPr>
            <a:r>
              <a:rPr lang="en-US" sz="5141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Especificos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95722" y="311325"/>
            <a:ext cx="18105118" cy="1178028"/>
            <a:chOff x="0" y="0"/>
            <a:chExt cx="24140158" cy="1570704"/>
          </a:xfrm>
        </p:grpSpPr>
        <p:sp>
          <p:nvSpPr>
            <p:cNvPr id="16" name="Freeform 16" descr="EscuelaIT Duoc UC - Escuela de Informática y Telecomunicaciones Duoc UC - Duoc  UC | LinkedIn"/>
            <p:cNvSpPr/>
            <p:nvPr/>
          </p:nvSpPr>
          <p:spPr>
            <a:xfrm>
              <a:off x="17150008" y="0"/>
              <a:ext cx="6282812" cy="1570704"/>
            </a:xfrm>
            <a:custGeom>
              <a:avLst/>
              <a:gdLst/>
              <a:ahLst/>
              <a:cxnLst/>
              <a:rect l="l" t="t" r="r" b="b"/>
              <a:pathLst>
                <a:path w="6282812" h="1570704">
                  <a:moveTo>
                    <a:pt x="0" y="0"/>
                  </a:moveTo>
                  <a:lnTo>
                    <a:pt x="6282812" y="0"/>
                  </a:lnTo>
                  <a:lnTo>
                    <a:pt x="6282812" y="1570704"/>
                  </a:lnTo>
                  <a:lnTo>
                    <a:pt x="0" y="1570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0" y="374191"/>
              <a:ext cx="24140158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 spc="25">
                  <a:solidFill>
                    <a:srgbClr val="767171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 StockControl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99093" y="4327796"/>
            <a:ext cx="4823304" cy="2485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32"/>
              </a:lnSpc>
              <a:spcBef>
                <a:spcPct val="0"/>
              </a:spcBef>
            </a:pPr>
            <a:r>
              <a:rPr lang="en-US" sz="2098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Implementar un sistema web de gestión de bodega que permita optimizar los procesos operativos, mejorar la precisión en el seguimiento de inventario, automatizar la generación de informes y reducir errores.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63200" y="4327796"/>
            <a:ext cx="4823304" cy="5636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985" lvl="1" indent="-226493" algn="l">
              <a:lnSpc>
                <a:spcPts val="2832"/>
              </a:lnSpc>
              <a:buFont typeface="Arial"/>
              <a:buChar char="•"/>
            </a:pPr>
            <a:r>
              <a:rPr lang="en-US" sz="2098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Creación de un modelo de base datos.</a:t>
            </a:r>
          </a:p>
          <a:p>
            <a:pPr marL="452985" lvl="1" indent="-226493" algn="l">
              <a:lnSpc>
                <a:spcPts val="2832"/>
              </a:lnSpc>
              <a:buFont typeface="Arial"/>
              <a:buChar char="•"/>
            </a:pPr>
            <a:r>
              <a:rPr lang="en-US" sz="2098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Evaluación de necesidades.</a:t>
            </a:r>
          </a:p>
          <a:p>
            <a:pPr marL="452985" lvl="1" indent="-226493" algn="l">
              <a:lnSpc>
                <a:spcPts val="2832"/>
              </a:lnSpc>
              <a:buFont typeface="Arial"/>
              <a:buChar char="•"/>
            </a:pPr>
            <a:r>
              <a:rPr lang="en-US" sz="2098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Implementación de la base de datos.</a:t>
            </a:r>
          </a:p>
          <a:p>
            <a:pPr marL="452985" lvl="1" indent="-226493" algn="l">
              <a:lnSpc>
                <a:spcPts val="2832"/>
              </a:lnSpc>
              <a:buFont typeface="Arial"/>
              <a:buChar char="•"/>
            </a:pPr>
            <a:r>
              <a:rPr lang="en-US" sz="2098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Optimización de tiempos de carga</a:t>
            </a:r>
          </a:p>
          <a:p>
            <a:pPr marL="452985" lvl="1" indent="-226493" algn="l">
              <a:lnSpc>
                <a:spcPts val="2832"/>
              </a:lnSpc>
              <a:buFont typeface="Arial"/>
              <a:buChar char="•"/>
            </a:pPr>
            <a:r>
              <a:rPr lang="en-US" sz="2098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Control de existencia en tiempo real</a:t>
            </a:r>
          </a:p>
          <a:p>
            <a:pPr marL="452985" lvl="1" indent="-226493" algn="l">
              <a:lnSpc>
                <a:spcPts val="2832"/>
              </a:lnSpc>
              <a:buFont typeface="Arial"/>
              <a:buChar char="•"/>
            </a:pPr>
            <a:r>
              <a:rPr lang="en-US" sz="2098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Diseño de interfaz de usuario responsiva e intuitiva.</a:t>
            </a:r>
          </a:p>
          <a:p>
            <a:pPr marL="452985" lvl="1" indent="-226493" algn="l">
              <a:lnSpc>
                <a:spcPts val="2832"/>
              </a:lnSpc>
              <a:buFont typeface="Arial"/>
              <a:buChar char="•"/>
            </a:pPr>
            <a:r>
              <a:rPr lang="en-US" sz="2098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Pruebas de funcionamiento del software para asegurar el correcto funcionamiento de funcionalidades.</a:t>
            </a:r>
          </a:p>
          <a:p>
            <a:pPr algn="l">
              <a:lnSpc>
                <a:spcPts val="2832"/>
              </a:lnSpc>
            </a:pPr>
            <a:endParaRPr lang="en-US" sz="2098" spc="12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7900053">
            <a:off x="6876694" y="3546608"/>
            <a:ext cx="1012981" cy="454921"/>
            <a:chOff x="0" y="0"/>
            <a:chExt cx="1350641" cy="6065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0645" cy="606552"/>
            </a:xfrm>
            <a:custGeom>
              <a:avLst/>
              <a:gdLst/>
              <a:ahLst/>
              <a:cxnLst/>
              <a:rect l="l" t="t" r="r" b="b"/>
              <a:pathLst>
                <a:path w="1350645" h="606552">
                  <a:moveTo>
                    <a:pt x="0" y="0"/>
                  </a:moveTo>
                  <a:lnTo>
                    <a:pt x="1350645" y="0"/>
                  </a:lnTo>
                  <a:lnTo>
                    <a:pt x="1350645" y="606552"/>
                  </a:lnTo>
                  <a:lnTo>
                    <a:pt x="0" y="6065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50" b="-51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0501239" y="3457773"/>
            <a:ext cx="1012981" cy="454921"/>
            <a:chOff x="0" y="0"/>
            <a:chExt cx="1350641" cy="6065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50645" cy="606552"/>
            </a:xfrm>
            <a:custGeom>
              <a:avLst/>
              <a:gdLst/>
              <a:ahLst/>
              <a:cxnLst/>
              <a:rect l="l" t="t" r="r" b="b"/>
              <a:pathLst>
                <a:path w="1350645" h="606552">
                  <a:moveTo>
                    <a:pt x="0" y="0"/>
                  </a:moveTo>
                  <a:lnTo>
                    <a:pt x="1350645" y="0"/>
                  </a:lnTo>
                  <a:lnTo>
                    <a:pt x="1350645" y="606552"/>
                  </a:lnTo>
                  <a:lnTo>
                    <a:pt x="0" y="6065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50" b="-51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3209977">
            <a:off x="10466376" y="6337647"/>
            <a:ext cx="1012981" cy="454921"/>
            <a:chOff x="0" y="0"/>
            <a:chExt cx="1350641" cy="6065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50645" cy="606552"/>
            </a:xfrm>
            <a:custGeom>
              <a:avLst/>
              <a:gdLst/>
              <a:ahLst/>
              <a:cxnLst/>
              <a:rect l="l" t="t" r="r" b="b"/>
              <a:pathLst>
                <a:path w="1350645" h="606552">
                  <a:moveTo>
                    <a:pt x="0" y="0"/>
                  </a:moveTo>
                  <a:lnTo>
                    <a:pt x="1350645" y="0"/>
                  </a:lnTo>
                  <a:lnTo>
                    <a:pt x="1350645" y="606552"/>
                  </a:lnTo>
                  <a:lnTo>
                    <a:pt x="0" y="6065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50" b="-51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7866361">
            <a:off x="6878944" y="6286132"/>
            <a:ext cx="1012981" cy="454921"/>
            <a:chOff x="0" y="0"/>
            <a:chExt cx="1350641" cy="6065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50645" cy="606552"/>
            </a:xfrm>
            <a:custGeom>
              <a:avLst/>
              <a:gdLst/>
              <a:ahLst/>
              <a:cxnLst/>
              <a:rect l="l" t="t" r="r" b="b"/>
              <a:pathLst>
                <a:path w="1350645" h="606552">
                  <a:moveTo>
                    <a:pt x="0" y="0"/>
                  </a:moveTo>
                  <a:lnTo>
                    <a:pt x="1350645" y="0"/>
                  </a:lnTo>
                  <a:lnTo>
                    <a:pt x="1350645" y="606552"/>
                  </a:lnTo>
                  <a:lnTo>
                    <a:pt x="0" y="6065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50" b="-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206092" y="7066570"/>
            <a:ext cx="1946733" cy="1700958"/>
            <a:chOff x="0" y="0"/>
            <a:chExt cx="2595644" cy="22679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595626" cy="2267966"/>
            </a:xfrm>
            <a:custGeom>
              <a:avLst/>
              <a:gdLst/>
              <a:ahLst/>
              <a:cxnLst/>
              <a:rect l="l" t="t" r="r" b="b"/>
              <a:pathLst>
                <a:path w="2595626" h="2267966">
                  <a:moveTo>
                    <a:pt x="0" y="0"/>
                  </a:moveTo>
                  <a:lnTo>
                    <a:pt x="2595626" y="0"/>
                  </a:lnTo>
                  <a:lnTo>
                    <a:pt x="2595626" y="2267966"/>
                  </a:lnTo>
                  <a:lnTo>
                    <a:pt x="0" y="2267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4" b="-13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1764761" y="7121917"/>
            <a:ext cx="2229464" cy="1655377"/>
            <a:chOff x="0" y="0"/>
            <a:chExt cx="2972619" cy="220716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972562" cy="2207133"/>
            </a:xfrm>
            <a:custGeom>
              <a:avLst/>
              <a:gdLst/>
              <a:ahLst/>
              <a:cxnLst/>
              <a:rect l="l" t="t" r="r" b="b"/>
              <a:pathLst>
                <a:path w="2972562" h="2207133">
                  <a:moveTo>
                    <a:pt x="0" y="0"/>
                  </a:moveTo>
                  <a:lnTo>
                    <a:pt x="2972562" y="0"/>
                  </a:lnTo>
                  <a:lnTo>
                    <a:pt x="2972562" y="2207133"/>
                  </a:lnTo>
                  <a:lnTo>
                    <a:pt x="0" y="22071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2" r="-1" b="-23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 rot="-5400000">
            <a:off x="3828842" y="-4618765"/>
            <a:ext cx="10287000" cy="18631317"/>
            <a:chOff x="0" y="0"/>
            <a:chExt cx="13716000" cy="2484175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716000" cy="24841757"/>
            </a:xfrm>
            <a:custGeom>
              <a:avLst/>
              <a:gdLst/>
              <a:ahLst/>
              <a:cxnLst/>
              <a:rect l="l" t="t" r="r" b="b"/>
              <a:pathLst>
                <a:path w="13716000" h="24841757">
                  <a:moveTo>
                    <a:pt x="13716000" y="0"/>
                  </a:moveTo>
                  <a:lnTo>
                    <a:pt x="13716000" y="24841757"/>
                  </a:lnTo>
                  <a:lnTo>
                    <a:pt x="0" y="24841757"/>
                  </a:lnTo>
                  <a:lnTo>
                    <a:pt x="0" y="0"/>
                  </a:lnTo>
                  <a:lnTo>
                    <a:pt x="13716000" y="0"/>
                  </a:lnTo>
                  <a:close/>
                </a:path>
              </a:pathLst>
            </a:custGeom>
            <a:blipFill>
              <a:blip r:embed="rId5"/>
              <a:stretch>
                <a:fillRect l="-68627" r="-68627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4757360" y="1725448"/>
            <a:ext cx="8773280" cy="1519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3"/>
              </a:lnSpc>
            </a:pPr>
            <a:r>
              <a:rPr lang="en-US" sz="5141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Alcance y limitaciones del proyecto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StockControl</a:t>
            </a:r>
          </a:p>
        </p:txBody>
      </p:sp>
      <p:sp>
        <p:nvSpPr>
          <p:cNvPr id="18" name="Freeform 18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206092" y="3774069"/>
            <a:ext cx="5038071" cy="5041356"/>
            <a:chOff x="0" y="0"/>
            <a:chExt cx="6717428" cy="6721808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6717428" cy="6721808"/>
              <a:chOff x="0" y="0"/>
              <a:chExt cx="1048738" cy="1049421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048738" cy="1049421"/>
              </a:xfrm>
              <a:custGeom>
                <a:avLst/>
                <a:gdLst/>
                <a:ahLst/>
                <a:cxnLst/>
                <a:rect l="l" t="t" r="r" b="b"/>
                <a:pathLst>
                  <a:path w="1048738" h="1049421">
                    <a:moveTo>
                      <a:pt x="52247" y="0"/>
                    </a:moveTo>
                    <a:lnTo>
                      <a:pt x="996490" y="0"/>
                    </a:lnTo>
                    <a:cubicBezTo>
                      <a:pt x="1010347" y="0"/>
                      <a:pt x="1023636" y="5505"/>
                      <a:pt x="1033435" y="15303"/>
                    </a:cubicBezTo>
                    <a:cubicBezTo>
                      <a:pt x="1043233" y="25101"/>
                      <a:pt x="1048738" y="38390"/>
                      <a:pt x="1048738" y="52247"/>
                    </a:cubicBezTo>
                    <a:lnTo>
                      <a:pt x="1048738" y="997174"/>
                    </a:lnTo>
                    <a:cubicBezTo>
                      <a:pt x="1048738" y="1011031"/>
                      <a:pt x="1043233" y="1024320"/>
                      <a:pt x="1033435" y="1034119"/>
                    </a:cubicBezTo>
                    <a:cubicBezTo>
                      <a:pt x="1023636" y="1043917"/>
                      <a:pt x="1010347" y="1049421"/>
                      <a:pt x="996490" y="1049421"/>
                    </a:cubicBezTo>
                    <a:lnTo>
                      <a:pt x="52247" y="1049421"/>
                    </a:lnTo>
                    <a:cubicBezTo>
                      <a:pt x="23392" y="1049421"/>
                      <a:pt x="0" y="1026030"/>
                      <a:pt x="0" y="997174"/>
                    </a:cubicBezTo>
                    <a:lnTo>
                      <a:pt x="0" y="52247"/>
                    </a:lnTo>
                    <a:cubicBezTo>
                      <a:pt x="0" y="23392"/>
                      <a:pt x="23392" y="0"/>
                      <a:pt x="52247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048738" cy="108752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0"/>
              <a:ext cx="6717428" cy="891648"/>
              <a:chOff x="0" y="0"/>
              <a:chExt cx="1048738" cy="139206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048738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048738" h="139206">
                    <a:moveTo>
                      <a:pt x="26124" y="0"/>
                    </a:moveTo>
                    <a:lnTo>
                      <a:pt x="1022614" y="0"/>
                    </a:lnTo>
                    <a:cubicBezTo>
                      <a:pt x="1029542" y="0"/>
                      <a:pt x="1036187" y="2752"/>
                      <a:pt x="1041086" y="7651"/>
                    </a:cubicBezTo>
                    <a:cubicBezTo>
                      <a:pt x="1045985" y="12551"/>
                      <a:pt x="1048738" y="19195"/>
                      <a:pt x="1048738" y="26124"/>
                    </a:cubicBezTo>
                    <a:lnTo>
                      <a:pt x="1048738" y="113082"/>
                    </a:lnTo>
                    <a:cubicBezTo>
                      <a:pt x="1048738" y="127510"/>
                      <a:pt x="1037042" y="139206"/>
                      <a:pt x="1022614" y="139206"/>
                    </a:cubicBezTo>
                    <a:lnTo>
                      <a:pt x="26124" y="139206"/>
                    </a:lnTo>
                    <a:cubicBezTo>
                      <a:pt x="19195" y="139206"/>
                      <a:pt x="12551" y="136454"/>
                      <a:pt x="7651" y="131554"/>
                    </a:cubicBezTo>
                    <a:cubicBezTo>
                      <a:pt x="2752" y="126655"/>
                      <a:pt x="0" y="120011"/>
                      <a:pt x="0" y="113082"/>
                    </a:cubicBezTo>
                    <a:lnTo>
                      <a:pt x="0" y="26124"/>
                    </a:lnTo>
                    <a:cubicBezTo>
                      <a:pt x="0" y="11696"/>
                      <a:pt x="11696" y="0"/>
                      <a:pt x="261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1048738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422683" y="241348"/>
              <a:ext cx="5517268" cy="42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sz="2132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Alcance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422683" y="1498073"/>
              <a:ext cx="5517268" cy="4453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 algn="l">
                <a:lnSpc>
                  <a:spcPts val="2430"/>
                </a:lnSpc>
                <a:buFont typeface="Arial"/>
                <a:buChar char="•"/>
              </a:pPr>
              <a:r>
                <a:rPr lang="en-US" sz="1800" spc="10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Gestión de productos: registro, edición, eliminación y consulta.</a:t>
              </a:r>
            </a:p>
            <a:p>
              <a:pPr marL="388620" lvl="1" indent="-194310" algn="l">
                <a:lnSpc>
                  <a:spcPts val="2430"/>
                </a:lnSpc>
                <a:buFont typeface="Arial"/>
                <a:buChar char="•"/>
              </a:pPr>
              <a:r>
                <a:rPr lang="en-US" sz="1800" spc="10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Control de stock: entradas, salidas y alertas por niveles bajos.</a:t>
              </a:r>
            </a:p>
            <a:p>
              <a:pPr marL="388620" lvl="1" indent="-194310" algn="l">
                <a:lnSpc>
                  <a:spcPts val="2430"/>
                </a:lnSpc>
                <a:buFont typeface="Arial"/>
                <a:buChar char="•"/>
              </a:pPr>
              <a:r>
                <a:rPr lang="en-US" sz="1800" spc="10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Sistema de usuarios con roles y permisos.</a:t>
              </a:r>
            </a:p>
            <a:p>
              <a:pPr marL="388620" lvl="1" indent="-194310" algn="l">
                <a:lnSpc>
                  <a:spcPts val="2430"/>
                </a:lnSpc>
                <a:buFont typeface="Arial"/>
                <a:buChar char="•"/>
              </a:pPr>
              <a:r>
                <a:rPr lang="en-US" sz="1800" spc="10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Generación de reportes: niveles de stock y movimientos históricos.</a:t>
              </a:r>
            </a:p>
            <a:p>
              <a:pPr marL="0" lvl="0" indent="0" algn="l">
                <a:lnSpc>
                  <a:spcPts val="2430"/>
                </a:lnSpc>
                <a:spcBef>
                  <a:spcPct val="0"/>
                </a:spcBef>
              </a:pPr>
              <a:endParaRPr lang="en-US" sz="1800" spc="10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221229" y="3774069"/>
            <a:ext cx="5038071" cy="3212556"/>
            <a:chOff x="0" y="0"/>
            <a:chExt cx="6717428" cy="4283408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6717428" cy="4283408"/>
              <a:chOff x="0" y="0"/>
              <a:chExt cx="1048738" cy="668734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48738" cy="668734"/>
              </a:xfrm>
              <a:custGeom>
                <a:avLst/>
                <a:gdLst/>
                <a:ahLst/>
                <a:cxnLst/>
                <a:rect l="l" t="t" r="r" b="b"/>
                <a:pathLst>
                  <a:path w="1048738" h="668734">
                    <a:moveTo>
                      <a:pt x="52247" y="0"/>
                    </a:moveTo>
                    <a:lnTo>
                      <a:pt x="996490" y="0"/>
                    </a:lnTo>
                    <a:cubicBezTo>
                      <a:pt x="1010347" y="0"/>
                      <a:pt x="1023636" y="5505"/>
                      <a:pt x="1033435" y="15303"/>
                    </a:cubicBezTo>
                    <a:cubicBezTo>
                      <a:pt x="1043233" y="25101"/>
                      <a:pt x="1048738" y="38390"/>
                      <a:pt x="1048738" y="52247"/>
                    </a:cubicBezTo>
                    <a:lnTo>
                      <a:pt x="1048738" y="616487"/>
                    </a:lnTo>
                    <a:cubicBezTo>
                      <a:pt x="1048738" y="645342"/>
                      <a:pt x="1025346" y="668734"/>
                      <a:pt x="996490" y="668734"/>
                    </a:cubicBezTo>
                    <a:lnTo>
                      <a:pt x="52247" y="668734"/>
                    </a:lnTo>
                    <a:cubicBezTo>
                      <a:pt x="38390" y="668734"/>
                      <a:pt x="25101" y="663229"/>
                      <a:pt x="15303" y="653431"/>
                    </a:cubicBezTo>
                    <a:cubicBezTo>
                      <a:pt x="5505" y="643633"/>
                      <a:pt x="0" y="630343"/>
                      <a:pt x="0" y="616487"/>
                    </a:cubicBezTo>
                    <a:lnTo>
                      <a:pt x="0" y="52247"/>
                    </a:lnTo>
                    <a:cubicBezTo>
                      <a:pt x="0" y="23392"/>
                      <a:pt x="23392" y="0"/>
                      <a:pt x="52247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048738" cy="706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0"/>
              <a:ext cx="6717428" cy="891648"/>
              <a:chOff x="0" y="0"/>
              <a:chExt cx="1048738" cy="139206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048738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048738" h="139206">
                    <a:moveTo>
                      <a:pt x="26124" y="0"/>
                    </a:moveTo>
                    <a:lnTo>
                      <a:pt x="1022614" y="0"/>
                    </a:lnTo>
                    <a:cubicBezTo>
                      <a:pt x="1029542" y="0"/>
                      <a:pt x="1036187" y="2752"/>
                      <a:pt x="1041086" y="7651"/>
                    </a:cubicBezTo>
                    <a:cubicBezTo>
                      <a:pt x="1045985" y="12551"/>
                      <a:pt x="1048738" y="19195"/>
                      <a:pt x="1048738" y="26124"/>
                    </a:cubicBezTo>
                    <a:lnTo>
                      <a:pt x="1048738" y="113082"/>
                    </a:lnTo>
                    <a:cubicBezTo>
                      <a:pt x="1048738" y="127510"/>
                      <a:pt x="1037042" y="139206"/>
                      <a:pt x="1022614" y="139206"/>
                    </a:cubicBezTo>
                    <a:lnTo>
                      <a:pt x="26124" y="139206"/>
                    </a:lnTo>
                    <a:cubicBezTo>
                      <a:pt x="19195" y="139206"/>
                      <a:pt x="12551" y="136454"/>
                      <a:pt x="7651" y="131554"/>
                    </a:cubicBezTo>
                    <a:cubicBezTo>
                      <a:pt x="2752" y="126655"/>
                      <a:pt x="0" y="120011"/>
                      <a:pt x="0" y="113082"/>
                    </a:cubicBezTo>
                    <a:lnTo>
                      <a:pt x="0" y="26124"/>
                    </a:lnTo>
                    <a:cubicBezTo>
                      <a:pt x="0" y="11696"/>
                      <a:pt x="11696" y="0"/>
                      <a:pt x="261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1048738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22683" y="241348"/>
              <a:ext cx="5517268" cy="42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sz="2132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Limitaciones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422683" y="1498073"/>
              <a:ext cx="5517268" cy="2014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 algn="l">
                <a:lnSpc>
                  <a:spcPts val="2430"/>
                </a:lnSpc>
                <a:buFont typeface="Arial"/>
                <a:buChar char="•"/>
              </a:pPr>
              <a:r>
                <a:rPr lang="en-US" sz="1800" spc="10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Idioma </a:t>
              </a:r>
            </a:p>
            <a:p>
              <a:pPr marL="388620" lvl="1" indent="-194310" algn="l">
                <a:lnSpc>
                  <a:spcPts val="2430"/>
                </a:lnSpc>
                <a:buFont typeface="Arial"/>
                <a:buChar char="•"/>
              </a:pPr>
              <a:r>
                <a:rPr lang="en-US" sz="1800" spc="10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Acceso a las tecnologías</a:t>
              </a:r>
            </a:p>
            <a:p>
              <a:pPr marL="388620" lvl="1" indent="-194310" algn="l">
                <a:lnSpc>
                  <a:spcPts val="2430"/>
                </a:lnSpc>
                <a:buFont typeface="Arial"/>
                <a:buChar char="•"/>
              </a:pPr>
              <a:r>
                <a:rPr lang="en-US" sz="1800" spc="10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Conocimiento de tecnología limitado</a:t>
              </a:r>
            </a:p>
            <a:p>
              <a:pPr marL="388620" lvl="1" indent="-194310" algn="l">
                <a:lnSpc>
                  <a:spcPts val="2430"/>
                </a:lnSpc>
                <a:buFont typeface="Arial"/>
                <a:buChar char="•"/>
              </a:pPr>
              <a:r>
                <a:rPr lang="en-US" sz="1800" spc="10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Soporte técnico limitado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13716000" cy="24384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24384000"/>
            </a:xfrm>
            <a:custGeom>
              <a:avLst/>
              <a:gdLst/>
              <a:ahLst/>
              <a:cxnLst/>
              <a:rect l="l" t="t" r="r" b="b"/>
              <a:pathLst>
                <a:path w="13716000" h="24384000">
                  <a:moveTo>
                    <a:pt x="13716000" y="0"/>
                  </a:moveTo>
                  <a:lnTo>
                    <a:pt x="13716000" y="24384000"/>
                  </a:lnTo>
                  <a:lnTo>
                    <a:pt x="0" y="24384000"/>
                  </a:lnTo>
                  <a:lnTo>
                    <a:pt x="0" y="0"/>
                  </a:lnTo>
                  <a:lnTo>
                    <a:pt x="13716000" y="0"/>
                  </a:lnTo>
                  <a:close/>
                </a:path>
              </a:pathLst>
            </a:custGeom>
            <a:blipFill>
              <a:blip r:embed="rId2"/>
              <a:stretch>
                <a:fillRect l="-66442" r="-6644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3119077" y="3271633"/>
            <a:ext cx="2734556" cy="2689809"/>
            <a:chOff x="0" y="0"/>
            <a:chExt cx="3646075" cy="35864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46043" cy="3586353"/>
            </a:xfrm>
            <a:custGeom>
              <a:avLst/>
              <a:gdLst/>
              <a:ahLst/>
              <a:cxnLst/>
              <a:rect l="l" t="t" r="r" b="b"/>
              <a:pathLst>
                <a:path w="3646043" h="3586353">
                  <a:moveTo>
                    <a:pt x="0" y="0"/>
                  </a:moveTo>
                  <a:lnTo>
                    <a:pt x="3646043" y="0"/>
                  </a:lnTo>
                  <a:lnTo>
                    <a:pt x="3646043" y="3586353"/>
                  </a:lnTo>
                  <a:lnTo>
                    <a:pt x="0" y="35863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4" b="-2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1519422" y="3271633"/>
            <a:ext cx="3049244" cy="3002023"/>
            <a:chOff x="0" y="0"/>
            <a:chExt cx="4065659" cy="40026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65651" cy="4002659"/>
            </a:xfrm>
            <a:custGeom>
              <a:avLst/>
              <a:gdLst/>
              <a:ahLst/>
              <a:cxnLst/>
              <a:rect l="l" t="t" r="r" b="b"/>
              <a:pathLst>
                <a:path w="4065651" h="4002659">
                  <a:moveTo>
                    <a:pt x="0" y="0"/>
                  </a:moveTo>
                  <a:lnTo>
                    <a:pt x="4065651" y="0"/>
                  </a:lnTo>
                  <a:lnTo>
                    <a:pt x="4065651" y="4002659"/>
                  </a:lnTo>
                  <a:lnTo>
                    <a:pt x="0" y="4002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9" b="-20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7055228" y="6273656"/>
            <a:ext cx="2725621" cy="2725621"/>
            <a:chOff x="0" y="0"/>
            <a:chExt cx="3634161" cy="36341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34105" cy="3634105"/>
            </a:xfrm>
            <a:custGeom>
              <a:avLst/>
              <a:gdLst/>
              <a:ahLst/>
              <a:cxnLst/>
              <a:rect l="l" t="t" r="r" b="b"/>
              <a:pathLst>
                <a:path w="3634105" h="3634105">
                  <a:moveTo>
                    <a:pt x="0" y="0"/>
                  </a:moveTo>
                  <a:lnTo>
                    <a:pt x="3634105" y="0"/>
                  </a:lnTo>
                  <a:lnTo>
                    <a:pt x="3634105" y="3634105"/>
                  </a:lnTo>
                  <a:lnTo>
                    <a:pt x="0" y="36341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-1" b="-1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6215905" y="1219200"/>
            <a:ext cx="6291124" cy="905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6"/>
              </a:lnSpc>
            </a:pPr>
            <a:r>
              <a:rPr lang="en-US" sz="7212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Metodologia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95722" y="311325"/>
            <a:ext cx="18105118" cy="1178028"/>
            <a:chOff x="0" y="0"/>
            <a:chExt cx="24140158" cy="1570704"/>
          </a:xfrm>
        </p:grpSpPr>
        <p:sp>
          <p:nvSpPr>
            <p:cNvPr id="12" name="Freeform 12" descr="EscuelaIT Duoc UC - Escuela de Informática y Telecomunicaciones Duoc UC - Duoc  UC | LinkedIn"/>
            <p:cNvSpPr/>
            <p:nvPr/>
          </p:nvSpPr>
          <p:spPr>
            <a:xfrm>
              <a:off x="17150008" y="0"/>
              <a:ext cx="6282812" cy="1570704"/>
            </a:xfrm>
            <a:custGeom>
              <a:avLst/>
              <a:gdLst/>
              <a:ahLst/>
              <a:cxnLst/>
              <a:rect l="l" t="t" r="r" b="b"/>
              <a:pathLst>
                <a:path w="6282812" h="1570704">
                  <a:moveTo>
                    <a:pt x="0" y="0"/>
                  </a:moveTo>
                  <a:lnTo>
                    <a:pt x="6282812" y="0"/>
                  </a:lnTo>
                  <a:lnTo>
                    <a:pt x="6282812" y="1570704"/>
                  </a:lnTo>
                  <a:lnTo>
                    <a:pt x="0" y="1570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0" y="374191"/>
              <a:ext cx="24140158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 spc="25">
                  <a:solidFill>
                    <a:srgbClr val="767171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 StockControl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13716000" cy="24384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24384000"/>
            </a:xfrm>
            <a:custGeom>
              <a:avLst/>
              <a:gdLst/>
              <a:ahLst/>
              <a:cxnLst/>
              <a:rect l="l" t="t" r="r" b="b"/>
              <a:pathLst>
                <a:path w="13716000" h="24384000">
                  <a:moveTo>
                    <a:pt x="13716000" y="0"/>
                  </a:moveTo>
                  <a:lnTo>
                    <a:pt x="13716000" y="24384000"/>
                  </a:lnTo>
                  <a:lnTo>
                    <a:pt x="0" y="24384000"/>
                  </a:lnTo>
                  <a:lnTo>
                    <a:pt x="0" y="0"/>
                  </a:lnTo>
                  <a:lnTo>
                    <a:pt x="13716000" y="0"/>
                  </a:lnTo>
                  <a:close/>
                </a:path>
              </a:pathLst>
            </a:custGeom>
            <a:blipFill>
              <a:blip r:embed="rId2"/>
              <a:stretch>
                <a:fillRect l="-66442" r="-66442"/>
              </a:stretch>
            </a:blipFill>
          </p:spPr>
        </p:sp>
      </p:grpSp>
      <p:sp>
        <p:nvSpPr>
          <p:cNvPr id="4" name="Freeform 4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5722" y="589587"/>
            <a:ext cx="18105118" cy="472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“NOMBRE DEL PROYECTO”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2" y="1779204"/>
            <a:ext cx="18105118" cy="119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Cronograma</a:t>
            </a:r>
            <a:r>
              <a:rPr lang="en-US" sz="5400" spc="5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para </a:t>
            </a:r>
            <a:r>
              <a:rPr lang="en-US" sz="5400" spc="5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el</a:t>
            </a:r>
            <a:r>
              <a:rPr lang="en-US" sz="5400" spc="5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5400" spc="5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</a:t>
            </a:r>
            <a:r>
              <a:rPr lang="en-US" sz="5400" spc="5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del </a:t>
            </a:r>
            <a:r>
              <a:rPr lang="en-US" sz="5400" spc="50" dirty="0" err="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</a:t>
            </a:r>
            <a:endParaRPr lang="en-US" sz="5400" spc="50" dirty="0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ctr">
              <a:lnSpc>
                <a:spcPts val="2879"/>
              </a:lnSpc>
            </a:pPr>
            <a:endParaRPr lang="en-US" sz="2400" spc="22" dirty="0">
              <a:solidFill>
                <a:srgbClr val="767171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7" name="AutoShape 7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03104"/>
              </p:ext>
            </p:extLst>
          </p:nvPr>
        </p:nvGraphicFramePr>
        <p:xfrm>
          <a:off x="638738" y="3312342"/>
          <a:ext cx="16963462" cy="3948067"/>
        </p:xfrm>
        <a:graphic>
          <a:graphicData uri="http://schemas.openxmlformats.org/drawingml/2006/table">
            <a:tbl>
              <a:tblPr/>
              <a:tblGrid>
                <a:gridCol w="1585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6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71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71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71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6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823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495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034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836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11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5930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481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72974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739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825601">
                <a:tc rowSpan="2"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1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1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1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1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3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3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3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3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704">
                <a:tc vMerge="1"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1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3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4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5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6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7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8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9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10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11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12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13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14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15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16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16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17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S 18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18"/>
                        </a:lnSpc>
                        <a:defRPr/>
                      </a:pPr>
                      <a:r>
                        <a:rPr lang="en-US" sz="1650" spc="1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 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2762">
                <a:tc>
                  <a:txBody>
                    <a:bodyPr/>
                    <a:lstStyle/>
                    <a:p>
                      <a:pPr algn="just">
                        <a:lnSpc>
                          <a:spcPts val="3059"/>
                        </a:lnSpc>
                        <a:defRPr/>
                      </a:pPr>
                      <a:r>
                        <a:rPr lang="en-US" sz="1699" i="1" spc="15" dirty="0" err="1">
                          <a:solidFill>
                            <a:srgbClr val="000000"/>
                          </a:solidFill>
                          <a:latin typeface="TT Rounds Condensed Italics"/>
                          <a:ea typeface="TT Rounds Condensed Italics"/>
                          <a:cs typeface="TT Rounds Condensed Italics"/>
                          <a:sym typeface="TT Rounds Condensed Italics"/>
                        </a:rPr>
                        <a:t>Tareas</a:t>
                      </a:r>
                      <a:endParaRPr lang="en-US" sz="1100" dirty="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Eleccion del proyecto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análisis y requisitos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análisis y requisitos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análisis y requisitos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spc="11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Fase de Diseño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implementacion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implementacion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implementacion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implementacion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implementacion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implementacion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implementacion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pruebas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mantenimiento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Fase de cierre 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Revisión y modificación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b="1" spc="11">
                          <a:solidFill>
                            <a:srgbClr val="000000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Revisión y modificación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spc="11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Presentación proyeto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160"/>
                        </a:lnSpc>
                        <a:defRPr/>
                      </a:pPr>
                      <a:r>
                        <a:rPr lang="en-US" sz="1200" spc="11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Presentación proyeto</a:t>
                      </a:r>
                      <a:endParaRPr lang="en-US" sz="110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18"/>
                        </a:lnSpc>
                        <a:defRPr/>
                      </a:pPr>
                      <a:r>
                        <a:rPr lang="en-US" sz="1650" spc="15" dirty="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 </a:t>
                      </a:r>
                      <a:endParaRPr lang="en-US" sz="1100" dirty="0"/>
                    </a:p>
                  </a:txBody>
                  <a:tcPr marL="65275" marR="65275" marT="65275" marB="6527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11684"/>
            <a:ext cx="10287000" cy="18288000"/>
            <a:chOff x="0" y="0"/>
            <a:chExt cx="13716000" cy="24384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24384000"/>
            </a:xfrm>
            <a:custGeom>
              <a:avLst/>
              <a:gdLst/>
              <a:ahLst/>
              <a:cxnLst/>
              <a:rect l="l" t="t" r="r" b="b"/>
              <a:pathLst>
                <a:path w="13716000" h="24384000">
                  <a:moveTo>
                    <a:pt x="13716000" y="0"/>
                  </a:moveTo>
                  <a:lnTo>
                    <a:pt x="13716000" y="24384000"/>
                  </a:lnTo>
                  <a:lnTo>
                    <a:pt x="0" y="24384000"/>
                  </a:lnTo>
                  <a:lnTo>
                    <a:pt x="0" y="0"/>
                  </a:lnTo>
                  <a:lnTo>
                    <a:pt x="13716000" y="0"/>
                  </a:lnTo>
                  <a:close/>
                </a:path>
              </a:pathLst>
            </a:custGeom>
            <a:blipFill>
              <a:blip r:embed="rId2"/>
              <a:stretch>
                <a:fillRect l="-66442" r="-6644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1573240" y="8893298"/>
            <a:ext cx="4051334" cy="2765036"/>
            <a:chOff x="0" y="0"/>
            <a:chExt cx="5401779" cy="3686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01818" cy="3686683"/>
            </a:xfrm>
            <a:custGeom>
              <a:avLst/>
              <a:gdLst/>
              <a:ahLst/>
              <a:cxnLst/>
              <a:rect l="l" t="t" r="r" b="b"/>
              <a:pathLst>
                <a:path w="5401818" h="3686683">
                  <a:moveTo>
                    <a:pt x="0" y="0"/>
                  </a:moveTo>
                  <a:lnTo>
                    <a:pt x="5401818" y="0"/>
                  </a:lnTo>
                  <a:lnTo>
                    <a:pt x="5401818" y="3686683"/>
                  </a:lnTo>
                  <a:lnTo>
                    <a:pt x="0" y="36866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35" b="-3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5262955" y="8864586"/>
            <a:ext cx="4602314" cy="3618569"/>
            <a:chOff x="0" y="0"/>
            <a:chExt cx="6136419" cy="48247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36386" cy="4824730"/>
            </a:xfrm>
            <a:custGeom>
              <a:avLst/>
              <a:gdLst/>
              <a:ahLst/>
              <a:cxnLst/>
              <a:rect l="l" t="t" r="r" b="b"/>
              <a:pathLst>
                <a:path w="6136386" h="4824730">
                  <a:moveTo>
                    <a:pt x="0" y="0"/>
                  </a:moveTo>
                  <a:lnTo>
                    <a:pt x="6136386" y="0"/>
                  </a:lnTo>
                  <a:lnTo>
                    <a:pt x="6136386" y="4824730"/>
                  </a:lnTo>
                  <a:lnTo>
                    <a:pt x="0" y="48247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4" r="-14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-674156" y="-1322787"/>
            <a:ext cx="4224468" cy="2645573"/>
            <a:chOff x="0" y="0"/>
            <a:chExt cx="5632624" cy="35274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32577" cy="3527425"/>
            </a:xfrm>
            <a:custGeom>
              <a:avLst/>
              <a:gdLst/>
              <a:ahLst/>
              <a:cxnLst/>
              <a:rect l="l" t="t" r="r" b="b"/>
              <a:pathLst>
                <a:path w="5632577" h="3527425">
                  <a:moveTo>
                    <a:pt x="0" y="0"/>
                  </a:moveTo>
                  <a:lnTo>
                    <a:pt x="5632577" y="0"/>
                  </a:lnTo>
                  <a:lnTo>
                    <a:pt x="5632577" y="3527425"/>
                  </a:lnTo>
                  <a:lnTo>
                    <a:pt x="0" y="3527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30" b="-30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1101574" y="9560661"/>
            <a:ext cx="3169280" cy="2226419"/>
            <a:chOff x="0" y="0"/>
            <a:chExt cx="4225707" cy="296855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25671" cy="2968498"/>
            </a:xfrm>
            <a:custGeom>
              <a:avLst/>
              <a:gdLst/>
              <a:ahLst/>
              <a:cxnLst/>
              <a:rect l="l" t="t" r="r" b="b"/>
              <a:pathLst>
                <a:path w="4225671" h="2968498">
                  <a:moveTo>
                    <a:pt x="0" y="0"/>
                  </a:moveTo>
                  <a:lnTo>
                    <a:pt x="4225671" y="0"/>
                  </a:lnTo>
                  <a:lnTo>
                    <a:pt x="4225671" y="2968498"/>
                  </a:lnTo>
                  <a:lnTo>
                    <a:pt x="0" y="29684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2" b="-4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9653627" y="-3037933"/>
            <a:ext cx="5493058" cy="4114800"/>
            <a:chOff x="0" y="0"/>
            <a:chExt cx="7324077" cy="548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24090" cy="5486400"/>
            </a:xfrm>
            <a:custGeom>
              <a:avLst/>
              <a:gdLst/>
              <a:ahLst/>
              <a:cxnLst/>
              <a:rect l="l" t="t" r="r" b="b"/>
              <a:pathLst>
                <a:path w="7324090" h="5486400">
                  <a:moveTo>
                    <a:pt x="0" y="0"/>
                  </a:moveTo>
                  <a:lnTo>
                    <a:pt x="7324090" y="0"/>
                  </a:lnTo>
                  <a:lnTo>
                    <a:pt x="732409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1" r="-11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 rot="-5400000">
            <a:off x="4745771" y="-1877331"/>
            <a:ext cx="2892762" cy="2919301"/>
            <a:chOff x="0" y="0"/>
            <a:chExt cx="3857016" cy="389240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856990" cy="3892423"/>
            </a:xfrm>
            <a:custGeom>
              <a:avLst/>
              <a:gdLst/>
              <a:ahLst/>
              <a:cxnLst/>
              <a:rect l="l" t="t" r="r" b="b"/>
              <a:pathLst>
                <a:path w="3856990" h="3892423">
                  <a:moveTo>
                    <a:pt x="0" y="0"/>
                  </a:moveTo>
                  <a:lnTo>
                    <a:pt x="3856990" y="0"/>
                  </a:lnTo>
                  <a:lnTo>
                    <a:pt x="3856990" y="3892423"/>
                  </a:lnTo>
                  <a:lnTo>
                    <a:pt x="0" y="3892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43" b="-43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2932282" y="9271808"/>
            <a:ext cx="2587020" cy="2386526"/>
            <a:chOff x="0" y="0"/>
            <a:chExt cx="3449360" cy="318203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449320" cy="3181985"/>
            </a:xfrm>
            <a:custGeom>
              <a:avLst/>
              <a:gdLst/>
              <a:ahLst/>
              <a:cxnLst/>
              <a:rect l="l" t="t" r="r" b="b"/>
              <a:pathLst>
                <a:path w="3449320" h="3181985">
                  <a:moveTo>
                    <a:pt x="0" y="0"/>
                  </a:moveTo>
                  <a:lnTo>
                    <a:pt x="3449320" y="0"/>
                  </a:lnTo>
                  <a:lnTo>
                    <a:pt x="3449320" y="3181985"/>
                  </a:lnTo>
                  <a:lnTo>
                    <a:pt x="0" y="31819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31" r="-1" b="-32"/>
              </a:stretch>
            </a:blipFill>
          </p:spPr>
        </p:sp>
      </p:grpSp>
      <p:grpSp>
        <p:nvGrpSpPr>
          <p:cNvPr id="18" name="Group 18"/>
          <p:cNvGrpSpPr/>
          <p:nvPr/>
        </p:nvGrpSpPr>
        <p:grpSpPr>
          <a:xfrm>
            <a:off x="15262955" y="-1072630"/>
            <a:ext cx="1996345" cy="2149497"/>
            <a:chOff x="0" y="0"/>
            <a:chExt cx="2661793" cy="286599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661793" cy="2866009"/>
            </a:xfrm>
            <a:custGeom>
              <a:avLst/>
              <a:gdLst/>
              <a:ahLst/>
              <a:cxnLst/>
              <a:rect l="l" t="t" r="r" b="b"/>
              <a:pathLst>
                <a:path w="2661793" h="2866009">
                  <a:moveTo>
                    <a:pt x="0" y="0"/>
                  </a:moveTo>
                  <a:lnTo>
                    <a:pt x="2661793" y="0"/>
                  </a:lnTo>
                  <a:lnTo>
                    <a:pt x="2661793" y="2866009"/>
                  </a:lnTo>
                  <a:lnTo>
                    <a:pt x="0" y="2866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t="-9" b="-9"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295722" y="311325"/>
            <a:ext cx="18105118" cy="1178028"/>
            <a:chOff x="0" y="0"/>
            <a:chExt cx="24140158" cy="1570704"/>
          </a:xfrm>
        </p:grpSpPr>
        <p:sp>
          <p:nvSpPr>
            <p:cNvPr id="21" name="Freeform 21" descr="EscuelaIT Duoc UC - Escuela de Informática y Telecomunicaciones Duoc UC - Duoc  UC | LinkedIn"/>
            <p:cNvSpPr/>
            <p:nvPr/>
          </p:nvSpPr>
          <p:spPr>
            <a:xfrm>
              <a:off x="17150008" y="0"/>
              <a:ext cx="6282812" cy="1570704"/>
            </a:xfrm>
            <a:custGeom>
              <a:avLst/>
              <a:gdLst/>
              <a:ahLst/>
              <a:cxnLst/>
              <a:rect l="l" t="t" r="r" b="b"/>
              <a:pathLst>
                <a:path w="6282812" h="1570704">
                  <a:moveTo>
                    <a:pt x="0" y="0"/>
                  </a:moveTo>
                  <a:lnTo>
                    <a:pt x="6282812" y="0"/>
                  </a:lnTo>
                  <a:lnTo>
                    <a:pt x="6282812" y="1570704"/>
                  </a:lnTo>
                  <a:lnTo>
                    <a:pt x="0" y="1570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  <p:sp>
          <p:nvSpPr>
            <p:cNvPr id="22" name="TextBox 22"/>
            <p:cNvSpPr txBox="1"/>
            <p:nvPr/>
          </p:nvSpPr>
          <p:spPr>
            <a:xfrm>
              <a:off x="0" y="374191"/>
              <a:ext cx="24140158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 spc="25">
                  <a:solidFill>
                    <a:srgbClr val="767171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 StockControl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4732501" y="1105442"/>
            <a:ext cx="8822997" cy="133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6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Arquitectura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EFC34FA-4EC8-15D8-37A7-51C0875B37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45" y="2481023"/>
            <a:ext cx="7561497" cy="67005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3951894"/>
            <a:ext cx="10287000" cy="18288000"/>
            <a:chOff x="0" y="0"/>
            <a:chExt cx="13716000" cy="24384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24384000"/>
            </a:xfrm>
            <a:custGeom>
              <a:avLst/>
              <a:gdLst/>
              <a:ahLst/>
              <a:cxnLst/>
              <a:rect l="l" t="t" r="r" b="b"/>
              <a:pathLst>
                <a:path w="13716000" h="24384000">
                  <a:moveTo>
                    <a:pt x="13716000" y="0"/>
                  </a:moveTo>
                  <a:lnTo>
                    <a:pt x="13716000" y="24384000"/>
                  </a:lnTo>
                  <a:lnTo>
                    <a:pt x="0" y="24384000"/>
                  </a:lnTo>
                  <a:lnTo>
                    <a:pt x="0" y="0"/>
                  </a:lnTo>
                  <a:lnTo>
                    <a:pt x="13716000" y="0"/>
                  </a:lnTo>
                  <a:close/>
                </a:path>
              </a:pathLst>
            </a:custGeom>
            <a:blipFill>
              <a:blip r:embed="rId2"/>
              <a:stretch>
                <a:fillRect l="-66442" r="-6644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1573240" y="8893298"/>
            <a:ext cx="4051334" cy="2765036"/>
            <a:chOff x="0" y="0"/>
            <a:chExt cx="5401779" cy="3686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01818" cy="3686683"/>
            </a:xfrm>
            <a:custGeom>
              <a:avLst/>
              <a:gdLst/>
              <a:ahLst/>
              <a:cxnLst/>
              <a:rect l="l" t="t" r="r" b="b"/>
              <a:pathLst>
                <a:path w="5401818" h="3686683">
                  <a:moveTo>
                    <a:pt x="0" y="0"/>
                  </a:moveTo>
                  <a:lnTo>
                    <a:pt x="5401818" y="0"/>
                  </a:lnTo>
                  <a:lnTo>
                    <a:pt x="5401818" y="3686683"/>
                  </a:lnTo>
                  <a:lnTo>
                    <a:pt x="0" y="36866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35" b="-3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5262955" y="8864586"/>
            <a:ext cx="4602314" cy="3618569"/>
            <a:chOff x="0" y="0"/>
            <a:chExt cx="6136419" cy="48247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36386" cy="4824730"/>
            </a:xfrm>
            <a:custGeom>
              <a:avLst/>
              <a:gdLst/>
              <a:ahLst/>
              <a:cxnLst/>
              <a:rect l="l" t="t" r="r" b="b"/>
              <a:pathLst>
                <a:path w="6136386" h="4824730">
                  <a:moveTo>
                    <a:pt x="0" y="0"/>
                  </a:moveTo>
                  <a:lnTo>
                    <a:pt x="6136386" y="0"/>
                  </a:lnTo>
                  <a:lnTo>
                    <a:pt x="6136386" y="4824730"/>
                  </a:lnTo>
                  <a:lnTo>
                    <a:pt x="0" y="48247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4" r="-14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-674156" y="-1322787"/>
            <a:ext cx="4224468" cy="2645573"/>
            <a:chOff x="0" y="0"/>
            <a:chExt cx="5632624" cy="35274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32577" cy="3527425"/>
            </a:xfrm>
            <a:custGeom>
              <a:avLst/>
              <a:gdLst/>
              <a:ahLst/>
              <a:cxnLst/>
              <a:rect l="l" t="t" r="r" b="b"/>
              <a:pathLst>
                <a:path w="5632577" h="3527425">
                  <a:moveTo>
                    <a:pt x="0" y="0"/>
                  </a:moveTo>
                  <a:lnTo>
                    <a:pt x="5632577" y="0"/>
                  </a:lnTo>
                  <a:lnTo>
                    <a:pt x="5632577" y="3527425"/>
                  </a:lnTo>
                  <a:lnTo>
                    <a:pt x="0" y="3527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30" b="-30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1101574" y="9560661"/>
            <a:ext cx="3169280" cy="2226419"/>
            <a:chOff x="0" y="0"/>
            <a:chExt cx="4225707" cy="296855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25671" cy="2968498"/>
            </a:xfrm>
            <a:custGeom>
              <a:avLst/>
              <a:gdLst/>
              <a:ahLst/>
              <a:cxnLst/>
              <a:rect l="l" t="t" r="r" b="b"/>
              <a:pathLst>
                <a:path w="4225671" h="2968498">
                  <a:moveTo>
                    <a:pt x="0" y="0"/>
                  </a:moveTo>
                  <a:lnTo>
                    <a:pt x="4225671" y="0"/>
                  </a:lnTo>
                  <a:lnTo>
                    <a:pt x="4225671" y="2968498"/>
                  </a:lnTo>
                  <a:lnTo>
                    <a:pt x="0" y="29684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2" b="-4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9653627" y="-3037933"/>
            <a:ext cx="5493058" cy="4114800"/>
            <a:chOff x="0" y="0"/>
            <a:chExt cx="7324077" cy="548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24090" cy="5486400"/>
            </a:xfrm>
            <a:custGeom>
              <a:avLst/>
              <a:gdLst/>
              <a:ahLst/>
              <a:cxnLst/>
              <a:rect l="l" t="t" r="r" b="b"/>
              <a:pathLst>
                <a:path w="7324090" h="5486400">
                  <a:moveTo>
                    <a:pt x="0" y="0"/>
                  </a:moveTo>
                  <a:lnTo>
                    <a:pt x="7324090" y="0"/>
                  </a:lnTo>
                  <a:lnTo>
                    <a:pt x="732409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1" r="-11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 rot="-5400000">
            <a:off x="4745771" y="-1877331"/>
            <a:ext cx="2892762" cy="2919301"/>
            <a:chOff x="0" y="0"/>
            <a:chExt cx="3857016" cy="389240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856990" cy="3892423"/>
            </a:xfrm>
            <a:custGeom>
              <a:avLst/>
              <a:gdLst/>
              <a:ahLst/>
              <a:cxnLst/>
              <a:rect l="l" t="t" r="r" b="b"/>
              <a:pathLst>
                <a:path w="3856990" h="3892423">
                  <a:moveTo>
                    <a:pt x="0" y="0"/>
                  </a:moveTo>
                  <a:lnTo>
                    <a:pt x="3856990" y="0"/>
                  </a:lnTo>
                  <a:lnTo>
                    <a:pt x="3856990" y="3892423"/>
                  </a:lnTo>
                  <a:lnTo>
                    <a:pt x="0" y="3892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43" b="-43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2932282" y="9271808"/>
            <a:ext cx="2587020" cy="2386526"/>
            <a:chOff x="0" y="0"/>
            <a:chExt cx="3449360" cy="318203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449320" cy="3181985"/>
            </a:xfrm>
            <a:custGeom>
              <a:avLst/>
              <a:gdLst/>
              <a:ahLst/>
              <a:cxnLst/>
              <a:rect l="l" t="t" r="r" b="b"/>
              <a:pathLst>
                <a:path w="3449320" h="3181985">
                  <a:moveTo>
                    <a:pt x="0" y="0"/>
                  </a:moveTo>
                  <a:lnTo>
                    <a:pt x="3449320" y="0"/>
                  </a:lnTo>
                  <a:lnTo>
                    <a:pt x="3449320" y="3181985"/>
                  </a:lnTo>
                  <a:lnTo>
                    <a:pt x="0" y="31819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31" r="-1" b="-32"/>
              </a:stretch>
            </a:blipFill>
          </p:spPr>
        </p:sp>
      </p:grpSp>
      <p:grpSp>
        <p:nvGrpSpPr>
          <p:cNvPr id="18" name="Group 18"/>
          <p:cNvGrpSpPr/>
          <p:nvPr/>
        </p:nvGrpSpPr>
        <p:grpSpPr>
          <a:xfrm>
            <a:off x="15262955" y="-1072630"/>
            <a:ext cx="1996345" cy="2149497"/>
            <a:chOff x="0" y="0"/>
            <a:chExt cx="2661793" cy="286599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661793" cy="2866009"/>
            </a:xfrm>
            <a:custGeom>
              <a:avLst/>
              <a:gdLst/>
              <a:ahLst/>
              <a:cxnLst/>
              <a:rect l="l" t="t" r="r" b="b"/>
              <a:pathLst>
                <a:path w="2661793" h="2866009">
                  <a:moveTo>
                    <a:pt x="0" y="0"/>
                  </a:moveTo>
                  <a:lnTo>
                    <a:pt x="2661793" y="0"/>
                  </a:lnTo>
                  <a:lnTo>
                    <a:pt x="2661793" y="2866009"/>
                  </a:lnTo>
                  <a:lnTo>
                    <a:pt x="0" y="2866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t="-9" b="-9"/>
              </a:stretch>
            </a:blipFill>
          </p:spPr>
        </p:sp>
      </p:grpSp>
      <p:sp>
        <p:nvSpPr>
          <p:cNvPr id="20" name="TextBox 20"/>
          <p:cNvSpPr txBox="1"/>
          <p:nvPr/>
        </p:nvSpPr>
        <p:spPr>
          <a:xfrm>
            <a:off x="3679119" y="452497"/>
            <a:ext cx="10972799" cy="1207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76"/>
              </a:lnSpc>
            </a:pPr>
            <a:r>
              <a:rPr lang="en-US" sz="54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Modelo</a:t>
            </a:r>
            <a:r>
              <a:rPr lang="en-US" sz="54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de </a:t>
            </a:r>
            <a:r>
              <a:rPr lang="en-US" sz="54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datos</a:t>
            </a:r>
            <a:endParaRPr lang="en-US" sz="54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295722" y="311325"/>
            <a:ext cx="18105118" cy="1178028"/>
            <a:chOff x="0" y="0"/>
            <a:chExt cx="24140158" cy="1570704"/>
          </a:xfrm>
        </p:grpSpPr>
        <p:sp>
          <p:nvSpPr>
            <p:cNvPr id="22" name="Freeform 22" descr="EscuelaIT Duoc UC - Escuela de Informática y Telecomunicaciones Duoc UC - Duoc  UC | LinkedIn"/>
            <p:cNvSpPr/>
            <p:nvPr/>
          </p:nvSpPr>
          <p:spPr>
            <a:xfrm>
              <a:off x="17150008" y="0"/>
              <a:ext cx="6282812" cy="1570704"/>
            </a:xfrm>
            <a:custGeom>
              <a:avLst/>
              <a:gdLst/>
              <a:ahLst/>
              <a:cxnLst/>
              <a:rect l="l" t="t" r="r" b="b"/>
              <a:pathLst>
                <a:path w="6282812" h="1570704">
                  <a:moveTo>
                    <a:pt x="0" y="0"/>
                  </a:moveTo>
                  <a:lnTo>
                    <a:pt x="6282812" y="0"/>
                  </a:lnTo>
                  <a:lnTo>
                    <a:pt x="6282812" y="1570704"/>
                  </a:lnTo>
                  <a:lnTo>
                    <a:pt x="0" y="1570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  <p:sp>
          <p:nvSpPr>
            <p:cNvPr id="23" name="TextBox 23"/>
            <p:cNvSpPr txBox="1"/>
            <p:nvPr/>
          </p:nvSpPr>
          <p:spPr>
            <a:xfrm>
              <a:off x="0" y="374191"/>
              <a:ext cx="24140158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 spc="25">
                  <a:solidFill>
                    <a:srgbClr val="767171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PROYECTO StockControl</a:t>
              </a:r>
            </a:p>
          </p:txBody>
        </p: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EC216A19-00CD-62B4-90F0-ADFECA0300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96" y="1797248"/>
            <a:ext cx="12434481" cy="83031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416</Words>
  <Application>Microsoft Office PowerPoint</Application>
  <PresentationFormat>Personalizado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TT Rounds Condensed Bold</vt:lpstr>
      <vt:lpstr>TT Rounds Condensed</vt:lpstr>
      <vt:lpstr>DM Sans Bold</vt:lpstr>
      <vt:lpstr>TT Rounds Condensed Italics</vt:lpstr>
      <vt:lpstr>Arial</vt:lpstr>
      <vt:lpstr>Calibri</vt:lpstr>
      <vt:lpstr>DM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 Presentación final.pptx</dc:title>
  <dc:creator>Noemi</dc:creator>
  <cp:lastModifiedBy>noemi pino</cp:lastModifiedBy>
  <cp:revision>2</cp:revision>
  <dcterms:created xsi:type="dcterms:W3CDTF">2006-08-16T00:00:00Z</dcterms:created>
  <dcterms:modified xsi:type="dcterms:W3CDTF">2024-11-16T22:35:58Z</dcterms:modified>
  <dc:identifier>DAGWrCNyCUk</dc:identifier>
</cp:coreProperties>
</file>