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BE9B"/>
    <a:srgbClr val="FC4668"/>
    <a:srgbClr val="C0CA33"/>
    <a:srgbClr val="26C6DA"/>
    <a:srgbClr val="222A35"/>
    <a:srgbClr val="222222"/>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037" autoAdjust="0"/>
  </p:normalViewPr>
  <p:slideViewPr>
    <p:cSldViewPr snapToGrid="0">
      <p:cViewPr varScale="1">
        <p:scale>
          <a:sx n="68" d="100"/>
          <a:sy n="68" d="100"/>
        </p:scale>
        <p:origin x="90" y="34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0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90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89DF8-8F5A-4FD2-97F7-8515A94F54EB}" type="datetimeFigureOut">
              <a:rPr lang="zh-CN" altLang="en-US" smtClean="0"/>
              <a:t>2016/10/31</a:t>
            </a:fld>
            <a:endParaRPr lang="zh-CN" altLang="en-US"/>
          </a:p>
        </p:txBody>
      </p:sp>
      <p:sp>
        <p:nvSpPr>
          <p:cNvPr id="104890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91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4891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91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C0F05-7310-460D-9C5F-F9EAC27D0A0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Next,</a:t>
            </a:r>
            <a:r>
              <a:rPr lang="en-US" altLang="zh-CN" baseline="0" dirty="0" smtClean="0"/>
              <a:t> we will examine what is </a:t>
            </a:r>
            <a:r>
              <a:rPr lang="en-US" altLang="zh-CN" sz="1200" dirty="0" smtClean="0">
                <a:solidFill>
                  <a:schemeClr val="bg1"/>
                </a:solidFill>
                <a:latin typeface="微软雅黑" panose="020B0503020204020204" pitchFamily="34" charset="-122"/>
                <a:ea typeface="微软雅黑" panose="020B0503020204020204" pitchFamily="34" charset="-122"/>
              </a:rPr>
              <a:t>Message Digest &amp; Public/Private key encryption</a:t>
            </a:r>
            <a:endParaRPr lang="zh-CN" altLang="en-US" sz="1200" dirty="0" smtClean="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Slide Number Placeholder 3"/>
          <p:cNvSpPr>
            <a:spLocks noGrp="1"/>
          </p:cNvSpPr>
          <p:nvPr>
            <p:ph type="sldNum" sz="quarter" idx="10"/>
          </p:nvPr>
        </p:nvSpPr>
        <p:spPr/>
        <p:txBody>
          <a:bodyPr/>
          <a:lstStyle/>
          <a:p>
            <a:fld id="{42CC0F05-7310-460D-9C5F-F9EAC27D0A0F}" type="slidenum">
              <a:rPr lang="zh-CN" altLang="en-US" smtClean="0"/>
              <a:t>14</a:t>
            </a:fld>
            <a:endParaRPr lang="zh-CN" altLang="en-US"/>
          </a:p>
        </p:txBody>
      </p:sp>
    </p:spTree>
    <p:extLst>
      <p:ext uri="{BB962C8B-B14F-4D97-AF65-F5344CB8AC3E}">
        <p14:creationId xmlns:p14="http://schemas.microsoft.com/office/powerpoint/2010/main" val="295028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5" name="Slide Image Placeholder 1"/>
          <p:cNvSpPr>
            <a:spLocks noGrp="1" noRot="1" noChangeAspect="1"/>
          </p:cNvSpPr>
          <p:nvPr>
            <p:ph type="sldImg"/>
          </p:nvPr>
        </p:nvSpPr>
        <p:spPr/>
      </p:sp>
      <p:sp>
        <p:nvSpPr>
          <p:cNvPr id="1048776" name="Notes Placeholder 2"/>
          <p:cNvSpPr>
            <a:spLocks noGrp="1"/>
          </p:cNvSpPr>
          <p:nvPr>
            <p:ph type="body" idx="1"/>
          </p:nvPr>
        </p:nvSpPr>
        <p:spPr/>
        <p:txBody>
          <a:bodyPr/>
          <a:lstStyle/>
          <a:p>
            <a:endParaRPr lang="zh-CN" altLang="en-US" dirty="0"/>
          </a:p>
        </p:txBody>
      </p:sp>
      <p:sp>
        <p:nvSpPr>
          <p:cNvPr id="1048777" name="Slide Number Placeholder 3"/>
          <p:cNvSpPr>
            <a:spLocks noGrp="1"/>
          </p:cNvSpPr>
          <p:nvPr>
            <p:ph type="sldNum" sz="quarter" idx="10"/>
          </p:nvPr>
        </p:nvSpPr>
        <p:spPr/>
        <p:txBody>
          <a:bodyPr/>
          <a:lstStyle/>
          <a:p>
            <a:fld id="{42CC0F05-7310-460D-9C5F-F9EAC27D0A0F}" type="slidenum">
              <a:rPr lang="zh-CN" altLang="en-US" smtClean="0"/>
              <a:t>23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0" name="Slide Image Placeholder 1"/>
          <p:cNvSpPr>
            <a:spLocks noGrp="1" noRot="1" noChangeAspect="1"/>
          </p:cNvSpPr>
          <p:nvPr>
            <p:ph type="sldImg"/>
          </p:nvPr>
        </p:nvSpPr>
        <p:spPr/>
      </p:sp>
      <p:sp>
        <p:nvSpPr>
          <p:cNvPr id="1048781"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Did you notice the flaw in the public key message exchange described above? How can Bob prove that the message really came from Susan but not from others? Because anyone who has Bob's public key will be able to encrypt his own message and send the message to Bob, in that Bob will have no way to confirm the message is from Susan. This is known as a Man-in-the-Middle attack. But we can solve this problem by using a digital signature.</a:t>
            </a:r>
          </a:p>
          <a:p>
            <a:r>
              <a:rPr lang="en-US" altLang="zh-CN" dirty="0"/>
              <a:t/>
            </a:r>
            <a:br>
              <a:rPr lang="en-US" altLang="zh-CN" dirty="0"/>
            </a:br>
            <a:endParaRPr lang="zh-CN" altLang="en-US" dirty="0"/>
          </a:p>
        </p:txBody>
      </p:sp>
      <p:sp>
        <p:nvSpPr>
          <p:cNvPr id="1048782" name="Slide Number Placeholder 3"/>
          <p:cNvSpPr>
            <a:spLocks noGrp="1"/>
          </p:cNvSpPr>
          <p:nvPr>
            <p:ph type="sldNum" sz="quarter" idx="10"/>
          </p:nvPr>
        </p:nvSpPr>
        <p:spPr/>
        <p:txBody>
          <a:bodyPr/>
          <a:lstStyle/>
          <a:p>
            <a:fld id="{42CC0F05-7310-460D-9C5F-F9EAC27D0A0F}" type="slidenum">
              <a:rPr lang="zh-CN" altLang="en-US" smtClean="0"/>
              <a:t>24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Slide Image Placeholder 1"/>
          <p:cNvSpPr>
            <a:spLocks noGrp="1" noRot="1" noChangeAspect="1"/>
          </p:cNvSpPr>
          <p:nvPr>
            <p:ph type="sldImg"/>
          </p:nvPr>
        </p:nvSpPr>
        <p:spPr/>
      </p:sp>
      <p:sp>
        <p:nvSpPr>
          <p:cNvPr id="1048785"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dirty="0" smtClean="0"/>
              <a:t> In real world, the message digest is signed by the private key. So, if Bob wants to send Susan a signed message, he generates the message digest of the message and signs it with his private key. He sends the message and the signed message digest to Susan. Susan decrypts the signed message digest with Bob's public key and computes the message digest from the </a:t>
            </a:r>
            <a:r>
              <a:rPr lang="en-US" altLang="zh-CN" dirty="0" err="1" smtClean="0"/>
              <a:t>cleartext</a:t>
            </a:r>
            <a:r>
              <a:rPr lang="en-US" altLang="zh-CN" dirty="0" smtClean="0"/>
              <a:t> message and checks that the two digests match. If they do, Susan can be sure the message came from Bob.</a:t>
            </a:r>
          </a:p>
        </p:txBody>
      </p:sp>
      <p:sp>
        <p:nvSpPr>
          <p:cNvPr id="1048786" name="Slide Number Placeholder 3"/>
          <p:cNvSpPr>
            <a:spLocks noGrp="1"/>
          </p:cNvSpPr>
          <p:nvPr>
            <p:ph type="sldNum" sz="quarter" idx="10"/>
          </p:nvPr>
        </p:nvSpPr>
        <p:spPr/>
        <p:txBody>
          <a:bodyPr/>
          <a:lstStyle/>
          <a:p>
            <a:fld id="{42CC0F05-7310-460D-9C5F-F9EAC27D0A0F}" type="slidenum">
              <a:rPr lang="zh-CN" altLang="en-US" smtClean="0"/>
              <a:t>25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8" name="Slide Image Placeholder 1"/>
          <p:cNvSpPr>
            <a:spLocks noGrp="1" noRot="1" noChangeAspect="1"/>
          </p:cNvSpPr>
          <p:nvPr>
            <p:ph type="sldImg"/>
          </p:nvPr>
        </p:nvSpPr>
        <p:spPr/>
      </p:sp>
      <p:sp>
        <p:nvSpPr>
          <p:cNvPr id="1048789"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Note that digital signatures do not provide encryption of the message, so encryption techniques must be used in conjunction with signatures if you also need confidentiality.</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We'll </a:t>
            </a:r>
            <a:r>
              <a:rPr lang="en-US" altLang="zh-CN" sz="1200" b="0" i="0" kern="1200" dirty="0">
                <a:solidFill>
                  <a:schemeClr val="tx1"/>
                </a:solidFill>
                <a:effectLst/>
                <a:latin typeface="+mn-lt"/>
                <a:ea typeface="+mn-ea"/>
                <a:cs typeface="+mn-cs"/>
              </a:rPr>
              <a:t>illustrate an easy way to implement this, by uses the Java language's direct support for signatures.</a:t>
            </a:r>
            <a:endParaRPr lang="zh-CN" altLang="en-US" dirty="0"/>
          </a:p>
        </p:txBody>
      </p:sp>
      <p:sp>
        <p:nvSpPr>
          <p:cNvPr id="1048790" name="Slide Number Placeholder 3"/>
          <p:cNvSpPr>
            <a:spLocks noGrp="1"/>
          </p:cNvSpPr>
          <p:nvPr>
            <p:ph type="sldNum" sz="quarter" idx="10"/>
          </p:nvPr>
        </p:nvSpPr>
        <p:spPr/>
        <p:txBody>
          <a:bodyPr/>
          <a:lstStyle/>
          <a:p>
            <a:fld id="{42CC0F05-7310-460D-9C5F-F9EAC27D0A0F}" type="slidenum">
              <a:rPr lang="zh-CN" altLang="en-US" smtClean="0"/>
              <a:t>26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Slide Image Placeholder 1"/>
          <p:cNvSpPr>
            <a:spLocks noGrp="1" noRot="1" noChangeAspect="1"/>
          </p:cNvSpPr>
          <p:nvPr>
            <p:ph type="sldImg"/>
          </p:nvPr>
        </p:nvSpPr>
        <p:spPr/>
      </p:sp>
      <p:sp>
        <p:nvSpPr>
          <p:cNvPr id="1048793" name="Notes Placeholder 2"/>
          <p:cNvSpPr>
            <a:spLocks noGrp="1"/>
          </p:cNvSpPr>
          <p:nvPr>
            <p:ph type="body" idx="1"/>
          </p:nvPr>
        </p:nvSpPr>
        <p:spPr/>
        <p:txBody>
          <a:bodyPr/>
          <a:lstStyle/>
          <a:p>
            <a:endParaRPr lang="zh-CN" altLang="en-US" dirty="0"/>
          </a:p>
        </p:txBody>
      </p:sp>
      <p:sp>
        <p:nvSpPr>
          <p:cNvPr id="1048794" name="Slide Number Placeholder 3"/>
          <p:cNvSpPr>
            <a:spLocks noGrp="1"/>
          </p:cNvSpPr>
          <p:nvPr>
            <p:ph type="sldNum" sz="quarter" idx="10"/>
          </p:nvPr>
        </p:nvSpPr>
        <p:spPr/>
        <p:txBody>
          <a:bodyPr/>
          <a:lstStyle/>
          <a:p>
            <a:fld id="{42CC0F05-7310-460D-9C5F-F9EAC27D0A0F}" type="slidenum">
              <a:rPr lang="zh-CN" altLang="en-US" smtClean="0"/>
              <a:t>27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4" name="幻灯片图像占位符 1"/>
          <p:cNvSpPr>
            <a:spLocks noGrp="1" noRot="1" noChangeAspect="1"/>
          </p:cNvSpPr>
          <p:nvPr>
            <p:ph type="sldImg"/>
          </p:nvPr>
        </p:nvSpPr>
        <p:spPr/>
      </p:sp>
      <p:sp>
        <p:nvSpPr>
          <p:cNvPr id="1048805"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en-US" altLang="zh-CN" dirty="0"/>
              <a:t>Let me show</a:t>
            </a:r>
            <a:r>
              <a:rPr lang="en-US" altLang="zh-CN" baseline="0" dirty="0"/>
              <a:t> some points abort exchanging files. </a:t>
            </a:r>
            <a:r>
              <a:rPr lang="en-US" altLang="zh-CN" dirty="0"/>
              <a:t>If you want to electronically send an important document, (like a Contract) to someone else, it is a good idea to digitally "sign" the document, so your recipient can check that the document indeed came from you and was not altered in transmission. I will tell you how</a:t>
            </a:r>
            <a:r>
              <a:rPr lang="en-US" altLang="zh-CN" baseline="0" dirty="0"/>
              <a:t> to do as two roles, sender and recipient. Later I will show a demo in </a:t>
            </a:r>
            <a:r>
              <a:rPr lang="en-US" altLang="zh-CN" baseline="0" dirty="0" err="1"/>
              <a:t>printscreen</a:t>
            </a:r>
            <a:r>
              <a:rPr lang="en-US" altLang="zh-CN" baseline="0" dirty="0"/>
              <a:t>.</a:t>
            </a:r>
            <a:endParaRPr lang="zh-CN" altLang="en-US" dirty="0"/>
          </a:p>
          <a:p>
            <a:endParaRPr lang="zh-CN" altLang="en-US" dirty="0"/>
          </a:p>
        </p:txBody>
      </p:sp>
      <p:sp>
        <p:nvSpPr>
          <p:cNvPr id="1048806" name="灯片编号占位符 3"/>
          <p:cNvSpPr>
            <a:spLocks noGrp="1"/>
          </p:cNvSpPr>
          <p:nvPr>
            <p:ph type="sldNum" sz="quarter" idx="10"/>
          </p:nvPr>
        </p:nvSpPr>
        <p:spPr/>
        <p:txBody>
          <a:bodyPr/>
          <a:lstStyle/>
          <a:p>
            <a:fld id="{E8A44D34-C471-45D2-859A-4219994F371A}" type="slidenum">
              <a:rPr lang="zh-CN" altLang="en-US" smtClean="0"/>
              <a:t>29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幻灯片图像占位符 1"/>
          <p:cNvSpPr>
            <a:spLocks noGrp="1" noRot="1" noChangeAspect="1"/>
          </p:cNvSpPr>
          <p:nvPr>
            <p:ph type="sldImg"/>
          </p:nvPr>
        </p:nvSpPr>
        <p:spPr/>
      </p:sp>
      <p:sp>
        <p:nvSpPr>
          <p:cNvPr id="1048810"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Pretending that you are the contract sender, </a:t>
            </a:r>
            <a:r>
              <a:rPr lang="en-US" altLang="zh-CN" sz="1200" kern="1200" dirty="0" err="1">
                <a:solidFill>
                  <a:schemeClr val="tx1"/>
                </a:solidFill>
                <a:effectLst/>
                <a:latin typeface="+mn-lt"/>
                <a:ea typeface="+mn-ea"/>
                <a:cs typeface="+mn-cs"/>
              </a:rPr>
              <a:t>Amm</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First you should create a jar file containing</a:t>
            </a:r>
            <a:r>
              <a:rPr lang="en-US" altLang="zh-CN" sz="1200" kern="1200" baseline="0" dirty="0">
                <a:solidFill>
                  <a:schemeClr val="tx1"/>
                </a:solidFill>
                <a:effectLst/>
                <a:latin typeface="+mn-lt"/>
                <a:ea typeface="+mn-ea"/>
                <a:cs typeface="+mn-cs"/>
              </a:rPr>
              <a:t> the contract</a:t>
            </a:r>
          </a:p>
          <a:p>
            <a:pPr marL="0" marR="0" indent="0" algn="l" defTabSz="914400" rtl="0" eaLnBrk="1" fontAlgn="auto" latinLnBrk="0" hangingPunct="1">
              <a:lnSpc>
                <a:spcPct val="100000"/>
              </a:lnSpc>
              <a:spcBef>
                <a:spcPts val="0"/>
              </a:spcBef>
              <a:spcAft>
                <a:spcPts val="0"/>
              </a:spcAft>
              <a:buClrTx/>
              <a:buSzTx/>
              <a:buFontTx/>
              <a:buNone/>
            </a:pPr>
            <a:r>
              <a:rPr lang="en-US" altLang="zh-CN" sz="1200" kern="1200" baseline="0" dirty="0">
                <a:solidFill>
                  <a:schemeClr val="tx1"/>
                </a:solidFill>
                <a:effectLst/>
                <a:latin typeface="+mn-lt"/>
                <a:ea typeface="+mn-ea"/>
                <a:cs typeface="+mn-cs"/>
              </a:rPr>
              <a:t>Second </a:t>
            </a:r>
            <a:r>
              <a:rPr lang="en-US" altLang="zh-CN" sz="1200" kern="1200" dirty="0">
                <a:solidFill>
                  <a:schemeClr val="tx1"/>
                </a:solidFill>
                <a:effectLst/>
                <a:latin typeface="+mn-lt"/>
                <a:ea typeface="+mn-ea"/>
                <a:cs typeface="+mn-cs"/>
              </a:rPr>
              <a:t>You are going to create a </a:t>
            </a:r>
            <a:r>
              <a:rPr lang="en-US" altLang="zh-CN" sz="1200" kern="1200" dirty="0" err="1">
                <a:solidFill>
                  <a:schemeClr val="tx1"/>
                </a:solidFill>
                <a:effectLst/>
                <a:latin typeface="+mn-lt"/>
                <a:ea typeface="+mn-ea"/>
                <a:cs typeface="+mn-cs"/>
              </a:rPr>
              <a:t>keystore</a:t>
            </a:r>
            <a:r>
              <a:rPr lang="en-US" altLang="zh-CN" sz="1200" kern="1200" dirty="0">
                <a:solidFill>
                  <a:schemeClr val="tx1"/>
                </a:solidFill>
                <a:effectLst/>
                <a:latin typeface="+mn-lt"/>
                <a:ea typeface="+mn-ea"/>
                <a:cs typeface="+mn-cs"/>
              </a:rPr>
              <a:t> and create an entry with a newly generated public</a:t>
            </a:r>
            <a:r>
              <a:rPr lang="en-US" altLang="zh-CN" sz="1200" kern="1200" baseline="0" dirty="0">
                <a:solidFill>
                  <a:schemeClr val="tx1"/>
                </a:solidFill>
                <a:effectLst/>
                <a:latin typeface="+mn-lt"/>
                <a:ea typeface="+mn-ea"/>
                <a:cs typeface="+mn-cs"/>
              </a:rPr>
              <a:t> and </a:t>
            </a:r>
            <a:r>
              <a:rPr lang="en-US" altLang="zh-CN" sz="1200" kern="1200" dirty="0">
                <a:solidFill>
                  <a:schemeClr val="tx1"/>
                </a:solidFill>
                <a:effectLst/>
                <a:latin typeface="+mn-lt"/>
                <a:ea typeface="+mn-ea"/>
                <a:cs typeface="+mn-cs"/>
              </a:rPr>
              <a:t>private key pair .</a:t>
            </a:r>
          </a:p>
          <a:p>
            <a:pPr marL="0" marR="0" indent="0" algn="l" defTabSz="914400" rtl="0" eaLnBrk="1" fontAlgn="auto" latinLnBrk="0" hangingPunct="1">
              <a:lnSpc>
                <a:spcPct val="100000"/>
              </a:lnSpc>
              <a:spcBef>
                <a:spcPts val="0"/>
              </a:spcBef>
              <a:spcAft>
                <a:spcPts val="0"/>
              </a:spcAft>
              <a:buClrTx/>
              <a:buSzTx/>
              <a:buFontTx/>
              <a:buNone/>
            </a:pPr>
            <a:r>
              <a:rPr lang="en-US" altLang="zh-CN" sz="1200" kern="1200" dirty="0">
                <a:solidFill>
                  <a:schemeClr val="tx1"/>
                </a:solidFill>
                <a:effectLst/>
                <a:latin typeface="+mn-lt"/>
                <a:ea typeface="+mn-ea"/>
                <a:cs typeface="+mn-cs"/>
              </a:rPr>
              <a:t>Then you using the private key in the </a:t>
            </a:r>
            <a:r>
              <a:rPr lang="en-US" altLang="zh-CN" sz="1200" kern="1200" dirty="0" err="1">
                <a:solidFill>
                  <a:schemeClr val="tx1"/>
                </a:solidFill>
                <a:effectLst/>
                <a:latin typeface="+mn-lt"/>
                <a:ea typeface="+mn-ea"/>
                <a:cs typeface="+mn-cs"/>
              </a:rPr>
              <a:t>keystore</a:t>
            </a:r>
            <a:r>
              <a:rPr lang="en-US" altLang="zh-CN" sz="1200" kern="1200" dirty="0">
                <a:solidFill>
                  <a:schemeClr val="tx1"/>
                </a:solidFill>
                <a:effectLst/>
                <a:latin typeface="+mn-lt"/>
                <a:ea typeface="+mn-ea"/>
                <a:cs typeface="+mn-cs"/>
              </a:rPr>
              <a:t>  to name the resulting signed JAR file</a:t>
            </a:r>
            <a:endParaRPr lang="zh-CN" altLang="zh-CN" sz="1200" kern="1200" dirty="0">
              <a:solidFill>
                <a:schemeClr val="tx1"/>
              </a:solidFill>
              <a:effectLst/>
              <a:latin typeface="+mn-lt"/>
              <a:ea typeface="+mn-ea"/>
              <a:cs typeface="+mn-cs"/>
            </a:endParaRPr>
          </a:p>
          <a:p>
            <a:r>
              <a:rPr lang="en-US" altLang="zh-CN" dirty="0"/>
              <a:t>Last you export the public key certificate,</a:t>
            </a:r>
            <a:r>
              <a:rPr lang="en-US" altLang="zh-CN" baseline="0" dirty="0"/>
              <a:t> which means that </a:t>
            </a:r>
            <a:r>
              <a:rPr lang="en-US" altLang="zh-CN" sz="1200" kern="1200" baseline="0" dirty="0">
                <a:solidFill>
                  <a:schemeClr val="tx1"/>
                </a:solidFill>
                <a:effectLst/>
                <a:latin typeface="+mn-lt"/>
                <a:ea typeface="+mn-ea"/>
                <a:cs typeface="+mn-cs"/>
              </a:rPr>
              <a:t>y</a:t>
            </a:r>
            <a:r>
              <a:rPr lang="en-US" altLang="zh-CN" sz="1200" kern="1200" dirty="0">
                <a:solidFill>
                  <a:schemeClr val="tx1"/>
                </a:solidFill>
                <a:effectLst/>
                <a:latin typeface="+mn-lt"/>
                <a:ea typeface="+mn-ea"/>
                <a:cs typeface="+mn-cs"/>
              </a:rPr>
              <a:t>ou supply your public key by sending them a copy of the certificate that contains your public key</a:t>
            </a:r>
          </a:p>
          <a:p>
            <a:r>
              <a:rPr lang="en-US" altLang="zh-CN" sz="1200" kern="1200" dirty="0">
                <a:solidFill>
                  <a:schemeClr val="tx1"/>
                </a:solidFill>
                <a:effectLst/>
                <a:latin typeface="+mn-lt"/>
                <a:ea typeface="+mn-ea"/>
                <a:cs typeface="+mn-cs"/>
              </a:rPr>
              <a:t>And this picture can help</a:t>
            </a:r>
            <a:r>
              <a:rPr lang="en-US" altLang="zh-CN" sz="1200" kern="1200" baseline="0" dirty="0">
                <a:solidFill>
                  <a:schemeClr val="tx1"/>
                </a:solidFill>
                <a:effectLst/>
                <a:latin typeface="+mn-lt"/>
                <a:ea typeface="+mn-ea"/>
                <a:cs typeface="+mn-cs"/>
              </a:rPr>
              <a:t> you understand the process better.</a:t>
            </a:r>
            <a:endParaRPr lang="zh-CN" altLang="en-US" dirty="0"/>
          </a:p>
          <a:p>
            <a:endParaRPr lang="zh-CN" altLang="en-US" dirty="0"/>
          </a:p>
        </p:txBody>
      </p:sp>
      <p:sp>
        <p:nvSpPr>
          <p:cNvPr id="1048811" name="灯片编号占位符 3"/>
          <p:cNvSpPr>
            <a:spLocks noGrp="1"/>
          </p:cNvSpPr>
          <p:nvPr>
            <p:ph type="sldNum" sz="quarter" idx="10"/>
          </p:nvPr>
        </p:nvSpPr>
        <p:spPr/>
        <p:txBody>
          <a:bodyPr/>
          <a:lstStyle/>
          <a:p>
            <a:fld id="{E8A44D34-C471-45D2-859A-4219994F371A}" type="slidenum">
              <a:rPr lang="zh-CN" altLang="en-US" smtClean="0"/>
              <a:t>30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幻灯片图像占位符 1"/>
          <p:cNvSpPr>
            <a:spLocks noGrp="1" noRot="1" noChangeAspect="1"/>
          </p:cNvSpPr>
          <p:nvPr>
            <p:ph type="sldImg"/>
          </p:nvPr>
        </p:nvSpPr>
        <p:spPr/>
      </p:sp>
      <p:sp>
        <p:nvSpPr>
          <p:cNvPr id="1048815" name="备注占位符 2"/>
          <p:cNvSpPr>
            <a:spLocks noGrp="1"/>
          </p:cNvSpPr>
          <p:nvPr>
            <p:ph type="body" idx="1"/>
          </p:nvPr>
        </p:nvSpPr>
        <p:spPr/>
        <p:txBody>
          <a:bodyPr/>
          <a:lstStyle/>
          <a:p>
            <a:r>
              <a:rPr lang="en-US" altLang="zh-CN" dirty="0"/>
              <a:t>Now</a:t>
            </a:r>
            <a:r>
              <a:rPr lang="en-US" altLang="zh-CN" baseline="0" dirty="0"/>
              <a:t> supposing you are the recipient, Bob. You have received the signed file and the certificate which contains the public key.</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First you need to import certificate into your </a:t>
            </a:r>
            <a:r>
              <a:rPr lang="en-US" altLang="zh-CN" sz="1200" kern="1200" dirty="0" err="1">
                <a:solidFill>
                  <a:schemeClr val="tx1"/>
                </a:solidFill>
                <a:effectLst/>
                <a:latin typeface="+mn-lt"/>
                <a:ea typeface="+mn-ea"/>
                <a:cs typeface="+mn-cs"/>
              </a:rPr>
              <a:t>keystore</a:t>
            </a:r>
            <a:r>
              <a:rPr lang="en-US" altLang="zh-CN" sz="1200" kern="1200" dirty="0">
                <a:solidFill>
                  <a:schemeClr val="tx1"/>
                </a:solidFill>
                <a:effectLst/>
                <a:latin typeface="+mn-lt"/>
                <a:ea typeface="+mn-ea"/>
                <a:cs typeface="+mn-cs"/>
              </a:rPr>
              <a:t>. So</a:t>
            </a:r>
            <a:r>
              <a:rPr lang="en-US" altLang="zh-CN" sz="1200" kern="1200" baseline="0" dirty="0">
                <a:solidFill>
                  <a:schemeClr val="tx1"/>
                </a:solidFill>
                <a:effectLst/>
                <a:latin typeface="+mn-lt"/>
                <a:ea typeface="+mn-ea"/>
                <a:cs typeface="+mn-cs"/>
              </a:rPr>
              <a:t> you can see the fingerprints of certificate, you can phone </a:t>
            </a:r>
            <a:r>
              <a:rPr lang="en-US" altLang="zh-CN" sz="1200" kern="1200" baseline="0" dirty="0" err="1">
                <a:solidFill>
                  <a:schemeClr val="tx1"/>
                </a:solidFill>
                <a:effectLst/>
                <a:latin typeface="+mn-lt"/>
                <a:ea typeface="+mn-ea"/>
                <a:cs typeface="+mn-cs"/>
              </a:rPr>
              <a:t>Amm</a:t>
            </a:r>
            <a:r>
              <a:rPr lang="en-US" altLang="zh-CN" sz="1200" b="0" i="0" kern="1200" dirty="0">
                <a:solidFill>
                  <a:schemeClr val="tx1"/>
                </a:solidFill>
                <a:effectLst/>
                <a:latin typeface="+mn-lt"/>
                <a:ea typeface="+mn-ea"/>
                <a:cs typeface="+mn-cs"/>
              </a:rPr>
              <a:t> and ask her what the fingerprints should be. If you are the same,</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you can assume that the certificate has not been modified in </a:t>
            </a:r>
            <a:r>
              <a:rPr lang="en-US" altLang="zh-CN" sz="1200" b="0" i="0" kern="1200" dirty="0" err="1">
                <a:solidFill>
                  <a:schemeClr val="tx1"/>
                </a:solidFill>
                <a:effectLst/>
                <a:latin typeface="+mn-lt"/>
                <a:ea typeface="+mn-ea"/>
                <a:cs typeface="+mn-cs"/>
              </a:rPr>
              <a:t>transimision</a:t>
            </a:r>
            <a:r>
              <a:rPr lang="en-US" altLang="zh-CN" sz="1200" b="0" i="0" kern="1200" dirty="0">
                <a:solidFill>
                  <a:schemeClr val="tx1"/>
                </a:solidFill>
                <a:effectLst/>
                <a:latin typeface="+mn-lt"/>
                <a:ea typeface="+mn-ea"/>
                <a:cs typeface="+mn-cs"/>
              </a:rPr>
              <a:t>.</a:t>
            </a:r>
            <a:r>
              <a:rPr lang="en-US" altLang="zh-CN" sz="1200" b="0" i="0" kern="1200" baseline="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second  use the </a:t>
            </a:r>
            <a:r>
              <a:rPr lang="en-US" altLang="zh-CN" sz="1200" kern="1200" dirty="0" err="1">
                <a:solidFill>
                  <a:schemeClr val="tx1"/>
                </a:solidFill>
                <a:effectLst/>
                <a:latin typeface="+mn-lt"/>
                <a:ea typeface="+mn-ea"/>
                <a:cs typeface="+mn-cs"/>
              </a:rPr>
              <a:t>jarsigner</a:t>
            </a:r>
            <a:r>
              <a:rPr lang="en-US" altLang="zh-CN" sz="1200" kern="1200" dirty="0">
                <a:solidFill>
                  <a:schemeClr val="tx1"/>
                </a:solidFill>
                <a:effectLst/>
                <a:latin typeface="+mn-lt"/>
                <a:ea typeface="+mn-ea"/>
                <a:cs typeface="+mn-cs"/>
              </a:rPr>
              <a:t> tool to verify the authenticity of the JAR file signature</a:t>
            </a:r>
            <a:endParaRPr lang="zh-CN" altLang="en-US" dirty="0"/>
          </a:p>
          <a:p>
            <a:endParaRPr lang="zh-CN" altLang="en-US" dirty="0"/>
          </a:p>
        </p:txBody>
      </p:sp>
      <p:sp>
        <p:nvSpPr>
          <p:cNvPr id="1048816" name="灯片编号占位符 3"/>
          <p:cNvSpPr>
            <a:spLocks noGrp="1"/>
          </p:cNvSpPr>
          <p:nvPr>
            <p:ph type="sldNum" sz="quarter" idx="10"/>
          </p:nvPr>
        </p:nvSpPr>
        <p:spPr/>
        <p:txBody>
          <a:bodyPr/>
          <a:lstStyle/>
          <a:p>
            <a:fld id="{E8A44D34-C471-45D2-859A-4219994F371A}" type="slidenum">
              <a:rPr lang="zh-CN" altLang="en-US" smtClean="0"/>
              <a:t>31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7" name="幻灯片图像占位符 1"/>
          <p:cNvSpPr>
            <a:spLocks noGrp="1" noRot="1" noChangeAspect="1"/>
          </p:cNvSpPr>
          <p:nvPr>
            <p:ph type="sldImg"/>
          </p:nvPr>
        </p:nvSpPr>
        <p:spPr/>
      </p:sp>
      <p:sp>
        <p:nvSpPr>
          <p:cNvPr id="1048818" name="备注占位符 2"/>
          <p:cNvSpPr>
            <a:spLocks noGrp="1"/>
          </p:cNvSpPr>
          <p:nvPr>
            <p:ph type="body" idx="1"/>
          </p:nvPr>
        </p:nvSpPr>
        <p:spPr/>
        <p:txBody>
          <a:bodyPr/>
          <a:lstStyle/>
          <a:p>
            <a:r>
              <a:rPr lang="en-US" altLang="zh-CN" dirty="0"/>
              <a:t>This is what sender to</a:t>
            </a:r>
            <a:r>
              <a:rPr lang="en-US" altLang="zh-CN" baseline="0" dirty="0"/>
              <a:t> do </a:t>
            </a:r>
            <a:endParaRPr lang="zh-CN" altLang="en-US" dirty="0"/>
          </a:p>
        </p:txBody>
      </p:sp>
      <p:sp>
        <p:nvSpPr>
          <p:cNvPr id="1048819" name="灯片编号占位符 3"/>
          <p:cNvSpPr>
            <a:spLocks noGrp="1"/>
          </p:cNvSpPr>
          <p:nvPr>
            <p:ph type="sldNum" sz="quarter" idx="10"/>
          </p:nvPr>
        </p:nvSpPr>
        <p:spPr/>
        <p:txBody>
          <a:bodyPr/>
          <a:lstStyle/>
          <a:p>
            <a:fld id="{E8A44D34-C471-45D2-859A-4219994F371A}" type="slidenum">
              <a:rPr lang="zh-CN" altLang="en-US" smtClean="0"/>
              <a:t>32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0" name="幻灯片图像占位符 1"/>
          <p:cNvSpPr>
            <a:spLocks noGrp="1" noRot="1" noChangeAspect="1"/>
          </p:cNvSpPr>
          <p:nvPr>
            <p:ph type="sldImg"/>
          </p:nvPr>
        </p:nvSpPr>
        <p:spPr/>
      </p:sp>
      <p:sp>
        <p:nvSpPr>
          <p:cNvPr id="1048821"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pPr>
            <a:r>
              <a:rPr lang="en-US" altLang="zh-CN" dirty="0"/>
              <a:t>This is what </a:t>
            </a:r>
            <a:r>
              <a:rPr lang="en-US" altLang="zh-CN" dirty="0" err="1"/>
              <a:t>recepient</a:t>
            </a:r>
            <a:r>
              <a:rPr lang="en-US" altLang="zh-CN" dirty="0"/>
              <a:t> to</a:t>
            </a:r>
            <a:r>
              <a:rPr lang="en-US" altLang="zh-CN" baseline="0" dirty="0"/>
              <a:t> do </a:t>
            </a:r>
            <a:endParaRPr lang="zh-CN" altLang="en-US" dirty="0"/>
          </a:p>
          <a:p>
            <a:endParaRPr lang="zh-CN" altLang="en-US" dirty="0"/>
          </a:p>
        </p:txBody>
      </p:sp>
      <p:sp>
        <p:nvSpPr>
          <p:cNvPr id="1048822" name="灯片编号占位符 3"/>
          <p:cNvSpPr>
            <a:spLocks noGrp="1"/>
          </p:cNvSpPr>
          <p:nvPr>
            <p:ph type="sldNum" sz="quarter" idx="10"/>
          </p:nvPr>
        </p:nvSpPr>
        <p:spPr/>
        <p:txBody>
          <a:bodyPr/>
          <a:lstStyle/>
          <a:p>
            <a:fld id="{E8A44D34-C471-45D2-859A-4219994F371A}" type="slidenum">
              <a:rPr lang="zh-CN" altLang="en-US" smtClean="0"/>
              <a:t>33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 In this section, we will talk about message digests, which take the data in a message and generate a block of bits designed to represent the "fingerprint" of the message.</a:t>
            </a:r>
            <a:endParaRPr lang="zh-CN" altLang="en-US" dirty="0"/>
          </a:p>
        </p:txBody>
      </p:sp>
      <p:sp>
        <p:nvSpPr>
          <p:cNvPr id="4" name="Slide Number Placeholder 3"/>
          <p:cNvSpPr>
            <a:spLocks noGrp="1"/>
          </p:cNvSpPr>
          <p:nvPr>
            <p:ph type="sldNum" sz="quarter" idx="10"/>
          </p:nvPr>
        </p:nvSpPr>
        <p:spPr/>
        <p:txBody>
          <a:bodyPr/>
          <a:lstStyle/>
          <a:p>
            <a:fld id="{42CC0F05-7310-460D-9C5F-F9EAC27D0A0F}" type="slidenum">
              <a:rPr lang="zh-CN" altLang="en-US" smtClean="0"/>
              <a:t>15</a:t>
            </a:fld>
            <a:endParaRPr lang="zh-CN" altLang="en-US"/>
          </a:p>
        </p:txBody>
      </p:sp>
    </p:spTree>
    <p:extLst>
      <p:ext uri="{BB962C8B-B14F-4D97-AF65-F5344CB8AC3E}">
        <p14:creationId xmlns:p14="http://schemas.microsoft.com/office/powerpoint/2010/main" val="1313527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5" name="幻灯片图像占位符 1"/>
          <p:cNvSpPr>
            <a:spLocks noGrp="1" noRot="1" noChangeAspect="1"/>
          </p:cNvSpPr>
          <p:nvPr>
            <p:ph type="sldImg"/>
          </p:nvPr>
        </p:nvSpPr>
        <p:spPr/>
      </p:sp>
      <p:sp>
        <p:nvSpPr>
          <p:cNvPr id="1048846" name="备注占位符 2"/>
          <p:cNvSpPr>
            <a:spLocks noGrp="1"/>
          </p:cNvSpPr>
          <p:nvPr>
            <p:ph type="body" idx="1"/>
          </p:nvPr>
        </p:nvSpPr>
        <p:spPr/>
        <p:txBody>
          <a:bodyPr/>
          <a:lstStyle/>
          <a:p>
            <a:endParaRPr lang="zh-CN" altLang="en-US" dirty="0"/>
          </a:p>
        </p:txBody>
      </p:sp>
      <p:sp>
        <p:nvSpPr>
          <p:cNvPr id="1048847" name="灯片编号占位符 3"/>
          <p:cNvSpPr>
            <a:spLocks noGrp="1"/>
          </p:cNvSpPr>
          <p:nvPr>
            <p:ph type="sldNum" sz="quarter" idx="10"/>
          </p:nvPr>
        </p:nvSpPr>
        <p:spPr/>
        <p:txBody>
          <a:bodyPr/>
          <a:lstStyle/>
          <a:p>
            <a:fld id="{42CC0F05-7310-460D-9C5F-F9EAC27D0A0F}" type="slidenum">
              <a:rPr lang="zh-CN" altLang="en-US" smtClean="0"/>
              <a:t>40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 - ### What is a message digest?</a:t>
            </a:r>
          </a:p>
          <a:p>
            <a:r>
              <a:rPr lang="en-US" altLang="zh-CN" dirty="0" smtClean="0"/>
              <a:t>    A message digest is a one-way hash function that ensures the integrity of a message. Message digests take a message as input and generate a block of bits, usually several hundred bits long, that represents the fingerprint of the message. A small change in the message creates a noticeable change in the fingerprint. It is a simple matter to generate the fingerprint from the message, but quite difficult to generate a message that matches a given fingerprint.</a:t>
            </a:r>
            <a:endParaRPr lang="zh-CN" altLang="en-US" dirty="0"/>
          </a:p>
        </p:txBody>
      </p:sp>
      <p:sp>
        <p:nvSpPr>
          <p:cNvPr id="4" name="Slide Number Placeholder 3"/>
          <p:cNvSpPr>
            <a:spLocks noGrp="1"/>
          </p:cNvSpPr>
          <p:nvPr>
            <p:ph type="sldNum" sz="quarter" idx="10"/>
          </p:nvPr>
        </p:nvSpPr>
        <p:spPr/>
        <p:txBody>
          <a:bodyPr/>
          <a:lstStyle/>
          <a:p>
            <a:fld id="{42CC0F05-7310-460D-9C5F-F9EAC27D0A0F}" type="slidenum">
              <a:rPr lang="zh-CN" altLang="en-US" smtClean="0"/>
              <a:t>16</a:t>
            </a:fld>
            <a:endParaRPr lang="zh-CN" altLang="en-US"/>
          </a:p>
        </p:txBody>
      </p:sp>
    </p:spTree>
    <p:extLst>
      <p:ext uri="{BB962C8B-B14F-4D97-AF65-F5344CB8AC3E}">
        <p14:creationId xmlns:p14="http://schemas.microsoft.com/office/powerpoint/2010/main" val="83539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algorithms we</a:t>
            </a:r>
            <a:r>
              <a:rPr lang="en-US" altLang="zh-CN" baseline="0" dirty="0" smtClean="0"/>
              <a:t> use here is mainly MD5 and SHA-1 algorithm</a:t>
            </a:r>
            <a:endParaRPr lang="zh-CN" altLang="en-US" dirty="0"/>
          </a:p>
        </p:txBody>
      </p:sp>
      <p:sp>
        <p:nvSpPr>
          <p:cNvPr id="4" name="Slide Number Placeholder 3"/>
          <p:cNvSpPr>
            <a:spLocks noGrp="1"/>
          </p:cNvSpPr>
          <p:nvPr>
            <p:ph type="sldNum" sz="quarter" idx="10"/>
          </p:nvPr>
        </p:nvSpPr>
        <p:spPr/>
        <p:txBody>
          <a:bodyPr/>
          <a:lstStyle/>
          <a:p>
            <a:fld id="{42CC0F05-7310-460D-9C5F-F9EAC27D0A0F}" type="slidenum">
              <a:rPr lang="zh-CN" altLang="en-US" smtClean="0"/>
              <a:t>17</a:t>
            </a:fld>
            <a:endParaRPr lang="zh-CN" altLang="en-US"/>
          </a:p>
        </p:txBody>
      </p:sp>
    </p:spTree>
    <p:extLst>
      <p:ext uri="{BB962C8B-B14F-4D97-AF65-F5344CB8AC3E}">
        <p14:creationId xmlns:p14="http://schemas.microsoft.com/office/powerpoint/2010/main" val="3250556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Let’s take a look at our example. The </a:t>
            </a:r>
            <a:r>
              <a:rPr lang="en-US" altLang="zh-CN" dirty="0" err="1" smtClean="0"/>
              <a:t>MessageDigest</a:t>
            </a:r>
            <a:r>
              <a:rPr lang="en-US" altLang="zh-CN" dirty="0" smtClean="0"/>
              <a:t> class manipulates message digests. The following methods are used in the Message digest code example:</a:t>
            </a:r>
            <a:endParaRPr lang="zh-CN" altLang="en-US" dirty="0"/>
          </a:p>
        </p:txBody>
      </p:sp>
      <p:sp>
        <p:nvSpPr>
          <p:cNvPr id="4" name="Slide Number Placeholder 3"/>
          <p:cNvSpPr>
            <a:spLocks noGrp="1"/>
          </p:cNvSpPr>
          <p:nvPr>
            <p:ph type="sldNum" sz="quarter" idx="10"/>
          </p:nvPr>
        </p:nvSpPr>
        <p:spPr/>
        <p:txBody>
          <a:bodyPr/>
          <a:lstStyle/>
          <a:p>
            <a:fld id="{42CC0F05-7310-460D-9C5F-F9EAC27D0A0F}" type="slidenum">
              <a:rPr lang="zh-CN" altLang="en-US" smtClean="0"/>
              <a:t>18</a:t>
            </a:fld>
            <a:endParaRPr lang="zh-CN" altLang="en-US"/>
          </a:p>
        </p:txBody>
      </p:sp>
    </p:spTree>
    <p:extLst>
      <p:ext uri="{BB962C8B-B14F-4D97-AF65-F5344CB8AC3E}">
        <p14:creationId xmlns:p14="http://schemas.microsoft.com/office/powerpoint/2010/main" val="2819089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Slide Image Placeholder 1"/>
          <p:cNvSpPr>
            <a:spLocks noGrp="1" noRot="1" noChangeAspect="1"/>
          </p:cNvSpPr>
          <p:nvPr>
            <p:ph type="sldImg"/>
          </p:nvPr>
        </p:nvSpPr>
        <p:spPr/>
      </p:sp>
      <p:sp>
        <p:nvSpPr>
          <p:cNvPr id="104876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this section, we'll look at public key cryptography, a feature that solves the problem of encrypting messages between parties without prior arrangement on the keys. I will illustrate this with some pictures to make it easier to understand.</a:t>
            </a:r>
          </a:p>
          <a:p>
            <a:r>
              <a:rPr lang="en-US" altLang="zh-CN" dirty="0"/>
              <a:t/>
            </a:r>
            <a:br>
              <a:rPr lang="en-US" altLang="zh-CN" dirty="0"/>
            </a:br>
            <a:endParaRPr lang="zh-CN" altLang="en-US" dirty="0"/>
          </a:p>
        </p:txBody>
      </p:sp>
      <p:sp>
        <p:nvSpPr>
          <p:cNvPr id="1048764" name="Slide Number Placeholder 3"/>
          <p:cNvSpPr>
            <a:spLocks noGrp="1"/>
          </p:cNvSpPr>
          <p:nvPr>
            <p:ph type="sldNum" sz="quarter" idx="10"/>
          </p:nvPr>
        </p:nvSpPr>
        <p:spPr/>
        <p:txBody>
          <a:bodyPr/>
          <a:lstStyle/>
          <a:p>
            <a:fld id="{42CC0F05-7310-460D-9C5F-F9EAC27D0A0F}" type="slidenum">
              <a:rPr lang="zh-CN" altLang="en-US" smtClean="0"/>
              <a:t>19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5" name="Slide Image Placeholder 1"/>
          <p:cNvSpPr>
            <a:spLocks noGrp="1" noRot="1" noChangeAspect="1"/>
          </p:cNvSpPr>
          <p:nvPr>
            <p:ph type="sldImg"/>
          </p:nvPr>
        </p:nvSpPr>
        <p:spPr/>
      </p:sp>
      <p:sp>
        <p:nvSpPr>
          <p:cNvPr id="1048766"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1200" kern="1200" dirty="0">
                <a:solidFill>
                  <a:schemeClr val="tx1"/>
                </a:solidFill>
                <a:effectLst/>
                <a:latin typeface="+mn-lt"/>
                <a:ea typeface="+mn-ea"/>
                <a:cs typeface="+mn-cs"/>
              </a:rPr>
              <a:t>Bob has been given two keys. One of Bob's keys is called a Public Key, the other is called a Private Key.</a:t>
            </a:r>
            <a:endParaRPr lang="zh-CN" altLang="zh-CN" sz="1200" kern="1200" dirty="0">
              <a:solidFill>
                <a:schemeClr val="tx1"/>
              </a:solidFill>
              <a:effectLst/>
              <a:latin typeface="+mn-lt"/>
              <a:ea typeface="+mn-ea"/>
              <a:cs typeface="+mn-cs"/>
            </a:endParaRPr>
          </a:p>
          <a:p>
            <a:endParaRPr lang="zh-CN" altLang="en-US" dirty="0"/>
          </a:p>
        </p:txBody>
      </p:sp>
      <p:sp>
        <p:nvSpPr>
          <p:cNvPr id="1048767" name="Slide Number Placeholder 3"/>
          <p:cNvSpPr>
            <a:spLocks noGrp="1"/>
          </p:cNvSpPr>
          <p:nvPr>
            <p:ph type="sldNum" sz="quarter" idx="10"/>
          </p:nvPr>
        </p:nvSpPr>
        <p:spPr/>
        <p:txBody>
          <a:bodyPr/>
          <a:lstStyle/>
          <a:p>
            <a:fld id="{42CC0F05-7310-460D-9C5F-F9EAC27D0A0F}" type="slidenum">
              <a:rPr lang="zh-CN" altLang="en-US" smtClean="0"/>
              <a:t>20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8" name="Slide Image Placeholder 1"/>
          <p:cNvSpPr>
            <a:spLocks noGrp="1" noRot="1" noChangeAspect="1"/>
          </p:cNvSpPr>
          <p:nvPr>
            <p:ph type="sldImg"/>
          </p:nvPr>
        </p:nvSpPr>
        <p:spPr/>
      </p:sp>
      <p:sp>
        <p:nvSpPr>
          <p:cNvPr id="1048769"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Bob's Public key is available to anyone who needs it, so he sent his public key to Pat, Doug and Susan, but he keeps his Private Key to himself. Keys are used to encrypt </a:t>
            </a:r>
            <a:r>
              <a:rPr lang="en-US" altLang="zh-CN" sz="1200" kern="1200" dirty="0" smtClean="0">
                <a:solidFill>
                  <a:schemeClr val="tx1"/>
                </a:solidFill>
                <a:effectLst/>
                <a:latin typeface="+mn-lt"/>
                <a:ea typeface="+mn-ea"/>
                <a:cs typeface="+mn-cs"/>
              </a:rPr>
              <a:t>and decrypt information</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p:txBody>
      </p:sp>
      <p:sp>
        <p:nvSpPr>
          <p:cNvPr id="1048770" name="Slide Number Placeholder 3"/>
          <p:cNvSpPr>
            <a:spLocks noGrp="1"/>
          </p:cNvSpPr>
          <p:nvPr>
            <p:ph type="sldNum" sz="quarter" idx="10"/>
          </p:nvPr>
        </p:nvSpPr>
        <p:spPr/>
        <p:txBody>
          <a:bodyPr/>
          <a:lstStyle/>
          <a:p>
            <a:fld id="{42CC0F05-7310-460D-9C5F-F9EAC27D0A0F}" type="slidenum">
              <a:rPr lang="zh-CN" altLang="en-US" smtClean="0"/>
              <a:t>21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Slide Image Placeholder 1"/>
          <p:cNvSpPr>
            <a:spLocks noGrp="1" noRot="1" noChangeAspect="1"/>
          </p:cNvSpPr>
          <p:nvPr>
            <p:ph type="sldImg"/>
          </p:nvPr>
        </p:nvSpPr>
        <p:spPr/>
      </p:sp>
      <p:sp>
        <p:nvSpPr>
          <p:cNvPr id="1048772"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Susan (shown above) can encrypt a message using Bob's Public Key. After encryption, she sends the encrypted data to Bob. Bob uses his Private Key to decrypt the message received from Susan. Any of Bob's coworkers might have access to the message Susan encrypted, but without Bob's Private Key, the data is worthless.</a:t>
            </a:r>
            <a:endParaRPr lang="zh-CN" altLang="zh-CN" sz="1200" kern="1200" dirty="0">
              <a:solidFill>
                <a:schemeClr val="tx1"/>
              </a:solidFill>
              <a:effectLst/>
              <a:latin typeface="+mn-lt"/>
              <a:ea typeface="+mn-ea"/>
              <a:cs typeface="+mn-cs"/>
            </a:endParaRPr>
          </a:p>
        </p:txBody>
      </p:sp>
      <p:sp>
        <p:nvSpPr>
          <p:cNvPr id="1048773" name="Slide Number Placeholder 3"/>
          <p:cNvSpPr>
            <a:spLocks noGrp="1"/>
          </p:cNvSpPr>
          <p:nvPr>
            <p:ph type="sldNum" sz="quarter" idx="10"/>
          </p:nvPr>
        </p:nvSpPr>
        <p:spPr/>
        <p:txBody>
          <a:bodyPr/>
          <a:lstStyle/>
          <a:p>
            <a:fld id="{42CC0F05-7310-460D-9C5F-F9EAC27D0A0F}"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880"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881"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48882" name="日期占位符 3"/>
          <p:cNvSpPr>
            <a:spLocks noGrp="1"/>
          </p:cNvSpPr>
          <p:nvPr>
            <p:ph type="dt" sz="half" idx="10"/>
          </p:nvPr>
        </p:nvSpPr>
        <p:spPr/>
        <p:txBody>
          <a:bodyPr/>
          <a:lstStyle/>
          <a:p>
            <a:fld id="{B6CD6F60-9D06-4272-A1ED-715569F0C596}" type="datetimeFigureOut">
              <a:rPr lang="zh-CN" altLang="en-US" smtClean="0"/>
              <a:t>2016/10/31</a:t>
            </a:fld>
            <a:endParaRPr lang="zh-CN" altLang="en-US"/>
          </a:p>
        </p:txBody>
      </p:sp>
      <p:sp>
        <p:nvSpPr>
          <p:cNvPr id="1048883" name="页脚占位符 4"/>
          <p:cNvSpPr>
            <a:spLocks noGrp="1"/>
          </p:cNvSpPr>
          <p:nvPr>
            <p:ph type="ftr" sz="quarter" idx="11"/>
          </p:nvPr>
        </p:nvSpPr>
        <p:spPr/>
        <p:txBody>
          <a:bodyPr/>
          <a:lstStyle/>
          <a:p>
            <a:endParaRPr lang="zh-CN" altLang="en-US"/>
          </a:p>
        </p:txBody>
      </p:sp>
      <p:sp>
        <p:nvSpPr>
          <p:cNvPr id="1048884" name="灯片编号占位符 5"/>
          <p:cNvSpPr>
            <a:spLocks noGrp="1"/>
          </p:cNvSpPr>
          <p:nvPr>
            <p:ph type="sldNum" sz="quarter" idx="12"/>
          </p:nvPr>
        </p:nvSpPr>
        <p:spPr/>
        <p:txBody>
          <a:bodyPr/>
          <a:lstStyle/>
          <a:p>
            <a:fld id="{83272387-EBCA-4B9E-A911-DD9CAC4C7957}" type="slidenum">
              <a:rPr lang="zh-CN" altLang="en-US" smtClean="0"/>
              <a:t>‹#›</a:t>
            </a:fld>
            <a:endParaRPr lang="zh-CN" altLang="en-US"/>
          </a:p>
        </p:txBody>
      </p:sp>
    </p:spTree>
  </p:cSld>
  <p:clrMapOvr>
    <a:masterClrMapping/>
  </p:clrMapOvr>
  <p:transition spd="slow" advTm="3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896" name="标题 1"/>
          <p:cNvSpPr>
            <a:spLocks noGrp="1"/>
          </p:cNvSpPr>
          <p:nvPr>
            <p:ph type="title"/>
          </p:nvPr>
        </p:nvSpPr>
        <p:spPr/>
        <p:txBody>
          <a:bodyPr/>
          <a:lstStyle/>
          <a:p>
            <a:r>
              <a:rPr lang="zh-CN" altLang="en-US"/>
              <a:t>单击此处编辑母版标题样式</a:t>
            </a:r>
          </a:p>
        </p:txBody>
      </p:sp>
      <p:sp>
        <p:nvSpPr>
          <p:cNvPr id="1048897"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98" name="日期占位符 3"/>
          <p:cNvSpPr>
            <a:spLocks noGrp="1"/>
          </p:cNvSpPr>
          <p:nvPr>
            <p:ph type="dt" sz="half" idx="10"/>
          </p:nvPr>
        </p:nvSpPr>
        <p:spPr/>
        <p:txBody>
          <a:bodyPr/>
          <a:lstStyle/>
          <a:p>
            <a:fld id="{B6CD6F60-9D06-4272-A1ED-715569F0C596}" type="datetimeFigureOut">
              <a:rPr lang="zh-CN" altLang="en-US" smtClean="0"/>
              <a:t>2016/10/31</a:t>
            </a:fld>
            <a:endParaRPr lang="zh-CN" altLang="en-US"/>
          </a:p>
        </p:txBody>
      </p:sp>
      <p:sp>
        <p:nvSpPr>
          <p:cNvPr id="1048899" name="页脚占位符 4"/>
          <p:cNvSpPr>
            <a:spLocks noGrp="1"/>
          </p:cNvSpPr>
          <p:nvPr>
            <p:ph type="ftr" sz="quarter" idx="11"/>
          </p:nvPr>
        </p:nvSpPr>
        <p:spPr/>
        <p:txBody>
          <a:bodyPr/>
          <a:lstStyle/>
          <a:p>
            <a:endParaRPr lang="zh-CN" altLang="en-US"/>
          </a:p>
        </p:txBody>
      </p:sp>
      <p:sp>
        <p:nvSpPr>
          <p:cNvPr id="1048900" name="灯片编号占位符 5"/>
          <p:cNvSpPr>
            <a:spLocks noGrp="1"/>
          </p:cNvSpPr>
          <p:nvPr>
            <p:ph type="sldNum" sz="quarter" idx="12"/>
          </p:nvPr>
        </p:nvSpPr>
        <p:spPr/>
        <p:txBody>
          <a:bodyPr/>
          <a:lstStyle/>
          <a:p>
            <a:fld id="{83272387-EBCA-4B9E-A911-DD9CAC4C7957}" type="slidenum">
              <a:rPr lang="zh-CN" altLang="en-US" smtClean="0"/>
              <a:t>‹#›</a:t>
            </a:fld>
            <a:endParaRPr lang="zh-CN" altLang="en-US"/>
          </a:p>
        </p:txBody>
      </p:sp>
    </p:spTree>
  </p:cSld>
  <p:clrMapOvr>
    <a:masterClrMapping/>
  </p:clrMapOvr>
  <p:transition spd="slow" advTm="3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875"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876"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77" name="日期占位符 3"/>
          <p:cNvSpPr>
            <a:spLocks noGrp="1"/>
          </p:cNvSpPr>
          <p:nvPr>
            <p:ph type="dt" sz="half" idx="10"/>
          </p:nvPr>
        </p:nvSpPr>
        <p:spPr/>
        <p:txBody>
          <a:bodyPr/>
          <a:lstStyle/>
          <a:p>
            <a:fld id="{B6CD6F60-9D06-4272-A1ED-715569F0C596}" type="datetimeFigureOut">
              <a:rPr lang="zh-CN" altLang="en-US" smtClean="0"/>
              <a:t>2016/10/31</a:t>
            </a:fld>
            <a:endParaRPr lang="zh-CN" altLang="en-US"/>
          </a:p>
        </p:txBody>
      </p:sp>
      <p:sp>
        <p:nvSpPr>
          <p:cNvPr id="1048878" name="页脚占位符 4"/>
          <p:cNvSpPr>
            <a:spLocks noGrp="1"/>
          </p:cNvSpPr>
          <p:nvPr>
            <p:ph type="ftr" sz="quarter" idx="11"/>
          </p:nvPr>
        </p:nvSpPr>
        <p:spPr/>
        <p:txBody>
          <a:bodyPr/>
          <a:lstStyle/>
          <a:p>
            <a:endParaRPr lang="zh-CN" altLang="en-US"/>
          </a:p>
        </p:txBody>
      </p:sp>
      <p:sp>
        <p:nvSpPr>
          <p:cNvPr id="1048879" name="灯片编号占位符 5"/>
          <p:cNvSpPr>
            <a:spLocks noGrp="1"/>
          </p:cNvSpPr>
          <p:nvPr>
            <p:ph type="sldNum" sz="quarter" idx="12"/>
          </p:nvPr>
        </p:nvSpPr>
        <p:spPr/>
        <p:txBody>
          <a:bodyPr/>
          <a:lstStyle/>
          <a:p>
            <a:fld id="{83272387-EBCA-4B9E-A911-DD9CAC4C7957}" type="slidenum">
              <a:rPr lang="zh-CN" altLang="en-US" smtClean="0"/>
              <a:t>‹#›</a:t>
            </a:fld>
            <a:endParaRPr lang="zh-CN" altLang="en-US"/>
          </a:p>
        </p:txBody>
      </p:sp>
    </p:spTree>
  </p:cSld>
  <p:clrMapOvr>
    <a:masterClrMapping/>
  </p:clrMapOvr>
  <p:transition spd="slow"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866" name="标题 1"/>
          <p:cNvSpPr>
            <a:spLocks noGrp="1"/>
          </p:cNvSpPr>
          <p:nvPr>
            <p:ph type="title"/>
          </p:nvPr>
        </p:nvSpPr>
        <p:spPr/>
        <p:txBody>
          <a:bodyPr/>
          <a:lstStyle/>
          <a:p>
            <a:r>
              <a:rPr lang="zh-CN" altLang="en-US"/>
              <a:t>单击此处编辑母版标题样式</a:t>
            </a:r>
          </a:p>
        </p:txBody>
      </p:sp>
      <p:sp>
        <p:nvSpPr>
          <p:cNvPr id="1048867"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68" name="日期占位符 3"/>
          <p:cNvSpPr>
            <a:spLocks noGrp="1"/>
          </p:cNvSpPr>
          <p:nvPr>
            <p:ph type="dt" sz="half" idx="10"/>
          </p:nvPr>
        </p:nvSpPr>
        <p:spPr/>
        <p:txBody>
          <a:bodyPr/>
          <a:lstStyle/>
          <a:p>
            <a:fld id="{B6CD6F60-9D06-4272-A1ED-715569F0C596}" type="datetimeFigureOut">
              <a:rPr lang="zh-CN" altLang="en-US" smtClean="0"/>
              <a:t>2016/10/31</a:t>
            </a:fld>
            <a:endParaRPr lang="zh-CN" altLang="en-US"/>
          </a:p>
        </p:txBody>
      </p:sp>
      <p:sp>
        <p:nvSpPr>
          <p:cNvPr id="1048869" name="页脚占位符 4"/>
          <p:cNvSpPr>
            <a:spLocks noGrp="1"/>
          </p:cNvSpPr>
          <p:nvPr>
            <p:ph type="ftr" sz="quarter" idx="11"/>
          </p:nvPr>
        </p:nvSpPr>
        <p:spPr/>
        <p:txBody>
          <a:bodyPr/>
          <a:lstStyle/>
          <a:p>
            <a:endParaRPr lang="zh-CN" altLang="en-US"/>
          </a:p>
        </p:txBody>
      </p:sp>
      <p:sp>
        <p:nvSpPr>
          <p:cNvPr id="1048870" name="灯片编号占位符 5"/>
          <p:cNvSpPr>
            <a:spLocks noGrp="1"/>
          </p:cNvSpPr>
          <p:nvPr>
            <p:ph type="sldNum" sz="quarter" idx="12"/>
          </p:nvPr>
        </p:nvSpPr>
        <p:spPr/>
        <p:txBody>
          <a:bodyPr/>
          <a:lstStyle/>
          <a:p>
            <a:fld id="{83272387-EBCA-4B9E-A911-DD9CAC4C7957}" type="slidenum">
              <a:rPr lang="zh-CN" altLang="en-US" smtClean="0"/>
              <a:t>‹#›</a:t>
            </a:fld>
            <a:endParaRPr lang="zh-CN" altLang="en-US"/>
          </a:p>
        </p:txBody>
      </p:sp>
    </p:spTree>
  </p:cSld>
  <p:clrMapOvr>
    <a:masterClrMapping/>
  </p:clrMapOvr>
  <p:transition spd="slow" advTm="3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891"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892"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048893" name="日期占位符 3"/>
          <p:cNvSpPr>
            <a:spLocks noGrp="1"/>
          </p:cNvSpPr>
          <p:nvPr>
            <p:ph type="dt" sz="half" idx="10"/>
          </p:nvPr>
        </p:nvSpPr>
        <p:spPr/>
        <p:txBody>
          <a:bodyPr/>
          <a:lstStyle/>
          <a:p>
            <a:fld id="{B6CD6F60-9D06-4272-A1ED-715569F0C596}" type="datetimeFigureOut">
              <a:rPr lang="zh-CN" altLang="en-US" smtClean="0"/>
              <a:t>2016/10/31</a:t>
            </a:fld>
            <a:endParaRPr lang="zh-CN" altLang="en-US"/>
          </a:p>
        </p:txBody>
      </p:sp>
      <p:sp>
        <p:nvSpPr>
          <p:cNvPr id="1048894" name="页脚占位符 4"/>
          <p:cNvSpPr>
            <a:spLocks noGrp="1"/>
          </p:cNvSpPr>
          <p:nvPr>
            <p:ph type="ftr" sz="quarter" idx="11"/>
          </p:nvPr>
        </p:nvSpPr>
        <p:spPr/>
        <p:txBody>
          <a:bodyPr/>
          <a:lstStyle/>
          <a:p>
            <a:endParaRPr lang="zh-CN" altLang="en-US"/>
          </a:p>
        </p:txBody>
      </p:sp>
      <p:sp>
        <p:nvSpPr>
          <p:cNvPr id="1048895" name="灯片编号占位符 5"/>
          <p:cNvSpPr>
            <a:spLocks noGrp="1"/>
          </p:cNvSpPr>
          <p:nvPr>
            <p:ph type="sldNum" sz="quarter" idx="12"/>
          </p:nvPr>
        </p:nvSpPr>
        <p:spPr/>
        <p:txBody>
          <a:bodyPr/>
          <a:lstStyle/>
          <a:p>
            <a:fld id="{83272387-EBCA-4B9E-A911-DD9CAC4C7957}" type="slidenum">
              <a:rPr lang="zh-CN" altLang="en-US" smtClean="0"/>
              <a:t>‹#›</a:t>
            </a:fld>
            <a:endParaRPr lang="zh-CN" altLang="en-US"/>
          </a:p>
        </p:txBody>
      </p:sp>
    </p:spTree>
  </p:cSld>
  <p:clrMapOvr>
    <a:masterClrMapping/>
  </p:clrMapOvr>
  <p:transition spd="slow" advTm="3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52" name="标题 1"/>
          <p:cNvSpPr>
            <a:spLocks noGrp="1"/>
          </p:cNvSpPr>
          <p:nvPr>
            <p:ph type="title"/>
          </p:nvPr>
        </p:nvSpPr>
        <p:spPr/>
        <p:txBody>
          <a:bodyPr/>
          <a:lstStyle/>
          <a:p>
            <a:r>
              <a:rPr lang="zh-CN" altLang="en-US"/>
              <a:t>单击此处编辑母版标题样式</a:t>
            </a:r>
          </a:p>
        </p:txBody>
      </p:sp>
      <p:sp>
        <p:nvSpPr>
          <p:cNvPr id="104885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5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55" name="日期占位符 4"/>
          <p:cNvSpPr>
            <a:spLocks noGrp="1"/>
          </p:cNvSpPr>
          <p:nvPr>
            <p:ph type="dt" sz="half" idx="10"/>
          </p:nvPr>
        </p:nvSpPr>
        <p:spPr/>
        <p:txBody>
          <a:bodyPr/>
          <a:lstStyle/>
          <a:p>
            <a:fld id="{B6CD6F60-9D06-4272-A1ED-715569F0C596}" type="datetimeFigureOut">
              <a:rPr lang="zh-CN" altLang="en-US" smtClean="0"/>
              <a:t>2016/10/31</a:t>
            </a:fld>
            <a:endParaRPr lang="zh-CN" altLang="en-US"/>
          </a:p>
        </p:txBody>
      </p:sp>
      <p:sp>
        <p:nvSpPr>
          <p:cNvPr id="1048856" name="页脚占位符 5"/>
          <p:cNvSpPr>
            <a:spLocks noGrp="1"/>
          </p:cNvSpPr>
          <p:nvPr>
            <p:ph type="ftr" sz="quarter" idx="11"/>
          </p:nvPr>
        </p:nvSpPr>
        <p:spPr/>
        <p:txBody>
          <a:bodyPr/>
          <a:lstStyle/>
          <a:p>
            <a:endParaRPr lang="zh-CN" altLang="en-US"/>
          </a:p>
        </p:txBody>
      </p:sp>
      <p:sp>
        <p:nvSpPr>
          <p:cNvPr id="1048857" name="灯片编号占位符 6"/>
          <p:cNvSpPr>
            <a:spLocks noGrp="1"/>
          </p:cNvSpPr>
          <p:nvPr>
            <p:ph type="sldNum" sz="quarter" idx="12"/>
          </p:nvPr>
        </p:nvSpPr>
        <p:spPr/>
        <p:txBody>
          <a:bodyPr/>
          <a:lstStyle/>
          <a:p>
            <a:fld id="{83272387-EBCA-4B9E-A911-DD9CAC4C7957}" type="slidenum">
              <a:rPr lang="zh-CN" altLang="en-US" smtClean="0"/>
              <a:t>‹#›</a:t>
            </a:fld>
            <a:endParaRPr lang="zh-CN" altLang="en-US"/>
          </a:p>
        </p:txBody>
      </p:sp>
    </p:spTree>
  </p:cSld>
  <p:clrMapOvr>
    <a:masterClrMapping/>
  </p:clrMapOvr>
  <p:transition spd="slow" advTm="3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58"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859"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860"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61"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862"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63" name="日期占位符 6"/>
          <p:cNvSpPr>
            <a:spLocks noGrp="1"/>
          </p:cNvSpPr>
          <p:nvPr>
            <p:ph type="dt" sz="half" idx="10"/>
          </p:nvPr>
        </p:nvSpPr>
        <p:spPr/>
        <p:txBody>
          <a:bodyPr/>
          <a:lstStyle/>
          <a:p>
            <a:fld id="{B6CD6F60-9D06-4272-A1ED-715569F0C596}" type="datetimeFigureOut">
              <a:rPr lang="zh-CN" altLang="en-US" smtClean="0"/>
              <a:t>2016/10/31</a:t>
            </a:fld>
            <a:endParaRPr lang="zh-CN" altLang="en-US"/>
          </a:p>
        </p:txBody>
      </p:sp>
      <p:sp>
        <p:nvSpPr>
          <p:cNvPr id="1048864" name="页脚占位符 7"/>
          <p:cNvSpPr>
            <a:spLocks noGrp="1"/>
          </p:cNvSpPr>
          <p:nvPr>
            <p:ph type="ftr" sz="quarter" idx="11"/>
          </p:nvPr>
        </p:nvSpPr>
        <p:spPr/>
        <p:txBody>
          <a:bodyPr/>
          <a:lstStyle/>
          <a:p>
            <a:endParaRPr lang="zh-CN" altLang="en-US"/>
          </a:p>
        </p:txBody>
      </p:sp>
      <p:sp>
        <p:nvSpPr>
          <p:cNvPr id="1048865" name="灯片编号占位符 8"/>
          <p:cNvSpPr>
            <a:spLocks noGrp="1"/>
          </p:cNvSpPr>
          <p:nvPr>
            <p:ph type="sldNum" sz="quarter" idx="12"/>
          </p:nvPr>
        </p:nvSpPr>
        <p:spPr/>
        <p:txBody>
          <a:bodyPr/>
          <a:lstStyle/>
          <a:p>
            <a:fld id="{83272387-EBCA-4B9E-A911-DD9CAC4C7957}" type="slidenum">
              <a:rPr lang="zh-CN" altLang="en-US" smtClean="0"/>
              <a:t>‹#›</a:t>
            </a:fld>
            <a:endParaRPr lang="zh-CN" altLang="en-US"/>
          </a:p>
        </p:txBody>
      </p:sp>
    </p:spTree>
  </p:cSld>
  <p:clrMapOvr>
    <a:masterClrMapping/>
  </p:clrMapOvr>
  <p:transition spd="slow" advTm="3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71" name="标题 1"/>
          <p:cNvSpPr>
            <a:spLocks noGrp="1"/>
          </p:cNvSpPr>
          <p:nvPr>
            <p:ph type="title"/>
          </p:nvPr>
        </p:nvSpPr>
        <p:spPr/>
        <p:txBody>
          <a:bodyPr/>
          <a:lstStyle/>
          <a:p>
            <a:r>
              <a:rPr lang="zh-CN" altLang="en-US"/>
              <a:t>单击此处编辑母版标题样式</a:t>
            </a:r>
          </a:p>
        </p:txBody>
      </p:sp>
      <p:sp>
        <p:nvSpPr>
          <p:cNvPr id="1048872" name="日期占位符 2"/>
          <p:cNvSpPr>
            <a:spLocks noGrp="1"/>
          </p:cNvSpPr>
          <p:nvPr>
            <p:ph type="dt" sz="half" idx="10"/>
          </p:nvPr>
        </p:nvSpPr>
        <p:spPr/>
        <p:txBody>
          <a:bodyPr/>
          <a:lstStyle/>
          <a:p>
            <a:fld id="{B6CD6F60-9D06-4272-A1ED-715569F0C596}" type="datetimeFigureOut">
              <a:rPr lang="zh-CN" altLang="en-US" smtClean="0"/>
              <a:t>2016/10/31</a:t>
            </a:fld>
            <a:endParaRPr lang="zh-CN" altLang="en-US"/>
          </a:p>
        </p:txBody>
      </p:sp>
      <p:sp>
        <p:nvSpPr>
          <p:cNvPr id="1048873" name="页脚占位符 3"/>
          <p:cNvSpPr>
            <a:spLocks noGrp="1"/>
          </p:cNvSpPr>
          <p:nvPr>
            <p:ph type="ftr" sz="quarter" idx="11"/>
          </p:nvPr>
        </p:nvSpPr>
        <p:spPr/>
        <p:txBody>
          <a:bodyPr/>
          <a:lstStyle/>
          <a:p>
            <a:endParaRPr lang="zh-CN" altLang="en-US"/>
          </a:p>
        </p:txBody>
      </p:sp>
      <p:sp>
        <p:nvSpPr>
          <p:cNvPr id="1048874" name="灯片编号占位符 4"/>
          <p:cNvSpPr>
            <a:spLocks noGrp="1"/>
          </p:cNvSpPr>
          <p:nvPr>
            <p:ph type="sldNum" sz="quarter" idx="12"/>
          </p:nvPr>
        </p:nvSpPr>
        <p:spPr/>
        <p:txBody>
          <a:bodyPr/>
          <a:lstStyle/>
          <a:p>
            <a:fld id="{83272387-EBCA-4B9E-A911-DD9CAC4C7957}" type="slidenum">
              <a:rPr lang="zh-CN" altLang="en-US" smtClean="0"/>
              <a:t>‹#›</a:t>
            </a:fld>
            <a:endParaRPr lang="zh-CN" altLang="en-US"/>
          </a:p>
        </p:txBody>
      </p:sp>
    </p:spTree>
  </p:cSld>
  <p:clrMapOvr>
    <a:masterClrMapping/>
  </p:clrMapOvr>
  <p:transition spd="slow" advTm="3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B6CD6F60-9D06-4272-A1ED-715569F0C596}" type="datetimeFigureOut">
              <a:rPr lang="zh-CN" altLang="en-US" smtClean="0"/>
              <a:t>2016/10/31</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83272387-EBCA-4B9E-A911-DD9CAC4C7957}" type="slidenum">
              <a:rPr lang="zh-CN" altLang="en-US" smtClean="0"/>
              <a:t>‹#›</a:t>
            </a:fld>
            <a:endParaRPr lang="zh-CN" altLang="en-US"/>
          </a:p>
        </p:txBody>
      </p:sp>
    </p:spTree>
  </p:cSld>
  <p:clrMapOvr>
    <a:masterClrMapping/>
  </p:clrMapOvr>
  <p:transition spd="slow" advTm="3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0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902"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03"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904" name="日期占位符 4"/>
          <p:cNvSpPr>
            <a:spLocks noGrp="1"/>
          </p:cNvSpPr>
          <p:nvPr>
            <p:ph type="dt" sz="half" idx="10"/>
          </p:nvPr>
        </p:nvSpPr>
        <p:spPr/>
        <p:txBody>
          <a:bodyPr/>
          <a:lstStyle/>
          <a:p>
            <a:fld id="{B6CD6F60-9D06-4272-A1ED-715569F0C596}" type="datetimeFigureOut">
              <a:rPr lang="zh-CN" altLang="en-US" smtClean="0"/>
              <a:t>2016/10/31</a:t>
            </a:fld>
            <a:endParaRPr lang="zh-CN" altLang="en-US"/>
          </a:p>
        </p:txBody>
      </p:sp>
      <p:sp>
        <p:nvSpPr>
          <p:cNvPr id="1048905" name="页脚占位符 5"/>
          <p:cNvSpPr>
            <a:spLocks noGrp="1"/>
          </p:cNvSpPr>
          <p:nvPr>
            <p:ph type="ftr" sz="quarter" idx="11"/>
          </p:nvPr>
        </p:nvSpPr>
        <p:spPr/>
        <p:txBody>
          <a:bodyPr/>
          <a:lstStyle/>
          <a:p>
            <a:endParaRPr lang="zh-CN" altLang="en-US"/>
          </a:p>
        </p:txBody>
      </p:sp>
      <p:sp>
        <p:nvSpPr>
          <p:cNvPr id="1048906" name="灯片编号占位符 6"/>
          <p:cNvSpPr>
            <a:spLocks noGrp="1"/>
          </p:cNvSpPr>
          <p:nvPr>
            <p:ph type="sldNum" sz="quarter" idx="12"/>
          </p:nvPr>
        </p:nvSpPr>
        <p:spPr/>
        <p:txBody>
          <a:bodyPr/>
          <a:lstStyle/>
          <a:p>
            <a:fld id="{83272387-EBCA-4B9E-A911-DD9CAC4C7957}" type="slidenum">
              <a:rPr lang="zh-CN" altLang="en-US" smtClean="0"/>
              <a:t>‹#›</a:t>
            </a:fld>
            <a:endParaRPr lang="zh-CN" altLang="en-US"/>
          </a:p>
        </p:txBody>
      </p:sp>
    </p:spTree>
  </p:cSld>
  <p:clrMapOvr>
    <a:masterClrMapping/>
  </p:clrMapOvr>
  <p:transition spd="slow" advTm="3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885"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886"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87"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888" name="日期占位符 4"/>
          <p:cNvSpPr>
            <a:spLocks noGrp="1"/>
          </p:cNvSpPr>
          <p:nvPr>
            <p:ph type="dt" sz="half" idx="10"/>
          </p:nvPr>
        </p:nvSpPr>
        <p:spPr/>
        <p:txBody>
          <a:bodyPr/>
          <a:lstStyle/>
          <a:p>
            <a:fld id="{B6CD6F60-9D06-4272-A1ED-715569F0C596}" type="datetimeFigureOut">
              <a:rPr lang="zh-CN" altLang="en-US" smtClean="0"/>
              <a:t>2016/10/31</a:t>
            </a:fld>
            <a:endParaRPr lang="zh-CN" altLang="en-US"/>
          </a:p>
        </p:txBody>
      </p:sp>
      <p:sp>
        <p:nvSpPr>
          <p:cNvPr id="1048889" name="页脚占位符 5"/>
          <p:cNvSpPr>
            <a:spLocks noGrp="1"/>
          </p:cNvSpPr>
          <p:nvPr>
            <p:ph type="ftr" sz="quarter" idx="11"/>
          </p:nvPr>
        </p:nvSpPr>
        <p:spPr/>
        <p:txBody>
          <a:bodyPr/>
          <a:lstStyle/>
          <a:p>
            <a:endParaRPr lang="zh-CN" altLang="en-US"/>
          </a:p>
        </p:txBody>
      </p:sp>
      <p:sp>
        <p:nvSpPr>
          <p:cNvPr id="1048890" name="灯片编号占位符 6"/>
          <p:cNvSpPr>
            <a:spLocks noGrp="1"/>
          </p:cNvSpPr>
          <p:nvPr>
            <p:ph type="sldNum" sz="quarter" idx="12"/>
          </p:nvPr>
        </p:nvSpPr>
        <p:spPr/>
        <p:txBody>
          <a:bodyPr/>
          <a:lstStyle/>
          <a:p>
            <a:fld id="{83272387-EBCA-4B9E-A911-DD9CAC4C7957}" type="slidenum">
              <a:rPr lang="zh-CN" altLang="en-US" smtClean="0"/>
              <a:t>‹#›</a:t>
            </a:fld>
            <a:endParaRPr lang="zh-CN" altLang="en-US"/>
          </a:p>
        </p:txBody>
      </p:sp>
    </p:spTree>
  </p:cSld>
  <p:clrMapOvr>
    <a:masterClrMapping/>
  </p:clrMapOvr>
  <p:transition spd="slow" advTm="3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D6F60-9D06-4272-A1ED-715569F0C596}" type="datetimeFigureOut">
              <a:rPr lang="zh-CN" altLang="en-US" smtClean="0"/>
              <a:t>2016/10/31</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72387-EBCA-4B9E-A911-DD9CAC4C79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3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Ovr>
    <a:masterClrMapping/>
  </p:clrMapOvr>
  <p:transition spd="slow" advTm="3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标题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solidFill>
                <a:latin typeface="微软雅黑" panose="020B0503020204020204" pitchFamily="34" charset="-122"/>
                <a:ea typeface="微软雅黑" panose="020B0503020204020204" pitchFamily="34" charset="-122"/>
              </a:rPr>
              <a:t>Permission</a:t>
            </a:r>
            <a:r>
              <a:rPr lang="en-US" altLang="zh-CN" dirty="0">
                <a:latin typeface="微软雅黑" panose="020B0503020204020204" pitchFamily="34" charset="-122"/>
                <a:ea typeface="微软雅黑" panose="020B0503020204020204" pitchFamily="34" charset="-122"/>
              </a:rPr>
              <a:t> </a:t>
            </a:r>
          </a:p>
        </p:txBody>
      </p:sp>
      <p:sp>
        <p:nvSpPr>
          <p:cNvPr id="1048664" name="内容占位符 2"/>
          <p:cNvSpPr>
            <a:spLocks noGrp="1"/>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a:solidFill>
                  <a:schemeClr val="bg1"/>
                </a:solidFill>
              </a:rPr>
              <a:t>Permission class in library</a:t>
            </a:r>
          </a:p>
          <a:p>
            <a:pPr lvl="1"/>
            <a:r>
              <a:rPr lang="en-US" altLang="zh-CN" sz="3200">
                <a:solidFill>
                  <a:schemeClr val="bg1"/>
                </a:solidFill>
              </a:rPr>
              <a:t>AWTPermission</a:t>
            </a:r>
          </a:p>
          <a:p>
            <a:pPr lvl="1"/>
            <a:r>
              <a:rPr lang="en-US" altLang="zh-CN" sz="3200">
                <a:solidFill>
                  <a:schemeClr val="bg1"/>
                </a:solidFill>
              </a:rPr>
              <a:t>NetPermission</a:t>
            </a:r>
          </a:p>
          <a:p>
            <a:pPr lvl="1"/>
            <a:r>
              <a:rPr lang="en-US" altLang="zh-CN" sz="3200">
                <a:solidFill>
                  <a:schemeClr val="bg1"/>
                </a:solidFill>
              </a:rPr>
              <a:t>AudioPermission</a:t>
            </a:r>
          </a:p>
          <a:p>
            <a:pPr lvl="1"/>
            <a:r>
              <a:rPr lang="en-US" altLang="zh-CN" sz="3200">
                <a:solidFill>
                  <a:schemeClr val="bg1"/>
                </a:solidFill>
              </a:rPr>
              <a:t>SQL</a:t>
            </a:r>
            <a:r>
              <a:rPr lang="en-US" altLang="en-US" sz="3200">
                <a:solidFill>
                  <a:schemeClr val="bg1"/>
                </a:solidFill>
              </a:rPr>
              <a:t>Permission</a:t>
            </a:r>
          </a:p>
          <a:p>
            <a:pPr lvl="1"/>
            <a:r>
              <a:rPr lang="en-US" altLang="en-US" sz="3200">
                <a:solidFill>
                  <a:schemeClr val="bg1"/>
                </a:solidFill>
              </a:rPr>
              <a:t>..........</a:t>
            </a:r>
          </a:p>
        </p:txBody>
      </p:sp>
      <p:sp>
        <p:nvSpPr>
          <p:cNvPr id="1048665" name="内容占位符 3"/>
          <p:cNvSpPr>
            <a:spLocks noGrp="1"/>
          </p:cNvSpPr>
          <p:nvPr/>
        </p:nvSpPr>
        <p:spPr>
          <a:xfrm>
            <a:off x="6172200" y="1825625"/>
            <a:ext cx="4577715" cy="2928620"/>
          </a:xfrm>
          <a:prstGeom prst="rect">
            <a:avLst/>
          </a:prstGeom>
        </p:spPr>
        <p:txBody>
          <a:bodyPr vert="horz" lIns="91440" tIns="45720" rIns="91440" bIns="45720" rtlCol="0">
            <a:normAutofit fontScale="92857"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a:solidFill>
                  <a:schemeClr val="bg1"/>
                </a:solidFill>
              </a:rPr>
              <a:t>Implement your own Permission</a:t>
            </a:r>
          </a:p>
          <a:p>
            <a:pPr lvl="1"/>
            <a:r>
              <a:rPr lang="en-US" altLang="zh-CN" sz="2800">
                <a:solidFill>
                  <a:schemeClr val="bg1"/>
                </a:solidFill>
              </a:rPr>
              <a:t>class MyPermission extends Permission </a:t>
            </a:r>
          </a:p>
          <a:p>
            <a:pPr marL="457200" lvl="1" indent="0">
              <a:buNone/>
            </a:pPr>
            <a:r>
              <a:rPr lang="en-US" altLang="zh-CN" sz="2800">
                <a:solidFill>
                  <a:schemeClr val="bg1"/>
                </a:solidFill>
              </a:rPr>
              <a:t>   {</a:t>
            </a:r>
          </a:p>
          <a:p>
            <a:pPr lvl="2"/>
            <a:r>
              <a:rPr lang="en-US" altLang="zh-CN" sz="2800">
                <a:solidFill>
                  <a:schemeClr val="bg1"/>
                </a:solidFill>
              </a:rPr>
              <a:t>.........</a:t>
            </a:r>
          </a:p>
          <a:p>
            <a:pPr marL="457200" lvl="1" indent="0">
              <a:buNone/>
            </a:pPr>
            <a:r>
              <a:rPr lang="en-US" altLang="zh-CN" sz="2800">
                <a:solidFill>
                  <a:schemeClr val="bg1"/>
                </a:solidFill>
              </a:rPr>
              <a:t>    }</a:t>
            </a:r>
          </a:p>
          <a:p>
            <a:pPr marL="457200" lvl="1" indent="0">
              <a:buNone/>
            </a:pPr>
            <a:endParaRPr lang="en-US" altLang="zh-CN" sz="2800"/>
          </a:p>
          <a:p>
            <a:pPr marL="457200" lvl="1" indent="0">
              <a:buNone/>
            </a:pPr>
            <a:endParaRPr lang="en-US" altLang="zh-CN" sz="2800"/>
          </a:p>
        </p:txBody>
      </p:sp>
    </p:spTree>
  </p:cSld>
  <p:clrMapOvr>
    <a:masterClrMapping/>
  </p:clrMapOvr>
  <p:transition spd="slow" advTm="3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标题 1"/>
          <p:cNvSpPr>
            <a:spLocks noGrp="1"/>
          </p:cNvSpPr>
          <p:nvPr/>
        </p:nvSpPr>
        <p:spPr>
          <a:xfrm>
            <a:off x="497205" y="287655"/>
            <a:ext cx="7281545" cy="181991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sym typeface="+mn-ea"/>
              </a:rPr>
              <a:t/>
            </a:r>
            <a:br>
              <a:rPr lang="en-US" altLang="zh-CN" dirty="0">
                <a:latin typeface="微软雅黑" panose="020B0503020204020204" pitchFamily="34" charset="-122"/>
                <a:ea typeface="微软雅黑" panose="020B0503020204020204" pitchFamily="34" charset="-122"/>
                <a:sym typeface="+mn-ea"/>
              </a:rPr>
            </a:br>
            <a:r>
              <a:rPr lang="en-US" altLang="zh-CN" dirty="0">
                <a:solidFill>
                  <a:schemeClr val="bg1"/>
                </a:solidFill>
                <a:latin typeface="微软雅黑" panose="020B0503020204020204" pitchFamily="34" charset="-122"/>
                <a:ea typeface="微软雅黑" panose="020B0503020204020204" pitchFamily="34" charset="-122"/>
                <a:sym typeface="+mn-ea"/>
              </a:rPr>
              <a:t>How to write policy File</a:t>
            </a:r>
            <a:r>
              <a:rPr lang="en-US" altLang="zh-CN"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
        <p:nvSpPr>
          <p:cNvPr id="1048667" name="内容占位符 2"/>
          <p:cNvSpPr>
            <a:spLocks noGrp="1"/>
          </p:cNvSpPr>
          <p:nvPr/>
        </p:nvSpPr>
        <p:spPr>
          <a:xfrm>
            <a:off x="838200" y="1825625"/>
            <a:ext cx="10515600" cy="4351338"/>
          </a:xfrm>
          <a:prstGeom prst="rect">
            <a:avLst/>
          </a:prstGeom>
        </p:spPr>
        <p:txBody>
          <a:bodyPr vert="horz" lIns="91440" tIns="45720" rIns="91440" bIns="45720" rtlCol="0">
            <a:normAutofit fontScale="89286"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000">
                <a:solidFill>
                  <a:schemeClr val="bg1"/>
                </a:solidFill>
              </a:rPr>
              <a:t> Structure</a:t>
            </a:r>
          </a:p>
          <a:p>
            <a:pPr marL="457200" lvl="1" indent="0">
              <a:buNone/>
            </a:pPr>
            <a:r>
              <a:rPr lang="en-US" altLang="zh-CN" sz="2800">
                <a:solidFill>
                  <a:schemeClr val="bg1"/>
                </a:solidFill>
                <a:sym typeface="+mn-ea"/>
              </a:rPr>
              <a:t>grant codeBase  A(code source) {  B(permission)  };</a:t>
            </a:r>
          </a:p>
          <a:p>
            <a:pPr marL="457200" lvl="1" indent="0">
              <a:buNone/>
            </a:pPr>
            <a:r>
              <a:rPr lang="en-US" altLang="zh-CN" sz="2800">
                <a:solidFill>
                  <a:schemeClr val="bg1"/>
                </a:solidFill>
                <a:sym typeface="+mn-ea"/>
              </a:rPr>
              <a:t>permission Structure:</a:t>
            </a:r>
          </a:p>
          <a:p>
            <a:pPr marL="457200" lvl="1" indent="0">
              <a:buNone/>
            </a:pPr>
            <a:r>
              <a:rPr lang="en-US" altLang="zh-CN" sz="2800">
                <a:solidFill>
                  <a:schemeClr val="bg1"/>
                </a:solidFill>
                <a:sym typeface="+mn-ea"/>
              </a:rPr>
              <a:t>	permission className targetName, actionList</a:t>
            </a:r>
          </a:p>
          <a:p>
            <a:r>
              <a:rPr lang="en-US" altLang="zh-CN" sz="4000">
                <a:solidFill>
                  <a:schemeClr val="bg1"/>
                </a:solidFill>
              </a:rPr>
              <a:t>Example</a:t>
            </a:r>
          </a:p>
          <a:p>
            <a:pPr marL="457200" lvl="1" indent="0">
              <a:buNone/>
            </a:pPr>
            <a:r>
              <a:rPr lang="en-US" altLang="zh-CN" sz="2800">
                <a:solidFill>
                  <a:schemeClr val="bg1"/>
                </a:solidFill>
              </a:rPr>
              <a:t>grant codeBase  “http://www.see.tongji.edu.cn/classes”</a:t>
            </a:r>
          </a:p>
          <a:p>
            <a:pPr marL="457200" lvl="1" indent="0">
              <a:buNone/>
            </a:pPr>
            <a:r>
              <a:rPr lang="en-US" altLang="zh-CN" sz="2800">
                <a:solidFill>
                  <a:schemeClr val="bg1"/>
                </a:solidFill>
              </a:rPr>
              <a:t>{ permission java.io.FilePermission “C:/JavaEE/-”,”read,write”}</a:t>
            </a:r>
          </a:p>
          <a:p>
            <a:pPr marL="457200" lvl="1" indent="0">
              <a:buNone/>
            </a:pPr>
            <a:endParaRPr lang="en-US" altLang="zh-CN" sz="2800">
              <a:solidFill>
                <a:schemeClr val="bg1"/>
              </a:solidFill>
            </a:endParaRPr>
          </a:p>
          <a:p>
            <a:pPr marL="457200" lvl="1" indent="0">
              <a:buNone/>
            </a:pPr>
            <a:r>
              <a:rPr lang="en-US" altLang="zh-CN" sz="2800">
                <a:solidFill>
                  <a:schemeClr val="bg1"/>
                </a:solidFill>
              </a:rPr>
              <a:t>grant codeBase  “file:/C:/JavaEE/”</a:t>
            </a:r>
          </a:p>
          <a:p>
            <a:pPr marL="0" lvl="1" indent="0">
              <a:buNone/>
            </a:pPr>
            <a:r>
              <a:rPr lang="en-US" altLang="zh-CN" sz="2800">
                <a:solidFill>
                  <a:schemeClr val="bg1"/>
                </a:solidFill>
                <a:sym typeface="+mn-ea"/>
              </a:rPr>
              <a:t>     { permission java.io.FilePermission “C:/JavaEE/-”,”read,write”}</a:t>
            </a:r>
          </a:p>
          <a:p>
            <a:pPr marL="457200" lvl="1" indent="0">
              <a:buNone/>
            </a:pPr>
            <a:endParaRPr lang="en-US" altLang="zh-CN" sz="3425"/>
          </a:p>
          <a:p>
            <a:pPr marL="457200" lvl="1" indent="0">
              <a:buNone/>
            </a:pPr>
            <a:endParaRPr lang="en-US" altLang="zh-CN" sz="3425"/>
          </a:p>
          <a:p>
            <a:pPr marL="457200" lvl="1" indent="0">
              <a:buNone/>
            </a:pPr>
            <a:endParaRPr lang="en-US" altLang="zh-CN" sz="3425"/>
          </a:p>
        </p:txBody>
      </p:sp>
    </p:spTree>
  </p:cSld>
  <p:clrMapOvr>
    <a:masterClrMapping/>
  </p:clrMapOvr>
  <p:transition spd="slow" advTm="3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标题 1"/>
          <p:cNvSpPr>
            <a:spLocks noGrp="1"/>
          </p:cNvSpPr>
          <p:nvPr/>
        </p:nvSpPr>
        <p:spPr>
          <a:xfrm>
            <a:off x="405130" y="179705"/>
            <a:ext cx="5052695" cy="205105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sym typeface="+mn-ea"/>
              </a:rPr>
              <a:t/>
            </a:r>
            <a:br>
              <a:rPr lang="en-US" altLang="zh-CN" dirty="0">
                <a:latin typeface="微软雅黑" panose="020B0503020204020204" pitchFamily="34" charset="-122"/>
                <a:ea typeface="微软雅黑" panose="020B0503020204020204" pitchFamily="34" charset="-122"/>
                <a:sym typeface="+mn-ea"/>
              </a:rPr>
            </a:br>
            <a:r>
              <a:rPr lang="en-US" altLang="zh-CN" sz="6600" dirty="0">
                <a:solidFill>
                  <a:schemeClr val="bg1"/>
                </a:solidFill>
                <a:latin typeface="微软雅黑" panose="020B0503020204020204" pitchFamily="34" charset="-122"/>
                <a:ea typeface="微软雅黑" panose="020B0503020204020204" pitchFamily="34" charset="-122"/>
                <a:sym typeface="+mn-ea"/>
              </a:rPr>
              <a:t>Have a try</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
        <p:nvSpPr>
          <p:cNvPr id="1048669" name="内容占位符 2"/>
          <p:cNvSpPr>
            <a:spLocks noGrp="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600">
                <a:solidFill>
                  <a:schemeClr val="bg1"/>
                </a:solidFill>
              </a:rPr>
              <a:t>have your own policy file’s policy entries considered by the java interpreter</a:t>
            </a:r>
          </a:p>
          <a:p>
            <a:pPr lvl="1"/>
            <a:r>
              <a:rPr lang="en-US" altLang="zh-CN" sz="2800">
                <a:solidFill>
                  <a:schemeClr val="bg1"/>
                </a:solidFill>
              </a:rPr>
              <a:t>System.setProperty("java.security.policy", "MyPolicy.policy")</a:t>
            </a:r>
          </a:p>
          <a:p>
            <a:pPr lvl="1"/>
            <a:r>
              <a:rPr lang="en-US" altLang="zh-CN" sz="2800">
                <a:solidFill>
                  <a:schemeClr val="bg1"/>
                </a:solidFill>
              </a:rPr>
              <a:t> java -Djava.security.policy=C:/MyPolicy.policy ...</a:t>
            </a:r>
          </a:p>
          <a:p>
            <a:r>
              <a:rPr lang="en-US" altLang="zh-CN" sz="4400">
                <a:solidFill>
                  <a:schemeClr val="bg1"/>
                </a:solidFill>
              </a:rPr>
              <a:t>Install sercurity manager</a:t>
            </a:r>
          </a:p>
          <a:p>
            <a:pPr lvl="1"/>
            <a:r>
              <a:rPr lang="en-US" altLang="zh-CN" sz="2800">
                <a:solidFill>
                  <a:schemeClr val="bg1"/>
                </a:solidFill>
              </a:rPr>
              <a:t>System.setSecurityManager(new SecurityManager());</a:t>
            </a:r>
          </a:p>
          <a:p>
            <a:pPr lvl="1"/>
            <a:r>
              <a:rPr lang="en-US" altLang="zh-CN" sz="2800">
                <a:solidFill>
                  <a:schemeClr val="bg1"/>
                </a:solidFill>
              </a:rPr>
              <a:t>java -Djava.security.manager .....</a:t>
            </a:r>
          </a:p>
        </p:txBody>
      </p:sp>
    </p:spTree>
  </p:cSld>
  <p:clrMapOvr>
    <a:masterClrMapping/>
  </p:clrMapOvr>
  <p:transition spd="slow" advTm="3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3"/>
          <p:cNvGrpSpPr/>
          <p:nvPr/>
        </p:nvGrpSpPr>
        <p:grpSpPr>
          <a:xfrm>
            <a:off x="3334823" y="2297851"/>
            <a:ext cx="4526627" cy="3267075"/>
            <a:chOff x="4184651" y="1893888"/>
            <a:chExt cx="3789362" cy="3067051"/>
          </a:xfrm>
        </p:grpSpPr>
        <p:sp>
          <p:nvSpPr>
            <p:cNvPr id="1048670" name="Freeform 65"/>
            <p:cNvSpPr/>
            <p:nvPr/>
          </p:nvSpPr>
          <p:spPr bwMode="auto">
            <a:xfrm>
              <a:off x="7361238" y="3878263"/>
              <a:ext cx="425450" cy="1082675"/>
            </a:xfrm>
            <a:custGeom>
              <a:avLst/>
              <a:gdLst>
                <a:gd name="T0" fmla="*/ 4 w 143"/>
                <a:gd name="T1" fmla="*/ 7 h 364"/>
                <a:gd name="T2" fmla="*/ 26 w 143"/>
                <a:gd name="T3" fmla="*/ 0 h 364"/>
                <a:gd name="T4" fmla="*/ 33 w 143"/>
                <a:gd name="T5" fmla="*/ 5 h 364"/>
                <a:gd name="T6" fmla="*/ 142 w 143"/>
                <a:gd name="T7" fmla="*/ 356 h 364"/>
                <a:gd name="T8" fmla="*/ 140 w 143"/>
                <a:gd name="T9" fmla="*/ 363 h 364"/>
                <a:gd name="T10" fmla="*/ 140 w 143"/>
                <a:gd name="T11" fmla="*/ 363 h 364"/>
                <a:gd name="T12" fmla="*/ 134 w 143"/>
                <a:gd name="T13" fmla="*/ 359 h 364"/>
                <a:gd name="T14" fmla="*/ 2 w 143"/>
                <a:gd name="T15" fmla="*/ 16 h 364"/>
                <a:gd name="T16" fmla="*/ 4 w 143"/>
                <a:gd name="T17" fmla="*/ 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364">
                  <a:moveTo>
                    <a:pt x="4" y="7"/>
                  </a:moveTo>
                  <a:cubicBezTo>
                    <a:pt x="26" y="0"/>
                    <a:pt x="26" y="0"/>
                    <a:pt x="26" y="0"/>
                  </a:cubicBezTo>
                  <a:cubicBezTo>
                    <a:pt x="29" y="0"/>
                    <a:pt x="31" y="2"/>
                    <a:pt x="33" y="5"/>
                  </a:cubicBezTo>
                  <a:cubicBezTo>
                    <a:pt x="142" y="356"/>
                    <a:pt x="142" y="356"/>
                    <a:pt x="142" y="356"/>
                  </a:cubicBezTo>
                  <a:cubicBezTo>
                    <a:pt x="143" y="359"/>
                    <a:pt x="142" y="363"/>
                    <a:pt x="140" y="363"/>
                  </a:cubicBezTo>
                  <a:cubicBezTo>
                    <a:pt x="140" y="363"/>
                    <a:pt x="140" y="363"/>
                    <a:pt x="140" y="363"/>
                  </a:cubicBezTo>
                  <a:cubicBezTo>
                    <a:pt x="138" y="364"/>
                    <a:pt x="135" y="362"/>
                    <a:pt x="134" y="359"/>
                  </a:cubicBezTo>
                  <a:cubicBezTo>
                    <a:pt x="2" y="16"/>
                    <a:pt x="2" y="16"/>
                    <a:pt x="2" y="16"/>
                  </a:cubicBezTo>
                  <a:cubicBezTo>
                    <a:pt x="0" y="12"/>
                    <a:pt x="1" y="8"/>
                    <a:pt x="4" y="7"/>
                  </a:cubicBezTo>
                  <a:close/>
                </a:path>
              </a:pathLst>
            </a:custGeom>
            <a:solidFill>
              <a:srgbClr val="54555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71" name="Freeform 66"/>
            <p:cNvSpPr/>
            <p:nvPr/>
          </p:nvSpPr>
          <p:spPr bwMode="auto">
            <a:xfrm>
              <a:off x="5929313" y="3878263"/>
              <a:ext cx="425450" cy="1082675"/>
            </a:xfrm>
            <a:custGeom>
              <a:avLst/>
              <a:gdLst>
                <a:gd name="T0" fmla="*/ 140 w 143"/>
                <a:gd name="T1" fmla="*/ 7 h 364"/>
                <a:gd name="T2" fmla="*/ 117 w 143"/>
                <a:gd name="T3" fmla="*/ 0 h 364"/>
                <a:gd name="T4" fmla="*/ 111 w 143"/>
                <a:gd name="T5" fmla="*/ 5 h 364"/>
                <a:gd name="T6" fmla="*/ 2 w 143"/>
                <a:gd name="T7" fmla="*/ 356 h 364"/>
                <a:gd name="T8" fmla="*/ 4 w 143"/>
                <a:gd name="T9" fmla="*/ 363 h 364"/>
                <a:gd name="T10" fmla="*/ 4 w 143"/>
                <a:gd name="T11" fmla="*/ 363 h 364"/>
                <a:gd name="T12" fmla="*/ 10 w 143"/>
                <a:gd name="T13" fmla="*/ 359 h 364"/>
                <a:gd name="T14" fmla="*/ 142 w 143"/>
                <a:gd name="T15" fmla="*/ 16 h 364"/>
                <a:gd name="T16" fmla="*/ 140 w 143"/>
                <a:gd name="T17" fmla="*/ 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364">
                  <a:moveTo>
                    <a:pt x="140" y="7"/>
                  </a:moveTo>
                  <a:cubicBezTo>
                    <a:pt x="117" y="0"/>
                    <a:pt x="117" y="0"/>
                    <a:pt x="117" y="0"/>
                  </a:cubicBezTo>
                  <a:cubicBezTo>
                    <a:pt x="115" y="0"/>
                    <a:pt x="112" y="2"/>
                    <a:pt x="111" y="5"/>
                  </a:cubicBezTo>
                  <a:cubicBezTo>
                    <a:pt x="2" y="356"/>
                    <a:pt x="2" y="356"/>
                    <a:pt x="2" y="356"/>
                  </a:cubicBezTo>
                  <a:cubicBezTo>
                    <a:pt x="0" y="359"/>
                    <a:pt x="1" y="363"/>
                    <a:pt x="4" y="363"/>
                  </a:cubicBezTo>
                  <a:cubicBezTo>
                    <a:pt x="4" y="363"/>
                    <a:pt x="4" y="363"/>
                    <a:pt x="4" y="363"/>
                  </a:cubicBezTo>
                  <a:cubicBezTo>
                    <a:pt x="6" y="364"/>
                    <a:pt x="8" y="362"/>
                    <a:pt x="10" y="359"/>
                  </a:cubicBezTo>
                  <a:cubicBezTo>
                    <a:pt x="142" y="16"/>
                    <a:pt x="142" y="16"/>
                    <a:pt x="142" y="16"/>
                  </a:cubicBezTo>
                  <a:cubicBezTo>
                    <a:pt x="143" y="12"/>
                    <a:pt x="143" y="8"/>
                    <a:pt x="140" y="7"/>
                  </a:cubicBezTo>
                  <a:close/>
                </a:path>
              </a:pathLst>
            </a:custGeom>
            <a:solidFill>
              <a:srgbClr val="54555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72" name="Freeform 67"/>
            <p:cNvSpPr/>
            <p:nvPr/>
          </p:nvSpPr>
          <p:spPr bwMode="auto">
            <a:xfrm>
              <a:off x="5768976" y="1917701"/>
              <a:ext cx="2181225" cy="2046288"/>
            </a:xfrm>
            <a:custGeom>
              <a:avLst/>
              <a:gdLst>
                <a:gd name="T0" fmla="*/ 712 w 733"/>
                <a:gd name="T1" fmla="*/ 688 h 688"/>
                <a:gd name="T2" fmla="*/ 20 w 733"/>
                <a:gd name="T3" fmla="*/ 688 h 688"/>
                <a:gd name="T4" fmla="*/ 0 w 733"/>
                <a:gd name="T5" fmla="*/ 668 h 688"/>
                <a:gd name="T6" fmla="*/ 0 w 733"/>
                <a:gd name="T7" fmla="*/ 21 h 688"/>
                <a:gd name="T8" fmla="*/ 20 w 733"/>
                <a:gd name="T9" fmla="*/ 0 h 688"/>
                <a:gd name="T10" fmla="*/ 712 w 733"/>
                <a:gd name="T11" fmla="*/ 0 h 688"/>
                <a:gd name="T12" fmla="*/ 733 w 733"/>
                <a:gd name="T13" fmla="*/ 21 h 688"/>
                <a:gd name="T14" fmla="*/ 733 w 733"/>
                <a:gd name="T15" fmla="*/ 668 h 688"/>
                <a:gd name="T16" fmla="*/ 712 w 733"/>
                <a:gd name="T17" fmla="*/ 68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3" h="688">
                  <a:moveTo>
                    <a:pt x="712" y="688"/>
                  </a:moveTo>
                  <a:cubicBezTo>
                    <a:pt x="20" y="688"/>
                    <a:pt x="20" y="688"/>
                    <a:pt x="20" y="688"/>
                  </a:cubicBezTo>
                  <a:cubicBezTo>
                    <a:pt x="9" y="688"/>
                    <a:pt x="0" y="679"/>
                    <a:pt x="0" y="668"/>
                  </a:cubicBezTo>
                  <a:cubicBezTo>
                    <a:pt x="0" y="21"/>
                    <a:pt x="0" y="21"/>
                    <a:pt x="0" y="21"/>
                  </a:cubicBezTo>
                  <a:cubicBezTo>
                    <a:pt x="0" y="9"/>
                    <a:pt x="9" y="0"/>
                    <a:pt x="20" y="0"/>
                  </a:cubicBezTo>
                  <a:cubicBezTo>
                    <a:pt x="712" y="0"/>
                    <a:pt x="712" y="0"/>
                    <a:pt x="712" y="0"/>
                  </a:cubicBezTo>
                  <a:cubicBezTo>
                    <a:pt x="724" y="0"/>
                    <a:pt x="733" y="9"/>
                    <a:pt x="733" y="21"/>
                  </a:cubicBezTo>
                  <a:cubicBezTo>
                    <a:pt x="733" y="668"/>
                    <a:pt x="733" y="668"/>
                    <a:pt x="733" y="668"/>
                  </a:cubicBezTo>
                  <a:cubicBezTo>
                    <a:pt x="733" y="679"/>
                    <a:pt x="724" y="688"/>
                    <a:pt x="712" y="688"/>
                  </a:cubicBezTo>
                  <a:close/>
                </a:path>
              </a:pathLst>
            </a:custGeom>
            <a:solidFill>
              <a:srgbClr val="F9F9FA"/>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73" name="Freeform 68"/>
            <p:cNvSpPr>
              <a:spLocks noEditPoints="1"/>
            </p:cNvSpPr>
            <p:nvPr/>
          </p:nvSpPr>
          <p:spPr bwMode="auto">
            <a:xfrm>
              <a:off x="5745163" y="1893888"/>
              <a:ext cx="2228850" cy="2093913"/>
            </a:xfrm>
            <a:custGeom>
              <a:avLst/>
              <a:gdLst>
                <a:gd name="T0" fmla="*/ 720 w 749"/>
                <a:gd name="T1" fmla="*/ 704 h 704"/>
                <a:gd name="T2" fmla="*/ 28 w 749"/>
                <a:gd name="T3" fmla="*/ 704 h 704"/>
                <a:gd name="T4" fmla="*/ 0 w 749"/>
                <a:gd name="T5" fmla="*/ 676 h 704"/>
                <a:gd name="T6" fmla="*/ 0 w 749"/>
                <a:gd name="T7" fmla="*/ 29 h 704"/>
                <a:gd name="T8" fmla="*/ 28 w 749"/>
                <a:gd name="T9" fmla="*/ 0 h 704"/>
                <a:gd name="T10" fmla="*/ 720 w 749"/>
                <a:gd name="T11" fmla="*/ 0 h 704"/>
                <a:gd name="T12" fmla="*/ 749 w 749"/>
                <a:gd name="T13" fmla="*/ 29 h 704"/>
                <a:gd name="T14" fmla="*/ 749 w 749"/>
                <a:gd name="T15" fmla="*/ 676 h 704"/>
                <a:gd name="T16" fmla="*/ 720 w 749"/>
                <a:gd name="T17" fmla="*/ 704 h 704"/>
                <a:gd name="T18" fmla="*/ 28 w 749"/>
                <a:gd name="T19" fmla="*/ 16 h 704"/>
                <a:gd name="T20" fmla="*/ 16 w 749"/>
                <a:gd name="T21" fmla="*/ 29 h 704"/>
                <a:gd name="T22" fmla="*/ 16 w 749"/>
                <a:gd name="T23" fmla="*/ 676 h 704"/>
                <a:gd name="T24" fmla="*/ 28 w 749"/>
                <a:gd name="T25" fmla="*/ 688 h 704"/>
                <a:gd name="T26" fmla="*/ 720 w 749"/>
                <a:gd name="T27" fmla="*/ 688 h 704"/>
                <a:gd name="T28" fmla="*/ 733 w 749"/>
                <a:gd name="T29" fmla="*/ 676 h 704"/>
                <a:gd name="T30" fmla="*/ 733 w 749"/>
                <a:gd name="T31" fmla="*/ 29 h 704"/>
                <a:gd name="T32" fmla="*/ 720 w 749"/>
                <a:gd name="T33" fmla="*/ 16 h 704"/>
                <a:gd name="T34" fmla="*/ 28 w 749"/>
                <a:gd name="T35" fmla="*/ 1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04">
                  <a:moveTo>
                    <a:pt x="720" y="704"/>
                  </a:moveTo>
                  <a:cubicBezTo>
                    <a:pt x="28" y="704"/>
                    <a:pt x="28" y="704"/>
                    <a:pt x="28" y="704"/>
                  </a:cubicBezTo>
                  <a:cubicBezTo>
                    <a:pt x="13" y="704"/>
                    <a:pt x="0" y="692"/>
                    <a:pt x="0" y="676"/>
                  </a:cubicBezTo>
                  <a:cubicBezTo>
                    <a:pt x="0" y="29"/>
                    <a:pt x="0" y="29"/>
                    <a:pt x="0" y="29"/>
                  </a:cubicBezTo>
                  <a:cubicBezTo>
                    <a:pt x="0" y="13"/>
                    <a:pt x="13" y="0"/>
                    <a:pt x="28" y="0"/>
                  </a:cubicBezTo>
                  <a:cubicBezTo>
                    <a:pt x="720" y="0"/>
                    <a:pt x="720" y="0"/>
                    <a:pt x="720" y="0"/>
                  </a:cubicBezTo>
                  <a:cubicBezTo>
                    <a:pt x="736" y="0"/>
                    <a:pt x="749" y="13"/>
                    <a:pt x="749" y="29"/>
                  </a:cubicBezTo>
                  <a:cubicBezTo>
                    <a:pt x="749" y="676"/>
                    <a:pt x="749" y="676"/>
                    <a:pt x="749" y="676"/>
                  </a:cubicBezTo>
                  <a:cubicBezTo>
                    <a:pt x="749" y="692"/>
                    <a:pt x="736" y="704"/>
                    <a:pt x="720" y="704"/>
                  </a:cubicBezTo>
                  <a:close/>
                  <a:moveTo>
                    <a:pt x="28" y="16"/>
                  </a:moveTo>
                  <a:cubicBezTo>
                    <a:pt x="22" y="16"/>
                    <a:pt x="16" y="22"/>
                    <a:pt x="16" y="29"/>
                  </a:cubicBezTo>
                  <a:cubicBezTo>
                    <a:pt x="16" y="676"/>
                    <a:pt x="16" y="676"/>
                    <a:pt x="16" y="676"/>
                  </a:cubicBezTo>
                  <a:cubicBezTo>
                    <a:pt x="16" y="683"/>
                    <a:pt x="22" y="688"/>
                    <a:pt x="28" y="688"/>
                  </a:cubicBezTo>
                  <a:cubicBezTo>
                    <a:pt x="720" y="688"/>
                    <a:pt x="720" y="688"/>
                    <a:pt x="720" y="688"/>
                  </a:cubicBezTo>
                  <a:cubicBezTo>
                    <a:pt x="727" y="688"/>
                    <a:pt x="733" y="683"/>
                    <a:pt x="733" y="676"/>
                  </a:cubicBezTo>
                  <a:cubicBezTo>
                    <a:pt x="733" y="29"/>
                    <a:pt x="733" y="29"/>
                    <a:pt x="733" y="29"/>
                  </a:cubicBezTo>
                  <a:cubicBezTo>
                    <a:pt x="733" y="22"/>
                    <a:pt x="727" y="16"/>
                    <a:pt x="720" y="16"/>
                  </a:cubicBezTo>
                  <a:lnTo>
                    <a:pt x="28" y="16"/>
                  </a:ln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74" name="Freeform 69"/>
            <p:cNvSpPr>
              <a:spLocks noEditPoints="1"/>
            </p:cNvSpPr>
            <p:nvPr/>
          </p:nvSpPr>
          <p:spPr bwMode="auto">
            <a:xfrm>
              <a:off x="7131051" y="2295526"/>
              <a:ext cx="349250" cy="1290638"/>
            </a:xfrm>
            <a:custGeom>
              <a:avLst/>
              <a:gdLst>
                <a:gd name="T0" fmla="*/ 17 w 117"/>
                <a:gd name="T1" fmla="*/ 434 h 434"/>
                <a:gd name="T2" fmla="*/ 0 w 117"/>
                <a:gd name="T3" fmla="*/ 417 h 434"/>
                <a:gd name="T4" fmla="*/ 0 w 117"/>
                <a:gd name="T5" fmla="*/ 17 h 434"/>
                <a:gd name="T6" fmla="*/ 17 w 117"/>
                <a:gd name="T7" fmla="*/ 0 h 434"/>
                <a:gd name="T8" fmla="*/ 100 w 117"/>
                <a:gd name="T9" fmla="*/ 0 h 434"/>
                <a:gd name="T10" fmla="*/ 117 w 117"/>
                <a:gd name="T11" fmla="*/ 17 h 434"/>
                <a:gd name="T12" fmla="*/ 117 w 117"/>
                <a:gd name="T13" fmla="*/ 417 h 434"/>
                <a:gd name="T14" fmla="*/ 100 w 117"/>
                <a:gd name="T15" fmla="*/ 434 h 434"/>
                <a:gd name="T16" fmla="*/ 17 w 117"/>
                <a:gd name="T17" fmla="*/ 434 h 434"/>
                <a:gd name="T18" fmla="*/ 17 w 117"/>
                <a:gd name="T19" fmla="*/ 434 h 434"/>
                <a:gd name="T20" fmla="*/ 17 w 117"/>
                <a:gd name="T21"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434">
                  <a:moveTo>
                    <a:pt x="17" y="434"/>
                  </a:moveTo>
                  <a:cubicBezTo>
                    <a:pt x="8" y="434"/>
                    <a:pt x="0" y="426"/>
                    <a:pt x="0" y="417"/>
                  </a:cubicBezTo>
                  <a:cubicBezTo>
                    <a:pt x="0" y="17"/>
                    <a:pt x="0" y="17"/>
                    <a:pt x="0" y="17"/>
                  </a:cubicBezTo>
                  <a:cubicBezTo>
                    <a:pt x="0" y="8"/>
                    <a:pt x="8" y="0"/>
                    <a:pt x="17" y="0"/>
                  </a:cubicBezTo>
                  <a:cubicBezTo>
                    <a:pt x="100" y="0"/>
                    <a:pt x="100" y="0"/>
                    <a:pt x="100" y="0"/>
                  </a:cubicBezTo>
                  <a:cubicBezTo>
                    <a:pt x="109" y="0"/>
                    <a:pt x="117" y="8"/>
                    <a:pt x="117" y="17"/>
                  </a:cubicBezTo>
                  <a:cubicBezTo>
                    <a:pt x="117" y="417"/>
                    <a:pt x="117" y="417"/>
                    <a:pt x="117" y="417"/>
                  </a:cubicBezTo>
                  <a:cubicBezTo>
                    <a:pt x="117" y="426"/>
                    <a:pt x="109" y="434"/>
                    <a:pt x="100" y="434"/>
                  </a:cubicBezTo>
                  <a:lnTo>
                    <a:pt x="17" y="434"/>
                  </a:lnTo>
                  <a:close/>
                  <a:moveTo>
                    <a:pt x="17" y="434"/>
                  </a:moveTo>
                  <a:cubicBezTo>
                    <a:pt x="17" y="434"/>
                    <a:pt x="17" y="434"/>
                    <a:pt x="17" y="434"/>
                  </a:cubicBezTo>
                </a:path>
              </a:pathLst>
            </a:custGeom>
            <a:solidFill>
              <a:srgbClr val="FC4668"/>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75" name="Freeform 70"/>
            <p:cNvSpPr>
              <a:spLocks noEditPoints="1"/>
            </p:cNvSpPr>
            <p:nvPr/>
          </p:nvSpPr>
          <p:spPr bwMode="auto">
            <a:xfrm>
              <a:off x="6684963" y="2592388"/>
              <a:ext cx="347663" cy="993775"/>
            </a:xfrm>
            <a:custGeom>
              <a:avLst/>
              <a:gdLst>
                <a:gd name="T0" fmla="*/ 17 w 117"/>
                <a:gd name="T1" fmla="*/ 334 h 334"/>
                <a:gd name="T2" fmla="*/ 0 w 117"/>
                <a:gd name="T3" fmla="*/ 317 h 334"/>
                <a:gd name="T4" fmla="*/ 0 w 117"/>
                <a:gd name="T5" fmla="*/ 17 h 334"/>
                <a:gd name="T6" fmla="*/ 17 w 117"/>
                <a:gd name="T7" fmla="*/ 0 h 334"/>
                <a:gd name="T8" fmla="*/ 100 w 117"/>
                <a:gd name="T9" fmla="*/ 0 h 334"/>
                <a:gd name="T10" fmla="*/ 117 w 117"/>
                <a:gd name="T11" fmla="*/ 17 h 334"/>
                <a:gd name="T12" fmla="*/ 117 w 117"/>
                <a:gd name="T13" fmla="*/ 317 h 334"/>
                <a:gd name="T14" fmla="*/ 100 w 117"/>
                <a:gd name="T15" fmla="*/ 334 h 334"/>
                <a:gd name="T16" fmla="*/ 17 w 117"/>
                <a:gd name="T17" fmla="*/ 334 h 334"/>
                <a:gd name="T18" fmla="*/ 17 w 117"/>
                <a:gd name="T19" fmla="*/ 334 h 334"/>
                <a:gd name="T20" fmla="*/ 17 w 117"/>
                <a:gd name="T21"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334">
                  <a:moveTo>
                    <a:pt x="17" y="334"/>
                  </a:moveTo>
                  <a:cubicBezTo>
                    <a:pt x="8" y="334"/>
                    <a:pt x="0" y="326"/>
                    <a:pt x="0" y="317"/>
                  </a:cubicBezTo>
                  <a:cubicBezTo>
                    <a:pt x="0" y="17"/>
                    <a:pt x="0" y="17"/>
                    <a:pt x="0" y="17"/>
                  </a:cubicBezTo>
                  <a:cubicBezTo>
                    <a:pt x="0" y="8"/>
                    <a:pt x="8" y="0"/>
                    <a:pt x="17" y="0"/>
                  </a:cubicBezTo>
                  <a:cubicBezTo>
                    <a:pt x="100" y="0"/>
                    <a:pt x="100" y="0"/>
                    <a:pt x="100" y="0"/>
                  </a:cubicBezTo>
                  <a:cubicBezTo>
                    <a:pt x="109" y="0"/>
                    <a:pt x="117" y="8"/>
                    <a:pt x="117" y="17"/>
                  </a:cubicBezTo>
                  <a:cubicBezTo>
                    <a:pt x="117" y="317"/>
                    <a:pt x="117" y="317"/>
                    <a:pt x="117" y="317"/>
                  </a:cubicBezTo>
                  <a:cubicBezTo>
                    <a:pt x="117" y="326"/>
                    <a:pt x="109" y="334"/>
                    <a:pt x="100" y="334"/>
                  </a:cubicBezTo>
                  <a:lnTo>
                    <a:pt x="17" y="334"/>
                  </a:lnTo>
                  <a:close/>
                  <a:moveTo>
                    <a:pt x="17" y="334"/>
                  </a:moveTo>
                  <a:cubicBezTo>
                    <a:pt x="17" y="334"/>
                    <a:pt x="17" y="334"/>
                    <a:pt x="17" y="334"/>
                  </a:cubicBezTo>
                </a:path>
              </a:pathLst>
            </a:custGeom>
            <a:solidFill>
              <a:srgbClr val="44BE9B"/>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76" name="Freeform 71"/>
            <p:cNvSpPr>
              <a:spLocks noEditPoints="1"/>
            </p:cNvSpPr>
            <p:nvPr/>
          </p:nvSpPr>
          <p:spPr bwMode="auto">
            <a:xfrm>
              <a:off x="6238876" y="2894013"/>
              <a:ext cx="347663" cy="692150"/>
            </a:xfrm>
            <a:custGeom>
              <a:avLst/>
              <a:gdLst>
                <a:gd name="T0" fmla="*/ 17 w 117"/>
                <a:gd name="T1" fmla="*/ 233 h 233"/>
                <a:gd name="T2" fmla="*/ 0 w 117"/>
                <a:gd name="T3" fmla="*/ 216 h 233"/>
                <a:gd name="T4" fmla="*/ 0 w 117"/>
                <a:gd name="T5" fmla="*/ 16 h 233"/>
                <a:gd name="T6" fmla="*/ 17 w 117"/>
                <a:gd name="T7" fmla="*/ 0 h 233"/>
                <a:gd name="T8" fmla="*/ 100 w 117"/>
                <a:gd name="T9" fmla="*/ 0 h 233"/>
                <a:gd name="T10" fmla="*/ 117 w 117"/>
                <a:gd name="T11" fmla="*/ 16 h 233"/>
                <a:gd name="T12" fmla="*/ 117 w 117"/>
                <a:gd name="T13" fmla="*/ 216 h 233"/>
                <a:gd name="T14" fmla="*/ 100 w 117"/>
                <a:gd name="T15" fmla="*/ 233 h 233"/>
                <a:gd name="T16" fmla="*/ 17 w 117"/>
                <a:gd name="T17" fmla="*/ 233 h 233"/>
                <a:gd name="T18" fmla="*/ 17 w 117"/>
                <a:gd name="T19" fmla="*/ 233 h 233"/>
                <a:gd name="T20" fmla="*/ 17 w 117"/>
                <a:gd name="T2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233">
                  <a:moveTo>
                    <a:pt x="17" y="233"/>
                  </a:moveTo>
                  <a:cubicBezTo>
                    <a:pt x="7" y="233"/>
                    <a:pt x="0" y="225"/>
                    <a:pt x="0" y="216"/>
                  </a:cubicBezTo>
                  <a:cubicBezTo>
                    <a:pt x="0" y="16"/>
                    <a:pt x="0" y="16"/>
                    <a:pt x="0" y="16"/>
                  </a:cubicBezTo>
                  <a:cubicBezTo>
                    <a:pt x="0" y="7"/>
                    <a:pt x="7" y="0"/>
                    <a:pt x="17" y="0"/>
                  </a:cubicBezTo>
                  <a:cubicBezTo>
                    <a:pt x="100" y="0"/>
                    <a:pt x="100" y="0"/>
                    <a:pt x="100" y="0"/>
                  </a:cubicBezTo>
                  <a:cubicBezTo>
                    <a:pt x="109" y="0"/>
                    <a:pt x="117" y="7"/>
                    <a:pt x="117" y="16"/>
                  </a:cubicBezTo>
                  <a:cubicBezTo>
                    <a:pt x="117" y="216"/>
                    <a:pt x="117" y="216"/>
                    <a:pt x="117" y="216"/>
                  </a:cubicBezTo>
                  <a:cubicBezTo>
                    <a:pt x="117" y="225"/>
                    <a:pt x="109" y="233"/>
                    <a:pt x="100" y="233"/>
                  </a:cubicBezTo>
                  <a:lnTo>
                    <a:pt x="17" y="233"/>
                  </a:lnTo>
                  <a:close/>
                  <a:moveTo>
                    <a:pt x="17" y="233"/>
                  </a:moveTo>
                  <a:cubicBezTo>
                    <a:pt x="17" y="233"/>
                    <a:pt x="17" y="233"/>
                    <a:pt x="17" y="233"/>
                  </a:cubicBezTo>
                </a:path>
              </a:pathLst>
            </a:custGeom>
            <a:solidFill>
              <a:srgbClr val="26C6DA"/>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77" name="Freeform 72"/>
            <p:cNvSpPr/>
            <p:nvPr/>
          </p:nvSpPr>
          <p:spPr bwMode="auto">
            <a:xfrm>
              <a:off x="5773738" y="2616201"/>
              <a:ext cx="196850" cy="309563"/>
            </a:xfrm>
            <a:custGeom>
              <a:avLst/>
              <a:gdLst>
                <a:gd name="T0" fmla="*/ 0 w 66"/>
                <a:gd name="T1" fmla="*/ 86 h 104"/>
                <a:gd name="T2" fmla="*/ 47 w 66"/>
                <a:gd name="T3" fmla="*/ 0 h 104"/>
                <a:gd name="T4" fmla="*/ 54 w 66"/>
                <a:gd name="T5" fmla="*/ 22 h 104"/>
                <a:gd name="T6" fmla="*/ 56 w 66"/>
                <a:gd name="T7" fmla="*/ 56 h 104"/>
                <a:gd name="T8" fmla="*/ 30 w 66"/>
                <a:gd name="T9" fmla="*/ 104 h 104"/>
                <a:gd name="T10" fmla="*/ 0 w 66"/>
                <a:gd name="T11" fmla="*/ 86 h 104"/>
              </a:gdLst>
              <a:ahLst/>
              <a:cxnLst>
                <a:cxn ang="0">
                  <a:pos x="T0" y="T1"/>
                </a:cxn>
                <a:cxn ang="0">
                  <a:pos x="T2" y="T3"/>
                </a:cxn>
                <a:cxn ang="0">
                  <a:pos x="T4" y="T5"/>
                </a:cxn>
                <a:cxn ang="0">
                  <a:pos x="T6" y="T7"/>
                </a:cxn>
                <a:cxn ang="0">
                  <a:pos x="T8" y="T9"/>
                </a:cxn>
                <a:cxn ang="0">
                  <a:pos x="T10" y="T11"/>
                </a:cxn>
              </a:cxnLst>
              <a:rect l="0" t="0" r="r" b="b"/>
              <a:pathLst>
                <a:path w="66" h="104">
                  <a:moveTo>
                    <a:pt x="0" y="86"/>
                  </a:moveTo>
                  <a:cubicBezTo>
                    <a:pt x="47" y="0"/>
                    <a:pt x="47" y="0"/>
                    <a:pt x="47" y="0"/>
                  </a:cubicBezTo>
                  <a:cubicBezTo>
                    <a:pt x="47" y="0"/>
                    <a:pt x="61" y="5"/>
                    <a:pt x="54" y="22"/>
                  </a:cubicBezTo>
                  <a:cubicBezTo>
                    <a:pt x="47" y="40"/>
                    <a:pt x="66" y="40"/>
                    <a:pt x="56" y="56"/>
                  </a:cubicBezTo>
                  <a:cubicBezTo>
                    <a:pt x="46" y="72"/>
                    <a:pt x="30" y="104"/>
                    <a:pt x="30" y="104"/>
                  </a:cubicBezTo>
                  <a:lnTo>
                    <a:pt x="0" y="86"/>
                  </a:lnTo>
                  <a:close/>
                </a:path>
              </a:pathLst>
            </a:custGeom>
            <a:solidFill>
              <a:srgbClr val="FDD0AB"/>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78" name="Rectangle 73"/>
            <p:cNvSpPr>
              <a:spLocks noChangeArrowheads="1"/>
            </p:cNvSpPr>
            <p:nvPr/>
          </p:nvSpPr>
          <p:spPr bwMode="auto">
            <a:xfrm>
              <a:off x="4922838" y="3827463"/>
              <a:ext cx="152400" cy="1055688"/>
            </a:xfrm>
            <a:prstGeom prst="rect">
              <a:avLst/>
            </a:prstGeom>
            <a:solidFill>
              <a:srgbClr val="2D2E3A"/>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79" name="Rectangle 74"/>
            <p:cNvSpPr>
              <a:spLocks noChangeArrowheads="1"/>
            </p:cNvSpPr>
            <p:nvPr/>
          </p:nvSpPr>
          <p:spPr bwMode="auto">
            <a:xfrm>
              <a:off x="4575176" y="3827463"/>
              <a:ext cx="152400" cy="1055688"/>
            </a:xfrm>
            <a:prstGeom prst="rect">
              <a:avLst/>
            </a:prstGeom>
            <a:solidFill>
              <a:srgbClr val="37384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80" name="Rectangle 75"/>
            <p:cNvSpPr>
              <a:spLocks noChangeArrowheads="1"/>
            </p:cNvSpPr>
            <p:nvPr/>
          </p:nvSpPr>
          <p:spPr bwMode="auto">
            <a:xfrm>
              <a:off x="4564063" y="2992438"/>
              <a:ext cx="520700" cy="504825"/>
            </a:xfrm>
            <a:prstGeom prst="rect">
              <a:avLst/>
            </a:prstGeom>
            <a:solidFill>
              <a:srgbClr val="E8E1E5"/>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81" name="Rectangle 76"/>
            <p:cNvSpPr>
              <a:spLocks noChangeArrowheads="1"/>
            </p:cNvSpPr>
            <p:nvPr/>
          </p:nvSpPr>
          <p:spPr bwMode="auto">
            <a:xfrm>
              <a:off x="4756151" y="2928938"/>
              <a:ext cx="134938" cy="77788"/>
            </a:xfrm>
            <a:prstGeom prst="rect">
              <a:avLst/>
            </a:prstGeom>
            <a:solidFill>
              <a:srgbClr val="00774E"/>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82" name="Freeform 77"/>
            <p:cNvSpPr/>
            <p:nvPr/>
          </p:nvSpPr>
          <p:spPr bwMode="auto">
            <a:xfrm>
              <a:off x="4745038" y="2992438"/>
              <a:ext cx="160338" cy="835025"/>
            </a:xfrm>
            <a:custGeom>
              <a:avLst/>
              <a:gdLst>
                <a:gd name="T0" fmla="*/ 0 w 101"/>
                <a:gd name="T1" fmla="*/ 483 h 526"/>
                <a:gd name="T2" fmla="*/ 50 w 101"/>
                <a:gd name="T3" fmla="*/ 526 h 526"/>
                <a:gd name="T4" fmla="*/ 101 w 101"/>
                <a:gd name="T5" fmla="*/ 483 h 526"/>
                <a:gd name="T6" fmla="*/ 65 w 101"/>
                <a:gd name="T7" fmla="*/ 0 h 526"/>
                <a:gd name="T8" fmla="*/ 35 w 101"/>
                <a:gd name="T9" fmla="*/ 0 h 526"/>
                <a:gd name="T10" fmla="*/ 0 w 101"/>
                <a:gd name="T11" fmla="*/ 483 h 526"/>
              </a:gdLst>
              <a:ahLst/>
              <a:cxnLst>
                <a:cxn ang="0">
                  <a:pos x="T0" y="T1"/>
                </a:cxn>
                <a:cxn ang="0">
                  <a:pos x="T2" y="T3"/>
                </a:cxn>
                <a:cxn ang="0">
                  <a:pos x="T4" y="T5"/>
                </a:cxn>
                <a:cxn ang="0">
                  <a:pos x="T6" y="T7"/>
                </a:cxn>
                <a:cxn ang="0">
                  <a:pos x="T8" y="T9"/>
                </a:cxn>
                <a:cxn ang="0">
                  <a:pos x="T10" y="T11"/>
                </a:cxn>
              </a:cxnLst>
              <a:rect l="0" t="0" r="r" b="b"/>
              <a:pathLst>
                <a:path w="101" h="526">
                  <a:moveTo>
                    <a:pt x="0" y="483"/>
                  </a:moveTo>
                  <a:lnTo>
                    <a:pt x="50" y="526"/>
                  </a:lnTo>
                  <a:lnTo>
                    <a:pt x="101" y="483"/>
                  </a:lnTo>
                  <a:lnTo>
                    <a:pt x="65" y="0"/>
                  </a:lnTo>
                  <a:lnTo>
                    <a:pt x="35" y="0"/>
                  </a:lnTo>
                  <a:lnTo>
                    <a:pt x="0" y="483"/>
                  </a:lnTo>
                  <a:close/>
                </a:path>
              </a:pathLst>
            </a:custGeom>
            <a:solidFill>
              <a:srgbClr val="00774E"/>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83" name="Freeform 78"/>
            <p:cNvSpPr/>
            <p:nvPr/>
          </p:nvSpPr>
          <p:spPr bwMode="auto">
            <a:xfrm>
              <a:off x="4867276" y="2928938"/>
              <a:ext cx="147638" cy="104775"/>
            </a:xfrm>
            <a:custGeom>
              <a:avLst/>
              <a:gdLst>
                <a:gd name="T0" fmla="*/ 20 w 93"/>
                <a:gd name="T1" fmla="*/ 66 h 66"/>
                <a:gd name="T2" fmla="*/ 93 w 93"/>
                <a:gd name="T3" fmla="*/ 40 h 66"/>
                <a:gd name="T4" fmla="*/ 93 w 93"/>
                <a:gd name="T5" fmla="*/ 0 h 66"/>
                <a:gd name="T6" fmla="*/ 0 w 93"/>
                <a:gd name="T7" fmla="*/ 0 h 66"/>
                <a:gd name="T8" fmla="*/ 20 w 93"/>
                <a:gd name="T9" fmla="*/ 66 h 66"/>
              </a:gdLst>
              <a:ahLst/>
              <a:cxnLst>
                <a:cxn ang="0">
                  <a:pos x="T0" y="T1"/>
                </a:cxn>
                <a:cxn ang="0">
                  <a:pos x="T2" y="T3"/>
                </a:cxn>
                <a:cxn ang="0">
                  <a:pos x="T4" y="T5"/>
                </a:cxn>
                <a:cxn ang="0">
                  <a:pos x="T6" y="T7"/>
                </a:cxn>
                <a:cxn ang="0">
                  <a:pos x="T8" y="T9"/>
                </a:cxn>
              </a:cxnLst>
              <a:rect l="0" t="0" r="r" b="b"/>
              <a:pathLst>
                <a:path w="93" h="66">
                  <a:moveTo>
                    <a:pt x="20" y="66"/>
                  </a:moveTo>
                  <a:lnTo>
                    <a:pt x="93" y="40"/>
                  </a:lnTo>
                  <a:lnTo>
                    <a:pt x="93" y="0"/>
                  </a:lnTo>
                  <a:lnTo>
                    <a:pt x="0" y="0"/>
                  </a:lnTo>
                  <a:lnTo>
                    <a:pt x="20" y="66"/>
                  </a:lnTo>
                  <a:close/>
                </a:path>
              </a:pathLst>
            </a:custGeom>
            <a:solidFill>
              <a:srgbClr val="FEF6FA"/>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84" name="Freeform 79"/>
            <p:cNvSpPr/>
            <p:nvPr/>
          </p:nvSpPr>
          <p:spPr bwMode="auto">
            <a:xfrm>
              <a:off x="4632326" y="2928938"/>
              <a:ext cx="147638" cy="104775"/>
            </a:xfrm>
            <a:custGeom>
              <a:avLst/>
              <a:gdLst>
                <a:gd name="T0" fmla="*/ 75 w 93"/>
                <a:gd name="T1" fmla="*/ 66 h 66"/>
                <a:gd name="T2" fmla="*/ 0 w 93"/>
                <a:gd name="T3" fmla="*/ 40 h 66"/>
                <a:gd name="T4" fmla="*/ 0 w 93"/>
                <a:gd name="T5" fmla="*/ 0 h 66"/>
                <a:gd name="T6" fmla="*/ 93 w 93"/>
                <a:gd name="T7" fmla="*/ 0 h 66"/>
                <a:gd name="T8" fmla="*/ 75 w 93"/>
                <a:gd name="T9" fmla="*/ 66 h 66"/>
              </a:gdLst>
              <a:ahLst/>
              <a:cxnLst>
                <a:cxn ang="0">
                  <a:pos x="T0" y="T1"/>
                </a:cxn>
                <a:cxn ang="0">
                  <a:pos x="T2" y="T3"/>
                </a:cxn>
                <a:cxn ang="0">
                  <a:pos x="T4" y="T5"/>
                </a:cxn>
                <a:cxn ang="0">
                  <a:pos x="T6" y="T7"/>
                </a:cxn>
                <a:cxn ang="0">
                  <a:pos x="T8" y="T9"/>
                </a:cxn>
              </a:cxnLst>
              <a:rect l="0" t="0" r="r" b="b"/>
              <a:pathLst>
                <a:path w="93" h="66">
                  <a:moveTo>
                    <a:pt x="75" y="66"/>
                  </a:moveTo>
                  <a:lnTo>
                    <a:pt x="0" y="40"/>
                  </a:lnTo>
                  <a:lnTo>
                    <a:pt x="0" y="0"/>
                  </a:lnTo>
                  <a:lnTo>
                    <a:pt x="93" y="0"/>
                  </a:lnTo>
                  <a:lnTo>
                    <a:pt x="75" y="66"/>
                  </a:lnTo>
                  <a:close/>
                </a:path>
              </a:pathLst>
            </a:custGeom>
            <a:solidFill>
              <a:srgbClr val="FEF6FA"/>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85" name="Freeform 80"/>
            <p:cNvSpPr/>
            <p:nvPr/>
          </p:nvSpPr>
          <p:spPr bwMode="auto">
            <a:xfrm>
              <a:off x="4184651" y="2992438"/>
              <a:ext cx="315913" cy="947738"/>
            </a:xfrm>
            <a:custGeom>
              <a:avLst/>
              <a:gdLst>
                <a:gd name="T0" fmla="*/ 67 w 106"/>
                <a:gd name="T1" fmla="*/ 314 h 319"/>
                <a:gd name="T2" fmla="*/ 21 w 106"/>
                <a:gd name="T3" fmla="*/ 319 h 319"/>
                <a:gd name="T4" fmla="*/ 62 w 106"/>
                <a:gd name="T5" fmla="*/ 0 h 319"/>
                <a:gd name="T6" fmla="*/ 106 w 106"/>
                <a:gd name="T7" fmla="*/ 11 h 319"/>
                <a:gd name="T8" fmla="*/ 67 w 106"/>
                <a:gd name="T9" fmla="*/ 314 h 319"/>
              </a:gdLst>
              <a:ahLst/>
              <a:cxnLst>
                <a:cxn ang="0">
                  <a:pos x="T0" y="T1"/>
                </a:cxn>
                <a:cxn ang="0">
                  <a:pos x="T2" y="T3"/>
                </a:cxn>
                <a:cxn ang="0">
                  <a:pos x="T4" y="T5"/>
                </a:cxn>
                <a:cxn ang="0">
                  <a:pos x="T6" y="T7"/>
                </a:cxn>
                <a:cxn ang="0">
                  <a:pos x="T8" y="T9"/>
                </a:cxn>
              </a:cxnLst>
              <a:rect l="0" t="0" r="r" b="b"/>
              <a:pathLst>
                <a:path w="106" h="319">
                  <a:moveTo>
                    <a:pt x="67" y="314"/>
                  </a:moveTo>
                  <a:cubicBezTo>
                    <a:pt x="52" y="316"/>
                    <a:pt x="37" y="317"/>
                    <a:pt x="21" y="319"/>
                  </a:cubicBezTo>
                  <a:cubicBezTo>
                    <a:pt x="0" y="211"/>
                    <a:pt x="14" y="102"/>
                    <a:pt x="62" y="0"/>
                  </a:cubicBezTo>
                  <a:cubicBezTo>
                    <a:pt x="77" y="3"/>
                    <a:pt x="91" y="7"/>
                    <a:pt x="106" y="11"/>
                  </a:cubicBezTo>
                  <a:cubicBezTo>
                    <a:pt x="60" y="108"/>
                    <a:pt x="47" y="212"/>
                    <a:pt x="67" y="314"/>
                  </a:cubicBezTo>
                  <a:close/>
                </a:path>
              </a:pathLst>
            </a:custGeom>
            <a:solidFill>
              <a:srgbClr val="37384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86" name="Freeform 81"/>
            <p:cNvSpPr/>
            <p:nvPr/>
          </p:nvSpPr>
          <p:spPr bwMode="auto">
            <a:xfrm>
              <a:off x="4251326" y="3925888"/>
              <a:ext cx="184150" cy="136525"/>
            </a:xfrm>
            <a:custGeom>
              <a:avLst/>
              <a:gdLst>
                <a:gd name="T0" fmla="*/ 52 w 62"/>
                <a:gd name="T1" fmla="*/ 6 h 46"/>
                <a:gd name="T2" fmla="*/ 46 w 62"/>
                <a:gd name="T3" fmla="*/ 3 h 46"/>
                <a:gd name="T4" fmla="*/ 44 w 62"/>
                <a:gd name="T5" fmla="*/ 0 h 46"/>
                <a:gd name="T6" fmla="*/ 0 w 62"/>
                <a:gd name="T7" fmla="*/ 5 h 46"/>
                <a:gd name="T8" fmla="*/ 0 w 62"/>
                <a:gd name="T9" fmla="*/ 16 h 46"/>
                <a:gd name="T10" fmla="*/ 28 w 62"/>
                <a:gd name="T11" fmla="*/ 45 h 46"/>
                <a:gd name="T12" fmla="*/ 48 w 62"/>
                <a:gd name="T13" fmla="*/ 18 h 46"/>
                <a:gd name="T14" fmla="*/ 59 w 62"/>
                <a:gd name="T15" fmla="*/ 17 h 46"/>
                <a:gd name="T16" fmla="*/ 52 w 62"/>
                <a:gd name="T17" fmla="*/ 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6">
                  <a:moveTo>
                    <a:pt x="52" y="6"/>
                  </a:moveTo>
                  <a:cubicBezTo>
                    <a:pt x="50" y="4"/>
                    <a:pt x="47" y="4"/>
                    <a:pt x="46" y="3"/>
                  </a:cubicBezTo>
                  <a:cubicBezTo>
                    <a:pt x="45" y="2"/>
                    <a:pt x="45" y="1"/>
                    <a:pt x="44" y="0"/>
                  </a:cubicBezTo>
                  <a:cubicBezTo>
                    <a:pt x="0" y="5"/>
                    <a:pt x="0" y="5"/>
                    <a:pt x="0" y="5"/>
                  </a:cubicBezTo>
                  <a:cubicBezTo>
                    <a:pt x="0" y="8"/>
                    <a:pt x="0" y="12"/>
                    <a:pt x="0" y="16"/>
                  </a:cubicBezTo>
                  <a:cubicBezTo>
                    <a:pt x="3" y="33"/>
                    <a:pt x="15" y="46"/>
                    <a:pt x="28" y="45"/>
                  </a:cubicBezTo>
                  <a:cubicBezTo>
                    <a:pt x="40" y="44"/>
                    <a:pt x="48" y="32"/>
                    <a:pt x="48" y="18"/>
                  </a:cubicBezTo>
                  <a:cubicBezTo>
                    <a:pt x="53" y="19"/>
                    <a:pt x="58" y="19"/>
                    <a:pt x="59" y="17"/>
                  </a:cubicBezTo>
                  <a:cubicBezTo>
                    <a:pt x="62" y="14"/>
                    <a:pt x="58" y="9"/>
                    <a:pt x="52" y="6"/>
                  </a:cubicBezTo>
                  <a:close/>
                </a:path>
              </a:pathLst>
            </a:custGeom>
            <a:solidFill>
              <a:srgbClr val="FDD0AB"/>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87" name="Freeform 82"/>
            <p:cNvSpPr/>
            <p:nvPr/>
          </p:nvSpPr>
          <p:spPr bwMode="auto">
            <a:xfrm>
              <a:off x="4800601" y="2992438"/>
              <a:ext cx="479425" cy="977900"/>
            </a:xfrm>
            <a:custGeom>
              <a:avLst/>
              <a:gdLst>
                <a:gd name="T0" fmla="*/ 29 w 161"/>
                <a:gd name="T1" fmla="*/ 329 h 329"/>
                <a:gd name="T2" fmla="*/ 29 w 161"/>
                <a:gd name="T3" fmla="*/ 329 h 329"/>
                <a:gd name="T4" fmla="*/ 27 w 161"/>
                <a:gd name="T5" fmla="*/ 329 h 329"/>
                <a:gd name="T6" fmla="*/ 0 w 161"/>
                <a:gd name="T7" fmla="*/ 309 h 329"/>
                <a:gd name="T8" fmla="*/ 0 w 161"/>
                <a:gd name="T9" fmla="*/ 309 h 329"/>
                <a:gd name="T10" fmla="*/ 0 w 161"/>
                <a:gd name="T11" fmla="*/ 162 h 329"/>
                <a:gd name="T12" fmla="*/ 71 w 161"/>
                <a:gd name="T13" fmla="*/ 0 h 329"/>
                <a:gd name="T14" fmla="*/ 161 w 161"/>
                <a:gd name="T15" fmla="*/ 0 h 329"/>
                <a:gd name="T16" fmla="*/ 126 w 161"/>
                <a:gd name="T17" fmla="*/ 162 h 329"/>
                <a:gd name="T18" fmla="*/ 126 w 161"/>
                <a:gd name="T19" fmla="*/ 329 h 329"/>
                <a:gd name="T20" fmla="*/ 29 w 161"/>
                <a:gd name="T2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329">
                  <a:moveTo>
                    <a:pt x="29" y="329"/>
                  </a:moveTo>
                  <a:cubicBezTo>
                    <a:pt x="29" y="329"/>
                    <a:pt x="29" y="329"/>
                    <a:pt x="29" y="329"/>
                  </a:cubicBezTo>
                  <a:cubicBezTo>
                    <a:pt x="28" y="329"/>
                    <a:pt x="28" y="329"/>
                    <a:pt x="27" y="329"/>
                  </a:cubicBezTo>
                  <a:cubicBezTo>
                    <a:pt x="13" y="329"/>
                    <a:pt x="2" y="321"/>
                    <a:pt x="0" y="309"/>
                  </a:cubicBezTo>
                  <a:cubicBezTo>
                    <a:pt x="0" y="309"/>
                    <a:pt x="0" y="309"/>
                    <a:pt x="0" y="309"/>
                  </a:cubicBezTo>
                  <a:cubicBezTo>
                    <a:pt x="0" y="162"/>
                    <a:pt x="0" y="162"/>
                    <a:pt x="0" y="162"/>
                  </a:cubicBezTo>
                  <a:cubicBezTo>
                    <a:pt x="71" y="0"/>
                    <a:pt x="71" y="0"/>
                    <a:pt x="71" y="0"/>
                  </a:cubicBezTo>
                  <a:cubicBezTo>
                    <a:pt x="161" y="0"/>
                    <a:pt x="161" y="0"/>
                    <a:pt x="161" y="0"/>
                  </a:cubicBezTo>
                  <a:cubicBezTo>
                    <a:pt x="126" y="162"/>
                    <a:pt x="126" y="162"/>
                    <a:pt x="126" y="162"/>
                  </a:cubicBezTo>
                  <a:cubicBezTo>
                    <a:pt x="126" y="329"/>
                    <a:pt x="126" y="329"/>
                    <a:pt x="126" y="329"/>
                  </a:cubicBezTo>
                  <a:lnTo>
                    <a:pt x="29" y="329"/>
                  </a:lnTo>
                  <a:close/>
                </a:path>
              </a:pathLst>
            </a:custGeom>
            <a:solidFill>
              <a:srgbClr val="2D2E3A"/>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88" name="Freeform 83"/>
            <p:cNvSpPr/>
            <p:nvPr/>
          </p:nvSpPr>
          <p:spPr bwMode="auto">
            <a:xfrm>
              <a:off x="4800601" y="2959101"/>
              <a:ext cx="331788" cy="514350"/>
            </a:xfrm>
            <a:custGeom>
              <a:avLst/>
              <a:gdLst>
                <a:gd name="T0" fmla="*/ 111 w 209"/>
                <a:gd name="T1" fmla="*/ 161 h 324"/>
                <a:gd name="T2" fmla="*/ 0 w 209"/>
                <a:gd name="T3" fmla="*/ 324 h 324"/>
                <a:gd name="T4" fmla="*/ 141 w 209"/>
                <a:gd name="T5" fmla="*/ 0 h 324"/>
                <a:gd name="T6" fmla="*/ 209 w 209"/>
                <a:gd name="T7" fmla="*/ 21 h 324"/>
                <a:gd name="T8" fmla="*/ 164 w 209"/>
                <a:gd name="T9" fmla="*/ 86 h 324"/>
                <a:gd name="T10" fmla="*/ 164 w 209"/>
                <a:gd name="T11" fmla="*/ 86 h 324"/>
                <a:gd name="T12" fmla="*/ 115 w 209"/>
                <a:gd name="T13" fmla="*/ 155 h 324"/>
                <a:gd name="T14" fmla="*/ 111 w 209"/>
                <a:gd name="T15" fmla="*/ 161 h 324"/>
                <a:gd name="T16" fmla="*/ 111 w 209"/>
                <a:gd name="T17" fmla="*/ 16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324">
                  <a:moveTo>
                    <a:pt x="111" y="161"/>
                  </a:moveTo>
                  <a:lnTo>
                    <a:pt x="0" y="324"/>
                  </a:lnTo>
                  <a:lnTo>
                    <a:pt x="141" y="0"/>
                  </a:lnTo>
                  <a:lnTo>
                    <a:pt x="209" y="21"/>
                  </a:lnTo>
                  <a:lnTo>
                    <a:pt x="164" y="86"/>
                  </a:lnTo>
                  <a:lnTo>
                    <a:pt x="164" y="86"/>
                  </a:lnTo>
                  <a:lnTo>
                    <a:pt x="115" y="155"/>
                  </a:lnTo>
                  <a:lnTo>
                    <a:pt x="111" y="161"/>
                  </a:lnTo>
                  <a:lnTo>
                    <a:pt x="111" y="161"/>
                  </a:lnTo>
                  <a:close/>
                </a:path>
              </a:pathLst>
            </a:custGeom>
            <a:solidFill>
              <a:srgbClr val="49495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89" name="Freeform 84"/>
            <p:cNvSpPr/>
            <p:nvPr/>
          </p:nvSpPr>
          <p:spPr bwMode="auto">
            <a:xfrm>
              <a:off x="4370388" y="2992438"/>
              <a:ext cx="477838" cy="977900"/>
            </a:xfrm>
            <a:custGeom>
              <a:avLst/>
              <a:gdLst>
                <a:gd name="T0" fmla="*/ 132 w 161"/>
                <a:gd name="T1" fmla="*/ 329 h 329"/>
                <a:gd name="T2" fmla="*/ 132 w 161"/>
                <a:gd name="T3" fmla="*/ 329 h 329"/>
                <a:gd name="T4" fmla="*/ 133 w 161"/>
                <a:gd name="T5" fmla="*/ 329 h 329"/>
                <a:gd name="T6" fmla="*/ 161 w 161"/>
                <a:gd name="T7" fmla="*/ 309 h 329"/>
                <a:gd name="T8" fmla="*/ 161 w 161"/>
                <a:gd name="T9" fmla="*/ 309 h 329"/>
                <a:gd name="T10" fmla="*/ 161 w 161"/>
                <a:gd name="T11" fmla="*/ 162 h 329"/>
                <a:gd name="T12" fmla="*/ 90 w 161"/>
                <a:gd name="T13" fmla="*/ 0 h 329"/>
                <a:gd name="T14" fmla="*/ 0 w 161"/>
                <a:gd name="T15" fmla="*/ 0 h 329"/>
                <a:gd name="T16" fmla="*/ 35 w 161"/>
                <a:gd name="T17" fmla="*/ 162 h 329"/>
                <a:gd name="T18" fmla="*/ 35 w 161"/>
                <a:gd name="T19" fmla="*/ 329 h 329"/>
                <a:gd name="T20" fmla="*/ 132 w 161"/>
                <a:gd name="T21"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329">
                  <a:moveTo>
                    <a:pt x="132" y="329"/>
                  </a:moveTo>
                  <a:cubicBezTo>
                    <a:pt x="132" y="329"/>
                    <a:pt x="132" y="329"/>
                    <a:pt x="132" y="329"/>
                  </a:cubicBezTo>
                  <a:cubicBezTo>
                    <a:pt x="132" y="329"/>
                    <a:pt x="133" y="329"/>
                    <a:pt x="133" y="329"/>
                  </a:cubicBezTo>
                  <a:cubicBezTo>
                    <a:pt x="147" y="329"/>
                    <a:pt x="159" y="321"/>
                    <a:pt x="161" y="309"/>
                  </a:cubicBezTo>
                  <a:cubicBezTo>
                    <a:pt x="161" y="309"/>
                    <a:pt x="161" y="309"/>
                    <a:pt x="161" y="309"/>
                  </a:cubicBezTo>
                  <a:cubicBezTo>
                    <a:pt x="161" y="162"/>
                    <a:pt x="161" y="162"/>
                    <a:pt x="161" y="162"/>
                  </a:cubicBezTo>
                  <a:cubicBezTo>
                    <a:pt x="90" y="0"/>
                    <a:pt x="90" y="0"/>
                    <a:pt x="90" y="0"/>
                  </a:cubicBezTo>
                  <a:cubicBezTo>
                    <a:pt x="0" y="0"/>
                    <a:pt x="0" y="0"/>
                    <a:pt x="0" y="0"/>
                  </a:cubicBezTo>
                  <a:cubicBezTo>
                    <a:pt x="35" y="162"/>
                    <a:pt x="35" y="162"/>
                    <a:pt x="35" y="162"/>
                  </a:cubicBezTo>
                  <a:cubicBezTo>
                    <a:pt x="35" y="329"/>
                    <a:pt x="35" y="329"/>
                    <a:pt x="35" y="329"/>
                  </a:cubicBezTo>
                  <a:lnTo>
                    <a:pt x="132" y="329"/>
                  </a:lnTo>
                  <a:close/>
                </a:path>
              </a:pathLst>
            </a:custGeom>
            <a:solidFill>
              <a:srgbClr val="37384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90" name="Freeform 85"/>
            <p:cNvSpPr/>
            <p:nvPr/>
          </p:nvSpPr>
          <p:spPr bwMode="auto">
            <a:xfrm>
              <a:off x="4518026" y="2959101"/>
              <a:ext cx="330200" cy="514350"/>
            </a:xfrm>
            <a:custGeom>
              <a:avLst/>
              <a:gdLst>
                <a:gd name="T0" fmla="*/ 0 w 208"/>
                <a:gd name="T1" fmla="*/ 21 h 324"/>
                <a:gd name="T2" fmla="*/ 68 w 208"/>
                <a:gd name="T3" fmla="*/ 0 h 324"/>
                <a:gd name="T4" fmla="*/ 208 w 208"/>
                <a:gd name="T5" fmla="*/ 324 h 324"/>
                <a:gd name="T6" fmla="*/ 45 w 208"/>
                <a:gd name="T7" fmla="*/ 86 h 324"/>
                <a:gd name="T8" fmla="*/ 45 w 208"/>
                <a:gd name="T9" fmla="*/ 86 h 324"/>
                <a:gd name="T10" fmla="*/ 0 w 208"/>
                <a:gd name="T11" fmla="*/ 21 h 324"/>
              </a:gdLst>
              <a:ahLst/>
              <a:cxnLst>
                <a:cxn ang="0">
                  <a:pos x="T0" y="T1"/>
                </a:cxn>
                <a:cxn ang="0">
                  <a:pos x="T2" y="T3"/>
                </a:cxn>
                <a:cxn ang="0">
                  <a:pos x="T4" y="T5"/>
                </a:cxn>
                <a:cxn ang="0">
                  <a:pos x="T6" y="T7"/>
                </a:cxn>
                <a:cxn ang="0">
                  <a:pos x="T8" y="T9"/>
                </a:cxn>
                <a:cxn ang="0">
                  <a:pos x="T10" y="T11"/>
                </a:cxn>
              </a:cxnLst>
              <a:rect l="0" t="0" r="r" b="b"/>
              <a:pathLst>
                <a:path w="208" h="324">
                  <a:moveTo>
                    <a:pt x="0" y="21"/>
                  </a:moveTo>
                  <a:lnTo>
                    <a:pt x="68" y="0"/>
                  </a:lnTo>
                  <a:lnTo>
                    <a:pt x="208" y="324"/>
                  </a:lnTo>
                  <a:lnTo>
                    <a:pt x="45" y="86"/>
                  </a:lnTo>
                  <a:lnTo>
                    <a:pt x="45" y="86"/>
                  </a:lnTo>
                  <a:lnTo>
                    <a:pt x="0" y="21"/>
                  </a:lnTo>
                  <a:close/>
                </a:path>
              </a:pathLst>
            </a:custGeom>
            <a:solidFill>
              <a:srgbClr val="49495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91" name="Rectangle 86"/>
            <p:cNvSpPr>
              <a:spLocks noChangeArrowheads="1"/>
            </p:cNvSpPr>
            <p:nvPr/>
          </p:nvSpPr>
          <p:spPr bwMode="auto">
            <a:xfrm>
              <a:off x="4684713" y="2854326"/>
              <a:ext cx="288925" cy="74613"/>
            </a:xfrm>
            <a:prstGeom prst="rect">
              <a:avLst/>
            </a:prstGeom>
            <a:solidFill>
              <a:srgbClr val="F4C8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92" name="Freeform 87"/>
            <p:cNvSpPr/>
            <p:nvPr/>
          </p:nvSpPr>
          <p:spPr bwMode="auto">
            <a:xfrm>
              <a:off x="4408488" y="2203451"/>
              <a:ext cx="830263" cy="704850"/>
            </a:xfrm>
            <a:custGeom>
              <a:avLst/>
              <a:gdLst>
                <a:gd name="T0" fmla="*/ 249 w 279"/>
                <a:gd name="T1" fmla="*/ 90 h 237"/>
                <a:gd name="T2" fmla="*/ 248 w 279"/>
                <a:gd name="T3" fmla="*/ 90 h 237"/>
                <a:gd name="T4" fmla="*/ 245 w 279"/>
                <a:gd name="T5" fmla="*/ 0 h 237"/>
                <a:gd name="T6" fmla="*/ 139 w 279"/>
                <a:gd name="T7" fmla="*/ 0 h 237"/>
                <a:gd name="T8" fmla="*/ 34 w 279"/>
                <a:gd name="T9" fmla="*/ 0 h 237"/>
                <a:gd name="T10" fmla="*/ 30 w 279"/>
                <a:gd name="T11" fmla="*/ 90 h 237"/>
                <a:gd name="T12" fmla="*/ 29 w 279"/>
                <a:gd name="T13" fmla="*/ 90 h 237"/>
                <a:gd name="T14" fmla="*/ 0 w 279"/>
                <a:gd name="T15" fmla="*/ 117 h 237"/>
                <a:gd name="T16" fmla="*/ 29 w 279"/>
                <a:gd name="T17" fmla="*/ 144 h 237"/>
                <a:gd name="T18" fmla="*/ 31 w 279"/>
                <a:gd name="T19" fmla="*/ 144 h 237"/>
                <a:gd name="T20" fmla="*/ 31 w 279"/>
                <a:gd name="T21" fmla="*/ 145 h 237"/>
                <a:gd name="T22" fmla="*/ 31 w 279"/>
                <a:gd name="T23" fmla="*/ 144 h 237"/>
                <a:gd name="T24" fmla="*/ 113 w 279"/>
                <a:gd name="T25" fmla="*/ 235 h 237"/>
                <a:gd name="T26" fmla="*/ 113 w 279"/>
                <a:gd name="T27" fmla="*/ 235 h 237"/>
                <a:gd name="T28" fmla="*/ 139 w 279"/>
                <a:gd name="T29" fmla="*/ 235 h 237"/>
                <a:gd name="T30" fmla="*/ 166 w 279"/>
                <a:gd name="T31" fmla="*/ 235 h 237"/>
                <a:gd name="T32" fmla="*/ 248 w 279"/>
                <a:gd name="T33" fmla="*/ 144 h 237"/>
                <a:gd name="T34" fmla="*/ 249 w 279"/>
                <a:gd name="T35" fmla="*/ 144 h 237"/>
                <a:gd name="T36" fmla="*/ 279 w 279"/>
                <a:gd name="T37" fmla="*/ 117 h 237"/>
                <a:gd name="T38" fmla="*/ 249 w 279"/>
                <a:gd name="T39" fmla="*/ 9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237">
                  <a:moveTo>
                    <a:pt x="249" y="90"/>
                  </a:moveTo>
                  <a:cubicBezTo>
                    <a:pt x="249" y="90"/>
                    <a:pt x="249" y="90"/>
                    <a:pt x="248" y="90"/>
                  </a:cubicBezTo>
                  <a:cubicBezTo>
                    <a:pt x="247" y="46"/>
                    <a:pt x="245" y="0"/>
                    <a:pt x="245" y="0"/>
                  </a:cubicBezTo>
                  <a:cubicBezTo>
                    <a:pt x="139" y="0"/>
                    <a:pt x="139" y="0"/>
                    <a:pt x="139" y="0"/>
                  </a:cubicBezTo>
                  <a:cubicBezTo>
                    <a:pt x="34" y="0"/>
                    <a:pt x="34" y="0"/>
                    <a:pt x="34" y="0"/>
                  </a:cubicBezTo>
                  <a:cubicBezTo>
                    <a:pt x="34" y="0"/>
                    <a:pt x="31" y="46"/>
                    <a:pt x="30" y="90"/>
                  </a:cubicBezTo>
                  <a:cubicBezTo>
                    <a:pt x="30" y="90"/>
                    <a:pt x="30" y="90"/>
                    <a:pt x="29" y="90"/>
                  </a:cubicBezTo>
                  <a:cubicBezTo>
                    <a:pt x="13" y="90"/>
                    <a:pt x="0" y="102"/>
                    <a:pt x="0" y="117"/>
                  </a:cubicBezTo>
                  <a:cubicBezTo>
                    <a:pt x="0" y="132"/>
                    <a:pt x="13" y="144"/>
                    <a:pt x="29" y="144"/>
                  </a:cubicBezTo>
                  <a:cubicBezTo>
                    <a:pt x="30" y="144"/>
                    <a:pt x="31" y="144"/>
                    <a:pt x="31" y="144"/>
                  </a:cubicBezTo>
                  <a:cubicBezTo>
                    <a:pt x="31" y="144"/>
                    <a:pt x="31" y="144"/>
                    <a:pt x="31" y="145"/>
                  </a:cubicBezTo>
                  <a:cubicBezTo>
                    <a:pt x="31" y="144"/>
                    <a:pt x="31" y="144"/>
                    <a:pt x="31" y="144"/>
                  </a:cubicBezTo>
                  <a:cubicBezTo>
                    <a:pt x="31" y="144"/>
                    <a:pt x="60" y="216"/>
                    <a:pt x="113" y="235"/>
                  </a:cubicBezTo>
                  <a:cubicBezTo>
                    <a:pt x="113" y="235"/>
                    <a:pt x="113" y="235"/>
                    <a:pt x="113" y="235"/>
                  </a:cubicBezTo>
                  <a:cubicBezTo>
                    <a:pt x="119" y="237"/>
                    <a:pt x="139" y="235"/>
                    <a:pt x="139" y="235"/>
                  </a:cubicBezTo>
                  <a:cubicBezTo>
                    <a:pt x="139" y="235"/>
                    <a:pt x="160" y="237"/>
                    <a:pt x="166" y="235"/>
                  </a:cubicBezTo>
                  <a:cubicBezTo>
                    <a:pt x="219" y="216"/>
                    <a:pt x="248" y="144"/>
                    <a:pt x="248" y="144"/>
                  </a:cubicBezTo>
                  <a:cubicBezTo>
                    <a:pt x="248" y="144"/>
                    <a:pt x="249" y="144"/>
                    <a:pt x="249" y="144"/>
                  </a:cubicBezTo>
                  <a:cubicBezTo>
                    <a:pt x="266" y="144"/>
                    <a:pt x="279" y="132"/>
                    <a:pt x="279" y="117"/>
                  </a:cubicBezTo>
                  <a:cubicBezTo>
                    <a:pt x="279" y="102"/>
                    <a:pt x="266" y="90"/>
                    <a:pt x="249" y="90"/>
                  </a:cubicBezTo>
                  <a:close/>
                </a:path>
              </a:pathLst>
            </a:custGeom>
            <a:solidFill>
              <a:srgbClr val="FDD0AB"/>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93" name="Freeform 88"/>
            <p:cNvSpPr/>
            <p:nvPr/>
          </p:nvSpPr>
          <p:spPr bwMode="auto">
            <a:xfrm>
              <a:off x="4445001" y="2533651"/>
              <a:ext cx="47625" cy="47625"/>
            </a:xfrm>
            <a:custGeom>
              <a:avLst/>
              <a:gdLst>
                <a:gd name="T0" fmla="*/ 3 w 16"/>
                <a:gd name="T1" fmla="*/ 12 h 16"/>
                <a:gd name="T2" fmla="*/ 12 w 16"/>
                <a:gd name="T3" fmla="*/ 3 h 16"/>
                <a:gd name="T4" fmla="*/ 16 w 16"/>
                <a:gd name="T5" fmla="*/ 4 h 16"/>
                <a:gd name="T6" fmla="*/ 9 w 16"/>
                <a:gd name="T7" fmla="*/ 0 h 16"/>
                <a:gd name="T8" fmla="*/ 0 w 16"/>
                <a:gd name="T9" fmla="*/ 8 h 16"/>
                <a:gd name="T10" fmla="*/ 4 w 16"/>
                <a:gd name="T11" fmla="*/ 16 h 16"/>
                <a:gd name="T12" fmla="*/ 3 w 16"/>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3" y="12"/>
                  </a:moveTo>
                  <a:cubicBezTo>
                    <a:pt x="3" y="7"/>
                    <a:pt x="7" y="3"/>
                    <a:pt x="12" y="3"/>
                  </a:cubicBezTo>
                  <a:cubicBezTo>
                    <a:pt x="14" y="3"/>
                    <a:pt x="15" y="4"/>
                    <a:pt x="16" y="4"/>
                  </a:cubicBezTo>
                  <a:cubicBezTo>
                    <a:pt x="15" y="2"/>
                    <a:pt x="12" y="0"/>
                    <a:pt x="9" y="0"/>
                  </a:cubicBezTo>
                  <a:cubicBezTo>
                    <a:pt x="4" y="0"/>
                    <a:pt x="0" y="4"/>
                    <a:pt x="0" y="8"/>
                  </a:cubicBezTo>
                  <a:cubicBezTo>
                    <a:pt x="0" y="12"/>
                    <a:pt x="2" y="15"/>
                    <a:pt x="4" y="16"/>
                  </a:cubicBezTo>
                  <a:cubicBezTo>
                    <a:pt x="4" y="15"/>
                    <a:pt x="3" y="14"/>
                    <a:pt x="3" y="12"/>
                  </a:cubicBezTo>
                  <a:close/>
                </a:path>
              </a:pathLst>
            </a:custGeom>
            <a:solidFill>
              <a:srgbClr val="D3AB9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94" name="Freeform 89"/>
            <p:cNvSpPr/>
            <p:nvPr/>
          </p:nvSpPr>
          <p:spPr bwMode="auto">
            <a:xfrm>
              <a:off x="5153026" y="2533651"/>
              <a:ext cx="50800" cy="47625"/>
            </a:xfrm>
            <a:custGeom>
              <a:avLst/>
              <a:gdLst>
                <a:gd name="T0" fmla="*/ 13 w 17"/>
                <a:gd name="T1" fmla="*/ 12 h 16"/>
                <a:gd name="T2" fmla="*/ 4 w 17"/>
                <a:gd name="T3" fmla="*/ 3 h 16"/>
                <a:gd name="T4" fmla="*/ 0 w 17"/>
                <a:gd name="T5" fmla="*/ 4 h 16"/>
                <a:gd name="T6" fmla="*/ 8 w 17"/>
                <a:gd name="T7" fmla="*/ 0 h 16"/>
                <a:gd name="T8" fmla="*/ 17 w 17"/>
                <a:gd name="T9" fmla="*/ 8 h 16"/>
                <a:gd name="T10" fmla="*/ 12 w 17"/>
                <a:gd name="T11" fmla="*/ 16 h 16"/>
                <a:gd name="T12" fmla="*/ 13 w 17"/>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13" y="12"/>
                  </a:moveTo>
                  <a:cubicBezTo>
                    <a:pt x="13" y="7"/>
                    <a:pt x="9" y="3"/>
                    <a:pt x="4" y="3"/>
                  </a:cubicBezTo>
                  <a:cubicBezTo>
                    <a:pt x="3" y="3"/>
                    <a:pt x="2" y="4"/>
                    <a:pt x="0" y="4"/>
                  </a:cubicBezTo>
                  <a:cubicBezTo>
                    <a:pt x="2" y="2"/>
                    <a:pt x="5" y="0"/>
                    <a:pt x="8" y="0"/>
                  </a:cubicBezTo>
                  <a:cubicBezTo>
                    <a:pt x="13" y="0"/>
                    <a:pt x="17" y="4"/>
                    <a:pt x="17" y="8"/>
                  </a:cubicBezTo>
                  <a:cubicBezTo>
                    <a:pt x="17" y="12"/>
                    <a:pt x="15" y="15"/>
                    <a:pt x="12" y="16"/>
                  </a:cubicBezTo>
                  <a:cubicBezTo>
                    <a:pt x="13" y="15"/>
                    <a:pt x="13" y="14"/>
                    <a:pt x="13" y="12"/>
                  </a:cubicBezTo>
                  <a:close/>
                </a:path>
              </a:pathLst>
            </a:custGeom>
            <a:solidFill>
              <a:srgbClr val="DDAA87"/>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95" name="Freeform 90"/>
            <p:cNvSpPr/>
            <p:nvPr/>
          </p:nvSpPr>
          <p:spPr bwMode="auto">
            <a:xfrm>
              <a:off x="4438651" y="2533651"/>
              <a:ext cx="47625" cy="47625"/>
            </a:xfrm>
            <a:custGeom>
              <a:avLst/>
              <a:gdLst>
                <a:gd name="T0" fmla="*/ 3 w 16"/>
                <a:gd name="T1" fmla="*/ 12 h 16"/>
                <a:gd name="T2" fmla="*/ 12 w 16"/>
                <a:gd name="T3" fmla="*/ 3 h 16"/>
                <a:gd name="T4" fmla="*/ 16 w 16"/>
                <a:gd name="T5" fmla="*/ 4 h 16"/>
                <a:gd name="T6" fmla="*/ 9 w 16"/>
                <a:gd name="T7" fmla="*/ 0 h 16"/>
                <a:gd name="T8" fmla="*/ 0 w 16"/>
                <a:gd name="T9" fmla="*/ 8 h 16"/>
                <a:gd name="T10" fmla="*/ 4 w 16"/>
                <a:gd name="T11" fmla="*/ 16 h 16"/>
                <a:gd name="T12" fmla="*/ 3 w 16"/>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3" y="12"/>
                  </a:moveTo>
                  <a:cubicBezTo>
                    <a:pt x="3" y="7"/>
                    <a:pt x="7" y="3"/>
                    <a:pt x="12" y="3"/>
                  </a:cubicBezTo>
                  <a:cubicBezTo>
                    <a:pt x="14" y="3"/>
                    <a:pt x="15" y="4"/>
                    <a:pt x="16" y="4"/>
                  </a:cubicBezTo>
                  <a:cubicBezTo>
                    <a:pt x="15" y="2"/>
                    <a:pt x="12" y="0"/>
                    <a:pt x="9" y="0"/>
                  </a:cubicBezTo>
                  <a:cubicBezTo>
                    <a:pt x="4" y="0"/>
                    <a:pt x="0" y="4"/>
                    <a:pt x="0" y="8"/>
                  </a:cubicBezTo>
                  <a:cubicBezTo>
                    <a:pt x="0" y="12"/>
                    <a:pt x="2" y="15"/>
                    <a:pt x="4" y="16"/>
                  </a:cubicBezTo>
                  <a:cubicBezTo>
                    <a:pt x="4" y="15"/>
                    <a:pt x="3" y="14"/>
                    <a:pt x="3" y="12"/>
                  </a:cubicBezTo>
                  <a:close/>
                </a:path>
              </a:pathLst>
            </a:custGeom>
            <a:solidFill>
              <a:srgbClr val="DDAA87"/>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96" name="Freeform 91"/>
            <p:cNvSpPr/>
            <p:nvPr/>
          </p:nvSpPr>
          <p:spPr bwMode="auto">
            <a:xfrm>
              <a:off x="4762501" y="2605088"/>
              <a:ext cx="122238" cy="61913"/>
            </a:xfrm>
            <a:custGeom>
              <a:avLst/>
              <a:gdLst>
                <a:gd name="T0" fmla="*/ 21 w 41"/>
                <a:gd name="T1" fmla="*/ 19 h 21"/>
                <a:gd name="T2" fmla="*/ 0 w 41"/>
                <a:gd name="T3" fmla="*/ 0 h 21"/>
                <a:gd name="T4" fmla="*/ 0 w 41"/>
                <a:gd name="T5" fmla="*/ 1 h 21"/>
                <a:gd name="T6" fmla="*/ 21 w 41"/>
                <a:gd name="T7" fmla="*/ 21 h 21"/>
                <a:gd name="T8" fmla="*/ 41 w 41"/>
                <a:gd name="T9" fmla="*/ 1 h 21"/>
                <a:gd name="T10" fmla="*/ 41 w 41"/>
                <a:gd name="T11" fmla="*/ 0 h 21"/>
                <a:gd name="T12" fmla="*/ 21 w 41"/>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41" h="21">
                  <a:moveTo>
                    <a:pt x="21" y="19"/>
                  </a:moveTo>
                  <a:cubicBezTo>
                    <a:pt x="10" y="19"/>
                    <a:pt x="1" y="10"/>
                    <a:pt x="0" y="0"/>
                  </a:cubicBezTo>
                  <a:cubicBezTo>
                    <a:pt x="0" y="0"/>
                    <a:pt x="0" y="0"/>
                    <a:pt x="0" y="1"/>
                  </a:cubicBezTo>
                  <a:cubicBezTo>
                    <a:pt x="0" y="12"/>
                    <a:pt x="9" y="21"/>
                    <a:pt x="21" y="21"/>
                  </a:cubicBezTo>
                  <a:cubicBezTo>
                    <a:pt x="32" y="21"/>
                    <a:pt x="41" y="12"/>
                    <a:pt x="41" y="1"/>
                  </a:cubicBezTo>
                  <a:cubicBezTo>
                    <a:pt x="41" y="0"/>
                    <a:pt x="41" y="0"/>
                    <a:pt x="41" y="0"/>
                  </a:cubicBezTo>
                  <a:cubicBezTo>
                    <a:pt x="41" y="10"/>
                    <a:pt x="32" y="19"/>
                    <a:pt x="21" y="19"/>
                  </a:cubicBezTo>
                  <a:close/>
                </a:path>
              </a:pathLst>
            </a:custGeom>
            <a:solidFill>
              <a:srgbClr val="DDAA87"/>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97" name="Freeform 92"/>
            <p:cNvSpPr/>
            <p:nvPr/>
          </p:nvSpPr>
          <p:spPr bwMode="auto">
            <a:xfrm>
              <a:off x="4568826" y="2309813"/>
              <a:ext cx="207963" cy="77788"/>
            </a:xfrm>
            <a:custGeom>
              <a:avLst/>
              <a:gdLst>
                <a:gd name="T0" fmla="*/ 70 w 70"/>
                <a:gd name="T1" fmla="*/ 15 h 26"/>
                <a:gd name="T2" fmla="*/ 66 w 70"/>
                <a:gd name="T3" fmla="*/ 24 h 26"/>
                <a:gd name="T4" fmla="*/ 0 w 70"/>
                <a:gd name="T5" fmla="*/ 26 h 26"/>
                <a:gd name="T6" fmla="*/ 70 w 70"/>
                <a:gd name="T7" fmla="*/ 15 h 26"/>
              </a:gdLst>
              <a:ahLst/>
              <a:cxnLst>
                <a:cxn ang="0">
                  <a:pos x="T0" y="T1"/>
                </a:cxn>
                <a:cxn ang="0">
                  <a:pos x="T2" y="T3"/>
                </a:cxn>
                <a:cxn ang="0">
                  <a:pos x="T4" y="T5"/>
                </a:cxn>
                <a:cxn ang="0">
                  <a:pos x="T6" y="T7"/>
                </a:cxn>
              </a:cxnLst>
              <a:rect l="0" t="0" r="r" b="b"/>
              <a:pathLst>
                <a:path w="70" h="26">
                  <a:moveTo>
                    <a:pt x="70" y="15"/>
                  </a:moveTo>
                  <a:cubicBezTo>
                    <a:pt x="66" y="24"/>
                    <a:pt x="66" y="24"/>
                    <a:pt x="66" y="24"/>
                  </a:cubicBezTo>
                  <a:cubicBezTo>
                    <a:pt x="66" y="24"/>
                    <a:pt x="35" y="7"/>
                    <a:pt x="0" y="26"/>
                  </a:cubicBezTo>
                  <a:cubicBezTo>
                    <a:pt x="0" y="26"/>
                    <a:pt x="25" y="0"/>
                    <a:pt x="70" y="15"/>
                  </a:cubicBezTo>
                  <a:close/>
                </a:path>
              </a:pathLst>
            </a:custGeom>
            <a:solidFill>
              <a:srgbClr val="753C2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98" name="Freeform 93"/>
            <p:cNvSpPr/>
            <p:nvPr/>
          </p:nvSpPr>
          <p:spPr bwMode="auto">
            <a:xfrm>
              <a:off x="4870451" y="2309813"/>
              <a:ext cx="207963" cy="77788"/>
            </a:xfrm>
            <a:custGeom>
              <a:avLst/>
              <a:gdLst>
                <a:gd name="T0" fmla="*/ 0 w 70"/>
                <a:gd name="T1" fmla="*/ 15 h 26"/>
                <a:gd name="T2" fmla="*/ 4 w 70"/>
                <a:gd name="T3" fmla="*/ 24 h 26"/>
                <a:gd name="T4" fmla="*/ 70 w 70"/>
                <a:gd name="T5" fmla="*/ 26 h 26"/>
                <a:gd name="T6" fmla="*/ 0 w 70"/>
                <a:gd name="T7" fmla="*/ 15 h 26"/>
              </a:gdLst>
              <a:ahLst/>
              <a:cxnLst>
                <a:cxn ang="0">
                  <a:pos x="T0" y="T1"/>
                </a:cxn>
                <a:cxn ang="0">
                  <a:pos x="T2" y="T3"/>
                </a:cxn>
                <a:cxn ang="0">
                  <a:pos x="T4" y="T5"/>
                </a:cxn>
                <a:cxn ang="0">
                  <a:pos x="T6" y="T7"/>
                </a:cxn>
              </a:cxnLst>
              <a:rect l="0" t="0" r="r" b="b"/>
              <a:pathLst>
                <a:path w="70" h="26">
                  <a:moveTo>
                    <a:pt x="0" y="15"/>
                  </a:moveTo>
                  <a:cubicBezTo>
                    <a:pt x="4" y="24"/>
                    <a:pt x="4" y="24"/>
                    <a:pt x="4" y="24"/>
                  </a:cubicBezTo>
                  <a:cubicBezTo>
                    <a:pt x="4" y="24"/>
                    <a:pt x="35" y="7"/>
                    <a:pt x="70" y="26"/>
                  </a:cubicBezTo>
                  <a:cubicBezTo>
                    <a:pt x="70" y="26"/>
                    <a:pt x="45" y="0"/>
                    <a:pt x="0" y="15"/>
                  </a:cubicBezTo>
                  <a:close/>
                </a:path>
              </a:pathLst>
            </a:custGeom>
            <a:solidFill>
              <a:srgbClr val="753C2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699" name="Freeform 94"/>
            <p:cNvSpPr/>
            <p:nvPr/>
          </p:nvSpPr>
          <p:spPr bwMode="auto">
            <a:xfrm>
              <a:off x="4452938" y="1985963"/>
              <a:ext cx="731838" cy="527050"/>
            </a:xfrm>
            <a:custGeom>
              <a:avLst/>
              <a:gdLst>
                <a:gd name="T0" fmla="*/ 244 w 246"/>
                <a:gd name="T1" fmla="*/ 74 h 177"/>
                <a:gd name="T2" fmla="*/ 63 w 246"/>
                <a:gd name="T3" fmla="*/ 12 h 177"/>
                <a:gd name="T4" fmla="*/ 71 w 246"/>
                <a:gd name="T5" fmla="*/ 0 h 177"/>
                <a:gd name="T6" fmla="*/ 34 w 246"/>
                <a:gd name="T7" fmla="*/ 24 h 177"/>
                <a:gd name="T8" fmla="*/ 29 w 246"/>
                <a:gd name="T9" fmla="*/ 29 h 177"/>
                <a:gd name="T10" fmla="*/ 28 w 246"/>
                <a:gd name="T11" fmla="*/ 29 h 177"/>
                <a:gd name="T12" fmla="*/ 28 w 246"/>
                <a:gd name="T13" fmla="*/ 29 h 177"/>
                <a:gd name="T14" fmla="*/ 19 w 246"/>
                <a:gd name="T15" fmla="*/ 60 h 177"/>
                <a:gd name="T16" fmla="*/ 16 w 246"/>
                <a:gd name="T17" fmla="*/ 167 h 177"/>
                <a:gd name="T18" fmla="*/ 16 w 246"/>
                <a:gd name="T19" fmla="*/ 168 h 177"/>
                <a:gd name="T20" fmla="*/ 18 w 246"/>
                <a:gd name="T21" fmla="*/ 173 h 177"/>
                <a:gd name="T22" fmla="*/ 22 w 246"/>
                <a:gd name="T23" fmla="*/ 166 h 177"/>
                <a:gd name="T24" fmla="*/ 25 w 246"/>
                <a:gd name="T25" fmla="*/ 141 h 177"/>
                <a:gd name="T26" fmla="*/ 37 w 246"/>
                <a:gd name="T27" fmla="*/ 91 h 177"/>
                <a:gd name="T28" fmla="*/ 41 w 246"/>
                <a:gd name="T29" fmla="*/ 92 h 177"/>
                <a:gd name="T30" fmla="*/ 181 w 246"/>
                <a:gd name="T31" fmla="*/ 116 h 177"/>
                <a:gd name="T32" fmla="*/ 175 w 246"/>
                <a:gd name="T33" fmla="*/ 111 h 177"/>
                <a:gd name="T34" fmla="*/ 204 w 246"/>
                <a:gd name="T35" fmla="*/ 103 h 177"/>
                <a:gd name="T36" fmla="*/ 214 w 246"/>
                <a:gd name="T37" fmla="*/ 102 h 177"/>
                <a:gd name="T38" fmla="*/ 219 w 246"/>
                <a:gd name="T39" fmla="*/ 109 h 177"/>
                <a:gd name="T40" fmla="*/ 224 w 246"/>
                <a:gd name="T41" fmla="*/ 131 h 177"/>
                <a:gd name="T42" fmla="*/ 231 w 246"/>
                <a:gd name="T43" fmla="*/ 177 h 177"/>
                <a:gd name="T44" fmla="*/ 235 w 246"/>
                <a:gd name="T45" fmla="*/ 173 h 177"/>
                <a:gd name="T46" fmla="*/ 242 w 246"/>
                <a:gd name="T47" fmla="*/ 114 h 177"/>
                <a:gd name="T48" fmla="*/ 244 w 246"/>
                <a:gd name="T49" fmla="*/ 7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6" h="177">
                  <a:moveTo>
                    <a:pt x="244" y="74"/>
                  </a:moveTo>
                  <a:cubicBezTo>
                    <a:pt x="225" y="0"/>
                    <a:pt x="109" y="5"/>
                    <a:pt x="63" y="12"/>
                  </a:cubicBezTo>
                  <a:cubicBezTo>
                    <a:pt x="62" y="8"/>
                    <a:pt x="71" y="0"/>
                    <a:pt x="71" y="0"/>
                  </a:cubicBezTo>
                  <a:cubicBezTo>
                    <a:pt x="53" y="8"/>
                    <a:pt x="41" y="18"/>
                    <a:pt x="34" y="24"/>
                  </a:cubicBezTo>
                  <a:cubicBezTo>
                    <a:pt x="32" y="25"/>
                    <a:pt x="30" y="27"/>
                    <a:pt x="29" y="29"/>
                  </a:cubicBezTo>
                  <a:cubicBezTo>
                    <a:pt x="28" y="29"/>
                    <a:pt x="28" y="29"/>
                    <a:pt x="28" y="29"/>
                  </a:cubicBezTo>
                  <a:cubicBezTo>
                    <a:pt x="28" y="29"/>
                    <a:pt x="28" y="29"/>
                    <a:pt x="28" y="29"/>
                  </a:cubicBezTo>
                  <a:cubicBezTo>
                    <a:pt x="19" y="39"/>
                    <a:pt x="17" y="50"/>
                    <a:pt x="19" y="60"/>
                  </a:cubicBezTo>
                  <a:cubicBezTo>
                    <a:pt x="7" y="84"/>
                    <a:pt x="0" y="119"/>
                    <a:pt x="16" y="167"/>
                  </a:cubicBezTo>
                  <a:cubicBezTo>
                    <a:pt x="16" y="168"/>
                    <a:pt x="16" y="168"/>
                    <a:pt x="16" y="168"/>
                  </a:cubicBezTo>
                  <a:cubicBezTo>
                    <a:pt x="17" y="169"/>
                    <a:pt x="17" y="171"/>
                    <a:pt x="18" y="173"/>
                  </a:cubicBezTo>
                  <a:cubicBezTo>
                    <a:pt x="22" y="166"/>
                    <a:pt x="22" y="166"/>
                    <a:pt x="22" y="166"/>
                  </a:cubicBezTo>
                  <a:cubicBezTo>
                    <a:pt x="22" y="166"/>
                    <a:pt x="23" y="154"/>
                    <a:pt x="25" y="141"/>
                  </a:cubicBezTo>
                  <a:cubicBezTo>
                    <a:pt x="37" y="91"/>
                    <a:pt x="37" y="91"/>
                    <a:pt x="37" y="91"/>
                  </a:cubicBezTo>
                  <a:cubicBezTo>
                    <a:pt x="37" y="91"/>
                    <a:pt x="38" y="92"/>
                    <a:pt x="41" y="92"/>
                  </a:cubicBezTo>
                  <a:cubicBezTo>
                    <a:pt x="68" y="102"/>
                    <a:pt x="120" y="117"/>
                    <a:pt x="181" y="116"/>
                  </a:cubicBezTo>
                  <a:cubicBezTo>
                    <a:pt x="175" y="111"/>
                    <a:pt x="175" y="111"/>
                    <a:pt x="175" y="111"/>
                  </a:cubicBezTo>
                  <a:cubicBezTo>
                    <a:pt x="175" y="111"/>
                    <a:pt x="188" y="108"/>
                    <a:pt x="204" y="103"/>
                  </a:cubicBezTo>
                  <a:cubicBezTo>
                    <a:pt x="207" y="103"/>
                    <a:pt x="211" y="102"/>
                    <a:pt x="214" y="102"/>
                  </a:cubicBezTo>
                  <a:cubicBezTo>
                    <a:pt x="219" y="109"/>
                    <a:pt x="219" y="109"/>
                    <a:pt x="219" y="109"/>
                  </a:cubicBezTo>
                  <a:cubicBezTo>
                    <a:pt x="219" y="109"/>
                    <a:pt x="222" y="124"/>
                    <a:pt x="224" y="131"/>
                  </a:cubicBezTo>
                  <a:cubicBezTo>
                    <a:pt x="225" y="137"/>
                    <a:pt x="231" y="177"/>
                    <a:pt x="231" y="177"/>
                  </a:cubicBezTo>
                  <a:cubicBezTo>
                    <a:pt x="235" y="173"/>
                    <a:pt x="235" y="173"/>
                    <a:pt x="235" y="173"/>
                  </a:cubicBezTo>
                  <a:cubicBezTo>
                    <a:pt x="235" y="173"/>
                    <a:pt x="242" y="125"/>
                    <a:pt x="242" y="114"/>
                  </a:cubicBezTo>
                  <a:cubicBezTo>
                    <a:pt x="243" y="104"/>
                    <a:pt x="246" y="82"/>
                    <a:pt x="244" y="74"/>
                  </a:cubicBezTo>
                  <a:close/>
                </a:path>
              </a:pathLst>
            </a:custGeom>
            <a:solidFill>
              <a:srgbClr val="753C2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00" name="Freeform 95"/>
            <p:cNvSpPr/>
            <p:nvPr/>
          </p:nvSpPr>
          <p:spPr bwMode="auto">
            <a:xfrm>
              <a:off x="4884738" y="2411413"/>
              <a:ext cx="177800" cy="173038"/>
            </a:xfrm>
            <a:custGeom>
              <a:avLst/>
              <a:gdLst>
                <a:gd name="T0" fmla="*/ 56 w 60"/>
                <a:gd name="T1" fmla="*/ 33 h 58"/>
                <a:gd name="T2" fmla="*/ 37 w 60"/>
                <a:gd name="T3" fmla="*/ 6 h 58"/>
                <a:gd name="T4" fmla="*/ 3 w 60"/>
                <a:gd name="T5" fmla="*/ 31 h 58"/>
                <a:gd name="T6" fmla="*/ 56 w 60"/>
                <a:gd name="T7" fmla="*/ 33 h 58"/>
              </a:gdLst>
              <a:ahLst/>
              <a:cxnLst>
                <a:cxn ang="0">
                  <a:pos x="T0" y="T1"/>
                </a:cxn>
                <a:cxn ang="0">
                  <a:pos x="T2" y="T3"/>
                </a:cxn>
                <a:cxn ang="0">
                  <a:pos x="T4" y="T5"/>
                </a:cxn>
                <a:cxn ang="0">
                  <a:pos x="T6" y="T7"/>
                </a:cxn>
              </a:cxnLst>
              <a:rect l="0" t="0" r="r" b="b"/>
              <a:pathLst>
                <a:path w="60" h="58">
                  <a:moveTo>
                    <a:pt x="56" y="33"/>
                  </a:moveTo>
                  <a:cubicBezTo>
                    <a:pt x="56" y="33"/>
                    <a:pt x="60" y="12"/>
                    <a:pt x="37" y="6"/>
                  </a:cubicBezTo>
                  <a:cubicBezTo>
                    <a:pt x="14" y="0"/>
                    <a:pt x="0" y="24"/>
                    <a:pt x="3" y="31"/>
                  </a:cubicBezTo>
                  <a:cubicBezTo>
                    <a:pt x="5" y="38"/>
                    <a:pt x="23" y="58"/>
                    <a:pt x="56" y="33"/>
                  </a:cubicBezTo>
                  <a:close/>
                </a:path>
              </a:pathLst>
            </a:custGeom>
            <a:solidFill>
              <a:srgbClr val="FEFDE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01" name="Oval 96"/>
            <p:cNvSpPr>
              <a:spLocks noChangeArrowheads="1"/>
            </p:cNvSpPr>
            <p:nvPr/>
          </p:nvSpPr>
          <p:spPr bwMode="auto">
            <a:xfrm>
              <a:off x="4922838" y="2435226"/>
              <a:ext cx="101600" cy="104775"/>
            </a:xfrm>
            <a:prstGeom prst="ellipse">
              <a:avLst/>
            </a:prstGeom>
            <a:solidFill>
              <a:srgbClr val="C1723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02" name="Freeform 97"/>
            <p:cNvSpPr/>
            <p:nvPr/>
          </p:nvSpPr>
          <p:spPr bwMode="auto">
            <a:xfrm>
              <a:off x="4943476" y="2459038"/>
              <a:ext cx="60325" cy="60325"/>
            </a:xfrm>
            <a:custGeom>
              <a:avLst/>
              <a:gdLst>
                <a:gd name="T0" fmla="*/ 2 w 20"/>
                <a:gd name="T1" fmla="*/ 12 h 20"/>
                <a:gd name="T2" fmla="*/ 13 w 20"/>
                <a:gd name="T3" fmla="*/ 19 h 20"/>
                <a:gd name="T4" fmla="*/ 19 w 20"/>
                <a:gd name="T5" fmla="*/ 8 h 20"/>
                <a:gd name="T6" fmla="*/ 8 w 20"/>
                <a:gd name="T7" fmla="*/ 1 h 20"/>
                <a:gd name="T8" fmla="*/ 2 w 20"/>
                <a:gd name="T9" fmla="*/ 12 h 20"/>
              </a:gdLst>
              <a:ahLst/>
              <a:cxnLst>
                <a:cxn ang="0">
                  <a:pos x="T0" y="T1"/>
                </a:cxn>
                <a:cxn ang="0">
                  <a:pos x="T2" y="T3"/>
                </a:cxn>
                <a:cxn ang="0">
                  <a:pos x="T4" y="T5"/>
                </a:cxn>
                <a:cxn ang="0">
                  <a:pos x="T6" y="T7"/>
                </a:cxn>
                <a:cxn ang="0">
                  <a:pos x="T8" y="T9"/>
                </a:cxn>
              </a:cxnLst>
              <a:rect l="0" t="0" r="r" b="b"/>
              <a:pathLst>
                <a:path w="20" h="20">
                  <a:moveTo>
                    <a:pt x="2" y="12"/>
                  </a:moveTo>
                  <a:cubicBezTo>
                    <a:pt x="3" y="17"/>
                    <a:pt x="8" y="20"/>
                    <a:pt x="13" y="19"/>
                  </a:cubicBezTo>
                  <a:cubicBezTo>
                    <a:pt x="17" y="17"/>
                    <a:pt x="20" y="12"/>
                    <a:pt x="19" y="8"/>
                  </a:cubicBezTo>
                  <a:cubicBezTo>
                    <a:pt x="18" y="3"/>
                    <a:pt x="13" y="0"/>
                    <a:pt x="8" y="1"/>
                  </a:cubicBezTo>
                  <a:cubicBezTo>
                    <a:pt x="3" y="3"/>
                    <a:pt x="0" y="7"/>
                    <a:pt x="2" y="12"/>
                  </a:cubicBezTo>
                  <a:close/>
                </a:path>
              </a:pathLst>
            </a:custGeom>
            <a:solidFill>
              <a:srgbClr val="48201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03" name="Freeform 98"/>
            <p:cNvSpPr/>
            <p:nvPr/>
          </p:nvSpPr>
          <p:spPr bwMode="auto">
            <a:xfrm>
              <a:off x="4584701" y="2411413"/>
              <a:ext cx="174625" cy="173038"/>
            </a:xfrm>
            <a:custGeom>
              <a:avLst/>
              <a:gdLst>
                <a:gd name="T0" fmla="*/ 3 w 59"/>
                <a:gd name="T1" fmla="*/ 33 h 58"/>
                <a:gd name="T2" fmla="*/ 23 w 59"/>
                <a:gd name="T3" fmla="*/ 6 h 58"/>
                <a:gd name="T4" fmla="*/ 57 w 59"/>
                <a:gd name="T5" fmla="*/ 31 h 58"/>
                <a:gd name="T6" fmla="*/ 3 w 59"/>
                <a:gd name="T7" fmla="*/ 33 h 58"/>
              </a:gdLst>
              <a:ahLst/>
              <a:cxnLst>
                <a:cxn ang="0">
                  <a:pos x="T0" y="T1"/>
                </a:cxn>
                <a:cxn ang="0">
                  <a:pos x="T2" y="T3"/>
                </a:cxn>
                <a:cxn ang="0">
                  <a:pos x="T4" y="T5"/>
                </a:cxn>
                <a:cxn ang="0">
                  <a:pos x="T6" y="T7"/>
                </a:cxn>
              </a:cxnLst>
              <a:rect l="0" t="0" r="r" b="b"/>
              <a:pathLst>
                <a:path w="59" h="58">
                  <a:moveTo>
                    <a:pt x="3" y="33"/>
                  </a:moveTo>
                  <a:cubicBezTo>
                    <a:pt x="3" y="33"/>
                    <a:pt x="0" y="12"/>
                    <a:pt x="23" y="6"/>
                  </a:cubicBezTo>
                  <a:cubicBezTo>
                    <a:pt x="46" y="0"/>
                    <a:pt x="59" y="24"/>
                    <a:pt x="57" y="31"/>
                  </a:cubicBezTo>
                  <a:cubicBezTo>
                    <a:pt x="54" y="38"/>
                    <a:pt x="36" y="58"/>
                    <a:pt x="3" y="33"/>
                  </a:cubicBezTo>
                  <a:close/>
                </a:path>
              </a:pathLst>
            </a:custGeom>
            <a:solidFill>
              <a:srgbClr val="FEFDE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04" name="Oval 99"/>
            <p:cNvSpPr>
              <a:spLocks noChangeArrowheads="1"/>
            </p:cNvSpPr>
            <p:nvPr/>
          </p:nvSpPr>
          <p:spPr bwMode="auto">
            <a:xfrm>
              <a:off x="4619626" y="2435226"/>
              <a:ext cx="104775" cy="104775"/>
            </a:xfrm>
            <a:prstGeom prst="ellipse">
              <a:avLst/>
            </a:prstGeom>
            <a:solidFill>
              <a:srgbClr val="C1723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05" name="Freeform 100"/>
            <p:cNvSpPr/>
            <p:nvPr/>
          </p:nvSpPr>
          <p:spPr bwMode="auto">
            <a:xfrm>
              <a:off x="4640263" y="2459038"/>
              <a:ext cx="60325" cy="60325"/>
            </a:xfrm>
            <a:custGeom>
              <a:avLst/>
              <a:gdLst>
                <a:gd name="T0" fmla="*/ 19 w 20"/>
                <a:gd name="T1" fmla="*/ 12 h 20"/>
                <a:gd name="T2" fmla="*/ 8 w 20"/>
                <a:gd name="T3" fmla="*/ 19 h 20"/>
                <a:gd name="T4" fmla="*/ 2 w 20"/>
                <a:gd name="T5" fmla="*/ 8 h 20"/>
                <a:gd name="T6" fmla="*/ 13 w 20"/>
                <a:gd name="T7" fmla="*/ 1 h 20"/>
                <a:gd name="T8" fmla="*/ 19 w 20"/>
                <a:gd name="T9" fmla="*/ 12 h 20"/>
              </a:gdLst>
              <a:ahLst/>
              <a:cxnLst>
                <a:cxn ang="0">
                  <a:pos x="T0" y="T1"/>
                </a:cxn>
                <a:cxn ang="0">
                  <a:pos x="T2" y="T3"/>
                </a:cxn>
                <a:cxn ang="0">
                  <a:pos x="T4" y="T5"/>
                </a:cxn>
                <a:cxn ang="0">
                  <a:pos x="T6" y="T7"/>
                </a:cxn>
                <a:cxn ang="0">
                  <a:pos x="T8" y="T9"/>
                </a:cxn>
              </a:cxnLst>
              <a:rect l="0" t="0" r="r" b="b"/>
              <a:pathLst>
                <a:path w="20" h="20">
                  <a:moveTo>
                    <a:pt x="19" y="12"/>
                  </a:moveTo>
                  <a:cubicBezTo>
                    <a:pt x="18" y="17"/>
                    <a:pt x="13" y="20"/>
                    <a:pt x="8" y="19"/>
                  </a:cubicBezTo>
                  <a:cubicBezTo>
                    <a:pt x="3" y="17"/>
                    <a:pt x="0" y="12"/>
                    <a:pt x="2" y="8"/>
                  </a:cubicBezTo>
                  <a:cubicBezTo>
                    <a:pt x="3" y="3"/>
                    <a:pt x="8" y="0"/>
                    <a:pt x="13" y="1"/>
                  </a:cubicBezTo>
                  <a:cubicBezTo>
                    <a:pt x="17" y="3"/>
                    <a:pt x="20" y="7"/>
                    <a:pt x="19" y="12"/>
                  </a:cubicBezTo>
                  <a:close/>
                </a:path>
              </a:pathLst>
            </a:custGeom>
            <a:solidFill>
              <a:srgbClr val="48201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06" name="Oval 101"/>
            <p:cNvSpPr>
              <a:spLocks noChangeArrowheads="1"/>
            </p:cNvSpPr>
            <p:nvPr/>
          </p:nvSpPr>
          <p:spPr bwMode="auto">
            <a:xfrm>
              <a:off x="4676776" y="2452688"/>
              <a:ext cx="31750" cy="33338"/>
            </a:xfrm>
            <a:prstGeom prst="ellipse">
              <a:avLst/>
            </a:prstGeom>
            <a:solidFill>
              <a:srgbClr val="FEFDE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07" name="Oval 102"/>
            <p:cNvSpPr>
              <a:spLocks noChangeArrowheads="1"/>
            </p:cNvSpPr>
            <p:nvPr/>
          </p:nvSpPr>
          <p:spPr bwMode="auto">
            <a:xfrm>
              <a:off x="4935538" y="2452688"/>
              <a:ext cx="31750" cy="33338"/>
            </a:xfrm>
            <a:prstGeom prst="ellipse">
              <a:avLst/>
            </a:prstGeom>
            <a:solidFill>
              <a:srgbClr val="FEFDEC"/>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08" name="Freeform 103"/>
            <p:cNvSpPr/>
            <p:nvPr/>
          </p:nvSpPr>
          <p:spPr bwMode="auto">
            <a:xfrm>
              <a:off x="4922838" y="4857751"/>
              <a:ext cx="285750" cy="103188"/>
            </a:xfrm>
            <a:custGeom>
              <a:avLst/>
              <a:gdLst>
                <a:gd name="T0" fmla="*/ 46 w 96"/>
                <a:gd name="T1" fmla="*/ 0 h 35"/>
                <a:gd name="T2" fmla="*/ 48 w 96"/>
                <a:gd name="T3" fmla="*/ 0 h 35"/>
                <a:gd name="T4" fmla="*/ 50 w 96"/>
                <a:gd name="T5" fmla="*/ 0 h 35"/>
                <a:gd name="T6" fmla="*/ 51 w 96"/>
                <a:gd name="T7" fmla="*/ 0 h 35"/>
                <a:gd name="T8" fmla="*/ 51 w 96"/>
                <a:gd name="T9" fmla="*/ 0 h 35"/>
                <a:gd name="T10" fmla="*/ 96 w 96"/>
                <a:gd name="T11" fmla="*/ 35 h 35"/>
                <a:gd name="T12" fmla="*/ 0 w 96"/>
                <a:gd name="T13" fmla="*/ 35 h 35"/>
                <a:gd name="T14" fmla="*/ 0 w 96"/>
                <a:gd name="T15" fmla="*/ 0 h 35"/>
                <a:gd name="T16" fmla="*/ 46 w 96"/>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5">
                  <a:moveTo>
                    <a:pt x="46" y="0"/>
                  </a:moveTo>
                  <a:cubicBezTo>
                    <a:pt x="47" y="0"/>
                    <a:pt x="47" y="0"/>
                    <a:pt x="48" y="0"/>
                  </a:cubicBezTo>
                  <a:cubicBezTo>
                    <a:pt x="49" y="0"/>
                    <a:pt x="49" y="0"/>
                    <a:pt x="50" y="0"/>
                  </a:cubicBezTo>
                  <a:cubicBezTo>
                    <a:pt x="51" y="0"/>
                    <a:pt x="51" y="0"/>
                    <a:pt x="51" y="0"/>
                  </a:cubicBezTo>
                  <a:cubicBezTo>
                    <a:pt x="51" y="0"/>
                    <a:pt x="51" y="0"/>
                    <a:pt x="51" y="0"/>
                  </a:cubicBezTo>
                  <a:cubicBezTo>
                    <a:pt x="76" y="1"/>
                    <a:pt x="96" y="16"/>
                    <a:pt x="96" y="35"/>
                  </a:cubicBezTo>
                  <a:cubicBezTo>
                    <a:pt x="0" y="35"/>
                    <a:pt x="0" y="35"/>
                    <a:pt x="0" y="35"/>
                  </a:cubicBezTo>
                  <a:cubicBezTo>
                    <a:pt x="0" y="0"/>
                    <a:pt x="0" y="0"/>
                    <a:pt x="0" y="0"/>
                  </a:cubicBezTo>
                  <a:lnTo>
                    <a:pt x="46" y="0"/>
                  </a:lnTo>
                  <a:close/>
                </a:path>
              </a:pathLst>
            </a:custGeom>
            <a:solidFill>
              <a:srgbClr val="54311F"/>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09" name="Freeform 104"/>
            <p:cNvSpPr/>
            <p:nvPr/>
          </p:nvSpPr>
          <p:spPr bwMode="auto">
            <a:xfrm>
              <a:off x="4438651" y="4857751"/>
              <a:ext cx="288925" cy="103188"/>
            </a:xfrm>
            <a:custGeom>
              <a:avLst/>
              <a:gdLst>
                <a:gd name="T0" fmla="*/ 50 w 97"/>
                <a:gd name="T1" fmla="*/ 0 h 35"/>
                <a:gd name="T2" fmla="*/ 49 w 97"/>
                <a:gd name="T3" fmla="*/ 0 h 35"/>
                <a:gd name="T4" fmla="*/ 47 w 97"/>
                <a:gd name="T5" fmla="*/ 0 h 35"/>
                <a:gd name="T6" fmla="*/ 46 w 97"/>
                <a:gd name="T7" fmla="*/ 0 h 35"/>
                <a:gd name="T8" fmla="*/ 46 w 97"/>
                <a:gd name="T9" fmla="*/ 0 h 35"/>
                <a:gd name="T10" fmla="*/ 0 w 97"/>
                <a:gd name="T11" fmla="*/ 35 h 35"/>
                <a:gd name="T12" fmla="*/ 97 w 97"/>
                <a:gd name="T13" fmla="*/ 35 h 35"/>
                <a:gd name="T14" fmla="*/ 97 w 97"/>
                <a:gd name="T15" fmla="*/ 0 h 35"/>
                <a:gd name="T16" fmla="*/ 50 w 97"/>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35">
                  <a:moveTo>
                    <a:pt x="50" y="0"/>
                  </a:moveTo>
                  <a:cubicBezTo>
                    <a:pt x="50" y="0"/>
                    <a:pt x="49" y="0"/>
                    <a:pt x="49" y="0"/>
                  </a:cubicBezTo>
                  <a:cubicBezTo>
                    <a:pt x="48" y="0"/>
                    <a:pt x="47" y="0"/>
                    <a:pt x="47" y="0"/>
                  </a:cubicBezTo>
                  <a:cubicBezTo>
                    <a:pt x="46" y="0"/>
                    <a:pt x="46" y="0"/>
                    <a:pt x="46" y="0"/>
                  </a:cubicBezTo>
                  <a:cubicBezTo>
                    <a:pt x="46" y="0"/>
                    <a:pt x="46" y="0"/>
                    <a:pt x="46" y="0"/>
                  </a:cubicBezTo>
                  <a:cubicBezTo>
                    <a:pt x="20" y="1"/>
                    <a:pt x="0" y="16"/>
                    <a:pt x="0" y="35"/>
                  </a:cubicBezTo>
                  <a:cubicBezTo>
                    <a:pt x="97" y="35"/>
                    <a:pt x="97" y="35"/>
                    <a:pt x="97" y="35"/>
                  </a:cubicBezTo>
                  <a:cubicBezTo>
                    <a:pt x="97" y="0"/>
                    <a:pt x="97" y="0"/>
                    <a:pt x="97" y="0"/>
                  </a:cubicBezTo>
                  <a:lnTo>
                    <a:pt x="50" y="0"/>
                  </a:lnTo>
                  <a:close/>
                </a:path>
              </a:pathLst>
            </a:custGeom>
            <a:solidFill>
              <a:srgbClr val="54311F"/>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10" name="Freeform 105"/>
            <p:cNvSpPr/>
            <p:nvPr/>
          </p:nvSpPr>
          <p:spPr bwMode="auto">
            <a:xfrm>
              <a:off x="4908551" y="3676651"/>
              <a:ext cx="261938" cy="61913"/>
            </a:xfrm>
            <a:custGeom>
              <a:avLst/>
              <a:gdLst>
                <a:gd name="T0" fmla="*/ 5 w 88"/>
                <a:gd name="T1" fmla="*/ 21 h 21"/>
                <a:gd name="T2" fmla="*/ 82 w 88"/>
                <a:gd name="T3" fmla="*/ 21 h 21"/>
                <a:gd name="T4" fmla="*/ 88 w 88"/>
                <a:gd name="T5" fmla="*/ 16 h 21"/>
                <a:gd name="T6" fmla="*/ 88 w 88"/>
                <a:gd name="T7" fmla="*/ 5 h 21"/>
                <a:gd name="T8" fmla="*/ 82 w 88"/>
                <a:gd name="T9" fmla="*/ 0 h 21"/>
                <a:gd name="T10" fmla="*/ 5 w 88"/>
                <a:gd name="T11" fmla="*/ 0 h 21"/>
                <a:gd name="T12" fmla="*/ 0 w 88"/>
                <a:gd name="T13" fmla="*/ 5 h 21"/>
                <a:gd name="T14" fmla="*/ 0 w 88"/>
                <a:gd name="T15" fmla="*/ 16 h 21"/>
                <a:gd name="T16" fmla="*/ 5 w 88"/>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21">
                  <a:moveTo>
                    <a:pt x="5" y="21"/>
                  </a:moveTo>
                  <a:cubicBezTo>
                    <a:pt x="82" y="21"/>
                    <a:pt x="82" y="21"/>
                    <a:pt x="82" y="21"/>
                  </a:cubicBezTo>
                  <a:cubicBezTo>
                    <a:pt x="85" y="21"/>
                    <a:pt x="88" y="18"/>
                    <a:pt x="88" y="16"/>
                  </a:cubicBezTo>
                  <a:cubicBezTo>
                    <a:pt x="88" y="5"/>
                    <a:pt x="88" y="5"/>
                    <a:pt x="88" y="5"/>
                  </a:cubicBezTo>
                  <a:cubicBezTo>
                    <a:pt x="88" y="2"/>
                    <a:pt x="85" y="0"/>
                    <a:pt x="82" y="0"/>
                  </a:cubicBezTo>
                  <a:cubicBezTo>
                    <a:pt x="5" y="0"/>
                    <a:pt x="5" y="0"/>
                    <a:pt x="5" y="0"/>
                  </a:cubicBezTo>
                  <a:cubicBezTo>
                    <a:pt x="2" y="0"/>
                    <a:pt x="0" y="2"/>
                    <a:pt x="0" y="5"/>
                  </a:cubicBezTo>
                  <a:cubicBezTo>
                    <a:pt x="0" y="16"/>
                    <a:pt x="0" y="16"/>
                    <a:pt x="0" y="16"/>
                  </a:cubicBezTo>
                  <a:cubicBezTo>
                    <a:pt x="0" y="18"/>
                    <a:pt x="2" y="21"/>
                    <a:pt x="5" y="21"/>
                  </a:cubicBezTo>
                  <a:close/>
                </a:path>
              </a:pathLst>
            </a:custGeom>
            <a:solidFill>
              <a:srgbClr val="49495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11" name="Freeform 106"/>
            <p:cNvSpPr/>
            <p:nvPr/>
          </p:nvSpPr>
          <p:spPr bwMode="auto">
            <a:xfrm>
              <a:off x="4479926" y="3676651"/>
              <a:ext cx="261938" cy="61913"/>
            </a:xfrm>
            <a:custGeom>
              <a:avLst/>
              <a:gdLst>
                <a:gd name="T0" fmla="*/ 5 w 88"/>
                <a:gd name="T1" fmla="*/ 21 h 21"/>
                <a:gd name="T2" fmla="*/ 82 w 88"/>
                <a:gd name="T3" fmla="*/ 21 h 21"/>
                <a:gd name="T4" fmla="*/ 88 w 88"/>
                <a:gd name="T5" fmla="*/ 16 h 21"/>
                <a:gd name="T6" fmla="*/ 88 w 88"/>
                <a:gd name="T7" fmla="*/ 5 h 21"/>
                <a:gd name="T8" fmla="*/ 82 w 88"/>
                <a:gd name="T9" fmla="*/ 0 h 21"/>
                <a:gd name="T10" fmla="*/ 5 w 88"/>
                <a:gd name="T11" fmla="*/ 0 h 21"/>
                <a:gd name="T12" fmla="*/ 0 w 88"/>
                <a:gd name="T13" fmla="*/ 5 h 21"/>
                <a:gd name="T14" fmla="*/ 0 w 88"/>
                <a:gd name="T15" fmla="*/ 16 h 21"/>
                <a:gd name="T16" fmla="*/ 5 w 88"/>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21">
                  <a:moveTo>
                    <a:pt x="5" y="21"/>
                  </a:moveTo>
                  <a:cubicBezTo>
                    <a:pt x="82" y="21"/>
                    <a:pt x="82" y="21"/>
                    <a:pt x="82" y="21"/>
                  </a:cubicBezTo>
                  <a:cubicBezTo>
                    <a:pt x="85" y="21"/>
                    <a:pt x="88" y="18"/>
                    <a:pt x="88" y="16"/>
                  </a:cubicBezTo>
                  <a:cubicBezTo>
                    <a:pt x="88" y="5"/>
                    <a:pt x="88" y="5"/>
                    <a:pt x="88" y="5"/>
                  </a:cubicBezTo>
                  <a:cubicBezTo>
                    <a:pt x="88" y="2"/>
                    <a:pt x="85" y="0"/>
                    <a:pt x="82" y="0"/>
                  </a:cubicBezTo>
                  <a:cubicBezTo>
                    <a:pt x="5" y="0"/>
                    <a:pt x="5" y="0"/>
                    <a:pt x="5" y="0"/>
                  </a:cubicBezTo>
                  <a:cubicBezTo>
                    <a:pt x="2" y="0"/>
                    <a:pt x="0" y="2"/>
                    <a:pt x="0" y="5"/>
                  </a:cubicBezTo>
                  <a:cubicBezTo>
                    <a:pt x="0" y="16"/>
                    <a:pt x="0" y="16"/>
                    <a:pt x="0" y="16"/>
                  </a:cubicBezTo>
                  <a:cubicBezTo>
                    <a:pt x="0" y="18"/>
                    <a:pt x="2" y="21"/>
                    <a:pt x="5" y="21"/>
                  </a:cubicBezTo>
                  <a:close/>
                </a:path>
              </a:pathLst>
            </a:custGeom>
            <a:solidFill>
              <a:srgbClr val="49495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12" name="Freeform 107"/>
            <p:cNvSpPr/>
            <p:nvPr/>
          </p:nvSpPr>
          <p:spPr bwMode="auto">
            <a:xfrm>
              <a:off x="5187951" y="2857501"/>
              <a:ext cx="708025" cy="561975"/>
            </a:xfrm>
            <a:custGeom>
              <a:avLst/>
              <a:gdLst>
                <a:gd name="T0" fmla="*/ 31 w 238"/>
                <a:gd name="T1" fmla="*/ 45 h 189"/>
                <a:gd name="T2" fmla="*/ 132 w 238"/>
                <a:gd name="T3" fmla="*/ 128 h 189"/>
                <a:gd name="T4" fmla="*/ 196 w 238"/>
                <a:gd name="T5" fmla="*/ 0 h 189"/>
                <a:gd name="T6" fmla="*/ 238 w 238"/>
                <a:gd name="T7" fmla="*/ 21 h 189"/>
                <a:gd name="T8" fmla="*/ 161 w 238"/>
                <a:gd name="T9" fmla="*/ 176 h 189"/>
                <a:gd name="T10" fmla="*/ 145 w 238"/>
                <a:gd name="T11" fmla="*/ 188 h 189"/>
                <a:gd name="T12" fmla="*/ 140 w 238"/>
                <a:gd name="T13" fmla="*/ 189 h 189"/>
                <a:gd name="T14" fmla="*/ 125 w 238"/>
                <a:gd name="T15" fmla="*/ 183 h 189"/>
                <a:gd name="T16" fmla="*/ 0 w 238"/>
                <a:gd name="T17" fmla="*/ 81 h 189"/>
                <a:gd name="T18" fmla="*/ 31 w 238"/>
                <a:gd name="T19" fmla="*/ 4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89">
                  <a:moveTo>
                    <a:pt x="31" y="45"/>
                  </a:moveTo>
                  <a:cubicBezTo>
                    <a:pt x="132" y="128"/>
                    <a:pt x="132" y="128"/>
                    <a:pt x="132" y="128"/>
                  </a:cubicBezTo>
                  <a:cubicBezTo>
                    <a:pt x="196" y="0"/>
                    <a:pt x="196" y="0"/>
                    <a:pt x="196" y="0"/>
                  </a:cubicBezTo>
                  <a:cubicBezTo>
                    <a:pt x="238" y="21"/>
                    <a:pt x="238" y="21"/>
                    <a:pt x="238" y="21"/>
                  </a:cubicBezTo>
                  <a:cubicBezTo>
                    <a:pt x="161" y="176"/>
                    <a:pt x="161" y="176"/>
                    <a:pt x="161" y="176"/>
                  </a:cubicBezTo>
                  <a:cubicBezTo>
                    <a:pt x="158" y="182"/>
                    <a:pt x="152" y="187"/>
                    <a:pt x="145" y="188"/>
                  </a:cubicBezTo>
                  <a:cubicBezTo>
                    <a:pt x="143" y="189"/>
                    <a:pt x="141" y="189"/>
                    <a:pt x="140" y="189"/>
                  </a:cubicBezTo>
                  <a:cubicBezTo>
                    <a:pt x="134" y="189"/>
                    <a:pt x="129" y="187"/>
                    <a:pt x="125" y="183"/>
                  </a:cubicBezTo>
                  <a:cubicBezTo>
                    <a:pt x="0" y="81"/>
                    <a:pt x="0" y="81"/>
                    <a:pt x="0" y="81"/>
                  </a:cubicBezTo>
                  <a:lnTo>
                    <a:pt x="31" y="45"/>
                  </a:lnTo>
                  <a:close/>
                </a:path>
              </a:pathLst>
            </a:custGeom>
            <a:solidFill>
              <a:srgbClr val="2D2E3A"/>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13" name="Oval 108"/>
            <p:cNvSpPr>
              <a:spLocks noChangeArrowheads="1"/>
            </p:cNvSpPr>
            <p:nvPr/>
          </p:nvSpPr>
          <p:spPr bwMode="auto">
            <a:xfrm>
              <a:off x="4735513" y="2709863"/>
              <a:ext cx="184150" cy="117475"/>
            </a:xfrm>
            <a:prstGeom prst="ellipse">
              <a:avLst/>
            </a:prstGeom>
            <a:solidFill>
              <a:srgbClr val="DDAA87"/>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14" name="Freeform 109"/>
            <p:cNvSpPr/>
            <p:nvPr/>
          </p:nvSpPr>
          <p:spPr bwMode="auto">
            <a:xfrm>
              <a:off x="4775201" y="2786063"/>
              <a:ext cx="112713" cy="41275"/>
            </a:xfrm>
            <a:custGeom>
              <a:avLst/>
              <a:gdLst>
                <a:gd name="T0" fmla="*/ 0 w 38"/>
                <a:gd name="T1" fmla="*/ 10 h 14"/>
                <a:gd name="T2" fmla="*/ 18 w 38"/>
                <a:gd name="T3" fmla="*/ 14 h 14"/>
                <a:gd name="T4" fmla="*/ 38 w 38"/>
                <a:gd name="T5" fmla="*/ 9 h 14"/>
                <a:gd name="T6" fmla="*/ 19 w 38"/>
                <a:gd name="T7" fmla="*/ 0 h 14"/>
                <a:gd name="T8" fmla="*/ 0 w 38"/>
                <a:gd name="T9" fmla="*/ 10 h 14"/>
              </a:gdLst>
              <a:ahLst/>
              <a:cxnLst>
                <a:cxn ang="0">
                  <a:pos x="T0" y="T1"/>
                </a:cxn>
                <a:cxn ang="0">
                  <a:pos x="T2" y="T3"/>
                </a:cxn>
                <a:cxn ang="0">
                  <a:pos x="T4" y="T5"/>
                </a:cxn>
                <a:cxn ang="0">
                  <a:pos x="T6" y="T7"/>
                </a:cxn>
                <a:cxn ang="0">
                  <a:pos x="T8" y="T9"/>
                </a:cxn>
              </a:cxnLst>
              <a:rect l="0" t="0" r="r" b="b"/>
              <a:pathLst>
                <a:path w="38" h="14">
                  <a:moveTo>
                    <a:pt x="0" y="10"/>
                  </a:moveTo>
                  <a:cubicBezTo>
                    <a:pt x="5" y="12"/>
                    <a:pt x="11" y="14"/>
                    <a:pt x="18" y="14"/>
                  </a:cubicBezTo>
                  <a:cubicBezTo>
                    <a:pt x="26" y="14"/>
                    <a:pt x="33" y="12"/>
                    <a:pt x="38" y="9"/>
                  </a:cubicBezTo>
                  <a:cubicBezTo>
                    <a:pt x="35" y="4"/>
                    <a:pt x="28" y="0"/>
                    <a:pt x="19" y="0"/>
                  </a:cubicBezTo>
                  <a:cubicBezTo>
                    <a:pt x="10" y="0"/>
                    <a:pt x="2" y="4"/>
                    <a:pt x="0" y="10"/>
                  </a:cubicBezTo>
                  <a:close/>
                </a:path>
              </a:pathLst>
            </a:custGeom>
            <a:solidFill>
              <a:srgbClr val="F2707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15" name="Freeform 110"/>
            <p:cNvSpPr/>
            <p:nvPr/>
          </p:nvSpPr>
          <p:spPr bwMode="auto">
            <a:xfrm>
              <a:off x="5967413" y="2074863"/>
              <a:ext cx="349250" cy="134938"/>
            </a:xfrm>
            <a:custGeom>
              <a:avLst/>
              <a:gdLst>
                <a:gd name="T0" fmla="*/ 114 w 117"/>
                <a:gd name="T1" fmla="*/ 26 h 45"/>
                <a:gd name="T2" fmla="*/ 100 w 117"/>
                <a:gd name="T3" fmla="*/ 22 h 45"/>
                <a:gd name="T4" fmla="*/ 98 w 117"/>
                <a:gd name="T5" fmla="*/ 13 h 45"/>
                <a:gd name="T6" fmla="*/ 94 w 117"/>
                <a:gd name="T7" fmla="*/ 2 h 45"/>
                <a:gd name="T8" fmla="*/ 91 w 117"/>
                <a:gd name="T9" fmla="*/ 1 h 45"/>
                <a:gd name="T10" fmla="*/ 85 w 117"/>
                <a:gd name="T11" fmla="*/ 10 h 45"/>
                <a:gd name="T12" fmla="*/ 83 w 117"/>
                <a:gd name="T13" fmla="*/ 15 h 45"/>
                <a:gd name="T14" fmla="*/ 83 w 117"/>
                <a:gd name="T15" fmla="*/ 20 h 45"/>
                <a:gd name="T16" fmla="*/ 77 w 117"/>
                <a:gd name="T17" fmla="*/ 19 h 45"/>
                <a:gd name="T18" fmla="*/ 74 w 117"/>
                <a:gd name="T19" fmla="*/ 6 h 45"/>
                <a:gd name="T20" fmla="*/ 77 w 117"/>
                <a:gd name="T21" fmla="*/ 5 h 45"/>
                <a:gd name="T22" fmla="*/ 77 w 117"/>
                <a:gd name="T23" fmla="*/ 3 h 45"/>
                <a:gd name="T24" fmla="*/ 55 w 117"/>
                <a:gd name="T25" fmla="*/ 14 h 45"/>
                <a:gd name="T26" fmla="*/ 52 w 117"/>
                <a:gd name="T27" fmla="*/ 19 h 45"/>
                <a:gd name="T28" fmla="*/ 51 w 117"/>
                <a:gd name="T29" fmla="*/ 22 h 45"/>
                <a:gd name="T30" fmla="*/ 37 w 117"/>
                <a:gd name="T31" fmla="*/ 24 h 45"/>
                <a:gd name="T32" fmla="*/ 36 w 117"/>
                <a:gd name="T33" fmla="*/ 8 h 45"/>
                <a:gd name="T34" fmla="*/ 20 w 117"/>
                <a:gd name="T35" fmla="*/ 6 h 45"/>
                <a:gd name="T36" fmla="*/ 11 w 117"/>
                <a:gd name="T37" fmla="*/ 22 h 45"/>
                <a:gd name="T38" fmla="*/ 1 w 117"/>
                <a:gd name="T39" fmla="*/ 43 h 45"/>
                <a:gd name="T40" fmla="*/ 3 w 117"/>
                <a:gd name="T41" fmla="*/ 44 h 45"/>
                <a:gd name="T42" fmla="*/ 23 w 117"/>
                <a:gd name="T43" fmla="*/ 11 h 45"/>
                <a:gd name="T44" fmla="*/ 33 w 117"/>
                <a:gd name="T45" fmla="*/ 17 h 45"/>
                <a:gd name="T46" fmla="*/ 33 w 117"/>
                <a:gd name="T47" fmla="*/ 26 h 45"/>
                <a:gd name="T48" fmla="*/ 37 w 117"/>
                <a:gd name="T49" fmla="*/ 34 h 45"/>
                <a:gd name="T50" fmla="*/ 51 w 117"/>
                <a:gd name="T51" fmla="*/ 32 h 45"/>
                <a:gd name="T52" fmla="*/ 56 w 117"/>
                <a:gd name="T53" fmla="*/ 21 h 45"/>
                <a:gd name="T54" fmla="*/ 72 w 117"/>
                <a:gd name="T55" fmla="*/ 6 h 45"/>
                <a:gd name="T56" fmla="*/ 72 w 117"/>
                <a:gd name="T57" fmla="*/ 6 h 45"/>
                <a:gd name="T58" fmla="*/ 73 w 117"/>
                <a:gd name="T59" fmla="*/ 26 h 45"/>
                <a:gd name="T60" fmla="*/ 81 w 117"/>
                <a:gd name="T61" fmla="*/ 32 h 45"/>
                <a:gd name="T62" fmla="*/ 87 w 117"/>
                <a:gd name="T63" fmla="*/ 27 h 45"/>
                <a:gd name="T64" fmla="*/ 92 w 117"/>
                <a:gd name="T65" fmla="*/ 6 h 45"/>
                <a:gd name="T66" fmla="*/ 104 w 117"/>
                <a:gd name="T67" fmla="*/ 34 h 45"/>
                <a:gd name="T68" fmla="*/ 116 w 117"/>
                <a:gd name="T69" fmla="*/ 26 h 45"/>
                <a:gd name="T70" fmla="*/ 114 w 117"/>
                <a:gd name="T71"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45">
                  <a:moveTo>
                    <a:pt x="114" y="26"/>
                  </a:moveTo>
                  <a:cubicBezTo>
                    <a:pt x="106" y="30"/>
                    <a:pt x="101" y="29"/>
                    <a:pt x="100" y="22"/>
                  </a:cubicBezTo>
                  <a:cubicBezTo>
                    <a:pt x="99" y="19"/>
                    <a:pt x="98" y="16"/>
                    <a:pt x="98" y="13"/>
                  </a:cubicBezTo>
                  <a:cubicBezTo>
                    <a:pt x="97" y="9"/>
                    <a:pt x="96" y="5"/>
                    <a:pt x="94" y="2"/>
                  </a:cubicBezTo>
                  <a:cubicBezTo>
                    <a:pt x="93" y="0"/>
                    <a:pt x="92" y="0"/>
                    <a:pt x="91" y="1"/>
                  </a:cubicBezTo>
                  <a:cubicBezTo>
                    <a:pt x="88" y="4"/>
                    <a:pt x="86" y="6"/>
                    <a:pt x="85" y="10"/>
                  </a:cubicBezTo>
                  <a:cubicBezTo>
                    <a:pt x="84" y="11"/>
                    <a:pt x="84" y="13"/>
                    <a:pt x="83" y="15"/>
                  </a:cubicBezTo>
                  <a:cubicBezTo>
                    <a:pt x="83" y="16"/>
                    <a:pt x="83" y="18"/>
                    <a:pt x="83" y="20"/>
                  </a:cubicBezTo>
                  <a:cubicBezTo>
                    <a:pt x="84" y="24"/>
                    <a:pt x="82" y="24"/>
                    <a:pt x="77" y="19"/>
                  </a:cubicBezTo>
                  <a:cubicBezTo>
                    <a:pt x="78" y="14"/>
                    <a:pt x="79" y="7"/>
                    <a:pt x="74" y="6"/>
                  </a:cubicBezTo>
                  <a:cubicBezTo>
                    <a:pt x="75" y="5"/>
                    <a:pt x="76" y="5"/>
                    <a:pt x="77" y="5"/>
                  </a:cubicBezTo>
                  <a:cubicBezTo>
                    <a:pt x="78" y="5"/>
                    <a:pt x="78" y="3"/>
                    <a:pt x="77" y="3"/>
                  </a:cubicBezTo>
                  <a:cubicBezTo>
                    <a:pt x="68" y="1"/>
                    <a:pt x="60" y="6"/>
                    <a:pt x="55" y="14"/>
                  </a:cubicBezTo>
                  <a:cubicBezTo>
                    <a:pt x="53" y="15"/>
                    <a:pt x="53" y="18"/>
                    <a:pt x="52" y="19"/>
                  </a:cubicBezTo>
                  <a:cubicBezTo>
                    <a:pt x="52" y="20"/>
                    <a:pt x="51" y="21"/>
                    <a:pt x="51" y="22"/>
                  </a:cubicBezTo>
                  <a:cubicBezTo>
                    <a:pt x="50" y="30"/>
                    <a:pt x="45" y="30"/>
                    <a:pt x="37" y="24"/>
                  </a:cubicBezTo>
                  <a:cubicBezTo>
                    <a:pt x="37" y="19"/>
                    <a:pt x="39" y="12"/>
                    <a:pt x="36" y="8"/>
                  </a:cubicBezTo>
                  <a:cubicBezTo>
                    <a:pt x="32" y="2"/>
                    <a:pt x="26" y="0"/>
                    <a:pt x="20" y="6"/>
                  </a:cubicBezTo>
                  <a:cubicBezTo>
                    <a:pt x="17" y="11"/>
                    <a:pt x="14" y="17"/>
                    <a:pt x="11" y="22"/>
                  </a:cubicBezTo>
                  <a:cubicBezTo>
                    <a:pt x="8" y="29"/>
                    <a:pt x="3" y="35"/>
                    <a:pt x="1" y="43"/>
                  </a:cubicBezTo>
                  <a:cubicBezTo>
                    <a:pt x="0" y="44"/>
                    <a:pt x="2" y="45"/>
                    <a:pt x="3" y="44"/>
                  </a:cubicBezTo>
                  <a:cubicBezTo>
                    <a:pt x="11" y="34"/>
                    <a:pt x="16" y="22"/>
                    <a:pt x="23" y="11"/>
                  </a:cubicBezTo>
                  <a:cubicBezTo>
                    <a:pt x="31" y="10"/>
                    <a:pt x="34" y="12"/>
                    <a:pt x="33" y="17"/>
                  </a:cubicBezTo>
                  <a:cubicBezTo>
                    <a:pt x="33" y="20"/>
                    <a:pt x="33" y="23"/>
                    <a:pt x="33" y="26"/>
                  </a:cubicBezTo>
                  <a:cubicBezTo>
                    <a:pt x="33" y="30"/>
                    <a:pt x="35" y="32"/>
                    <a:pt x="37" y="34"/>
                  </a:cubicBezTo>
                  <a:cubicBezTo>
                    <a:pt x="41" y="38"/>
                    <a:pt x="48" y="35"/>
                    <a:pt x="51" y="32"/>
                  </a:cubicBezTo>
                  <a:cubicBezTo>
                    <a:pt x="53" y="28"/>
                    <a:pt x="55" y="25"/>
                    <a:pt x="56" y="21"/>
                  </a:cubicBezTo>
                  <a:cubicBezTo>
                    <a:pt x="59" y="13"/>
                    <a:pt x="65" y="9"/>
                    <a:pt x="72" y="6"/>
                  </a:cubicBezTo>
                  <a:cubicBezTo>
                    <a:pt x="72" y="6"/>
                    <a:pt x="72" y="6"/>
                    <a:pt x="72" y="6"/>
                  </a:cubicBezTo>
                  <a:cubicBezTo>
                    <a:pt x="77" y="12"/>
                    <a:pt x="72" y="19"/>
                    <a:pt x="73" y="26"/>
                  </a:cubicBezTo>
                  <a:cubicBezTo>
                    <a:pt x="74" y="29"/>
                    <a:pt x="77" y="32"/>
                    <a:pt x="81" y="32"/>
                  </a:cubicBezTo>
                  <a:cubicBezTo>
                    <a:pt x="83" y="32"/>
                    <a:pt x="86" y="30"/>
                    <a:pt x="87" y="27"/>
                  </a:cubicBezTo>
                  <a:cubicBezTo>
                    <a:pt x="89" y="19"/>
                    <a:pt x="87" y="13"/>
                    <a:pt x="92" y="6"/>
                  </a:cubicBezTo>
                  <a:cubicBezTo>
                    <a:pt x="96" y="16"/>
                    <a:pt x="94" y="28"/>
                    <a:pt x="104" y="34"/>
                  </a:cubicBezTo>
                  <a:cubicBezTo>
                    <a:pt x="110" y="37"/>
                    <a:pt x="117" y="32"/>
                    <a:pt x="116" y="26"/>
                  </a:cubicBezTo>
                  <a:cubicBezTo>
                    <a:pt x="116" y="25"/>
                    <a:pt x="115" y="25"/>
                    <a:pt x="114" y="26"/>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16" name="Freeform 111"/>
            <p:cNvSpPr/>
            <p:nvPr/>
          </p:nvSpPr>
          <p:spPr bwMode="auto">
            <a:xfrm>
              <a:off x="6415088" y="2060576"/>
              <a:ext cx="395288" cy="112713"/>
            </a:xfrm>
            <a:custGeom>
              <a:avLst/>
              <a:gdLst>
                <a:gd name="T0" fmla="*/ 103 w 133"/>
                <a:gd name="T1" fmla="*/ 12 h 38"/>
                <a:gd name="T2" fmla="*/ 75 w 133"/>
                <a:gd name="T3" fmla="*/ 19 h 38"/>
                <a:gd name="T4" fmla="*/ 63 w 133"/>
                <a:gd name="T5" fmla="*/ 9 h 38"/>
                <a:gd name="T6" fmla="*/ 48 w 133"/>
                <a:gd name="T7" fmla="*/ 19 h 38"/>
                <a:gd name="T8" fmla="*/ 43 w 133"/>
                <a:gd name="T9" fmla="*/ 25 h 38"/>
                <a:gd name="T10" fmla="*/ 29 w 133"/>
                <a:gd name="T11" fmla="*/ 19 h 38"/>
                <a:gd name="T12" fmla="*/ 25 w 133"/>
                <a:gd name="T13" fmla="*/ 12 h 38"/>
                <a:gd name="T14" fmla="*/ 12 w 133"/>
                <a:gd name="T15" fmla="*/ 12 h 38"/>
                <a:gd name="T16" fmla="*/ 6 w 133"/>
                <a:gd name="T17" fmla="*/ 21 h 38"/>
                <a:gd name="T18" fmla="*/ 2 w 133"/>
                <a:gd name="T19" fmla="*/ 13 h 38"/>
                <a:gd name="T20" fmla="*/ 1 w 133"/>
                <a:gd name="T21" fmla="*/ 14 h 38"/>
                <a:gd name="T22" fmla="*/ 6 w 133"/>
                <a:gd name="T23" fmla="*/ 32 h 38"/>
                <a:gd name="T24" fmla="*/ 10 w 133"/>
                <a:gd name="T25" fmla="*/ 32 h 38"/>
                <a:gd name="T26" fmla="*/ 11 w 133"/>
                <a:gd name="T27" fmla="*/ 21 h 38"/>
                <a:gd name="T28" fmla="*/ 25 w 133"/>
                <a:gd name="T29" fmla="*/ 22 h 38"/>
                <a:gd name="T30" fmla="*/ 27 w 133"/>
                <a:gd name="T31" fmla="*/ 27 h 38"/>
                <a:gd name="T32" fmla="*/ 35 w 133"/>
                <a:gd name="T33" fmla="*/ 34 h 38"/>
                <a:gd name="T34" fmla="*/ 70 w 133"/>
                <a:gd name="T35" fmla="*/ 20 h 38"/>
                <a:gd name="T36" fmla="*/ 88 w 133"/>
                <a:gd name="T37" fmla="*/ 29 h 38"/>
                <a:gd name="T38" fmla="*/ 107 w 133"/>
                <a:gd name="T39" fmla="*/ 15 h 38"/>
                <a:gd name="T40" fmla="*/ 131 w 133"/>
                <a:gd name="T41" fmla="*/ 24 h 38"/>
                <a:gd name="T42" fmla="*/ 133 w 133"/>
                <a:gd name="T43" fmla="*/ 23 h 38"/>
                <a:gd name="T44" fmla="*/ 103 w 133"/>
                <a:gd name="T45"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38">
                  <a:moveTo>
                    <a:pt x="103" y="12"/>
                  </a:moveTo>
                  <a:cubicBezTo>
                    <a:pt x="94" y="17"/>
                    <a:pt x="85" y="33"/>
                    <a:pt x="75" y="19"/>
                  </a:cubicBezTo>
                  <a:cubicBezTo>
                    <a:pt x="72" y="15"/>
                    <a:pt x="69" y="9"/>
                    <a:pt x="63" y="9"/>
                  </a:cubicBezTo>
                  <a:cubicBezTo>
                    <a:pt x="56" y="9"/>
                    <a:pt x="52" y="13"/>
                    <a:pt x="48" y="19"/>
                  </a:cubicBezTo>
                  <a:cubicBezTo>
                    <a:pt x="47" y="21"/>
                    <a:pt x="45" y="23"/>
                    <a:pt x="43" y="25"/>
                  </a:cubicBezTo>
                  <a:cubicBezTo>
                    <a:pt x="34" y="37"/>
                    <a:pt x="30" y="23"/>
                    <a:pt x="29" y="19"/>
                  </a:cubicBezTo>
                  <a:cubicBezTo>
                    <a:pt x="28" y="16"/>
                    <a:pt x="27" y="14"/>
                    <a:pt x="25" y="12"/>
                  </a:cubicBezTo>
                  <a:cubicBezTo>
                    <a:pt x="22" y="8"/>
                    <a:pt x="16" y="9"/>
                    <a:pt x="12" y="12"/>
                  </a:cubicBezTo>
                  <a:cubicBezTo>
                    <a:pt x="8" y="14"/>
                    <a:pt x="7" y="18"/>
                    <a:pt x="6" y="21"/>
                  </a:cubicBezTo>
                  <a:cubicBezTo>
                    <a:pt x="5" y="19"/>
                    <a:pt x="4" y="16"/>
                    <a:pt x="2" y="13"/>
                  </a:cubicBezTo>
                  <a:cubicBezTo>
                    <a:pt x="2" y="12"/>
                    <a:pt x="0" y="12"/>
                    <a:pt x="1" y="14"/>
                  </a:cubicBezTo>
                  <a:cubicBezTo>
                    <a:pt x="2" y="20"/>
                    <a:pt x="4" y="26"/>
                    <a:pt x="6" y="32"/>
                  </a:cubicBezTo>
                  <a:cubicBezTo>
                    <a:pt x="7" y="34"/>
                    <a:pt x="10" y="34"/>
                    <a:pt x="10" y="32"/>
                  </a:cubicBezTo>
                  <a:cubicBezTo>
                    <a:pt x="10" y="28"/>
                    <a:pt x="10" y="25"/>
                    <a:pt x="11" y="21"/>
                  </a:cubicBezTo>
                  <a:cubicBezTo>
                    <a:pt x="19" y="16"/>
                    <a:pt x="24" y="16"/>
                    <a:pt x="25" y="22"/>
                  </a:cubicBezTo>
                  <a:cubicBezTo>
                    <a:pt x="26" y="24"/>
                    <a:pt x="26" y="25"/>
                    <a:pt x="27" y="27"/>
                  </a:cubicBezTo>
                  <a:cubicBezTo>
                    <a:pt x="28" y="31"/>
                    <a:pt x="31" y="33"/>
                    <a:pt x="35" y="34"/>
                  </a:cubicBezTo>
                  <a:cubicBezTo>
                    <a:pt x="49" y="38"/>
                    <a:pt x="56" y="0"/>
                    <a:pt x="70" y="20"/>
                  </a:cubicBezTo>
                  <a:cubicBezTo>
                    <a:pt x="74" y="25"/>
                    <a:pt x="80" y="34"/>
                    <a:pt x="88" y="29"/>
                  </a:cubicBezTo>
                  <a:cubicBezTo>
                    <a:pt x="95" y="26"/>
                    <a:pt x="99" y="18"/>
                    <a:pt x="107" y="15"/>
                  </a:cubicBezTo>
                  <a:cubicBezTo>
                    <a:pt x="116" y="12"/>
                    <a:pt x="125" y="17"/>
                    <a:pt x="131" y="24"/>
                  </a:cubicBezTo>
                  <a:cubicBezTo>
                    <a:pt x="132" y="25"/>
                    <a:pt x="133" y="24"/>
                    <a:pt x="133" y="23"/>
                  </a:cubicBezTo>
                  <a:cubicBezTo>
                    <a:pt x="129" y="12"/>
                    <a:pt x="113" y="7"/>
                    <a:pt x="103" y="12"/>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17" name="Freeform 112"/>
            <p:cNvSpPr/>
            <p:nvPr/>
          </p:nvSpPr>
          <p:spPr bwMode="auto">
            <a:xfrm>
              <a:off x="7202488" y="2098676"/>
              <a:ext cx="254000" cy="57150"/>
            </a:xfrm>
            <a:custGeom>
              <a:avLst/>
              <a:gdLst>
                <a:gd name="T0" fmla="*/ 83 w 85"/>
                <a:gd name="T1" fmla="*/ 2 h 19"/>
                <a:gd name="T2" fmla="*/ 43 w 85"/>
                <a:gd name="T3" fmla="*/ 3 h 19"/>
                <a:gd name="T4" fmla="*/ 28 w 85"/>
                <a:gd name="T5" fmla="*/ 3 h 19"/>
                <a:gd name="T6" fmla="*/ 21 w 85"/>
                <a:gd name="T7" fmla="*/ 5 h 19"/>
                <a:gd name="T8" fmla="*/ 5 w 85"/>
                <a:gd name="T9" fmla="*/ 3 h 19"/>
                <a:gd name="T10" fmla="*/ 3 w 85"/>
                <a:gd name="T11" fmla="*/ 2 h 19"/>
                <a:gd name="T12" fmla="*/ 4 w 85"/>
                <a:gd name="T13" fmla="*/ 12 h 19"/>
                <a:gd name="T14" fmla="*/ 20 w 85"/>
                <a:gd name="T15" fmla="*/ 10 h 19"/>
                <a:gd name="T16" fmla="*/ 84 w 85"/>
                <a:gd name="T17" fmla="*/ 3 h 19"/>
                <a:gd name="T18" fmla="*/ 83 w 85"/>
                <a:gd name="T1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9">
                  <a:moveTo>
                    <a:pt x="83" y="2"/>
                  </a:moveTo>
                  <a:cubicBezTo>
                    <a:pt x="70" y="8"/>
                    <a:pt x="57" y="5"/>
                    <a:pt x="43" y="3"/>
                  </a:cubicBezTo>
                  <a:cubicBezTo>
                    <a:pt x="38" y="3"/>
                    <a:pt x="33" y="2"/>
                    <a:pt x="28" y="3"/>
                  </a:cubicBezTo>
                  <a:cubicBezTo>
                    <a:pt x="26" y="4"/>
                    <a:pt x="23" y="4"/>
                    <a:pt x="21" y="5"/>
                  </a:cubicBezTo>
                  <a:cubicBezTo>
                    <a:pt x="19" y="6"/>
                    <a:pt x="2" y="15"/>
                    <a:pt x="5" y="3"/>
                  </a:cubicBezTo>
                  <a:cubicBezTo>
                    <a:pt x="5" y="2"/>
                    <a:pt x="4" y="2"/>
                    <a:pt x="3" y="2"/>
                  </a:cubicBezTo>
                  <a:cubicBezTo>
                    <a:pt x="0" y="5"/>
                    <a:pt x="1" y="9"/>
                    <a:pt x="4" y="12"/>
                  </a:cubicBezTo>
                  <a:cubicBezTo>
                    <a:pt x="8" y="17"/>
                    <a:pt x="16" y="12"/>
                    <a:pt x="20" y="10"/>
                  </a:cubicBezTo>
                  <a:cubicBezTo>
                    <a:pt x="41" y="0"/>
                    <a:pt x="66" y="19"/>
                    <a:pt x="84" y="3"/>
                  </a:cubicBezTo>
                  <a:cubicBezTo>
                    <a:pt x="85" y="2"/>
                    <a:pt x="84" y="1"/>
                    <a:pt x="83" y="2"/>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18" name="Freeform 113"/>
            <p:cNvSpPr/>
            <p:nvPr/>
          </p:nvSpPr>
          <p:spPr bwMode="auto">
            <a:xfrm>
              <a:off x="6762751" y="2506663"/>
              <a:ext cx="201613" cy="44450"/>
            </a:xfrm>
            <a:custGeom>
              <a:avLst/>
              <a:gdLst>
                <a:gd name="T0" fmla="*/ 67 w 68"/>
                <a:gd name="T1" fmla="*/ 0 h 15"/>
                <a:gd name="T2" fmla="*/ 35 w 68"/>
                <a:gd name="T3" fmla="*/ 6 h 15"/>
                <a:gd name="T4" fmla="*/ 2 w 68"/>
                <a:gd name="T5" fmla="*/ 7 h 15"/>
                <a:gd name="T6" fmla="*/ 1 w 68"/>
                <a:gd name="T7" fmla="*/ 9 h 15"/>
                <a:gd name="T8" fmla="*/ 35 w 68"/>
                <a:gd name="T9" fmla="*/ 10 h 15"/>
                <a:gd name="T10" fmla="*/ 67 w 68"/>
                <a:gd name="T11" fmla="*/ 2 h 15"/>
                <a:gd name="T12" fmla="*/ 67 w 68"/>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68" h="15">
                  <a:moveTo>
                    <a:pt x="67" y="0"/>
                  </a:moveTo>
                  <a:cubicBezTo>
                    <a:pt x="56" y="4"/>
                    <a:pt x="46" y="5"/>
                    <a:pt x="35" y="6"/>
                  </a:cubicBezTo>
                  <a:cubicBezTo>
                    <a:pt x="24" y="7"/>
                    <a:pt x="13" y="9"/>
                    <a:pt x="2" y="7"/>
                  </a:cubicBezTo>
                  <a:cubicBezTo>
                    <a:pt x="1" y="7"/>
                    <a:pt x="0" y="8"/>
                    <a:pt x="1" y="9"/>
                  </a:cubicBezTo>
                  <a:cubicBezTo>
                    <a:pt x="11" y="15"/>
                    <a:pt x="24" y="11"/>
                    <a:pt x="35" y="10"/>
                  </a:cubicBezTo>
                  <a:cubicBezTo>
                    <a:pt x="46" y="9"/>
                    <a:pt x="59" y="9"/>
                    <a:pt x="67" y="2"/>
                  </a:cubicBezTo>
                  <a:cubicBezTo>
                    <a:pt x="68" y="1"/>
                    <a:pt x="67" y="0"/>
                    <a:pt x="67" y="0"/>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19" name="Freeform 114"/>
            <p:cNvSpPr/>
            <p:nvPr/>
          </p:nvSpPr>
          <p:spPr bwMode="auto">
            <a:xfrm>
              <a:off x="6461126" y="2274888"/>
              <a:ext cx="146050" cy="198438"/>
            </a:xfrm>
            <a:custGeom>
              <a:avLst/>
              <a:gdLst>
                <a:gd name="T0" fmla="*/ 41 w 49"/>
                <a:gd name="T1" fmla="*/ 36 h 67"/>
                <a:gd name="T2" fmla="*/ 39 w 49"/>
                <a:gd name="T3" fmla="*/ 36 h 67"/>
                <a:gd name="T4" fmla="*/ 41 w 49"/>
                <a:gd name="T5" fmla="*/ 51 h 67"/>
                <a:gd name="T6" fmla="*/ 26 w 49"/>
                <a:gd name="T7" fmla="*/ 32 h 67"/>
                <a:gd name="T8" fmla="*/ 1 w 49"/>
                <a:gd name="T9" fmla="*/ 1 h 67"/>
                <a:gd name="T10" fmla="*/ 0 w 49"/>
                <a:gd name="T11" fmla="*/ 1 h 67"/>
                <a:gd name="T12" fmla="*/ 21 w 49"/>
                <a:gd name="T13" fmla="*/ 31 h 67"/>
                <a:gd name="T14" fmla="*/ 43 w 49"/>
                <a:gd name="T15" fmla="*/ 60 h 67"/>
                <a:gd name="T16" fmla="*/ 44 w 49"/>
                <a:gd name="T17" fmla="*/ 60 h 67"/>
                <a:gd name="T18" fmla="*/ 44 w 49"/>
                <a:gd name="T19" fmla="*/ 61 h 67"/>
                <a:gd name="T20" fmla="*/ 29 w 49"/>
                <a:gd name="T21" fmla="*/ 52 h 67"/>
                <a:gd name="T22" fmla="*/ 28 w 49"/>
                <a:gd name="T23" fmla="*/ 54 h 67"/>
                <a:gd name="T24" fmla="*/ 46 w 49"/>
                <a:gd name="T25" fmla="*/ 66 h 67"/>
                <a:gd name="T26" fmla="*/ 49 w 49"/>
                <a:gd name="T27" fmla="*/ 64 h 67"/>
                <a:gd name="T28" fmla="*/ 41 w 49"/>
                <a:gd name="T29" fmla="*/ 3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67">
                  <a:moveTo>
                    <a:pt x="41" y="36"/>
                  </a:moveTo>
                  <a:cubicBezTo>
                    <a:pt x="41" y="35"/>
                    <a:pt x="39" y="35"/>
                    <a:pt x="39" y="36"/>
                  </a:cubicBezTo>
                  <a:cubicBezTo>
                    <a:pt x="39" y="41"/>
                    <a:pt x="40" y="46"/>
                    <a:pt x="41" y="51"/>
                  </a:cubicBezTo>
                  <a:cubicBezTo>
                    <a:pt x="37" y="44"/>
                    <a:pt x="31" y="38"/>
                    <a:pt x="26" y="32"/>
                  </a:cubicBezTo>
                  <a:cubicBezTo>
                    <a:pt x="18" y="21"/>
                    <a:pt x="10" y="11"/>
                    <a:pt x="1" y="1"/>
                  </a:cubicBezTo>
                  <a:cubicBezTo>
                    <a:pt x="1" y="0"/>
                    <a:pt x="0" y="1"/>
                    <a:pt x="0" y="1"/>
                  </a:cubicBezTo>
                  <a:cubicBezTo>
                    <a:pt x="7" y="11"/>
                    <a:pt x="14" y="21"/>
                    <a:pt x="21" y="31"/>
                  </a:cubicBezTo>
                  <a:cubicBezTo>
                    <a:pt x="28" y="40"/>
                    <a:pt x="34" y="52"/>
                    <a:pt x="43" y="60"/>
                  </a:cubicBezTo>
                  <a:cubicBezTo>
                    <a:pt x="44" y="60"/>
                    <a:pt x="44" y="60"/>
                    <a:pt x="44" y="60"/>
                  </a:cubicBezTo>
                  <a:cubicBezTo>
                    <a:pt x="44" y="60"/>
                    <a:pt x="44" y="61"/>
                    <a:pt x="44" y="61"/>
                  </a:cubicBezTo>
                  <a:cubicBezTo>
                    <a:pt x="39" y="58"/>
                    <a:pt x="34" y="55"/>
                    <a:pt x="29" y="52"/>
                  </a:cubicBezTo>
                  <a:cubicBezTo>
                    <a:pt x="28" y="52"/>
                    <a:pt x="28" y="53"/>
                    <a:pt x="28" y="54"/>
                  </a:cubicBezTo>
                  <a:cubicBezTo>
                    <a:pt x="34" y="59"/>
                    <a:pt x="40" y="62"/>
                    <a:pt x="46" y="66"/>
                  </a:cubicBezTo>
                  <a:cubicBezTo>
                    <a:pt x="47" y="67"/>
                    <a:pt x="49" y="66"/>
                    <a:pt x="49" y="64"/>
                  </a:cubicBezTo>
                  <a:cubicBezTo>
                    <a:pt x="47" y="55"/>
                    <a:pt x="45" y="44"/>
                    <a:pt x="41" y="36"/>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20" name="Freeform 115"/>
            <p:cNvSpPr/>
            <p:nvPr/>
          </p:nvSpPr>
          <p:spPr bwMode="auto">
            <a:xfrm>
              <a:off x="6899276" y="2152651"/>
              <a:ext cx="228600" cy="133350"/>
            </a:xfrm>
            <a:custGeom>
              <a:avLst/>
              <a:gdLst>
                <a:gd name="T0" fmla="*/ 77 w 77"/>
                <a:gd name="T1" fmla="*/ 27 h 45"/>
                <a:gd name="T2" fmla="*/ 70 w 77"/>
                <a:gd name="T3" fmla="*/ 6 h 45"/>
                <a:gd name="T4" fmla="*/ 69 w 77"/>
                <a:gd name="T5" fmla="*/ 7 h 45"/>
                <a:gd name="T6" fmla="*/ 74 w 77"/>
                <a:gd name="T7" fmla="*/ 28 h 45"/>
                <a:gd name="T8" fmla="*/ 42 w 77"/>
                <a:gd name="T9" fmla="*/ 15 h 45"/>
                <a:gd name="T10" fmla="*/ 1 w 77"/>
                <a:gd name="T11" fmla="*/ 0 h 45"/>
                <a:gd name="T12" fmla="*/ 0 w 77"/>
                <a:gd name="T13" fmla="*/ 2 h 45"/>
                <a:gd name="T14" fmla="*/ 33 w 77"/>
                <a:gd name="T15" fmla="*/ 16 h 45"/>
                <a:gd name="T16" fmla="*/ 69 w 77"/>
                <a:gd name="T17" fmla="*/ 30 h 45"/>
                <a:gd name="T18" fmla="*/ 58 w 77"/>
                <a:gd name="T19" fmla="*/ 34 h 45"/>
                <a:gd name="T20" fmla="*/ 43 w 77"/>
                <a:gd name="T21" fmla="*/ 42 h 45"/>
                <a:gd name="T22" fmla="*/ 44 w 77"/>
                <a:gd name="T23" fmla="*/ 45 h 45"/>
                <a:gd name="T24" fmla="*/ 58 w 77"/>
                <a:gd name="T25" fmla="*/ 39 h 45"/>
                <a:gd name="T26" fmla="*/ 74 w 77"/>
                <a:gd name="T27" fmla="*/ 31 h 45"/>
                <a:gd name="T28" fmla="*/ 76 w 77"/>
                <a:gd name="T29" fmla="*/ 31 h 45"/>
                <a:gd name="T30" fmla="*/ 76 w 77"/>
                <a:gd name="T31" fmla="*/ 30 h 45"/>
                <a:gd name="T32" fmla="*/ 76 w 77"/>
                <a:gd name="T33" fmla="*/ 29 h 45"/>
                <a:gd name="T34" fmla="*/ 77 w 77"/>
                <a:gd name="T35"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45">
                  <a:moveTo>
                    <a:pt x="77" y="27"/>
                  </a:moveTo>
                  <a:cubicBezTo>
                    <a:pt x="77" y="20"/>
                    <a:pt x="73" y="13"/>
                    <a:pt x="70" y="6"/>
                  </a:cubicBezTo>
                  <a:cubicBezTo>
                    <a:pt x="70" y="5"/>
                    <a:pt x="68" y="6"/>
                    <a:pt x="69" y="7"/>
                  </a:cubicBezTo>
                  <a:cubicBezTo>
                    <a:pt x="70" y="13"/>
                    <a:pt x="71" y="22"/>
                    <a:pt x="74" y="28"/>
                  </a:cubicBezTo>
                  <a:cubicBezTo>
                    <a:pt x="64" y="22"/>
                    <a:pt x="53" y="19"/>
                    <a:pt x="42" y="15"/>
                  </a:cubicBezTo>
                  <a:cubicBezTo>
                    <a:pt x="28" y="10"/>
                    <a:pt x="15" y="4"/>
                    <a:pt x="1" y="0"/>
                  </a:cubicBezTo>
                  <a:cubicBezTo>
                    <a:pt x="0" y="0"/>
                    <a:pt x="0" y="1"/>
                    <a:pt x="0" y="2"/>
                  </a:cubicBezTo>
                  <a:cubicBezTo>
                    <a:pt x="11" y="7"/>
                    <a:pt x="22" y="11"/>
                    <a:pt x="33" y="16"/>
                  </a:cubicBezTo>
                  <a:cubicBezTo>
                    <a:pt x="45" y="21"/>
                    <a:pt x="57" y="26"/>
                    <a:pt x="69" y="30"/>
                  </a:cubicBezTo>
                  <a:cubicBezTo>
                    <a:pt x="65" y="31"/>
                    <a:pt x="62" y="33"/>
                    <a:pt x="58" y="34"/>
                  </a:cubicBezTo>
                  <a:cubicBezTo>
                    <a:pt x="53" y="37"/>
                    <a:pt x="47" y="38"/>
                    <a:pt x="43" y="42"/>
                  </a:cubicBezTo>
                  <a:cubicBezTo>
                    <a:pt x="42" y="43"/>
                    <a:pt x="42" y="45"/>
                    <a:pt x="44" y="45"/>
                  </a:cubicBezTo>
                  <a:cubicBezTo>
                    <a:pt x="49" y="44"/>
                    <a:pt x="54" y="41"/>
                    <a:pt x="58" y="39"/>
                  </a:cubicBezTo>
                  <a:cubicBezTo>
                    <a:pt x="64" y="37"/>
                    <a:pt x="70" y="35"/>
                    <a:pt x="74" y="31"/>
                  </a:cubicBezTo>
                  <a:cubicBezTo>
                    <a:pt x="75" y="31"/>
                    <a:pt x="75" y="31"/>
                    <a:pt x="76" y="31"/>
                  </a:cubicBezTo>
                  <a:cubicBezTo>
                    <a:pt x="76" y="30"/>
                    <a:pt x="76" y="30"/>
                    <a:pt x="76" y="30"/>
                  </a:cubicBezTo>
                  <a:cubicBezTo>
                    <a:pt x="77" y="30"/>
                    <a:pt x="76" y="29"/>
                    <a:pt x="76" y="29"/>
                  </a:cubicBezTo>
                  <a:cubicBezTo>
                    <a:pt x="77" y="29"/>
                    <a:pt x="77" y="28"/>
                    <a:pt x="77" y="27"/>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21" name="Freeform 116"/>
            <p:cNvSpPr/>
            <p:nvPr/>
          </p:nvSpPr>
          <p:spPr bwMode="auto">
            <a:xfrm>
              <a:off x="6051551" y="2640013"/>
              <a:ext cx="344488" cy="142875"/>
            </a:xfrm>
            <a:custGeom>
              <a:avLst/>
              <a:gdLst>
                <a:gd name="T0" fmla="*/ 59 w 116"/>
                <a:gd name="T1" fmla="*/ 1 h 48"/>
                <a:gd name="T2" fmla="*/ 23 w 116"/>
                <a:gd name="T3" fmla="*/ 15 h 48"/>
                <a:gd name="T4" fmla="*/ 0 w 116"/>
                <a:gd name="T5" fmla="*/ 46 h 48"/>
                <a:gd name="T6" fmla="*/ 1 w 116"/>
                <a:gd name="T7" fmla="*/ 47 h 48"/>
                <a:gd name="T8" fmla="*/ 21 w 116"/>
                <a:gd name="T9" fmla="*/ 22 h 48"/>
                <a:gd name="T10" fmla="*/ 56 w 116"/>
                <a:gd name="T11" fmla="*/ 6 h 48"/>
                <a:gd name="T12" fmla="*/ 113 w 116"/>
                <a:gd name="T13" fmla="*/ 40 h 48"/>
                <a:gd name="T14" fmla="*/ 116 w 116"/>
                <a:gd name="T15" fmla="*/ 39 h 48"/>
                <a:gd name="T16" fmla="*/ 59 w 116"/>
                <a:gd name="T17" fmla="*/ 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8">
                  <a:moveTo>
                    <a:pt x="59" y="1"/>
                  </a:moveTo>
                  <a:cubicBezTo>
                    <a:pt x="46" y="1"/>
                    <a:pt x="33" y="7"/>
                    <a:pt x="23" y="15"/>
                  </a:cubicBezTo>
                  <a:cubicBezTo>
                    <a:pt x="13" y="22"/>
                    <a:pt x="2" y="34"/>
                    <a:pt x="0" y="46"/>
                  </a:cubicBezTo>
                  <a:cubicBezTo>
                    <a:pt x="0" y="47"/>
                    <a:pt x="0" y="48"/>
                    <a:pt x="1" y="47"/>
                  </a:cubicBezTo>
                  <a:cubicBezTo>
                    <a:pt x="8" y="39"/>
                    <a:pt x="13" y="29"/>
                    <a:pt x="21" y="22"/>
                  </a:cubicBezTo>
                  <a:cubicBezTo>
                    <a:pt x="31" y="13"/>
                    <a:pt x="43" y="7"/>
                    <a:pt x="56" y="6"/>
                  </a:cubicBezTo>
                  <a:cubicBezTo>
                    <a:pt x="82" y="2"/>
                    <a:pt x="102" y="19"/>
                    <a:pt x="113" y="40"/>
                  </a:cubicBezTo>
                  <a:cubicBezTo>
                    <a:pt x="114" y="42"/>
                    <a:pt x="116" y="40"/>
                    <a:pt x="116" y="39"/>
                  </a:cubicBezTo>
                  <a:cubicBezTo>
                    <a:pt x="112" y="14"/>
                    <a:pt x="82" y="0"/>
                    <a:pt x="59" y="1"/>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22" name="Freeform 117"/>
            <p:cNvSpPr/>
            <p:nvPr/>
          </p:nvSpPr>
          <p:spPr bwMode="auto">
            <a:xfrm>
              <a:off x="6343651" y="2727326"/>
              <a:ext cx="100013" cy="82550"/>
            </a:xfrm>
            <a:custGeom>
              <a:avLst/>
              <a:gdLst>
                <a:gd name="T0" fmla="*/ 29 w 34"/>
                <a:gd name="T1" fmla="*/ 3 h 28"/>
                <a:gd name="T2" fmla="*/ 24 w 34"/>
                <a:gd name="T3" fmla="*/ 22 h 28"/>
                <a:gd name="T4" fmla="*/ 2 w 34"/>
                <a:gd name="T5" fmla="*/ 11 h 28"/>
                <a:gd name="T6" fmla="*/ 1 w 34"/>
                <a:gd name="T7" fmla="*/ 12 h 28"/>
                <a:gd name="T8" fmla="*/ 25 w 34"/>
                <a:gd name="T9" fmla="*/ 27 h 28"/>
                <a:gd name="T10" fmla="*/ 28 w 34"/>
                <a:gd name="T11" fmla="*/ 26 h 28"/>
                <a:gd name="T12" fmla="*/ 33 w 34"/>
                <a:gd name="T13" fmla="*/ 5 h 28"/>
                <a:gd name="T14" fmla="*/ 29 w 34"/>
                <a:gd name="T15" fmla="*/ 3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8">
                  <a:moveTo>
                    <a:pt x="29" y="3"/>
                  </a:moveTo>
                  <a:cubicBezTo>
                    <a:pt x="27" y="10"/>
                    <a:pt x="26" y="16"/>
                    <a:pt x="24" y="22"/>
                  </a:cubicBezTo>
                  <a:cubicBezTo>
                    <a:pt x="17" y="18"/>
                    <a:pt x="10" y="14"/>
                    <a:pt x="2" y="11"/>
                  </a:cubicBezTo>
                  <a:cubicBezTo>
                    <a:pt x="1" y="11"/>
                    <a:pt x="0" y="12"/>
                    <a:pt x="1" y="12"/>
                  </a:cubicBezTo>
                  <a:cubicBezTo>
                    <a:pt x="8" y="18"/>
                    <a:pt x="17" y="23"/>
                    <a:pt x="25" y="27"/>
                  </a:cubicBezTo>
                  <a:cubicBezTo>
                    <a:pt x="26" y="28"/>
                    <a:pt x="28" y="28"/>
                    <a:pt x="28" y="26"/>
                  </a:cubicBezTo>
                  <a:cubicBezTo>
                    <a:pt x="30" y="19"/>
                    <a:pt x="32" y="12"/>
                    <a:pt x="33" y="5"/>
                  </a:cubicBezTo>
                  <a:cubicBezTo>
                    <a:pt x="34" y="2"/>
                    <a:pt x="29" y="0"/>
                    <a:pt x="29" y="3"/>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23" name="Freeform 118"/>
            <p:cNvSpPr/>
            <p:nvPr/>
          </p:nvSpPr>
          <p:spPr bwMode="auto">
            <a:xfrm>
              <a:off x="5949951" y="2846388"/>
              <a:ext cx="157163" cy="41275"/>
            </a:xfrm>
            <a:custGeom>
              <a:avLst/>
              <a:gdLst>
                <a:gd name="T0" fmla="*/ 53 w 53"/>
                <a:gd name="T1" fmla="*/ 10 h 14"/>
                <a:gd name="T2" fmla="*/ 20 w 53"/>
                <a:gd name="T3" fmla="*/ 4 h 14"/>
                <a:gd name="T4" fmla="*/ 4 w 53"/>
                <a:gd name="T5" fmla="*/ 9 h 14"/>
                <a:gd name="T6" fmla="*/ 1 w 53"/>
                <a:gd name="T7" fmla="*/ 3 h 14"/>
                <a:gd name="T8" fmla="*/ 0 w 53"/>
                <a:gd name="T9" fmla="*/ 4 h 14"/>
                <a:gd name="T10" fmla="*/ 2 w 53"/>
                <a:gd name="T11" fmla="*/ 12 h 14"/>
                <a:gd name="T12" fmla="*/ 4 w 53"/>
                <a:gd name="T13" fmla="*/ 13 h 14"/>
                <a:gd name="T14" fmla="*/ 52 w 53"/>
                <a:gd name="T15" fmla="*/ 12 h 14"/>
                <a:gd name="T16" fmla="*/ 53 w 53"/>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4">
                  <a:moveTo>
                    <a:pt x="53" y="10"/>
                  </a:moveTo>
                  <a:cubicBezTo>
                    <a:pt x="43" y="6"/>
                    <a:pt x="30" y="5"/>
                    <a:pt x="20" y="4"/>
                  </a:cubicBezTo>
                  <a:cubicBezTo>
                    <a:pt x="14" y="3"/>
                    <a:pt x="8" y="5"/>
                    <a:pt x="4" y="9"/>
                  </a:cubicBezTo>
                  <a:cubicBezTo>
                    <a:pt x="3" y="7"/>
                    <a:pt x="2" y="5"/>
                    <a:pt x="1" y="3"/>
                  </a:cubicBezTo>
                  <a:cubicBezTo>
                    <a:pt x="1" y="3"/>
                    <a:pt x="0" y="3"/>
                    <a:pt x="0" y="4"/>
                  </a:cubicBezTo>
                  <a:cubicBezTo>
                    <a:pt x="1" y="7"/>
                    <a:pt x="1" y="10"/>
                    <a:pt x="2" y="12"/>
                  </a:cubicBezTo>
                  <a:cubicBezTo>
                    <a:pt x="2" y="14"/>
                    <a:pt x="4" y="14"/>
                    <a:pt x="4" y="13"/>
                  </a:cubicBezTo>
                  <a:cubicBezTo>
                    <a:pt x="15" y="0"/>
                    <a:pt x="38" y="13"/>
                    <a:pt x="52" y="12"/>
                  </a:cubicBezTo>
                  <a:cubicBezTo>
                    <a:pt x="53" y="12"/>
                    <a:pt x="53" y="11"/>
                    <a:pt x="53" y="10"/>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24" name="Freeform 119"/>
            <p:cNvSpPr/>
            <p:nvPr/>
          </p:nvSpPr>
          <p:spPr bwMode="auto">
            <a:xfrm>
              <a:off x="7586663" y="2357438"/>
              <a:ext cx="74613" cy="98425"/>
            </a:xfrm>
            <a:custGeom>
              <a:avLst/>
              <a:gdLst>
                <a:gd name="T0" fmla="*/ 25 w 25"/>
                <a:gd name="T1" fmla="*/ 9 h 33"/>
                <a:gd name="T2" fmla="*/ 24 w 25"/>
                <a:gd name="T3" fmla="*/ 7 h 33"/>
                <a:gd name="T4" fmla="*/ 13 w 25"/>
                <a:gd name="T5" fmla="*/ 15 h 33"/>
                <a:gd name="T6" fmla="*/ 2 w 25"/>
                <a:gd name="T7" fmla="*/ 1 h 33"/>
                <a:gd name="T8" fmla="*/ 0 w 25"/>
                <a:gd name="T9" fmla="*/ 3 h 33"/>
                <a:gd name="T10" fmla="*/ 10 w 25"/>
                <a:gd name="T11" fmla="*/ 18 h 33"/>
                <a:gd name="T12" fmla="*/ 10 w 25"/>
                <a:gd name="T13" fmla="*/ 18 h 33"/>
                <a:gd name="T14" fmla="*/ 3 w 25"/>
                <a:gd name="T15" fmla="*/ 25 h 33"/>
                <a:gd name="T16" fmla="*/ 2 w 25"/>
                <a:gd name="T17" fmla="*/ 29 h 33"/>
                <a:gd name="T18" fmla="*/ 3 w 25"/>
                <a:gd name="T19" fmla="*/ 29 h 33"/>
                <a:gd name="T20" fmla="*/ 9 w 25"/>
                <a:gd name="T21" fmla="*/ 24 h 33"/>
                <a:gd name="T22" fmla="*/ 13 w 25"/>
                <a:gd name="T23" fmla="*/ 21 h 33"/>
                <a:gd name="T24" fmla="*/ 22 w 25"/>
                <a:gd name="T25" fmla="*/ 32 h 33"/>
                <a:gd name="T26" fmla="*/ 24 w 25"/>
                <a:gd name="T27" fmla="*/ 31 h 33"/>
                <a:gd name="T28" fmla="*/ 16 w 25"/>
                <a:gd name="T29" fmla="*/ 18 h 33"/>
                <a:gd name="T30" fmla="*/ 25 w 25"/>
                <a:gd name="T31"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3">
                  <a:moveTo>
                    <a:pt x="25" y="9"/>
                  </a:moveTo>
                  <a:cubicBezTo>
                    <a:pt x="25" y="8"/>
                    <a:pt x="25" y="7"/>
                    <a:pt x="24" y="7"/>
                  </a:cubicBezTo>
                  <a:cubicBezTo>
                    <a:pt x="20" y="9"/>
                    <a:pt x="17" y="12"/>
                    <a:pt x="13" y="15"/>
                  </a:cubicBezTo>
                  <a:cubicBezTo>
                    <a:pt x="10" y="10"/>
                    <a:pt x="6" y="5"/>
                    <a:pt x="2" y="1"/>
                  </a:cubicBezTo>
                  <a:cubicBezTo>
                    <a:pt x="1" y="0"/>
                    <a:pt x="0" y="1"/>
                    <a:pt x="0" y="3"/>
                  </a:cubicBezTo>
                  <a:cubicBezTo>
                    <a:pt x="3" y="8"/>
                    <a:pt x="7" y="13"/>
                    <a:pt x="10" y="18"/>
                  </a:cubicBezTo>
                  <a:cubicBezTo>
                    <a:pt x="10" y="18"/>
                    <a:pt x="10" y="18"/>
                    <a:pt x="10" y="18"/>
                  </a:cubicBezTo>
                  <a:cubicBezTo>
                    <a:pt x="8" y="20"/>
                    <a:pt x="5" y="22"/>
                    <a:pt x="3" y="25"/>
                  </a:cubicBezTo>
                  <a:cubicBezTo>
                    <a:pt x="1" y="26"/>
                    <a:pt x="2" y="27"/>
                    <a:pt x="2" y="29"/>
                  </a:cubicBezTo>
                  <a:cubicBezTo>
                    <a:pt x="2" y="30"/>
                    <a:pt x="3" y="30"/>
                    <a:pt x="3" y="29"/>
                  </a:cubicBezTo>
                  <a:cubicBezTo>
                    <a:pt x="4" y="27"/>
                    <a:pt x="7" y="25"/>
                    <a:pt x="9" y="24"/>
                  </a:cubicBezTo>
                  <a:cubicBezTo>
                    <a:pt x="10" y="23"/>
                    <a:pt x="11" y="22"/>
                    <a:pt x="13" y="21"/>
                  </a:cubicBezTo>
                  <a:cubicBezTo>
                    <a:pt x="15" y="25"/>
                    <a:pt x="18" y="29"/>
                    <a:pt x="22" y="32"/>
                  </a:cubicBezTo>
                  <a:cubicBezTo>
                    <a:pt x="23" y="33"/>
                    <a:pt x="25" y="32"/>
                    <a:pt x="24" y="31"/>
                  </a:cubicBezTo>
                  <a:cubicBezTo>
                    <a:pt x="23" y="26"/>
                    <a:pt x="19" y="22"/>
                    <a:pt x="16" y="18"/>
                  </a:cubicBezTo>
                  <a:cubicBezTo>
                    <a:pt x="19" y="15"/>
                    <a:pt x="23" y="13"/>
                    <a:pt x="25" y="9"/>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25" name="Freeform 120"/>
            <p:cNvSpPr/>
            <p:nvPr/>
          </p:nvSpPr>
          <p:spPr bwMode="auto">
            <a:xfrm>
              <a:off x="7670801" y="2257426"/>
              <a:ext cx="112713" cy="157163"/>
            </a:xfrm>
            <a:custGeom>
              <a:avLst/>
              <a:gdLst>
                <a:gd name="T0" fmla="*/ 33 w 38"/>
                <a:gd name="T1" fmla="*/ 29 h 53"/>
                <a:gd name="T2" fmla="*/ 11 w 38"/>
                <a:gd name="T3" fmla="*/ 24 h 53"/>
                <a:gd name="T4" fmla="*/ 7 w 38"/>
                <a:gd name="T5" fmla="*/ 14 h 53"/>
                <a:gd name="T6" fmla="*/ 16 w 38"/>
                <a:gd name="T7" fmla="*/ 3 h 53"/>
                <a:gd name="T8" fmla="*/ 17 w 38"/>
                <a:gd name="T9" fmla="*/ 2 h 53"/>
                <a:gd name="T10" fmla="*/ 16 w 38"/>
                <a:gd name="T11" fmla="*/ 1 h 53"/>
                <a:gd name="T12" fmla="*/ 15 w 38"/>
                <a:gd name="T13" fmla="*/ 0 h 53"/>
                <a:gd name="T14" fmla="*/ 14 w 38"/>
                <a:gd name="T15" fmla="*/ 0 h 53"/>
                <a:gd name="T16" fmla="*/ 14 w 38"/>
                <a:gd name="T17" fmla="*/ 1 h 53"/>
                <a:gd name="T18" fmla="*/ 14 w 38"/>
                <a:gd name="T19" fmla="*/ 2 h 53"/>
                <a:gd name="T20" fmla="*/ 1 w 38"/>
                <a:gd name="T21" fmla="*/ 6 h 53"/>
                <a:gd name="T22" fmla="*/ 0 w 38"/>
                <a:gd name="T23" fmla="*/ 9 h 53"/>
                <a:gd name="T24" fmla="*/ 7 w 38"/>
                <a:gd name="T25" fmla="*/ 28 h 53"/>
                <a:gd name="T26" fmla="*/ 11 w 38"/>
                <a:gd name="T27" fmla="*/ 29 h 53"/>
                <a:gd name="T28" fmla="*/ 29 w 38"/>
                <a:gd name="T29" fmla="*/ 31 h 53"/>
                <a:gd name="T30" fmla="*/ 25 w 38"/>
                <a:gd name="T31" fmla="*/ 46 h 53"/>
                <a:gd name="T32" fmla="*/ 24 w 38"/>
                <a:gd name="T33" fmla="*/ 43 h 53"/>
                <a:gd name="T34" fmla="*/ 22 w 38"/>
                <a:gd name="T35" fmla="*/ 42 h 53"/>
                <a:gd name="T36" fmla="*/ 20 w 38"/>
                <a:gd name="T37" fmla="*/ 49 h 53"/>
                <a:gd name="T38" fmla="*/ 23 w 38"/>
                <a:gd name="T39" fmla="*/ 52 h 53"/>
                <a:gd name="T40" fmla="*/ 33 w 38"/>
                <a:gd name="T41"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53">
                  <a:moveTo>
                    <a:pt x="33" y="29"/>
                  </a:moveTo>
                  <a:cubicBezTo>
                    <a:pt x="30" y="20"/>
                    <a:pt x="18" y="20"/>
                    <a:pt x="11" y="24"/>
                  </a:cubicBezTo>
                  <a:cubicBezTo>
                    <a:pt x="9" y="21"/>
                    <a:pt x="8" y="17"/>
                    <a:pt x="7" y="14"/>
                  </a:cubicBezTo>
                  <a:cubicBezTo>
                    <a:pt x="4" y="7"/>
                    <a:pt x="11" y="6"/>
                    <a:pt x="16" y="3"/>
                  </a:cubicBezTo>
                  <a:cubicBezTo>
                    <a:pt x="17" y="3"/>
                    <a:pt x="17" y="2"/>
                    <a:pt x="17" y="2"/>
                  </a:cubicBezTo>
                  <a:cubicBezTo>
                    <a:pt x="17" y="1"/>
                    <a:pt x="17" y="1"/>
                    <a:pt x="16" y="1"/>
                  </a:cubicBezTo>
                  <a:cubicBezTo>
                    <a:pt x="16" y="0"/>
                    <a:pt x="16" y="0"/>
                    <a:pt x="15" y="0"/>
                  </a:cubicBezTo>
                  <a:cubicBezTo>
                    <a:pt x="15" y="0"/>
                    <a:pt x="14" y="0"/>
                    <a:pt x="14" y="0"/>
                  </a:cubicBezTo>
                  <a:cubicBezTo>
                    <a:pt x="14" y="0"/>
                    <a:pt x="14" y="1"/>
                    <a:pt x="14" y="1"/>
                  </a:cubicBezTo>
                  <a:cubicBezTo>
                    <a:pt x="14" y="1"/>
                    <a:pt x="14" y="2"/>
                    <a:pt x="14" y="2"/>
                  </a:cubicBezTo>
                  <a:cubicBezTo>
                    <a:pt x="12" y="1"/>
                    <a:pt x="2" y="6"/>
                    <a:pt x="1" y="6"/>
                  </a:cubicBezTo>
                  <a:cubicBezTo>
                    <a:pt x="1" y="7"/>
                    <a:pt x="0" y="8"/>
                    <a:pt x="0" y="9"/>
                  </a:cubicBezTo>
                  <a:cubicBezTo>
                    <a:pt x="3" y="15"/>
                    <a:pt x="5" y="22"/>
                    <a:pt x="7" y="28"/>
                  </a:cubicBezTo>
                  <a:cubicBezTo>
                    <a:pt x="8" y="30"/>
                    <a:pt x="10" y="31"/>
                    <a:pt x="11" y="29"/>
                  </a:cubicBezTo>
                  <a:cubicBezTo>
                    <a:pt x="17" y="24"/>
                    <a:pt x="25" y="25"/>
                    <a:pt x="29" y="31"/>
                  </a:cubicBezTo>
                  <a:cubicBezTo>
                    <a:pt x="33" y="37"/>
                    <a:pt x="29" y="43"/>
                    <a:pt x="25" y="46"/>
                  </a:cubicBezTo>
                  <a:cubicBezTo>
                    <a:pt x="25" y="45"/>
                    <a:pt x="25" y="44"/>
                    <a:pt x="24" y="43"/>
                  </a:cubicBezTo>
                  <a:cubicBezTo>
                    <a:pt x="24" y="42"/>
                    <a:pt x="23" y="41"/>
                    <a:pt x="22" y="42"/>
                  </a:cubicBezTo>
                  <a:cubicBezTo>
                    <a:pt x="21" y="46"/>
                    <a:pt x="21" y="46"/>
                    <a:pt x="20" y="49"/>
                  </a:cubicBezTo>
                  <a:cubicBezTo>
                    <a:pt x="19" y="51"/>
                    <a:pt x="21" y="53"/>
                    <a:pt x="23" y="52"/>
                  </a:cubicBezTo>
                  <a:cubicBezTo>
                    <a:pt x="33" y="49"/>
                    <a:pt x="38" y="39"/>
                    <a:pt x="33" y="29"/>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26" name="Freeform 121"/>
            <p:cNvSpPr/>
            <p:nvPr/>
          </p:nvSpPr>
          <p:spPr bwMode="auto">
            <a:xfrm>
              <a:off x="7743826" y="2209801"/>
              <a:ext cx="122238" cy="112713"/>
            </a:xfrm>
            <a:custGeom>
              <a:avLst/>
              <a:gdLst>
                <a:gd name="T0" fmla="*/ 40 w 41"/>
                <a:gd name="T1" fmla="*/ 32 h 38"/>
                <a:gd name="T2" fmla="*/ 3 w 41"/>
                <a:gd name="T3" fmla="*/ 2 h 38"/>
                <a:gd name="T4" fmla="*/ 1 w 41"/>
                <a:gd name="T5" fmla="*/ 3 h 38"/>
                <a:gd name="T6" fmla="*/ 16 w 41"/>
                <a:gd name="T7" fmla="*/ 19 h 38"/>
                <a:gd name="T8" fmla="*/ 35 w 41"/>
                <a:gd name="T9" fmla="*/ 33 h 38"/>
                <a:gd name="T10" fmla="*/ 35 w 41"/>
                <a:gd name="T11" fmla="*/ 34 h 38"/>
                <a:gd name="T12" fmla="*/ 36 w 41"/>
                <a:gd name="T13" fmla="*/ 35 h 38"/>
                <a:gd name="T14" fmla="*/ 40 w 41"/>
                <a:gd name="T15" fmla="*/ 36 h 38"/>
                <a:gd name="T16" fmla="*/ 40 w 41"/>
                <a:gd name="T17" fmla="*/ 35 h 38"/>
                <a:gd name="T18" fmla="*/ 40 w 41"/>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8">
                  <a:moveTo>
                    <a:pt x="40" y="32"/>
                  </a:moveTo>
                  <a:cubicBezTo>
                    <a:pt x="28" y="21"/>
                    <a:pt x="13" y="15"/>
                    <a:pt x="3" y="2"/>
                  </a:cubicBezTo>
                  <a:cubicBezTo>
                    <a:pt x="2" y="0"/>
                    <a:pt x="0" y="2"/>
                    <a:pt x="1" y="3"/>
                  </a:cubicBezTo>
                  <a:cubicBezTo>
                    <a:pt x="4" y="10"/>
                    <a:pt x="10" y="15"/>
                    <a:pt x="16" y="19"/>
                  </a:cubicBezTo>
                  <a:cubicBezTo>
                    <a:pt x="18" y="21"/>
                    <a:pt x="32" y="30"/>
                    <a:pt x="35" y="33"/>
                  </a:cubicBezTo>
                  <a:cubicBezTo>
                    <a:pt x="35" y="34"/>
                    <a:pt x="35" y="34"/>
                    <a:pt x="35" y="34"/>
                  </a:cubicBezTo>
                  <a:cubicBezTo>
                    <a:pt x="35" y="35"/>
                    <a:pt x="36" y="35"/>
                    <a:pt x="36" y="35"/>
                  </a:cubicBezTo>
                  <a:cubicBezTo>
                    <a:pt x="36" y="37"/>
                    <a:pt x="39" y="38"/>
                    <a:pt x="40" y="36"/>
                  </a:cubicBezTo>
                  <a:cubicBezTo>
                    <a:pt x="40" y="36"/>
                    <a:pt x="40" y="35"/>
                    <a:pt x="40" y="35"/>
                  </a:cubicBezTo>
                  <a:cubicBezTo>
                    <a:pt x="41" y="34"/>
                    <a:pt x="41" y="33"/>
                    <a:pt x="40" y="32"/>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27" name="Freeform 122"/>
            <p:cNvSpPr>
              <a:spLocks noEditPoints="1"/>
            </p:cNvSpPr>
            <p:nvPr/>
          </p:nvSpPr>
          <p:spPr bwMode="auto">
            <a:xfrm>
              <a:off x="7794626" y="2203451"/>
              <a:ext cx="50800" cy="41275"/>
            </a:xfrm>
            <a:custGeom>
              <a:avLst/>
              <a:gdLst>
                <a:gd name="T0" fmla="*/ 16 w 17"/>
                <a:gd name="T1" fmla="*/ 7 h 14"/>
                <a:gd name="T2" fmla="*/ 8 w 17"/>
                <a:gd name="T3" fmla="*/ 0 h 14"/>
                <a:gd name="T4" fmla="*/ 1 w 17"/>
                <a:gd name="T5" fmla="*/ 8 h 14"/>
                <a:gd name="T6" fmla="*/ 2 w 17"/>
                <a:gd name="T7" fmla="*/ 8 h 14"/>
                <a:gd name="T8" fmla="*/ 2 w 17"/>
                <a:gd name="T9" fmla="*/ 8 h 14"/>
                <a:gd name="T10" fmla="*/ 8 w 17"/>
                <a:gd name="T11" fmla="*/ 13 h 14"/>
                <a:gd name="T12" fmla="*/ 14 w 17"/>
                <a:gd name="T13" fmla="*/ 12 h 14"/>
                <a:gd name="T14" fmla="*/ 16 w 17"/>
                <a:gd name="T15" fmla="*/ 7 h 14"/>
                <a:gd name="T16" fmla="*/ 5 w 17"/>
                <a:gd name="T17" fmla="*/ 5 h 14"/>
                <a:gd name="T18" fmla="*/ 8 w 17"/>
                <a:gd name="T19" fmla="*/ 4 h 14"/>
                <a:gd name="T20" fmla="*/ 12 w 17"/>
                <a:gd name="T21" fmla="*/ 8 h 14"/>
                <a:gd name="T22" fmla="*/ 5 w 17"/>
                <a:gd name="T23"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4">
                  <a:moveTo>
                    <a:pt x="16" y="7"/>
                  </a:moveTo>
                  <a:cubicBezTo>
                    <a:pt x="16" y="3"/>
                    <a:pt x="12" y="0"/>
                    <a:pt x="8" y="0"/>
                  </a:cubicBezTo>
                  <a:cubicBezTo>
                    <a:pt x="4" y="0"/>
                    <a:pt x="0" y="4"/>
                    <a:pt x="1" y="8"/>
                  </a:cubicBezTo>
                  <a:cubicBezTo>
                    <a:pt x="1" y="8"/>
                    <a:pt x="2" y="8"/>
                    <a:pt x="2" y="8"/>
                  </a:cubicBezTo>
                  <a:cubicBezTo>
                    <a:pt x="2" y="8"/>
                    <a:pt x="2" y="8"/>
                    <a:pt x="2" y="8"/>
                  </a:cubicBezTo>
                  <a:cubicBezTo>
                    <a:pt x="3" y="10"/>
                    <a:pt x="5" y="12"/>
                    <a:pt x="8" y="13"/>
                  </a:cubicBezTo>
                  <a:cubicBezTo>
                    <a:pt x="10" y="14"/>
                    <a:pt x="12" y="13"/>
                    <a:pt x="14" y="12"/>
                  </a:cubicBezTo>
                  <a:cubicBezTo>
                    <a:pt x="16" y="11"/>
                    <a:pt x="17" y="10"/>
                    <a:pt x="16" y="7"/>
                  </a:cubicBezTo>
                  <a:close/>
                  <a:moveTo>
                    <a:pt x="5" y="5"/>
                  </a:moveTo>
                  <a:cubicBezTo>
                    <a:pt x="6" y="5"/>
                    <a:pt x="7" y="4"/>
                    <a:pt x="8" y="4"/>
                  </a:cubicBezTo>
                  <a:cubicBezTo>
                    <a:pt x="10" y="4"/>
                    <a:pt x="12" y="6"/>
                    <a:pt x="12" y="8"/>
                  </a:cubicBezTo>
                  <a:cubicBezTo>
                    <a:pt x="9" y="10"/>
                    <a:pt x="6" y="8"/>
                    <a:pt x="5" y="5"/>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8728" name="Freeform 123"/>
            <p:cNvSpPr>
              <a:spLocks noEditPoints="1"/>
            </p:cNvSpPr>
            <p:nvPr/>
          </p:nvSpPr>
          <p:spPr bwMode="auto">
            <a:xfrm>
              <a:off x="7794626" y="2312988"/>
              <a:ext cx="44450" cy="39688"/>
            </a:xfrm>
            <a:custGeom>
              <a:avLst/>
              <a:gdLst>
                <a:gd name="T0" fmla="*/ 13 w 15"/>
                <a:gd name="T1" fmla="*/ 3 h 13"/>
                <a:gd name="T2" fmla="*/ 7 w 15"/>
                <a:gd name="T3" fmla="*/ 0 h 13"/>
                <a:gd name="T4" fmla="*/ 2 w 15"/>
                <a:gd name="T5" fmla="*/ 3 h 13"/>
                <a:gd name="T6" fmla="*/ 0 w 15"/>
                <a:gd name="T7" fmla="*/ 4 h 13"/>
                <a:gd name="T8" fmla="*/ 1 w 15"/>
                <a:gd name="T9" fmla="*/ 6 h 13"/>
                <a:gd name="T10" fmla="*/ 1 w 15"/>
                <a:gd name="T11" fmla="*/ 9 h 13"/>
                <a:gd name="T12" fmla="*/ 2 w 15"/>
                <a:gd name="T13" fmla="*/ 10 h 13"/>
                <a:gd name="T14" fmla="*/ 4 w 15"/>
                <a:gd name="T15" fmla="*/ 11 h 13"/>
                <a:gd name="T16" fmla="*/ 13 w 15"/>
                <a:gd name="T17" fmla="*/ 12 h 13"/>
                <a:gd name="T18" fmla="*/ 14 w 15"/>
                <a:gd name="T19" fmla="*/ 10 h 13"/>
                <a:gd name="T20" fmla="*/ 13 w 15"/>
                <a:gd name="T21" fmla="*/ 3 h 13"/>
                <a:gd name="T22" fmla="*/ 4 w 15"/>
                <a:gd name="T23" fmla="*/ 7 h 13"/>
                <a:gd name="T24" fmla="*/ 7 w 15"/>
                <a:gd name="T25" fmla="*/ 5 h 13"/>
                <a:gd name="T26" fmla="*/ 10 w 15"/>
                <a:gd name="T27" fmla="*/ 6 h 13"/>
                <a:gd name="T28" fmla="*/ 10 w 15"/>
                <a:gd name="T29" fmla="*/ 9 h 13"/>
                <a:gd name="T30" fmla="*/ 4 w 15"/>
                <a:gd name="T31"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3">
                  <a:moveTo>
                    <a:pt x="13" y="3"/>
                  </a:moveTo>
                  <a:cubicBezTo>
                    <a:pt x="11" y="1"/>
                    <a:pt x="9" y="0"/>
                    <a:pt x="7" y="0"/>
                  </a:cubicBezTo>
                  <a:cubicBezTo>
                    <a:pt x="5" y="0"/>
                    <a:pt x="3" y="2"/>
                    <a:pt x="2" y="3"/>
                  </a:cubicBezTo>
                  <a:cubicBezTo>
                    <a:pt x="1" y="3"/>
                    <a:pt x="0" y="3"/>
                    <a:pt x="0" y="4"/>
                  </a:cubicBezTo>
                  <a:cubicBezTo>
                    <a:pt x="0" y="5"/>
                    <a:pt x="1" y="5"/>
                    <a:pt x="1" y="6"/>
                  </a:cubicBezTo>
                  <a:cubicBezTo>
                    <a:pt x="1" y="7"/>
                    <a:pt x="1" y="8"/>
                    <a:pt x="1" y="9"/>
                  </a:cubicBezTo>
                  <a:cubicBezTo>
                    <a:pt x="2" y="10"/>
                    <a:pt x="2" y="10"/>
                    <a:pt x="2" y="10"/>
                  </a:cubicBezTo>
                  <a:cubicBezTo>
                    <a:pt x="3" y="10"/>
                    <a:pt x="3" y="11"/>
                    <a:pt x="4" y="11"/>
                  </a:cubicBezTo>
                  <a:cubicBezTo>
                    <a:pt x="7" y="13"/>
                    <a:pt x="11" y="13"/>
                    <a:pt x="13" y="12"/>
                  </a:cubicBezTo>
                  <a:cubicBezTo>
                    <a:pt x="14" y="11"/>
                    <a:pt x="14" y="11"/>
                    <a:pt x="14" y="10"/>
                  </a:cubicBezTo>
                  <a:cubicBezTo>
                    <a:pt x="14" y="7"/>
                    <a:pt x="15" y="5"/>
                    <a:pt x="13" y="3"/>
                  </a:cubicBezTo>
                  <a:close/>
                  <a:moveTo>
                    <a:pt x="4" y="7"/>
                  </a:moveTo>
                  <a:cubicBezTo>
                    <a:pt x="5" y="6"/>
                    <a:pt x="6" y="5"/>
                    <a:pt x="7" y="5"/>
                  </a:cubicBezTo>
                  <a:cubicBezTo>
                    <a:pt x="8" y="4"/>
                    <a:pt x="9" y="5"/>
                    <a:pt x="10" y="6"/>
                  </a:cubicBezTo>
                  <a:cubicBezTo>
                    <a:pt x="10" y="6"/>
                    <a:pt x="10" y="7"/>
                    <a:pt x="10" y="9"/>
                  </a:cubicBezTo>
                  <a:cubicBezTo>
                    <a:pt x="8" y="9"/>
                    <a:pt x="6" y="8"/>
                    <a:pt x="4" y="7"/>
                  </a:cubicBezTo>
                  <a:close/>
                </a:path>
              </a:pathLst>
            </a:custGeom>
            <a:solidFill>
              <a:srgbClr val="8484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48729" name="文本框 64"/>
          <p:cNvSpPr txBox="1"/>
          <p:nvPr/>
        </p:nvSpPr>
        <p:spPr>
          <a:xfrm>
            <a:off x="5006847" y="881982"/>
            <a:ext cx="3460115" cy="972820"/>
          </a:xfrm>
          <a:prstGeom prst="rect">
            <a:avLst/>
          </a:prstGeom>
          <a:noFill/>
        </p:spPr>
        <p:txBody>
          <a:bodyPr wrap="square" rtlCol="0">
            <a:spAutoFit/>
          </a:bodyPr>
          <a:lstStyle/>
          <a:p>
            <a:r>
              <a:rPr lang="en-US" altLang="zh-CN" sz="5400" dirty="0">
                <a:solidFill>
                  <a:schemeClr val="bg1"/>
                </a:solidFill>
                <a:latin typeface="微软雅黑" panose="020B0503020204020204" pitchFamily="34" charset="-122"/>
                <a:ea typeface="微软雅黑" panose="020B0503020204020204" pitchFamily="34" charset="-122"/>
              </a:rPr>
              <a:t>Demo</a:t>
            </a:r>
            <a:r>
              <a:rPr lang="en-US" altLang="zh-CN" sz="3600" dirty="0">
                <a:solidFill>
                  <a:schemeClr val="bg1"/>
                </a:solidFill>
                <a:latin typeface="微软雅黑" panose="020B0503020204020204" pitchFamily="34" charset="-122"/>
                <a:ea typeface="微软雅黑" panose="020B0503020204020204" pitchFamily="34" charset="-122"/>
              </a:rPr>
              <a:t> </a:t>
            </a:r>
          </a:p>
        </p:txBody>
      </p:sp>
      <p:cxnSp>
        <p:nvCxnSpPr>
          <p:cNvPr id="3145759" name="直接连接符 66"/>
          <p:cNvCxnSpPr>
            <a:cxnSpLocks/>
          </p:cNvCxnSpPr>
          <p:nvPr/>
        </p:nvCxnSpPr>
        <p:spPr>
          <a:xfrm>
            <a:off x="2492428" y="1368178"/>
            <a:ext cx="836565" cy="0"/>
          </a:xfrm>
          <a:prstGeom prst="line">
            <a:avLst/>
          </a:prstGeom>
          <a:ln>
            <a:solidFill>
              <a:srgbClr val="44BE9B"/>
            </a:solidFill>
          </a:ln>
        </p:spPr>
        <p:style>
          <a:lnRef idx="1">
            <a:schemeClr val="accent1"/>
          </a:lnRef>
          <a:fillRef idx="0">
            <a:schemeClr val="accent1"/>
          </a:fillRef>
          <a:effectRef idx="0">
            <a:schemeClr val="accent1"/>
          </a:effectRef>
          <a:fontRef idx="minor">
            <a:schemeClr val="tx1"/>
          </a:fontRef>
        </p:style>
      </p:cxnSp>
      <p:cxnSp>
        <p:nvCxnSpPr>
          <p:cNvPr id="3145760" name="直接连接符 67"/>
          <p:cNvCxnSpPr>
            <a:cxnSpLocks/>
          </p:cNvCxnSpPr>
          <p:nvPr/>
        </p:nvCxnSpPr>
        <p:spPr>
          <a:xfrm>
            <a:off x="8422027" y="1368178"/>
            <a:ext cx="907763" cy="0"/>
          </a:xfrm>
          <a:prstGeom prst="line">
            <a:avLst/>
          </a:prstGeom>
          <a:ln>
            <a:solidFill>
              <a:srgbClr val="44BE9B"/>
            </a:solidFill>
          </a:ln>
        </p:spPr>
        <p:style>
          <a:lnRef idx="1">
            <a:schemeClr val="accent1"/>
          </a:lnRef>
          <a:fillRef idx="0">
            <a:schemeClr val="accent1"/>
          </a:fillRef>
          <a:effectRef idx="0">
            <a:schemeClr val="accent1"/>
          </a:effectRef>
          <a:fontRef idx="minor">
            <a:schemeClr val="tx1"/>
          </a:fontRef>
        </p:style>
      </p:cxnSp>
      <p:sp>
        <p:nvSpPr>
          <p:cNvPr id="1048730" name="等腰三角形 68"/>
          <p:cNvSpPr/>
          <p:nvPr/>
        </p:nvSpPr>
        <p:spPr>
          <a:xfrm rot="16200000">
            <a:off x="9673783" y="1296058"/>
            <a:ext cx="125512" cy="270186"/>
          </a:xfrm>
          <a:prstGeom prst="triangle">
            <a:avLst>
              <a:gd name="adj" fmla="val 55499"/>
            </a:avLst>
          </a:prstGeom>
          <a:solidFill>
            <a:srgbClr val="44BE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731" name="等腰三角形 69"/>
          <p:cNvSpPr/>
          <p:nvPr/>
        </p:nvSpPr>
        <p:spPr>
          <a:xfrm rot="13339599">
            <a:off x="9451291" y="1071659"/>
            <a:ext cx="62120" cy="174653"/>
          </a:xfrm>
          <a:prstGeom prst="triangle">
            <a:avLst>
              <a:gd name="adj" fmla="val 55499"/>
            </a:avLst>
          </a:prstGeom>
          <a:solidFill>
            <a:srgbClr val="44BE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Tm="3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文本框 4"/>
          <p:cNvSpPr txBox="1"/>
          <p:nvPr/>
        </p:nvSpPr>
        <p:spPr>
          <a:xfrm>
            <a:off x="4023360" y="2174432"/>
            <a:ext cx="4465725" cy="1754326"/>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Message Digest &amp; </a:t>
            </a:r>
            <a:r>
              <a:rPr lang="en-US" altLang="zh-CN" sz="3600" dirty="0" smtClean="0">
                <a:solidFill>
                  <a:schemeClr val="bg1"/>
                </a:solidFill>
                <a:latin typeface="微软雅黑" panose="020B0503020204020204" pitchFamily="34" charset="-122"/>
                <a:ea typeface="微软雅黑" panose="020B0503020204020204" pitchFamily="34" charset="-122"/>
              </a:rPr>
              <a:t>Public key encryption</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048733" name="文本框 2"/>
          <p:cNvSpPr txBox="1"/>
          <p:nvPr/>
        </p:nvSpPr>
        <p:spPr>
          <a:xfrm>
            <a:off x="3299911" y="2544756"/>
            <a:ext cx="1338348" cy="1015663"/>
          </a:xfrm>
          <a:prstGeom prst="rect">
            <a:avLst/>
          </a:prstGeom>
          <a:noFill/>
        </p:spPr>
        <p:txBody>
          <a:bodyPr wrap="square" rtlCol="0">
            <a:spAutoFit/>
          </a:bodyPr>
          <a:lstStyle/>
          <a:p>
            <a:r>
              <a:rPr lang="en-US" altLang="zh-CN" sz="6000" dirty="0">
                <a:solidFill>
                  <a:srgbClr val="C0CA33"/>
                </a:solidFill>
                <a:latin typeface="等线" panose="02010600030101010101" pitchFamily="2" charset="-122"/>
                <a:ea typeface="等线" panose="02010600030101010101" pitchFamily="2" charset="-122"/>
              </a:rPr>
              <a:t>2</a:t>
            </a:r>
            <a:endParaRPr lang="zh-CN" altLang="en-US" sz="6000" dirty="0">
              <a:solidFill>
                <a:srgbClr val="C0CA33"/>
              </a:solidFill>
              <a:latin typeface="等线" panose="02010600030101010101" pitchFamily="2" charset="-122"/>
              <a:ea typeface="等线" panose="02010600030101010101" pitchFamily="2" charset="-122"/>
            </a:endParaRPr>
          </a:p>
        </p:txBody>
      </p:sp>
      <p:cxnSp>
        <p:nvCxnSpPr>
          <p:cNvPr id="3145761" name="直接连接符 6"/>
          <p:cNvCxnSpPr>
            <a:cxnSpLocks/>
          </p:cNvCxnSpPr>
          <p:nvPr/>
        </p:nvCxnSpPr>
        <p:spPr>
          <a:xfrm>
            <a:off x="2463346" y="3051596"/>
            <a:ext cx="836565" cy="0"/>
          </a:xfrm>
          <a:prstGeom prst="line">
            <a:avLst/>
          </a:prstGeom>
          <a:ln>
            <a:solidFill>
              <a:srgbClr val="C0CA33"/>
            </a:solidFill>
          </a:ln>
        </p:spPr>
        <p:style>
          <a:lnRef idx="1">
            <a:schemeClr val="accent1"/>
          </a:lnRef>
          <a:fillRef idx="0">
            <a:schemeClr val="accent1"/>
          </a:fillRef>
          <a:effectRef idx="0">
            <a:schemeClr val="accent1"/>
          </a:effectRef>
          <a:fontRef idx="minor">
            <a:schemeClr val="tx1"/>
          </a:fontRef>
        </p:style>
      </p:cxnSp>
      <p:cxnSp>
        <p:nvCxnSpPr>
          <p:cNvPr id="3145762" name="直接连接符 8"/>
          <p:cNvCxnSpPr>
            <a:cxnSpLocks/>
          </p:cNvCxnSpPr>
          <p:nvPr/>
        </p:nvCxnSpPr>
        <p:spPr>
          <a:xfrm>
            <a:off x="8888880" y="3051596"/>
            <a:ext cx="907763" cy="0"/>
          </a:xfrm>
          <a:prstGeom prst="line">
            <a:avLst/>
          </a:prstGeom>
          <a:ln>
            <a:solidFill>
              <a:srgbClr val="C0CA33"/>
            </a:solidFill>
          </a:ln>
        </p:spPr>
        <p:style>
          <a:lnRef idx="1">
            <a:schemeClr val="accent1"/>
          </a:lnRef>
          <a:fillRef idx="0">
            <a:schemeClr val="accent1"/>
          </a:fillRef>
          <a:effectRef idx="0">
            <a:schemeClr val="accent1"/>
          </a:effectRef>
          <a:fontRef idx="minor">
            <a:schemeClr val="tx1"/>
          </a:fontRef>
        </p:style>
      </p:cxnSp>
      <p:sp>
        <p:nvSpPr>
          <p:cNvPr id="1048734" name="等腰三角形 7"/>
          <p:cNvSpPr/>
          <p:nvPr/>
        </p:nvSpPr>
        <p:spPr>
          <a:xfrm rot="16200000">
            <a:off x="10136191" y="2853746"/>
            <a:ext cx="125512" cy="270186"/>
          </a:xfrm>
          <a:prstGeom prst="triangle">
            <a:avLst>
              <a:gd name="adj" fmla="val 55499"/>
            </a:avLst>
          </a:prstGeom>
          <a:solidFill>
            <a:srgbClr val="C0C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735" name="等腰三角形 10"/>
          <p:cNvSpPr/>
          <p:nvPr/>
        </p:nvSpPr>
        <p:spPr>
          <a:xfrm rot="13339599">
            <a:off x="9878139" y="2816037"/>
            <a:ext cx="62120" cy="174653"/>
          </a:xfrm>
          <a:prstGeom prst="triangle">
            <a:avLst>
              <a:gd name="adj" fmla="val 55499"/>
            </a:avLst>
          </a:prstGeom>
          <a:solidFill>
            <a:srgbClr val="C0C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733"/>
                                        </p:tgtEl>
                                        <p:attrNameLst>
                                          <p:attrName>style.visibility</p:attrName>
                                        </p:attrNameLst>
                                      </p:cBhvr>
                                      <p:to>
                                        <p:strVal val="visible"/>
                                      </p:to>
                                    </p:set>
                                    <p:animEffect transition="in" filter="barn(outVertical)">
                                      <p:cBhvr>
                                        <p:cTn id="7" dur="300"/>
                                        <p:tgtEl>
                                          <p:spTgt spid="104873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48732"/>
                                        </p:tgtEl>
                                        <p:attrNameLst>
                                          <p:attrName>style.visibility</p:attrName>
                                        </p:attrNameLst>
                                      </p:cBhvr>
                                      <p:to>
                                        <p:strVal val="visible"/>
                                      </p:to>
                                    </p:set>
                                    <p:animEffect transition="in" filter="wipe(down)">
                                      <p:cBhvr>
                                        <p:cTn id="11" dur="300"/>
                                        <p:tgtEl>
                                          <p:spTgt spid="1048732"/>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145761"/>
                                        </p:tgtEl>
                                        <p:attrNameLst>
                                          <p:attrName>style.visibility</p:attrName>
                                        </p:attrNameLst>
                                      </p:cBhvr>
                                      <p:to>
                                        <p:strVal val="visible"/>
                                      </p:to>
                                    </p:set>
                                    <p:animEffect transition="in" filter="wipe(right)">
                                      <p:cBhvr>
                                        <p:cTn id="15" dur="300"/>
                                        <p:tgtEl>
                                          <p:spTgt spid="3145761"/>
                                        </p:tgtEl>
                                      </p:cBhvr>
                                    </p:animEffect>
                                  </p:childTnLst>
                                </p:cTn>
                              </p:par>
                              <p:par>
                                <p:cTn id="16" presetID="22" presetClass="entr" presetSubtype="8" fill="hold" nodeType="withEffect">
                                  <p:stCondLst>
                                    <p:cond delay="0"/>
                                  </p:stCondLst>
                                  <p:childTnLst>
                                    <p:set>
                                      <p:cBhvr>
                                        <p:cTn id="17" dur="1" fill="hold">
                                          <p:stCondLst>
                                            <p:cond delay="0"/>
                                          </p:stCondLst>
                                        </p:cTn>
                                        <p:tgtEl>
                                          <p:spTgt spid="3145762"/>
                                        </p:tgtEl>
                                        <p:attrNameLst>
                                          <p:attrName>style.visibility</p:attrName>
                                        </p:attrNameLst>
                                      </p:cBhvr>
                                      <p:to>
                                        <p:strVal val="visible"/>
                                      </p:to>
                                    </p:set>
                                    <p:animEffect transition="in" filter="wipe(left)">
                                      <p:cBhvr>
                                        <p:cTn id="18" dur="300"/>
                                        <p:tgtEl>
                                          <p:spTgt spid="3145762"/>
                                        </p:tgtEl>
                                      </p:cBhvr>
                                    </p:animEffect>
                                  </p:childTnLst>
                                </p:cTn>
                              </p:par>
                              <p:par>
                                <p:cTn id="19" presetID="53" presetClass="entr" presetSubtype="16" fill="hold" grpId="0" nodeType="withEffect">
                                  <p:stCondLst>
                                    <p:cond delay="900"/>
                                  </p:stCondLst>
                                  <p:childTnLst>
                                    <p:set>
                                      <p:cBhvr>
                                        <p:cTn id="20" dur="1" fill="hold">
                                          <p:stCondLst>
                                            <p:cond delay="0"/>
                                          </p:stCondLst>
                                        </p:cTn>
                                        <p:tgtEl>
                                          <p:spTgt spid="1048734"/>
                                        </p:tgtEl>
                                        <p:attrNameLst>
                                          <p:attrName>style.visibility</p:attrName>
                                        </p:attrNameLst>
                                      </p:cBhvr>
                                      <p:to>
                                        <p:strVal val="visible"/>
                                      </p:to>
                                    </p:set>
                                    <p:anim calcmode="lin" valueType="num">
                                      <p:cBhvr>
                                        <p:cTn id="21" dur="150" fill="hold"/>
                                        <p:tgtEl>
                                          <p:spTgt spid="1048734"/>
                                        </p:tgtEl>
                                        <p:attrNameLst>
                                          <p:attrName>ppt_w</p:attrName>
                                        </p:attrNameLst>
                                      </p:cBhvr>
                                      <p:tavLst>
                                        <p:tav tm="0">
                                          <p:val>
                                            <p:fltVal val="0"/>
                                          </p:val>
                                        </p:tav>
                                        <p:tav tm="100000">
                                          <p:val>
                                            <p:strVal val="#ppt_w"/>
                                          </p:val>
                                        </p:tav>
                                      </p:tavLst>
                                    </p:anim>
                                    <p:anim calcmode="lin" valueType="num">
                                      <p:cBhvr>
                                        <p:cTn id="22" dur="150" fill="hold"/>
                                        <p:tgtEl>
                                          <p:spTgt spid="1048734"/>
                                        </p:tgtEl>
                                        <p:attrNameLst>
                                          <p:attrName>ppt_h</p:attrName>
                                        </p:attrNameLst>
                                      </p:cBhvr>
                                      <p:tavLst>
                                        <p:tav tm="0">
                                          <p:val>
                                            <p:fltVal val="0"/>
                                          </p:val>
                                        </p:tav>
                                        <p:tav tm="100000">
                                          <p:val>
                                            <p:strVal val="#ppt_h"/>
                                          </p:val>
                                        </p:tav>
                                      </p:tavLst>
                                    </p:anim>
                                    <p:animEffect transition="in" filter="fade">
                                      <p:cBhvr>
                                        <p:cTn id="23" dur="150"/>
                                        <p:tgtEl>
                                          <p:spTgt spid="1048734"/>
                                        </p:tgtEl>
                                      </p:cBhvr>
                                    </p:animEffect>
                                  </p:childTnLst>
                                </p:cTn>
                              </p:par>
                              <p:par>
                                <p:cTn id="24" presetID="49" presetClass="path" presetSubtype="0" accel="100000" fill="hold" grpId="1" nodeType="withEffect">
                                  <p:stCondLst>
                                    <p:cond delay="1000"/>
                                  </p:stCondLst>
                                  <p:childTnLst>
                                    <p:animMotion origin="layout" path="M -0.03594 -3.29597E-17 L -4.16667E-7 -3.29597E-17 " pathEditMode="relative" rAng="0" ptsTypes="AA">
                                      <p:cBhvr>
                                        <p:cTn id="25" dur="100" fill="hold"/>
                                        <p:tgtEl>
                                          <p:spTgt spid="1048734"/>
                                        </p:tgtEl>
                                        <p:attrNameLst>
                                          <p:attrName>ppt_x</p:attrName>
                                          <p:attrName>ppt_y</p:attrName>
                                        </p:attrNameLst>
                                      </p:cBhvr>
                                      <p:rCtr x="1797" y="0"/>
                                    </p:animMotion>
                                  </p:childTnLst>
                                </p:cTn>
                              </p:par>
                              <p:par>
                                <p:cTn id="26" presetID="22" presetClass="exit" presetSubtype="1" fill="hold" grpId="2" nodeType="withEffect">
                                  <p:stCondLst>
                                    <p:cond delay="1100"/>
                                  </p:stCondLst>
                                  <p:childTnLst>
                                    <p:animEffect transition="out" filter="wipe(up)">
                                      <p:cBhvr>
                                        <p:cTn id="27" dur="340"/>
                                        <p:tgtEl>
                                          <p:spTgt spid="1048734"/>
                                        </p:tgtEl>
                                      </p:cBhvr>
                                    </p:animEffect>
                                    <p:set>
                                      <p:cBhvr>
                                        <p:cTn id="28" dur="1" fill="hold">
                                          <p:stCondLst>
                                            <p:cond delay="339"/>
                                          </p:stCondLst>
                                        </p:cTn>
                                        <p:tgtEl>
                                          <p:spTgt spid="1048734"/>
                                        </p:tgtEl>
                                        <p:attrNameLst>
                                          <p:attrName>style.visibility</p:attrName>
                                        </p:attrNameLst>
                                      </p:cBhvr>
                                      <p:to>
                                        <p:strVal val="hidden"/>
                                      </p:to>
                                    </p:set>
                                  </p:childTnLst>
                                </p:cTn>
                              </p:par>
                              <p:par>
                                <p:cTn id="29" presetID="53" presetClass="entr" presetSubtype="16" fill="hold" grpId="0" nodeType="withEffect">
                                  <p:stCondLst>
                                    <p:cond delay="900"/>
                                  </p:stCondLst>
                                  <p:childTnLst>
                                    <p:set>
                                      <p:cBhvr>
                                        <p:cTn id="30" dur="1" fill="hold">
                                          <p:stCondLst>
                                            <p:cond delay="0"/>
                                          </p:stCondLst>
                                        </p:cTn>
                                        <p:tgtEl>
                                          <p:spTgt spid="1048735"/>
                                        </p:tgtEl>
                                        <p:attrNameLst>
                                          <p:attrName>style.visibility</p:attrName>
                                        </p:attrNameLst>
                                      </p:cBhvr>
                                      <p:to>
                                        <p:strVal val="visible"/>
                                      </p:to>
                                    </p:set>
                                    <p:anim calcmode="lin" valueType="num">
                                      <p:cBhvr>
                                        <p:cTn id="31" dur="150" fill="hold"/>
                                        <p:tgtEl>
                                          <p:spTgt spid="1048735"/>
                                        </p:tgtEl>
                                        <p:attrNameLst>
                                          <p:attrName>ppt_w</p:attrName>
                                        </p:attrNameLst>
                                      </p:cBhvr>
                                      <p:tavLst>
                                        <p:tav tm="0">
                                          <p:val>
                                            <p:fltVal val="0"/>
                                          </p:val>
                                        </p:tav>
                                        <p:tav tm="100000">
                                          <p:val>
                                            <p:strVal val="#ppt_w"/>
                                          </p:val>
                                        </p:tav>
                                      </p:tavLst>
                                    </p:anim>
                                    <p:anim calcmode="lin" valueType="num">
                                      <p:cBhvr>
                                        <p:cTn id="32" dur="150" fill="hold"/>
                                        <p:tgtEl>
                                          <p:spTgt spid="1048735"/>
                                        </p:tgtEl>
                                        <p:attrNameLst>
                                          <p:attrName>ppt_h</p:attrName>
                                        </p:attrNameLst>
                                      </p:cBhvr>
                                      <p:tavLst>
                                        <p:tav tm="0">
                                          <p:val>
                                            <p:fltVal val="0"/>
                                          </p:val>
                                        </p:tav>
                                        <p:tav tm="100000">
                                          <p:val>
                                            <p:strVal val="#ppt_h"/>
                                          </p:val>
                                        </p:tav>
                                      </p:tavLst>
                                    </p:anim>
                                    <p:animEffect transition="in" filter="fade">
                                      <p:cBhvr>
                                        <p:cTn id="33" dur="150"/>
                                        <p:tgtEl>
                                          <p:spTgt spid="1048735"/>
                                        </p:tgtEl>
                                      </p:cBhvr>
                                    </p:animEffect>
                                  </p:childTnLst>
                                </p:cTn>
                              </p:par>
                              <p:par>
                                <p:cTn id="34" presetID="49" presetClass="path" presetSubtype="0" accel="100000" fill="hold" grpId="1" nodeType="withEffect">
                                  <p:stCondLst>
                                    <p:cond delay="1000"/>
                                  </p:stCondLst>
                                  <p:childTnLst>
                                    <p:animMotion origin="layout" path="M -4.16667E-7 3.7037E-7 L 0.01693 -0.02963 " pathEditMode="relative" rAng="0" ptsTypes="AA">
                                      <p:cBhvr>
                                        <p:cTn id="35" dur="100" fill="hold"/>
                                        <p:tgtEl>
                                          <p:spTgt spid="1048735"/>
                                        </p:tgtEl>
                                        <p:attrNameLst>
                                          <p:attrName>ppt_x</p:attrName>
                                          <p:attrName>ppt_y</p:attrName>
                                        </p:attrNameLst>
                                      </p:cBhvr>
                                      <p:rCtr x="846" y="-1481"/>
                                    </p:animMotion>
                                  </p:childTnLst>
                                </p:cTn>
                              </p:par>
                              <p:par>
                                <p:cTn id="36" presetID="22" presetClass="exit" presetSubtype="1" fill="hold" grpId="2" nodeType="withEffect">
                                  <p:stCondLst>
                                    <p:cond delay="1100"/>
                                  </p:stCondLst>
                                  <p:childTnLst>
                                    <p:animEffect transition="out" filter="wipe(up)">
                                      <p:cBhvr>
                                        <p:cTn id="37" dur="340"/>
                                        <p:tgtEl>
                                          <p:spTgt spid="1048735"/>
                                        </p:tgtEl>
                                      </p:cBhvr>
                                    </p:animEffect>
                                    <p:set>
                                      <p:cBhvr>
                                        <p:cTn id="38" dur="1" fill="hold">
                                          <p:stCondLst>
                                            <p:cond delay="339"/>
                                          </p:stCondLst>
                                        </p:cTn>
                                        <p:tgtEl>
                                          <p:spTgt spid="10487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2" grpId="0"/>
      <p:bldP spid="1048733" grpId="0"/>
      <p:bldP spid="1048734" grpId="0" animBg="1"/>
      <p:bldP spid="1048734" grpId="1" animBg="1"/>
      <p:bldP spid="1048734" grpId="2" animBg="1"/>
      <p:bldP spid="1048735" grpId="0" animBg="1"/>
      <p:bldP spid="1048735" grpId="1" animBg="1"/>
      <p:bldP spid="1048735"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文本框 2"/>
          <p:cNvSpPr txBox="1"/>
          <p:nvPr/>
        </p:nvSpPr>
        <p:spPr>
          <a:xfrm>
            <a:off x="960694" y="198114"/>
            <a:ext cx="1358468" cy="1030932"/>
          </a:xfrm>
          <a:prstGeom prst="rect">
            <a:avLst/>
          </a:prstGeom>
          <a:noFill/>
        </p:spPr>
        <p:txBody>
          <a:bodyPr wrap="square" rtlCol="0">
            <a:spAutoFit/>
          </a:bodyPr>
          <a:lstStyle/>
          <a:p>
            <a:r>
              <a:rPr lang="en-US" altLang="zh-CN" sz="6000" dirty="0">
                <a:solidFill>
                  <a:srgbClr val="C0CA33"/>
                </a:solidFill>
                <a:latin typeface="等线" panose="02010600030101010101" pitchFamily="2" charset="-122"/>
                <a:ea typeface="等线" panose="02010600030101010101" pitchFamily="2" charset="-122"/>
              </a:rPr>
              <a:t>2.1</a:t>
            </a:r>
            <a:endParaRPr lang="zh-CN" altLang="en-US" sz="6000" dirty="0">
              <a:solidFill>
                <a:srgbClr val="C0CA33"/>
              </a:solidFill>
              <a:latin typeface="等线" panose="02010600030101010101" pitchFamily="2" charset="-122"/>
              <a:ea typeface="等线" panose="02010600030101010101" pitchFamily="2" charset="-122"/>
            </a:endParaRPr>
          </a:p>
        </p:txBody>
      </p:sp>
      <p:sp>
        <p:nvSpPr>
          <p:cNvPr id="1048737" name="文本框 5"/>
          <p:cNvSpPr txBox="1"/>
          <p:nvPr/>
        </p:nvSpPr>
        <p:spPr>
          <a:xfrm>
            <a:off x="4349921" y="2995070"/>
            <a:ext cx="5158384"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Message Digest</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736"/>
                                        </p:tgtEl>
                                        <p:attrNameLst>
                                          <p:attrName>style.visibility</p:attrName>
                                        </p:attrNameLst>
                                      </p:cBhvr>
                                      <p:to>
                                        <p:strVal val="visible"/>
                                      </p:to>
                                    </p:set>
                                    <p:animEffect transition="in" filter="barn(outVertical)">
                                      <p:cBhvr>
                                        <p:cTn id="7" dur="500"/>
                                        <p:tgtEl>
                                          <p:spTgt spid="10487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737"/>
                                        </p:tgtEl>
                                        <p:attrNameLst>
                                          <p:attrName>style.visibility</p:attrName>
                                        </p:attrNameLst>
                                      </p:cBhvr>
                                      <p:to>
                                        <p:strVal val="visible"/>
                                      </p:to>
                                    </p:set>
                                    <p:animEffect transition="in" filter="wipe(left)">
                                      <p:cBhvr>
                                        <p:cTn id="11" dur="500"/>
                                        <p:tgtEl>
                                          <p:spTgt spid="1048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6" grpId="0"/>
      <p:bldP spid="10487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Rectangle 2"/>
          <p:cNvSpPr/>
          <p:nvPr/>
        </p:nvSpPr>
        <p:spPr>
          <a:xfrm>
            <a:off x="1838035" y="1840728"/>
            <a:ext cx="9070110" cy="3970318"/>
          </a:xfrm>
          <a:prstGeom prst="rect">
            <a:avLst/>
          </a:prstGeom>
        </p:spPr>
        <p:txBody>
          <a:bodyPr wrap="square">
            <a:spAutoFit/>
          </a:bodyPr>
          <a:lstStyle/>
          <a:p>
            <a:r>
              <a:rPr lang="en-US" altLang="zh-CN" sz="2800" dirty="0">
                <a:solidFill>
                  <a:srgbClr val="ABB2BF"/>
                </a:solidFill>
              </a:rPr>
              <a:t>A message digest is a </a:t>
            </a:r>
            <a:r>
              <a:rPr lang="en-US" altLang="zh-CN" sz="2800" i="1" dirty="0">
                <a:solidFill>
                  <a:schemeClr val="bg1"/>
                </a:solidFill>
              </a:rPr>
              <a:t>one-way</a:t>
            </a:r>
            <a:r>
              <a:rPr lang="en-US" altLang="zh-CN" sz="2800" dirty="0">
                <a:solidFill>
                  <a:schemeClr val="bg1"/>
                </a:solidFill>
              </a:rPr>
              <a:t> </a:t>
            </a:r>
            <a:r>
              <a:rPr lang="en-US" altLang="zh-CN" sz="2800" dirty="0">
                <a:solidFill>
                  <a:srgbClr val="ABB2BF"/>
                </a:solidFill>
              </a:rPr>
              <a:t>hash function that ensures the integrity of a message. Message digests take a message as input and generate a block of bits, usually several hundred bits long, that represents the fingerprint of the message. A small change in the message creates a </a:t>
            </a:r>
            <a:r>
              <a:rPr lang="en-US" altLang="zh-CN" sz="2800" b="1" dirty="0">
                <a:solidFill>
                  <a:schemeClr val="bg1"/>
                </a:solidFill>
              </a:rPr>
              <a:t>noticeable</a:t>
            </a:r>
            <a:r>
              <a:rPr lang="en-US" altLang="zh-CN" sz="2800" dirty="0">
                <a:solidFill>
                  <a:srgbClr val="ABB2BF"/>
                </a:solidFill>
              </a:rPr>
              <a:t> change in the fingerprint. It is a simple matter to generate the fingerprint from the message, but quite difficult to generate a message that matches a given fingerprint.</a:t>
            </a:r>
            <a:endParaRPr lang="zh-CN" altLang="en-US" sz="2800" dirty="0"/>
          </a:p>
        </p:txBody>
      </p:sp>
      <p:sp>
        <p:nvSpPr>
          <p:cNvPr id="1048739" name="Rectangle 3"/>
          <p:cNvSpPr/>
          <p:nvPr/>
        </p:nvSpPr>
        <p:spPr>
          <a:xfrm>
            <a:off x="1838035" y="732043"/>
            <a:ext cx="6382939" cy="584775"/>
          </a:xfrm>
          <a:prstGeom prst="rect">
            <a:avLst/>
          </a:prstGeom>
        </p:spPr>
        <p:txBody>
          <a:bodyPr wrap="square">
            <a:spAutoFit/>
          </a:bodyPr>
          <a:lstStyle/>
          <a:p>
            <a:r>
              <a:rPr lang="en-US" altLang="zh-CN" sz="3200" dirty="0">
                <a:solidFill>
                  <a:srgbClr val="FFFFFF"/>
                </a:solidFill>
                <a:latin typeface="微软雅黑" panose="020B0503020204020204" pitchFamily="34" charset="-122"/>
                <a:ea typeface="微软雅黑" panose="020B0503020204020204" pitchFamily="34" charset="-122"/>
              </a:rPr>
              <a:t>What is a message digest?</a:t>
            </a:r>
            <a:endParaRPr lang="en-US" altLang="zh-CN" sz="3200" b="0" i="0" dirty="0">
              <a:solidFill>
                <a:srgbClr val="FFFFFF"/>
              </a:solidFill>
              <a:effectLst/>
              <a:latin typeface="微软雅黑" panose="020B0503020204020204" pitchFamily="34" charset="-122"/>
              <a:ea typeface="微软雅黑" panose="020B0503020204020204" pitchFamily="34" charset="-122"/>
            </a:endParaRPr>
          </a:p>
        </p:txBody>
      </p:sp>
    </p:spTree>
  </p:cSld>
  <p:clrMapOvr>
    <a:masterClrMapping/>
  </p:clrMapOvr>
  <p:transition spd="slow" advTm="3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0" name="Rectangle 2"/>
          <p:cNvSpPr/>
          <p:nvPr/>
        </p:nvSpPr>
        <p:spPr>
          <a:xfrm>
            <a:off x="1838035" y="1840728"/>
            <a:ext cx="9070110" cy="3970318"/>
          </a:xfrm>
          <a:prstGeom prst="rect">
            <a:avLst/>
          </a:prstGeom>
        </p:spPr>
        <p:txBody>
          <a:bodyPr wrap="square">
            <a:spAutoFit/>
          </a:bodyPr>
          <a:lstStyle/>
          <a:p>
            <a:r>
              <a:rPr lang="en-US" altLang="zh-CN" sz="2800" dirty="0">
                <a:solidFill>
                  <a:srgbClr val="ABB2BF"/>
                </a:solidFill>
              </a:rPr>
              <a:t>JDK supports the following message-digest algorithms:</a:t>
            </a:r>
          </a:p>
          <a:p>
            <a:endParaRPr lang="en-US" altLang="zh-CN" sz="2800" dirty="0">
              <a:solidFill>
                <a:srgbClr val="ABB2BF"/>
              </a:solidFill>
            </a:endParaRPr>
          </a:p>
          <a:p>
            <a:r>
              <a:rPr lang="en-US" altLang="zh-CN" sz="2800" dirty="0">
                <a:solidFill>
                  <a:srgbClr val="ABB2BF"/>
                </a:solidFill>
              </a:rPr>
              <a:t>  -</a:t>
            </a:r>
            <a:r>
              <a:rPr lang="en-US" altLang="zh-CN" sz="2800" b="1" dirty="0">
                <a:solidFill>
                  <a:schemeClr val="bg1"/>
                </a:solidFill>
              </a:rPr>
              <a:t>MD2</a:t>
            </a:r>
            <a:r>
              <a:rPr lang="en-US" altLang="zh-CN" sz="2800" dirty="0">
                <a:solidFill>
                  <a:schemeClr val="bg1"/>
                </a:solidFill>
              </a:rPr>
              <a:t> </a:t>
            </a:r>
            <a:r>
              <a:rPr lang="en-US" altLang="zh-CN" sz="2800" dirty="0">
                <a:solidFill>
                  <a:srgbClr val="ABB2BF"/>
                </a:solidFill>
              </a:rPr>
              <a:t>and </a:t>
            </a:r>
            <a:r>
              <a:rPr lang="en-US" altLang="zh-CN" sz="2800" b="1" dirty="0">
                <a:solidFill>
                  <a:schemeClr val="bg1"/>
                </a:solidFill>
              </a:rPr>
              <a:t>MD5</a:t>
            </a:r>
            <a:r>
              <a:rPr lang="en-US" altLang="zh-CN" sz="2800" dirty="0">
                <a:solidFill>
                  <a:srgbClr val="ABB2BF"/>
                </a:solidFill>
              </a:rPr>
              <a:t> , which are 128-bit algorithms</a:t>
            </a:r>
          </a:p>
          <a:p>
            <a:endParaRPr lang="en-US" altLang="zh-CN" sz="2800" dirty="0">
              <a:solidFill>
                <a:srgbClr val="ABB2BF"/>
              </a:solidFill>
            </a:endParaRPr>
          </a:p>
          <a:p>
            <a:r>
              <a:rPr lang="en-US" altLang="zh-CN" sz="2800" dirty="0">
                <a:solidFill>
                  <a:srgbClr val="ABB2BF"/>
                </a:solidFill>
              </a:rPr>
              <a:t>  -</a:t>
            </a:r>
            <a:r>
              <a:rPr lang="en-US" altLang="zh-CN" sz="2800" b="1" dirty="0">
                <a:solidFill>
                  <a:schemeClr val="bg1"/>
                </a:solidFill>
              </a:rPr>
              <a:t>SHA-1</a:t>
            </a:r>
            <a:r>
              <a:rPr lang="en-US" altLang="zh-CN" sz="2800" dirty="0">
                <a:solidFill>
                  <a:srgbClr val="ABB2BF"/>
                </a:solidFill>
              </a:rPr>
              <a:t>, which is a 160-bit algorithm</a:t>
            </a:r>
          </a:p>
          <a:p>
            <a:endParaRPr lang="en-US" altLang="zh-CN" sz="2800" dirty="0">
              <a:solidFill>
                <a:srgbClr val="ABB2BF"/>
              </a:solidFill>
            </a:endParaRPr>
          </a:p>
          <a:p>
            <a:r>
              <a:rPr lang="en-US" altLang="zh-CN" sz="2800" dirty="0">
                <a:solidFill>
                  <a:srgbClr val="ABB2BF"/>
                </a:solidFill>
              </a:rPr>
              <a:t>  -</a:t>
            </a:r>
            <a:r>
              <a:rPr lang="en-US" altLang="zh-CN" sz="2800" b="1" dirty="0">
                <a:solidFill>
                  <a:schemeClr val="bg1"/>
                </a:solidFill>
              </a:rPr>
              <a:t>SHA-256,SHA-383</a:t>
            </a:r>
            <a:r>
              <a:rPr lang="en-US" altLang="zh-CN" sz="2800" dirty="0">
                <a:solidFill>
                  <a:srgbClr val="ABB2BF"/>
                </a:solidFill>
              </a:rPr>
              <a:t>, and </a:t>
            </a:r>
            <a:r>
              <a:rPr lang="en-US" altLang="zh-CN" sz="2800" b="1" dirty="0">
                <a:solidFill>
                  <a:schemeClr val="bg1"/>
                </a:solidFill>
              </a:rPr>
              <a:t>SHA-512</a:t>
            </a:r>
            <a:r>
              <a:rPr lang="en-US" altLang="zh-CN" sz="2800" dirty="0">
                <a:solidFill>
                  <a:srgbClr val="ABB2BF"/>
                </a:solidFill>
              </a:rPr>
              <a:t>, which offer longer     fingerprint sizes of 256, 383, and 512 bits, respectively MD5   and SHA-1 are the most used algorithms.</a:t>
            </a:r>
          </a:p>
        </p:txBody>
      </p:sp>
      <p:sp>
        <p:nvSpPr>
          <p:cNvPr id="1048741" name="Rectangle 3"/>
          <p:cNvSpPr/>
          <p:nvPr/>
        </p:nvSpPr>
        <p:spPr>
          <a:xfrm>
            <a:off x="1838034" y="732043"/>
            <a:ext cx="7504373" cy="584775"/>
          </a:xfrm>
          <a:prstGeom prst="rect">
            <a:avLst/>
          </a:prstGeom>
        </p:spPr>
        <p:txBody>
          <a:bodyPr wrap="square">
            <a:spAutoFit/>
          </a:bodyPr>
          <a:lstStyle/>
          <a:p>
            <a:r>
              <a:rPr lang="en-US" altLang="zh-CN" sz="3200" dirty="0">
                <a:solidFill>
                  <a:srgbClr val="FFFFFF"/>
                </a:solidFill>
                <a:latin typeface="微软雅黑" panose="020B0503020204020204" pitchFamily="34" charset="-122"/>
                <a:ea typeface="微软雅黑" panose="020B0503020204020204" pitchFamily="34" charset="-122"/>
              </a:rPr>
              <a:t>Algorithms, classes, and methods</a:t>
            </a:r>
          </a:p>
        </p:txBody>
      </p:sp>
    </p:spTree>
  </p:cSld>
  <p:clrMapOvr>
    <a:masterClrMapping/>
  </p:clrMapOvr>
  <p:transition spd="slow" advTm="3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Rectangle 1"/>
          <p:cNvSpPr/>
          <p:nvPr/>
        </p:nvSpPr>
        <p:spPr>
          <a:xfrm>
            <a:off x="961513" y="611970"/>
            <a:ext cx="2969083" cy="923330"/>
          </a:xfrm>
          <a:prstGeom prst="rect">
            <a:avLst/>
          </a:prstGeom>
        </p:spPr>
        <p:txBody>
          <a:bodyPr wrap="none">
            <a:spAutoFit/>
          </a:bodyPr>
          <a:lstStyle/>
          <a:p>
            <a:r>
              <a:rPr lang="en-US" altLang="zh-CN" sz="5400" dirty="0">
                <a:solidFill>
                  <a:srgbClr val="FFFFFF"/>
                </a:solidFill>
                <a:latin typeface="微软雅黑" panose="020B0503020204020204" pitchFamily="34" charset="-122"/>
                <a:ea typeface="微软雅黑" panose="020B0503020204020204" pitchFamily="34" charset="-122"/>
              </a:rPr>
              <a:t>Example</a:t>
            </a:r>
            <a:endParaRPr lang="en-US" altLang="zh-CN" sz="5400" b="0" i="0" dirty="0">
              <a:solidFill>
                <a:srgbClr val="FFFFFF"/>
              </a:solidFill>
              <a:effectLst/>
              <a:latin typeface="微软雅黑" panose="020B0503020204020204" pitchFamily="34" charset="-122"/>
              <a:ea typeface="微软雅黑" panose="020B0503020204020204" pitchFamily="34" charset="-122"/>
            </a:endParaRPr>
          </a:p>
        </p:txBody>
      </p:sp>
      <p:pic>
        <p:nvPicPr>
          <p:cNvPr id="2097152" name="Picture 4"/>
          <p:cNvPicPr>
            <a:picLocks noChangeAspect="1"/>
          </p:cNvPicPr>
          <p:nvPr/>
        </p:nvPicPr>
        <p:blipFill>
          <a:blip r:embed="rId3"/>
          <a:stretch>
            <a:fillRect/>
          </a:stretch>
        </p:blipFill>
        <p:spPr>
          <a:xfrm>
            <a:off x="1271394" y="1699478"/>
            <a:ext cx="9484236" cy="3856860"/>
          </a:xfrm>
          <a:prstGeom prst="rect">
            <a:avLst/>
          </a:prstGeom>
          <a:ln>
            <a:noFill/>
          </a:ln>
          <a:effectLst>
            <a:outerShdw blurRad="190500" algn="tl" rotWithShape="0">
              <a:srgbClr val="000000">
                <a:alpha val="70000"/>
              </a:srgbClr>
            </a:outerShdw>
          </a:effectLst>
        </p:spPr>
      </p:pic>
      <p:pic>
        <p:nvPicPr>
          <p:cNvPr id="2" name="Picture 1"/>
          <p:cNvPicPr>
            <a:picLocks noChangeAspect="1"/>
          </p:cNvPicPr>
          <p:nvPr/>
        </p:nvPicPr>
        <p:blipFill>
          <a:blip r:embed="rId4"/>
          <a:stretch>
            <a:fillRect/>
          </a:stretch>
        </p:blipFill>
        <p:spPr>
          <a:xfrm>
            <a:off x="2446054" y="2673622"/>
            <a:ext cx="7755744" cy="1908572"/>
          </a:xfrm>
          <a:prstGeom prst="rect">
            <a:avLst/>
          </a:prstGeom>
          <a:ln>
            <a:noFill/>
          </a:ln>
          <a:effectLst>
            <a:outerShdw blurRad="190500" algn="tl" rotWithShape="0">
              <a:srgbClr val="000000">
                <a:alpha val="70000"/>
              </a:srgbClr>
            </a:outerShdw>
          </a:effectLst>
        </p:spPr>
      </p:pic>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097152"/>
                                        </p:tgtEl>
                                      </p:cBhvr>
                                    </p:animEffect>
                                    <p:set>
                                      <p:cBhvr>
                                        <p:cTn id="7" dur="1" fill="hold">
                                          <p:stCondLst>
                                            <p:cond delay="499"/>
                                          </p:stCondLst>
                                        </p:cTn>
                                        <p:tgtEl>
                                          <p:spTgt spid="209715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文本框 2"/>
          <p:cNvSpPr txBox="1"/>
          <p:nvPr/>
        </p:nvSpPr>
        <p:spPr>
          <a:xfrm>
            <a:off x="960694" y="198114"/>
            <a:ext cx="1358468" cy="1030932"/>
          </a:xfrm>
          <a:prstGeom prst="rect">
            <a:avLst/>
          </a:prstGeom>
          <a:noFill/>
        </p:spPr>
        <p:txBody>
          <a:bodyPr wrap="square" rtlCol="0">
            <a:spAutoFit/>
          </a:bodyPr>
          <a:lstStyle/>
          <a:p>
            <a:r>
              <a:rPr lang="en-US" altLang="zh-CN" sz="6000" dirty="0" smtClean="0">
                <a:solidFill>
                  <a:srgbClr val="C0CA33"/>
                </a:solidFill>
                <a:latin typeface="等线" panose="02010600030101010101" pitchFamily="2" charset="-122"/>
                <a:ea typeface="等线" panose="02010600030101010101" pitchFamily="2" charset="-122"/>
              </a:rPr>
              <a:t>2.2</a:t>
            </a:r>
            <a:endParaRPr lang="zh-CN" altLang="en-US" sz="6000" dirty="0">
              <a:solidFill>
                <a:srgbClr val="C0CA33"/>
              </a:solidFill>
              <a:latin typeface="等线" panose="02010600030101010101" pitchFamily="2" charset="-122"/>
              <a:ea typeface="等线" panose="02010600030101010101" pitchFamily="2" charset="-122"/>
            </a:endParaRPr>
          </a:p>
        </p:txBody>
      </p:sp>
      <p:sp>
        <p:nvSpPr>
          <p:cNvPr id="1048761" name="文本框 5"/>
          <p:cNvSpPr txBox="1"/>
          <p:nvPr/>
        </p:nvSpPr>
        <p:spPr>
          <a:xfrm>
            <a:off x="3250793" y="2939652"/>
            <a:ext cx="6133351"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Public key cryptography</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760"/>
                                        </p:tgtEl>
                                        <p:attrNameLst>
                                          <p:attrName>style.visibility</p:attrName>
                                        </p:attrNameLst>
                                      </p:cBhvr>
                                      <p:to>
                                        <p:strVal val="visible"/>
                                      </p:to>
                                    </p:set>
                                    <p:animEffect transition="in" filter="barn(outVertical)">
                                      <p:cBhvr>
                                        <p:cTn id="7" dur="500"/>
                                        <p:tgtEl>
                                          <p:spTgt spid="10487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761"/>
                                        </p:tgtEl>
                                        <p:attrNameLst>
                                          <p:attrName>style.visibility</p:attrName>
                                        </p:attrNameLst>
                                      </p:cBhvr>
                                      <p:to>
                                        <p:strVal val="visible"/>
                                      </p:to>
                                    </p:set>
                                    <p:animEffect transition="in" filter="wipe(left)">
                                      <p:cBhvr>
                                        <p:cTn id="11" dur="500"/>
                                        <p:tgtEl>
                                          <p:spTgt spid="1048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0" grpId="0"/>
      <p:bldP spid="10487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文本框 2"/>
          <p:cNvSpPr txBox="1"/>
          <p:nvPr/>
        </p:nvSpPr>
        <p:spPr>
          <a:xfrm rot="16200000">
            <a:off x="316645" y="2659674"/>
            <a:ext cx="5314980" cy="1569660"/>
          </a:xfrm>
          <a:prstGeom prst="rect">
            <a:avLst/>
          </a:prstGeom>
          <a:noFill/>
        </p:spPr>
        <p:txBody>
          <a:bodyPr wrap="square" rtlCol="0">
            <a:spAutoFit/>
          </a:bodyPr>
          <a:lstStyle/>
          <a:p>
            <a:r>
              <a:rPr lang="en-US" altLang="zh-CN" sz="9600" dirty="0">
                <a:solidFill>
                  <a:schemeClr val="bg1"/>
                </a:solidFill>
                <a:latin typeface="等线" panose="02010600030101010101" pitchFamily="2" charset="-122"/>
                <a:ea typeface="等线" panose="02010600030101010101" pitchFamily="2" charset="-122"/>
              </a:rPr>
              <a:t>contents</a:t>
            </a:r>
            <a:endParaRPr lang="zh-CN" altLang="en-US" sz="9600" dirty="0">
              <a:solidFill>
                <a:schemeClr val="bg1"/>
              </a:solidFill>
              <a:latin typeface="等线" panose="02010600030101010101" pitchFamily="2" charset="-122"/>
              <a:ea typeface="等线" panose="02010600030101010101" pitchFamily="2" charset="-122"/>
            </a:endParaRPr>
          </a:p>
        </p:txBody>
      </p:sp>
      <p:grpSp>
        <p:nvGrpSpPr>
          <p:cNvPr id="63" name="组合 8"/>
          <p:cNvGrpSpPr/>
          <p:nvPr/>
        </p:nvGrpSpPr>
        <p:grpSpPr>
          <a:xfrm>
            <a:off x="3758966" y="371514"/>
            <a:ext cx="4035689" cy="830997"/>
            <a:chOff x="1452341" y="2897882"/>
            <a:chExt cx="4035689" cy="830997"/>
          </a:xfrm>
        </p:grpSpPr>
        <p:sp>
          <p:nvSpPr>
            <p:cNvPr id="1048585" name="文本框 4"/>
            <p:cNvSpPr txBox="1"/>
            <p:nvPr/>
          </p:nvSpPr>
          <p:spPr>
            <a:xfrm>
              <a:off x="1452341" y="2897882"/>
              <a:ext cx="980660" cy="830997"/>
            </a:xfrm>
            <a:prstGeom prst="rect">
              <a:avLst/>
            </a:prstGeom>
            <a:noFill/>
          </p:spPr>
          <p:txBody>
            <a:bodyPr wrap="square" rtlCol="0">
              <a:spAutoFit/>
            </a:bodyPr>
            <a:lstStyle/>
            <a:p>
              <a:r>
                <a:rPr lang="en-US" altLang="zh-CN" sz="4800" dirty="0">
                  <a:solidFill>
                    <a:srgbClr val="26C6DA"/>
                  </a:solidFill>
                  <a:latin typeface="等线" panose="02010600030101010101" pitchFamily="2" charset="-122"/>
                  <a:ea typeface="等线" panose="02010600030101010101" pitchFamily="2" charset="-122"/>
                </a:rPr>
                <a:t>0</a:t>
              </a:r>
              <a:endParaRPr lang="zh-CN" altLang="en-US" sz="4800" dirty="0">
                <a:solidFill>
                  <a:srgbClr val="26C6DA"/>
                </a:solidFill>
                <a:latin typeface="等线" panose="02010600030101010101" pitchFamily="2" charset="-122"/>
                <a:ea typeface="等线" panose="02010600030101010101" pitchFamily="2" charset="-122"/>
              </a:endParaRPr>
            </a:p>
          </p:txBody>
        </p:sp>
        <p:cxnSp>
          <p:nvCxnSpPr>
            <p:cNvPr id="3145728" name="直接连接符 7"/>
            <p:cNvCxnSpPr>
              <a:cxnSpLocks/>
            </p:cNvCxnSpPr>
            <p:nvPr/>
          </p:nvCxnSpPr>
          <p:spPr>
            <a:xfrm>
              <a:off x="1666816" y="3512182"/>
              <a:ext cx="3821214" cy="0"/>
            </a:xfrm>
            <a:prstGeom prst="line">
              <a:avLst/>
            </a:prstGeom>
            <a:ln w="3175">
              <a:solidFill>
                <a:srgbClr val="26C6DA"/>
              </a:solidFill>
            </a:ln>
          </p:spPr>
          <p:style>
            <a:lnRef idx="1">
              <a:schemeClr val="accent1"/>
            </a:lnRef>
            <a:fillRef idx="0">
              <a:schemeClr val="accent1"/>
            </a:fillRef>
            <a:effectRef idx="0">
              <a:schemeClr val="accent1"/>
            </a:effectRef>
            <a:fontRef idx="minor">
              <a:schemeClr val="tx1"/>
            </a:fontRef>
          </p:style>
        </p:cxnSp>
      </p:grpSp>
      <p:grpSp>
        <p:nvGrpSpPr>
          <p:cNvPr id="64" name="组合 9"/>
          <p:cNvGrpSpPr/>
          <p:nvPr/>
        </p:nvGrpSpPr>
        <p:grpSpPr>
          <a:xfrm>
            <a:off x="3758966" y="2639993"/>
            <a:ext cx="4066739" cy="830997"/>
            <a:chOff x="1421291" y="3016674"/>
            <a:chExt cx="4066739" cy="830997"/>
          </a:xfrm>
        </p:grpSpPr>
        <p:sp>
          <p:nvSpPr>
            <p:cNvPr id="1048586" name="文本框 10"/>
            <p:cNvSpPr txBox="1"/>
            <p:nvPr/>
          </p:nvSpPr>
          <p:spPr>
            <a:xfrm>
              <a:off x="1421291" y="3016674"/>
              <a:ext cx="980660" cy="830997"/>
            </a:xfrm>
            <a:prstGeom prst="rect">
              <a:avLst/>
            </a:prstGeom>
            <a:noFill/>
          </p:spPr>
          <p:txBody>
            <a:bodyPr wrap="square" rtlCol="0">
              <a:spAutoFit/>
            </a:bodyPr>
            <a:lstStyle/>
            <a:p>
              <a:r>
                <a:rPr lang="en-US" altLang="zh-CN" sz="4800" dirty="0">
                  <a:solidFill>
                    <a:srgbClr val="C0CA33"/>
                  </a:solidFill>
                  <a:latin typeface="等线" panose="02010600030101010101" pitchFamily="2" charset="-122"/>
                  <a:ea typeface="等线" panose="02010600030101010101" pitchFamily="2" charset="-122"/>
                </a:rPr>
                <a:t>2</a:t>
              </a:r>
              <a:endParaRPr lang="zh-CN" altLang="en-US" sz="4800" dirty="0">
                <a:solidFill>
                  <a:srgbClr val="C0CA33"/>
                </a:solidFill>
                <a:latin typeface="等线" panose="02010600030101010101" pitchFamily="2" charset="-122"/>
                <a:ea typeface="等线" panose="02010600030101010101" pitchFamily="2" charset="-122"/>
              </a:endParaRPr>
            </a:p>
          </p:txBody>
        </p:sp>
        <p:cxnSp>
          <p:nvCxnSpPr>
            <p:cNvPr id="3145729" name="直接连接符 11"/>
            <p:cNvCxnSpPr>
              <a:cxnSpLocks/>
            </p:cNvCxnSpPr>
            <p:nvPr/>
          </p:nvCxnSpPr>
          <p:spPr>
            <a:xfrm>
              <a:off x="1666816" y="3619473"/>
              <a:ext cx="3821214" cy="0"/>
            </a:xfrm>
            <a:prstGeom prst="line">
              <a:avLst/>
            </a:prstGeom>
            <a:ln w="3175">
              <a:solidFill>
                <a:srgbClr val="C0CA33"/>
              </a:solidFill>
            </a:ln>
          </p:spPr>
          <p:style>
            <a:lnRef idx="1">
              <a:schemeClr val="accent1"/>
            </a:lnRef>
            <a:fillRef idx="0">
              <a:schemeClr val="accent1"/>
            </a:fillRef>
            <a:effectRef idx="0">
              <a:schemeClr val="accent1"/>
            </a:effectRef>
            <a:fontRef idx="minor">
              <a:schemeClr val="tx1"/>
            </a:fontRef>
          </p:style>
        </p:cxnSp>
      </p:grpSp>
      <p:grpSp>
        <p:nvGrpSpPr>
          <p:cNvPr id="65" name="组合 12"/>
          <p:cNvGrpSpPr/>
          <p:nvPr/>
        </p:nvGrpSpPr>
        <p:grpSpPr>
          <a:xfrm>
            <a:off x="3758966" y="5270997"/>
            <a:ext cx="4089589" cy="830997"/>
            <a:chOff x="1495590" y="3070504"/>
            <a:chExt cx="4089589" cy="830997"/>
          </a:xfrm>
        </p:grpSpPr>
        <p:sp>
          <p:nvSpPr>
            <p:cNvPr id="1048587" name="文本框 13"/>
            <p:cNvSpPr txBox="1"/>
            <p:nvPr/>
          </p:nvSpPr>
          <p:spPr>
            <a:xfrm>
              <a:off x="1495590" y="3070504"/>
              <a:ext cx="980660" cy="830997"/>
            </a:xfrm>
            <a:prstGeom prst="rect">
              <a:avLst/>
            </a:prstGeom>
            <a:noFill/>
          </p:spPr>
          <p:txBody>
            <a:bodyPr wrap="square" rtlCol="0">
              <a:spAutoFit/>
            </a:bodyPr>
            <a:lstStyle/>
            <a:p>
              <a:r>
                <a:rPr lang="en-US" altLang="zh-CN" sz="4800" dirty="0">
                  <a:solidFill>
                    <a:srgbClr val="44BE9B"/>
                  </a:solidFill>
                  <a:latin typeface="等线" panose="02010600030101010101" pitchFamily="2" charset="-122"/>
                  <a:ea typeface="等线" panose="02010600030101010101" pitchFamily="2" charset="-122"/>
                </a:rPr>
                <a:t>4</a:t>
              </a:r>
              <a:endParaRPr lang="zh-CN" altLang="en-US" sz="4800" dirty="0">
                <a:solidFill>
                  <a:srgbClr val="44BE9B"/>
                </a:solidFill>
                <a:latin typeface="等线" panose="02010600030101010101" pitchFamily="2" charset="-122"/>
                <a:ea typeface="等线" panose="02010600030101010101" pitchFamily="2" charset="-122"/>
              </a:endParaRPr>
            </a:p>
          </p:txBody>
        </p:sp>
        <p:cxnSp>
          <p:nvCxnSpPr>
            <p:cNvPr id="3145730" name="直接连接符 14"/>
            <p:cNvCxnSpPr>
              <a:cxnSpLocks/>
            </p:cNvCxnSpPr>
            <p:nvPr/>
          </p:nvCxnSpPr>
          <p:spPr>
            <a:xfrm>
              <a:off x="1763965" y="3675744"/>
              <a:ext cx="3821214" cy="0"/>
            </a:xfrm>
            <a:prstGeom prst="line">
              <a:avLst/>
            </a:prstGeom>
            <a:ln w="3175">
              <a:solidFill>
                <a:srgbClr val="44BE9B"/>
              </a:solidFill>
            </a:ln>
          </p:spPr>
          <p:style>
            <a:lnRef idx="1">
              <a:schemeClr val="accent1"/>
            </a:lnRef>
            <a:fillRef idx="0">
              <a:schemeClr val="accent1"/>
            </a:fillRef>
            <a:effectRef idx="0">
              <a:schemeClr val="accent1"/>
            </a:effectRef>
            <a:fontRef idx="minor">
              <a:schemeClr val="tx1"/>
            </a:fontRef>
          </p:style>
        </p:cxnSp>
      </p:grpSp>
      <p:grpSp>
        <p:nvGrpSpPr>
          <p:cNvPr id="66" name="组合 15"/>
          <p:cNvGrpSpPr/>
          <p:nvPr/>
        </p:nvGrpSpPr>
        <p:grpSpPr>
          <a:xfrm>
            <a:off x="3758459" y="3943377"/>
            <a:ext cx="4067246" cy="830997"/>
            <a:chOff x="1491122" y="3028303"/>
            <a:chExt cx="4067246" cy="830997"/>
          </a:xfrm>
        </p:grpSpPr>
        <p:sp>
          <p:nvSpPr>
            <p:cNvPr id="1048588" name="文本框 16"/>
            <p:cNvSpPr txBox="1"/>
            <p:nvPr/>
          </p:nvSpPr>
          <p:spPr>
            <a:xfrm>
              <a:off x="1491122" y="3028303"/>
              <a:ext cx="980660" cy="830997"/>
            </a:xfrm>
            <a:prstGeom prst="rect">
              <a:avLst/>
            </a:prstGeom>
            <a:noFill/>
          </p:spPr>
          <p:txBody>
            <a:bodyPr wrap="square" rtlCol="0">
              <a:spAutoFit/>
            </a:bodyPr>
            <a:lstStyle/>
            <a:p>
              <a:r>
                <a:rPr lang="en-US" altLang="zh-CN" sz="4800" dirty="0">
                  <a:solidFill>
                    <a:srgbClr val="FC4668"/>
                  </a:solidFill>
                  <a:latin typeface="等线" panose="02010600030101010101" pitchFamily="2" charset="-122"/>
                  <a:ea typeface="等线" panose="02010600030101010101" pitchFamily="2" charset="-122"/>
                </a:rPr>
                <a:t>3</a:t>
              </a:r>
              <a:endParaRPr lang="zh-CN" altLang="en-US" sz="4800" dirty="0">
                <a:solidFill>
                  <a:srgbClr val="FC4668"/>
                </a:solidFill>
                <a:latin typeface="等线" panose="02010600030101010101" pitchFamily="2" charset="-122"/>
                <a:ea typeface="等线" panose="02010600030101010101" pitchFamily="2" charset="-122"/>
              </a:endParaRPr>
            </a:p>
          </p:txBody>
        </p:sp>
        <p:cxnSp>
          <p:nvCxnSpPr>
            <p:cNvPr id="3145731" name="直接连接符 17"/>
            <p:cNvCxnSpPr>
              <a:cxnSpLocks/>
            </p:cNvCxnSpPr>
            <p:nvPr/>
          </p:nvCxnSpPr>
          <p:spPr>
            <a:xfrm>
              <a:off x="1737154" y="3661676"/>
              <a:ext cx="3821214" cy="0"/>
            </a:xfrm>
            <a:prstGeom prst="line">
              <a:avLst/>
            </a:prstGeom>
            <a:ln w="3175">
              <a:solidFill>
                <a:srgbClr val="FC4668"/>
              </a:solidFill>
            </a:ln>
          </p:spPr>
          <p:style>
            <a:lnRef idx="1">
              <a:schemeClr val="accent1"/>
            </a:lnRef>
            <a:fillRef idx="0">
              <a:schemeClr val="accent1"/>
            </a:fillRef>
            <a:effectRef idx="0">
              <a:schemeClr val="accent1"/>
            </a:effectRef>
            <a:fontRef idx="minor">
              <a:schemeClr val="tx1"/>
            </a:fontRef>
          </p:style>
        </p:cxnSp>
      </p:grpSp>
      <p:sp>
        <p:nvSpPr>
          <p:cNvPr id="1048589" name="文本框 19"/>
          <p:cNvSpPr txBox="1"/>
          <p:nvPr/>
        </p:nvSpPr>
        <p:spPr>
          <a:xfrm>
            <a:off x="4759359" y="546565"/>
            <a:ext cx="3156316"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Overview</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48590" name="矩形 20"/>
          <p:cNvSpPr/>
          <p:nvPr/>
        </p:nvSpPr>
        <p:spPr>
          <a:xfrm>
            <a:off x="4739119" y="4112229"/>
            <a:ext cx="4386580" cy="396240"/>
          </a:xfrm>
          <a:prstGeom prst="rect">
            <a:avLst/>
          </a:prstGeom>
        </p:spPr>
        <p:txBody>
          <a:bodyPr wrap="non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Exchange files with Digital Certificate</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48591" name="矩形 21"/>
          <p:cNvSpPr/>
          <p:nvPr/>
        </p:nvSpPr>
        <p:spPr>
          <a:xfrm>
            <a:off x="4739626" y="5427231"/>
            <a:ext cx="5478781" cy="396241"/>
          </a:xfrm>
          <a:prstGeom prst="rect">
            <a:avLst/>
          </a:prstGeom>
        </p:spPr>
        <p:txBody>
          <a:bodyPr wrap="non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Secure Sockets Layer/Transport Layer Security</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48592" name="矩形 22"/>
          <p:cNvSpPr/>
          <p:nvPr/>
        </p:nvSpPr>
        <p:spPr>
          <a:xfrm>
            <a:off x="4743687" y="2793787"/>
            <a:ext cx="5146794" cy="400110"/>
          </a:xfrm>
          <a:prstGeom prst="rect">
            <a:avLst/>
          </a:prstGeom>
        </p:spPr>
        <p:txBody>
          <a:bodyPr wrap="non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Message Digest &amp; </a:t>
            </a:r>
            <a:r>
              <a:rPr lang="en-US" altLang="zh-CN" sz="2000" dirty="0" smtClean="0">
                <a:solidFill>
                  <a:schemeClr val="bg1"/>
                </a:solidFill>
                <a:latin typeface="微软雅黑" panose="020B0503020204020204" pitchFamily="34" charset="-122"/>
                <a:ea typeface="微软雅黑" panose="020B0503020204020204" pitchFamily="34" charset="-122"/>
              </a:rPr>
              <a:t>Public </a:t>
            </a:r>
            <a:r>
              <a:rPr lang="en-US" altLang="zh-CN" sz="2000" dirty="0">
                <a:solidFill>
                  <a:schemeClr val="bg1"/>
                </a:solidFill>
                <a:latin typeface="微软雅黑" panose="020B0503020204020204" pitchFamily="34" charset="-122"/>
                <a:ea typeface="微软雅黑" panose="020B0503020204020204" pitchFamily="34" charset="-122"/>
              </a:rPr>
              <a:t>key encryption</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67" name="组合 8"/>
          <p:cNvGrpSpPr/>
          <p:nvPr/>
        </p:nvGrpSpPr>
        <p:grpSpPr>
          <a:xfrm>
            <a:off x="3758459" y="1441808"/>
            <a:ext cx="4035689" cy="830997"/>
            <a:chOff x="1452341" y="2897882"/>
            <a:chExt cx="4035689" cy="830997"/>
          </a:xfrm>
        </p:grpSpPr>
        <p:sp>
          <p:nvSpPr>
            <p:cNvPr id="1048593" name="文本框 4"/>
            <p:cNvSpPr txBox="1"/>
            <p:nvPr/>
          </p:nvSpPr>
          <p:spPr>
            <a:xfrm>
              <a:off x="1452341" y="2897882"/>
              <a:ext cx="980660" cy="830997"/>
            </a:xfrm>
            <a:prstGeom prst="rect">
              <a:avLst/>
            </a:prstGeom>
            <a:noFill/>
          </p:spPr>
          <p:txBody>
            <a:bodyPr wrap="square" rtlCol="0">
              <a:spAutoFit/>
            </a:bodyPr>
            <a:lstStyle/>
            <a:p>
              <a:r>
                <a:rPr lang="en-US" altLang="zh-CN" sz="4800" dirty="0">
                  <a:solidFill>
                    <a:srgbClr val="FFC000"/>
                  </a:solidFill>
                  <a:latin typeface="等线" panose="02010600030101010101" pitchFamily="2" charset="-122"/>
                  <a:ea typeface="等线" panose="02010600030101010101" pitchFamily="2" charset="-122"/>
                </a:rPr>
                <a:t>1</a:t>
              </a:r>
              <a:endParaRPr lang="zh-CN" altLang="en-US" sz="4800" dirty="0">
                <a:solidFill>
                  <a:srgbClr val="FFC000"/>
                </a:solidFill>
                <a:latin typeface="等线" panose="02010600030101010101" pitchFamily="2" charset="-122"/>
                <a:ea typeface="等线" panose="02010600030101010101" pitchFamily="2" charset="-122"/>
              </a:endParaRPr>
            </a:p>
          </p:txBody>
        </p:sp>
        <p:cxnSp>
          <p:nvCxnSpPr>
            <p:cNvPr id="3145732" name="直接连接符 7"/>
            <p:cNvCxnSpPr>
              <a:cxnSpLocks/>
            </p:cNvCxnSpPr>
            <p:nvPr/>
          </p:nvCxnSpPr>
          <p:spPr>
            <a:xfrm>
              <a:off x="1666816" y="3512182"/>
              <a:ext cx="3821214" cy="0"/>
            </a:xfrm>
            <a:prstGeom prst="line">
              <a:avLst/>
            </a:prstGeom>
            <a:ln w="31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048594" name="文本框 19"/>
          <p:cNvSpPr txBox="1"/>
          <p:nvPr/>
        </p:nvSpPr>
        <p:spPr>
          <a:xfrm>
            <a:off x="4758852" y="1616859"/>
            <a:ext cx="3156316"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Permission Control</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1"/>
          <p:cNvPicPr>
            <a:picLocks/>
          </p:cNvPicPr>
          <p:nvPr/>
        </p:nvPicPr>
        <p:blipFill>
          <a:blip r:embed="rId3"/>
          <a:stretch>
            <a:fillRect/>
          </a:stretch>
        </p:blipFill>
        <p:spPr>
          <a:xfrm>
            <a:off x="3227936" y="1565102"/>
            <a:ext cx="6020462" cy="3200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Tm="3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2"/>
          <p:cNvPicPr>
            <a:picLocks/>
          </p:cNvPicPr>
          <p:nvPr/>
        </p:nvPicPr>
        <p:blipFill>
          <a:blip r:embed="rId3"/>
          <a:stretch>
            <a:fillRect/>
          </a:stretch>
        </p:blipFill>
        <p:spPr>
          <a:xfrm>
            <a:off x="2997025" y="1551911"/>
            <a:ext cx="6376293" cy="32879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Tm="3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2"/>
          <p:cNvPicPr>
            <a:picLocks/>
          </p:cNvPicPr>
          <p:nvPr/>
        </p:nvPicPr>
        <p:blipFill>
          <a:blip r:embed="rId3"/>
          <a:stretch>
            <a:fillRect/>
          </a:stretch>
        </p:blipFill>
        <p:spPr>
          <a:xfrm>
            <a:off x="2683777" y="936800"/>
            <a:ext cx="6453785" cy="44941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Tm="3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Rectangle 1"/>
          <p:cNvSpPr/>
          <p:nvPr/>
        </p:nvSpPr>
        <p:spPr>
          <a:xfrm>
            <a:off x="961513" y="611970"/>
            <a:ext cx="2969083" cy="923330"/>
          </a:xfrm>
          <a:prstGeom prst="rect">
            <a:avLst/>
          </a:prstGeom>
        </p:spPr>
        <p:txBody>
          <a:bodyPr wrap="none">
            <a:spAutoFit/>
          </a:bodyPr>
          <a:lstStyle/>
          <a:p>
            <a:r>
              <a:rPr lang="en-US" altLang="zh-CN" sz="5400" dirty="0">
                <a:solidFill>
                  <a:srgbClr val="FFFFFF"/>
                </a:solidFill>
                <a:latin typeface="微软雅黑" panose="020B0503020204020204" pitchFamily="34" charset="-122"/>
                <a:ea typeface="微软雅黑" panose="020B0503020204020204" pitchFamily="34" charset="-122"/>
              </a:rPr>
              <a:t>Example</a:t>
            </a:r>
            <a:endParaRPr lang="en-US" altLang="zh-CN" sz="5400" b="0" i="0" dirty="0">
              <a:solidFill>
                <a:srgbClr val="FFFFFF"/>
              </a:solidFill>
              <a:effectLst/>
              <a:latin typeface="微软雅黑" panose="020B0503020204020204" pitchFamily="34" charset="-122"/>
              <a:ea typeface="微软雅黑" panose="020B0503020204020204" pitchFamily="34" charset="-122"/>
            </a:endParaRPr>
          </a:p>
        </p:txBody>
      </p:sp>
      <p:pic>
        <p:nvPicPr>
          <p:cNvPr id="2097158" name="Picture 2"/>
          <p:cNvPicPr>
            <a:picLocks noChangeAspect="1"/>
          </p:cNvPicPr>
          <p:nvPr/>
        </p:nvPicPr>
        <p:blipFill>
          <a:blip r:embed="rId3"/>
          <a:stretch>
            <a:fillRect/>
          </a:stretch>
        </p:blipFill>
        <p:spPr>
          <a:xfrm>
            <a:off x="530780" y="1635486"/>
            <a:ext cx="5150763" cy="2012878"/>
          </a:xfrm>
          <a:prstGeom prst="rect">
            <a:avLst/>
          </a:prstGeom>
          <a:ln>
            <a:noFill/>
          </a:ln>
          <a:effectLst>
            <a:outerShdw blurRad="190500" algn="tl" rotWithShape="0">
              <a:srgbClr val="000000">
                <a:alpha val="70000"/>
              </a:srgbClr>
            </a:outerShdw>
          </a:effectLst>
        </p:spPr>
      </p:pic>
      <p:pic>
        <p:nvPicPr>
          <p:cNvPr id="2097159" name="Picture 4"/>
          <p:cNvPicPr>
            <a:picLocks noChangeAspect="1"/>
          </p:cNvPicPr>
          <p:nvPr/>
        </p:nvPicPr>
        <p:blipFill>
          <a:blip r:embed="rId4"/>
          <a:stretch>
            <a:fillRect/>
          </a:stretch>
        </p:blipFill>
        <p:spPr>
          <a:xfrm>
            <a:off x="6244814" y="1295399"/>
            <a:ext cx="5522313" cy="4141735"/>
          </a:xfrm>
          <a:prstGeom prst="rect">
            <a:avLst/>
          </a:prstGeom>
          <a:ln>
            <a:noFill/>
          </a:ln>
          <a:effectLst>
            <a:outerShdw blurRad="190500" algn="tl" rotWithShape="0">
              <a:srgbClr val="000000">
                <a:alpha val="70000"/>
              </a:srgbClr>
            </a:outerShdw>
          </a:effectLst>
        </p:spPr>
      </p:pic>
    </p:spTree>
  </p:cSld>
  <p:clrMapOvr>
    <a:masterClrMapping/>
  </p:clrMapOvr>
  <p:transition spd="slow" advTm="3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8" name="文本框 2"/>
          <p:cNvSpPr txBox="1"/>
          <p:nvPr/>
        </p:nvSpPr>
        <p:spPr>
          <a:xfrm>
            <a:off x="960694" y="198114"/>
            <a:ext cx="1358468" cy="1030932"/>
          </a:xfrm>
          <a:prstGeom prst="rect">
            <a:avLst/>
          </a:prstGeom>
          <a:noFill/>
        </p:spPr>
        <p:txBody>
          <a:bodyPr wrap="square" rtlCol="0">
            <a:spAutoFit/>
          </a:bodyPr>
          <a:lstStyle/>
          <a:p>
            <a:r>
              <a:rPr lang="en-US" altLang="zh-CN" sz="6000" dirty="0" smtClean="0">
                <a:solidFill>
                  <a:srgbClr val="C0CA33"/>
                </a:solidFill>
                <a:latin typeface="等线" panose="02010600030101010101" pitchFamily="2" charset="-122"/>
                <a:ea typeface="等线" panose="02010600030101010101" pitchFamily="2" charset="-122"/>
              </a:rPr>
              <a:t>2.3</a:t>
            </a:r>
            <a:endParaRPr lang="zh-CN" altLang="en-US" sz="6000" dirty="0">
              <a:solidFill>
                <a:srgbClr val="C0CA33"/>
              </a:solidFill>
              <a:latin typeface="等线" panose="02010600030101010101" pitchFamily="2" charset="-122"/>
              <a:ea typeface="等线" panose="02010600030101010101" pitchFamily="2" charset="-122"/>
            </a:endParaRPr>
          </a:p>
        </p:txBody>
      </p:sp>
      <p:sp>
        <p:nvSpPr>
          <p:cNvPr id="1048779" name="文本框 5"/>
          <p:cNvSpPr txBox="1"/>
          <p:nvPr/>
        </p:nvSpPr>
        <p:spPr>
          <a:xfrm>
            <a:off x="4322211" y="2930415"/>
            <a:ext cx="6133351"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Digital Signatures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778"/>
                                        </p:tgtEl>
                                        <p:attrNameLst>
                                          <p:attrName>style.visibility</p:attrName>
                                        </p:attrNameLst>
                                      </p:cBhvr>
                                      <p:to>
                                        <p:strVal val="visible"/>
                                      </p:to>
                                    </p:set>
                                    <p:animEffect transition="in" filter="barn(outVertical)">
                                      <p:cBhvr>
                                        <p:cTn id="7" dur="500"/>
                                        <p:tgtEl>
                                          <p:spTgt spid="104877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779"/>
                                        </p:tgtEl>
                                        <p:attrNameLst>
                                          <p:attrName>style.visibility</p:attrName>
                                        </p:attrNameLst>
                                      </p:cBhvr>
                                      <p:to>
                                        <p:strVal val="visible"/>
                                      </p:to>
                                    </p:set>
                                    <p:animEffect transition="in" filter="wipe(left)">
                                      <p:cBhvr>
                                        <p:cTn id="11" dur="500"/>
                                        <p:tgtEl>
                                          <p:spTgt spid="1048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8" grpId="0"/>
      <p:bldP spid="10487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3" name="Rectangle 1"/>
          <p:cNvSpPr/>
          <p:nvPr/>
        </p:nvSpPr>
        <p:spPr>
          <a:xfrm>
            <a:off x="951346" y="1286547"/>
            <a:ext cx="10547926" cy="4524315"/>
          </a:xfrm>
          <a:prstGeom prst="rect">
            <a:avLst/>
          </a:prstGeom>
        </p:spPr>
        <p:txBody>
          <a:bodyPr wrap="square">
            <a:spAutoFit/>
          </a:bodyPr>
          <a:lstStyle/>
          <a:p>
            <a:r>
              <a:rPr lang="en-US" altLang="zh-CN" sz="3200" dirty="0">
                <a:solidFill>
                  <a:srgbClr val="ABB2BF"/>
                </a:solidFill>
              </a:rPr>
              <a:t>In real world, the message digest is signed by the private key. So, if </a:t>
            </a:r>
            <a:r>
              <a:rPr lang="en-US" altLang="zh-CN" sz="3200" i="1" dirty="0">
                <a:solidFill>
                  <a:schemeClr val="bg1"/>
                </a:solidFill>
              </a:rPr>
              <a:t>Bob</a:t>
            </a:r>
            <a:r>
              <a:rPr lang="en-US" altLang="zh-CN" sz="3200" dirty="0">
                <a:solidFill>
                  <a:srgbClr val="ABB2BF"/>
                </a:solidFill>
              </a:rPr>
              <a:t> wants to send </a:t>
            </a:r>
            <a:r>
              <a:rPr lang="en-US" altLang="zh-CN" sz="3200" i="1" dirty="0">
                <a:solidFill>
                  <a:schemeClr val="bg1"/>
                </a:solidFill>
              </a:rPr>
              <a:t>Susan</a:t>
            </a:r>
            <a:r>
              <a:rPr lang="en-US" altLang="zh-CN" sz="3200" dirty="0">
                <a:solidFill>
                  <a:srgbClr val="ABB2BF"/>
                </a:solidFill>
              </a:rPr>
              <a:t> a signed message, he generates the message digest of the message and signs it with his private key. He sends the message and the signed message digest to </a:t>
            </a:r>
            <a:r>
              <a:rPr lang="en-US" altLang="zh-CN" sz="3200" i="1" dirty="0">
                <a:solidFill>
                  <a:schemeClr val="bg1"/>
                </a:solidFill>
              </a:rPr>
              <a:t>Susan</a:t>
            </a:r>
            <a:r>
              <a:rPr lang="en-US" altLang="zh-CN" sz="3200" dirty="0">
                <a:solidFill>
                  <a:srgbClr val="ABB2BF"/>
                </a:solidFill>
              </a:rPr>
              <a:t>. </a:t>
            </a:r>
            <a:r>
              <a:rPr lang="en-US" altLang="zh-CN" sz="3200" i="1" dirty="0">
                <a:solidFill>
                  <a:schemeClr val="bg1"/>
                </a:solidFill>
              </a:rPr>
              <a:t>Susan</a:t>
            </a:r>
            <a:r>
              <a:rPr lang="en-US" altLang="zh-CN" sz="3200" dirty="0">
                <a:solidFill>
                  <a:srgbClr val="ABB2BF"/>
                </a:solidFill>
              </a:rPr>
              <a:t> decrypts the signed message digest with </a:t>
            </a:r>
            <a:r>
              <a:rPr lang="en-US" altLang="zh-CN" sz="3200" i="1" dirty="0">
                <a:solidFill>
                  <a:schemeClr val="bg1"/>
                </a:solidFill>
              </a:rPr>
              <a:t>Bob's</a:t>
            </a:r>
            <a:r>
              <a:rPr lang="en-US" altLang="zh-CN" sz="3200" dirty="0">
                <a:solidFill>
                  <a:srgbClr val="ABB2BF"/>
                </a:solidFill>
              </a:rPr>
              <a:t> public key and computes the message digest from the cleartext message and checks that the two digests match. If they do, </a:t>
            </a:r>
            <a:r>
              <a:rPr lang="en-US" altLang="zh-CN" sz="3200" i="1" dirty="0">
                <a:solidFill>
                  <a:schemeClr val="bg1"/>
                </a:solidFill>
              </a:rPr>
              <a:t>Susan</a:t>
            </a:r>
            <a:r>
              <a:rPr lang="en-US" altLang="zh-CN" sz="3200" dirty="0">
                <a:solidFill>
                  <a:srgbClr val="ABB2BF"/>
                </a:solidFill>
              </a:rPr>
              <a:t> can be sure the message came from </a:t>
            </a:r>
            <a:r>
              <a:rPr lang="en-US" altLang="zh-CN" sz="3200" i="1" dirty="0">
                <a:solidFill>
                  <a:schemeClr val="bg1"/>
                </a:solidFill>
              </a:rPr>
              <a:t>Bob</a:t>
            </a:r>
            <a:r>
              <a:rPr lang="en-US" altLang="zh-CN" sz="3200" dirty="0">
                <a:solidFill>
                  <a:srgbClr val="ABB2BF"/>
                </a:solidFill>
              </a:rPr>
              <a:t>.</a:t>
            </a:r>
            <a:endParaRPr lang="zh-CN" altLang="en-US" sz="3200" dirty="0"/>
          </a:p>
        </p:txBody>
      </p:sp>
    </p:spTree>
  </p:cSld>
  <p:clrMapOvr>
    <a:masterClrMapping/>
  </p:clrMapOvr>
  <p:transition spd="slow" advTm="3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Rectangle 1"/>
          <p:cNvSpPr/>
          <p:nvPr/>
        </p:nvSpPr>
        <p:spPr>
          <a:xfrm>
            <a:off x="951346" y="1286547"/>
            <a:ext cx="10547926" cy="2062103"/>
          </a:xfrm>
          <a:prstGeom prst="rect">
            <a:avLst/>
          </a:prstGeom>
        </p:spPr>
        <p:txBody>
          <a:bodyPr wrap="square">
            <a:spAutoFit/>
          </a:bodyPr>
          <a:lstStyle/>
          <a:p>
            <a:r>
              <a:rPr lang="en-US" altLang="zh-CN" sz="3200" b="1" i="1" dirty="0">
                <a:solidFill>
                  <a:schemeClr val="bg1"/>
                </a:solidFill>
              </a:rPr>
              <a:t>Note</a:t>
            </a:r>
            <a:r>
              <a:rPr lang="en-US" altLang="zh-CN" sz="3200" b="1" dirty="0">
                <a:solidFill>
                  <a:schemeClr val="bg1"/>
                </a:solidFill>
              </a:rPr>
              <a:t>:</a:t>
            </a:r>
          </a:p>
          <a:p>
            <a:r>
              <a:rPr lang="en-US" altLang="zh-CN" sz="3200" dirty="0">
                <a:solidFill>
                  <a:srgbClr val="ABB2BF"/>
                </a:solidFill>
              </a:rPr>
              <a:t>Digital signatures do not provide encryption of the message, so encryption techniques must be used in conjunction with signatures if you also need confidentiality.</a:t>
            </a:r>
            <a:endParaRPr lang="zh-CN" altLang="en-US" sz="3200" dirty="0"/>
          </a:p>
        </p:txBody>
      </p:sp>
    </p:spTree>
  </p:cSld>
  <p:clrMapOvr>
    <a:masterClrMapping/>
  </p:clrMapOvr>
  <p:transition spd="slow" advTm="3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1" name="Rectangle 1"/>
          <p:cNvSpPr/>
          <p:nvPr/>
        </p:nvSpPr>
        <p:spPr>
          <a:xfrm>
            <a:off x="961513" y="611970"/>
            <a:ext cx="2969083" cy="923330"/>
          </a:xfrm>
          <a:prstGeom prst="rect">
            <a:avLst/>
          </a:prstGeom>
        </p:spPr>
        <p:txBody>
          <a:bodyPr wrap="none">
            <a:spAutoFit/>
          </a:bodyPr>
          <a:lstStyle/>
          <a:p>
            <a:r>
              <a:rPr lang="en-US" altLang="zh-CN" sz="5400" dirty="0">
                <a:solidFill>
                  <a:srgbClr val="FFFFFF"/>
                </a:solidFill>
                <a:latin typeface="微软雅黑" panose="020B0503020204020204" pitchFamily="34" charset="-122"/>
                <a:ea typeface="微软雅黑" panose="020B0503020204020204" pitchFamily="34" charset="-122"/>
              </a:rPr>
              <a:t>Example</a:t>
            </a:r>
            <a:endParaRPr lang="en-US" altLang="zh-CN" sz="5400" b="0" i="0" dirty="0">
              <a:solidFill>
                <a:srgbClr val="FFFFFF"/>
              </a:solidFill>
              <a:effectLst/>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1139064" y="1535300"/>
            <a:ext cx="6200000" cy="4409524"/>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4611788" y="1073635"/>
            <a:ext cx="7076190" cy="5314286"/>
          </a:xfrm>
          <a:prstGeom prst="rect">
            <a:avLst/>
          </a:prstGeom>
          <a:ln>
            <a:noFill/>
          </a:ln>
          <a:effectLst>
            <a:outerShdw blurRad="190500" algn="tl" rotWithShape="0">
              <a:srgbClr val="000000">
                <a:alpha val="70000"/>
              </a:srgbClr>
            </a:outerShdw>
          </a:effectLst>
        </p:spPr>
      </p:pic>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文本框 4"/>
          <p:cNvSpPr txBox="1"/>
          <p:nvPr/>
        </p:nvSpPr>
        <p:spPr>
          <a:xfrm>
            <a:off x="4427243" y="2451430"/>
            <a:ext cx="4461637" cy="1200329"/>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Exchange files with Digital Certificate</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048796" name="文本框 2"/>
          <p:cNvSpPr txBox="1"/>
          <p:nvPr/>
        </p:nvSpPr>
        <p:spPr>
          <a:xfrm>
            <a:off x="3299911" y="2544756"/>
            <a:ext cx="1338348" cy="1015663"/>
          </a:xfrm>
          <a:prstGeom prst="rect">
            <a:avLst/>
          </a:prstGeom>
          <a:noFill/>
        </p:spPr>
        <p:txBody>
          <a:bodyPr wrap="square" rtlCol="0">
            <a:spAutoFit/>
          </a:bodyPr>
          <a:lstStyle/>
          <a:p>
            <a:r>
              <a:rPr lang="en-US" altLang="zh-CN" sz="6000" dirty="0">
                <a:solidFill>
                  <a:srgbClr val="FC4668"/>
                </a:solidFill>
                <a:latin typeface="等线" panose="02010600030101010101" pitchFamily="2" charset="-122"/>
                <a:ea typeface="等线" panose="02010600030101010101" pitchFamily="2" charset="-122"/>
              </a:rPr>
              <a:t>03</a:t>
            </a:r>
            <a:endParaRPr lang="zh-CN" altLang="en-US" sz="6000" dirty="0">
              <a:solidFill>
                <a:srgbClr val="FC4668"/>
              </a:solidFill>
              <a:latin typeface="等线" panose="02010600030101010101" pitchFamily="2" charset="-122"/>
              <a:ea typeface="等线" panose="02010600030101010101" pitchFamily="2" charset="-122"/>
            </a:endParaRPr>
          </a:p>
        </p:txBody>
      </p:sp>
      <p:cxnSp>
        <p:nvCxnSpPr>
          <p:cNvPr id="3145763" name="直接连接符 6"/>
          <p:cNvCxnSpPr>
            <a:cxnSpLocks/>
          </p:cNvCxnSpPr>
          <p:nvPr/>
        </p:nvCxnSpPr>
        <p:spPr>
          <a:xfrm>
            <a:off x="2463346" y="3051596"/>
            <a:ext cx="836565" cy="0"/>
          </a:xfrm>
          <a:prstGeom prst="line">
            <a:avLst/>
          </a:prstGeom>
          <a:ln>
            <a:solidFill>
              <a:srgbClr val="FC4668"/>
            </a:solidFill>
          </a:ln>
        </p:spPr>
        <p:style>
          <a:lnRef idx="1">
            <a:schemeClr val="accent1"/>
          </a:lnRef>
          <a:fillRef idx="0">
            <a:schemeClr val="accent1"/>
          </a:fillRef>
          <a:effectRef idx="0">
            <a:schemeClr val="accent1"/>
          </a:effectRef>
          <a:fontRef idx="minor">
            <a:schemeClr val="tx1"/>
          </a:fontRef>
        </p:style>
      </p:cxnSp>
      <p:cxnSp>
        <p:nvCxnSpPr>
          <p:cNvPr id="3145764" name="直接连接符 8"/>
          <p:cNvCxnSpPr>
            <a:cxnSpLocks/>
          </p:cNvCxnSpPr>
          <p:nvPr/>
        </p:nvCxnSpPr>
        <p:spPr>
          <a:xfrm>
            <a:off x="8888880" y="3051596"/>
            <a:ext cx="907763" cy="0"/>
          </a:xfrm>
          <a:prstGeom prst="line">
            <a:avLst/>
          </a:prstGeom>
          <a:ln>
            <a:solidFill>
              <a:srgbClr val="FC4668"/>
            </a:solidFill>
          </a:ln>
        </p:spPr>
        <p:style>
          <a:lnRef idx="1">
            <a:schemeClr val="accent1"/>
          </a:lnRef>
          <a:fillRef idx="0">
            <a:schemeClr val="accent1"/>
          </a:fillRef>
          <a:effectRef idx="0">
            <a:schemeClr val="accent1"/>
          </a:effectRef>
          <a:fontRef idx="minor">
            <a:schemeClr val="tx1"/>
          </a:fontRef>
        </p:style>
      </p:cxnSp>
      <p:sp>
        <p:nvSpPr>
          <p:cNvPr id="1048797" name="等腰三角形 7"/>
          <p:cNvSpPr/>
          <p:nvPr/>
        </p:nvSpPr>
        <p:spPr>
          <a:xfrm rot="16200000">
            <a:off x="10136191" y="2853746"/>
            <a:ext cx="125512" cy="270186"/>
          </a:xfrm>
          <a:prstGeom prst="triangle">
            <a:avLst>
              <a:gd name="adj" fmla="val 55499"/>
            </a:avLst>
          </a:prstGeom>
          <a:solidFill>
            <a:srgbClr val="FC4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798" name="等腰三角形 10"/>
          <p:cNvSpPr/>
          <p:nvPr/>
        </p:nvSpPr>
        <p:spPr>
          <a:xfrm rot="13339599">
            <a:off x="9878139" y="2816037"/>
            <a:ext cx="62120" cy="174653"/>
          </a:xfrm>
          <a:prstGeom prst="triangle">
            <a:avLst>
              <a:gd name="adj" fmla="val 55499"/>
            </a:avLst>
          </a:prstGeom>
          <a:solidFill>
            <a:srgbClr val="FC4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796"/>
                                        </p:tgtEl>
                                        <p:attrNameLst>
                                          <p:attrName>style.visibility</p:attrName>
                                        </p:attrNameLst>
                                      </p:cBhvr>
                                      <p:to>
                                        <p:strVal val="visible"/>
                                      </p:to>
                                    </p:set>
                                    <p:animEffect transition="in" filter="barn(outVertical)">
                                      <p:cBhvr>
                                        <p:cTn id="7" dur="300"/>
                                        <p:tgtEl>
                                          <p:spTgt spid="104879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48795"/>
                                        </p:tgtEl>
                                        <p:attrNameLst>
                                          <p:attrName>style.visibility</p:attrName>
                                        </p:attrNameLst>
                                      </p:cBhvr>
                                      <p:to>
                                        <p:strVal val="visible"/>
                                      </p:to>
                                    </p:set>
                                    <p:animEffect transition="in" filter="wipe(down)">
                                      <p:cBhvr>
                                        <p:cTn id="11" dur="300"/>
                                        <p:tgtEl>
                                          <p:spTgt spid="1048795"/>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145763"/>
                                        </p:tgtEl>
                                        <p:attrNameLst>
                                          <p:attrName>style.visibility</p:attrName>
                                        </p:attrNameLst>
                                      </p:cBhvr>
                                      <p:to>
                                        <p:strVal val="visible"/>
                                      </p:to>
                                    </p:set>
                                    <p:animEffect transition="in" filter="wipe(right)">
                                      <p:cBhvr>
                                        <p:cTn id="15" dur="300"/>
                                        <p:tgtEl>
                                          <p:spTgt spid="3145763"/>
                                        </p:tgtEl>
                                      </p:cBhvr>
                                    </p:animEffect>
                                  </p:childTnLst>
                                </p:cTn>
                              </p:par>
                              <p:par>
                                <p:cTn id="16" presetID="22" presetClass="entr" presetSubtype="8" fill="hold" nodeType="withEffect">
                                  <p:stCondLst>
                                    <p:cond delay="0"/>
                                  </p:stCondLst>
                                  <p:childTnLst>
                                    <p:set>
                                      <p:cBhvr>
                                        <p:cTn id="17" dur="1" fill="hold">
                                          <p:stCondLst>
                                            <p:cond delay="0"/>
                                          </p:stCondLst>
                                        </p:cTn>
                                        <p:tgtEl>
                                          <p:spTgt spid="3145764"/>
                                        </p:tgtEl>
                                        <p:attrNameLst>
                                          <p:attrName>style.visibility</p:attrName>
                                        </p:attrNameLst>
                                      </p:cBhvr>
                                      <p:to>
                                        <p:strVal val="visible"/>
                                      </p:to>
                                    </p:set>
                                    <p:animEffect transition="in" filter="wipe(left)">
                                      <p:cBhvr>
                                        <p:cTn id="18" dur="300"/>
                                        <p:tgtEl>
                                          <p:spTgt spid="3145764"/>
                                        </p:tgtEl>
                                      </p:cBhvr>
                                    </p:animEffect>
                                  </p:childTnLst>
                                </p:cTn>
                              </p:par>
                              <p:par>
                                <p:cTn id="19" presetID="53" presetClass="entr" presetSubtype="16" fill="hold" grpId="0" nodeType="withEffect">
                                  <p:stCondLst>
                                    <p:cond delay="900"/>
                                  </p:stCondLst>
                                  <p:childTnLst>
                                    <p:set>
                                      <p:cBhvr>
                                        <p:cTn id="20" dur="1" fill="hold">
                                          <p:stCondLst>
                                            <p:cond delay="0"/>
                                          </p:stCondLst>
                                        </p:cTn>
                                        <p:tgtEl>
                                          <p:spTgt spid="1048797"/>
                                        </p:tgtEl>
                                        <p:attrNameLst>
                                          <p:attrName>style.visibility</p:attrName>
                                        </p:attrNameLst>
                                      </p:cBhvr>
                                      <p:to>
                                        <p:strVal val="visible"/>
                                      </p:to>
                                    </p:set>
                                    <p:anim calcmode="lin" valueType="num">
                                      <p:cBhvr>
                                        <p:cTn id="21" dur="150" fill="hold"/>
                                        <p:tgtEl>
                                          <p:spTgt spid="1048797"/>
                                        </p:tgtEl>
                                        <p:attrNameLst>
                                          <p:attrName>ppt_w</p:attrName>
                                        </p:attrNameLst>
                                      </p:cBhvr>
                                      <p:tavLst>
                                        <p:tav tm="0">
                                          <p:val>
                                            <p:fltVal val="0"/>
                                          </p:val>
                                        </p:tav>
                                        <p:tav tm="100000">
                                          <p:val>
                                            <p:strVal val="#ppt_w"/>
                                          </p:val>
                                        </p:tav>
                                      </p:tavLst>
                                    </p:anim>
                                    <p:anim calcmode="lin" valueType="num">
                                      <p:cBhvr>
                                        <p:cTn id="22" dur="150" fill="hold"/>
                                        <p:tgtEl>
                                          <p:spTgt spid="1048797"/>
                                        </p:tgtEl>
                                        <p:attrNameLst>
                                          <p:attrName>ppt_h</p:attrName>
                                        </p:attrNameLst>
                                      </p:cBhvr>
                                      <p:tavLst>
                                        <p:tav tm="0">
                                          <p:val>
                                            <p:fltVal val="0"/>
                                          </p:val>
                                        </p:tav>
                                        <p:tav tm="100000">
                                          <p:val>
                                            <p:strVal val="#ppt_h"/>
                                          </p:val>
                                        </p:tav>
                                      </p:tavLst>
                                    </p:anim>
                                    <p:animEffect transition="in" filter="fade">
                                      <p:cBhvr>
                                        <p:cTn id="23" dur="150"/>
                                        <p:tgtEl>
                                          <p:spTgt spid="1048797"/>
                                        </p:tgtEl>
                                      </p:cBhvr>
                                    </p:animEffect>
                                  </p:childTnLst>
                                </p:cTn>
                              </p:par>
                              <p:par>
                                <p:cTn id="24" presetID="49" presetClass="path" presetSubtype="0" accel="100000" fill="hold" grpId="1" nodeType="withEffect">
                                  <p:stCondLst>
                                    <p:cond delay="1000"/>
                                  </p:stCondLst>
                                  <p:childTnLst>
                                    <p:animMotion origin="layout" path="M -0.03594 -3.29597E-17 L -4.16667E-7 -3.29597E-17 " pathEditMode="relative" rAng="0" ptsTypes="AA">
                                      <p:cBhvr>
                                        <p:cTn id="25" dur="100" fill="hold"/>
                                        <p:tgtEl>
                                          <p:spTgt spid="1048797"/>
                                        </p:tgtEl>
                                        <p:attrNameLst>
                                          <p:attrName>ppt_x</p:attrName>
                                          <p:attrName>ppt_y</p:attrName>
                                        </p:attrNameLst>
                                      </p:cBhvr>
                                      <p:rCtr x="1797" y="0"/>
                                    </p:animMotion>
                                  </p:childTnLst>
                                </p:cTn>
                              </p:par>
                              <p:par>
                                <p:cTn id="26" presetID="22" presetClass="exit" presetSubtype="1" fill="hold" grpId="2" nodeType="withEffect">
                                  <p:stCondLst>
                                    <p:cond delay="1100"/>
                                  </p:stCondLst>
                                  <p:childTnLst>
                                    <p:animEffect transition="out" filter="wipe(up)">
                                      <p:cBhvr>
                                        <p:cTn id="27" dur="340"/>
                                        <p:tgtEl>
                                          <p:spTgt spid="1048797"/>
                                        </p:tgtEl>
                                      </p:cBhvr>
                                    </p:animEffect>
                                    <p:set>
                                      <p:cBhvr>
                                        <p:cTn id="28" dur="1" fill="hold">
                                          <p:stCondLst>
                                            <p:cond delay="339"/>
                                          </p:stCondLst>
                                        </p:cTn>
                                        <p:tgtEl>
                                          <p:spTgt spid="1048797"/>
                                        </p:tgtEl>
                                        <p:attrNameLst>
                                          <p:attrName>style.visibility</p:attrName>
                                        </p:attrNameLst>
                                      </p:cBhvr>
                                      <p:to>
                                        <p:strVal val="hidden"/>
                                      </p:to>
                                    </p:set>
                                  </p:childTnLst>
                                </p:cTn>
                              </p:par>
                              <p:par>
                                <p:cTn id="29" presetID="53" presetClass="entr" presetSubtype="16" fill="hold" grpId="0" nodeType="withEffect">
                                  <p:stCondLst>
                                    <p:cond delay="900"/>
                                  </p:stCondLst>
                                  <p:childTnLst>
                                    <p:set>
                                      <p:cBhvr>
                                        <p:cTn id="30" dur="1" fill="hold">
                                          <p:stCondLst>
                                            <p:cond delay="0"/>
                                          </p:stCondLst>
                                        </p:cTn>
                                        <p:tgtEl>
                                          <p:spTgt spid="1048798"/>
                                        </p:tgtEl>
                                        <p:attrNameLst>
                                          <p:attrName>style.visibility</p:attrName>
                                        </p:attrNameLst>
                                      </p:cBhvr>
                                      <p:to>
                                        <p:strVal val="visible"/>
                                      </p:to>
                                    </p:set>
                                    <p:anim calcmode="lin" valueType="num">
                                      <p:cBhvr>
                                        <p:cTn id="31" dur="150" fill="hold"/>
                                        <p:tgtEl>
                                          <p:spTgt spid="1048798"/>
                                        </p:tgtEl>
                                        <p:attrNameLst>
                                          <p:attrName>ppt_w</p:attrName>
                                        </p:attrNameLst>
                                      </p:cBhvr>
                                      <p:tavLst>
                                        <p:tav tm="0">
                                          <p:val>
                                            <p:fltVal val="0"/>
                                          </p:val>
                                        </p:tav>
                                        <p:tav tm="100000">
                                          <p:val>
                                            <p:strVal val="#ppt_w"/>
                                          </p:val>
                                        </p:tav>
                                      </p:tavLst>
                                    </p:anim>
                                    <p:anim calcmode="lin" valueType="num">
                                      <p:cBhvr>
                                        <p:cTn id="32" dur="150" fill="hold"/>
                                        <p:tgtEl>
                                          <p:spTgt spid="1048798"/>
                                        </p:tgtEl>
                                        <p:attrNameLst>
                                          <p:attrName>ppt_h</p:attrName>
                                        </p:attrNameLst>
                                      </p:cBhvr>
                                      <p:tavLst>
                                        <p:tav tm="0">
                                          <p:val>
                                            <p:fltVal val="0"/>
                                          </p:val>
                                        </p:tav>
                                        <p:tav tm="100000">
                                          <p:val>
                                            <p:strVal val="#ppt_h"/>
                                          </p:val>
                                        </p:tav>
                                      </p:tavLst>
                                    </p:anim>
                                    <p:animEffect transition="in" filter="fade">
                                      <p:cBhvr>
                                        <p:cTn id="33" dur="150"/>
                                        <p:tgtEl>
                                          <p:spTgt spid="1048798"/>
                                        </p:tgtEl>
                                      </p:cBhvr>
                                    </p:animEffect>
                                  </p:childTnLst>
                                </p:cTn>
                              </p:par>
                              <p:par>
                                <p:cTn id="34" presetID="49" presetClass="path" presetSubtype="0" accel="100000" fill="hold" grpId="1" nodeType="withEffect">
                                  <p:stCondLst>
                                    <p:cond delay="1000"/>
                                  </p:stCondLst>
                                  <p:childTnLst>
                                    <p:animMotion origin="layout" path="M -4.16667E-7 3.7037E-7 L 0.01693 -0.02963 " pathEditMode="relative" rAng="0" ptsTypes="AA">
                                      <p:cBhvr>
                                        <p:cTn id="35" dur="100" fill="hold"/>
                                        <p:tgtEl>
                                          <p:spTgt spid="1048798"/>
                                        </p:tgtEl>
                                        <p:attrNameLst>
                                          <p:attrName>ppt_x</p:attrName>
                                          <p:attrName>ppt_y</p:attrName>
                                        </p:attrNameLst>
                                      </p:cBhvr>
                                      <p:rCtr x="846" y="-1481"/>
                                    </p:animMotion>
                                  </p:childTnLst>
                                </p:cTn>
                              </p:par>
                              <p:par>
                                <p:cTn id="36" presetID="22" presetClass="exit" presetSubtype="1" fill="hold" grpId="2" nodeType="withEffect">
                                  <p:stCondLst>
                                    <p:cond delay="1100"/>
                                  </p:stCondLst>
                                  <p:childTnLst>
                                    <p:animEffect transition="out" filter="wipe(up)">
                                      <p:cBhvr>
                                        <p:cTn id="37" dur="340"/>
                                        <p:tgtEl>
                                          <p:spTgt spid="1048798"/>
                                        </p:tgtEl>
                                      </p:cBhvr>
                                    </p:animEffect>
                                    <p:set>
                                      <p:cBhvr>
                                        <p:cTn id="38" dur="1" fill="hold">
                                          <p:stCondLst>
                                            <p:cond delay="339"/>
                                          </p:stCondLst>
                                        </p:cTn>
                                        <p:tgtEl>
                                          <p:spTgt spid="10487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5" grpId="0"/>
      <p:bldP spid="1048796" grpId="0"/>
      <p:bldP spid="1048797" grpId="0" animBg="1"/>
      <p:bldP spid="1048797" grpId="1" animBg="1"/>
      <p:bldP spid="1048797" grpId="2" animBg="1"/>
      <p:bldP spid="1048798" grpId="0" animBg="1"/>
      <p:bldP spid="1048798" grpId="1" animBg="1"/>
      <p:bldP spid="1048798" grpId="2"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文本框 2"/>
          <p:cNvSpPr txBox="1"/>
          <p:nvPr/>
        </p:nvSpPr>
        <p:spPr>
          <a:xfrm>
            <a:off x="1006876" y="206741"/>
            <a:ext cx="1338348" cy="1015663"/>
          </a:xfrm>
          <a:prstGeom prst="rect">
            <a:avLst/>
          </a:prstGeom>
          <a:noFill/>
        </p:spPr>
        <p:txBody>
          <a:bodyPr wrap="square" rtlCol="0">
            <a:spAutoFit/>
          </a:bodyPr>
          <a:lstStyle/>
          <a:p>
            <a:r>
              <a:rPr lang="en-US" altLang="zh-CN" sz="6000" dirty="0">
                <a:solidFill>
                  <a:srgbClr val="FC4668"/>
                </a:solidFill>
                <a:latin typeface="等线" panose="02010600030101010101" pitchFamily="2" charset="-122"/>
                <a:ea typeface="等线" panose="02010600030101010101" pitchFamily="2" charset="-122"/>
              </a:rPr>
              <a:t>03</a:t>
            </a:r>
            <a:endParaRPr lang="zh-CN" altLang="en-US" sz="6000" dirty="0">
              <a:solidFill>
                <a:srgbClr val="FC4668"/>
              </a:solidFill>
              <a:latin typeface="等线" panose="02010600030101010101" pitchFamily="2" charset="-122"/>
              <a:ea typeface="等线" panose="02010600030101010101" pitchFamily="2" charset="-122"/>
            </a:endParaRPr>
          </a:p>
        </p:txBody>
      </p:sp>
      <p:sp>
        <p:nvSpPr>
          <p:cNvPr id="1048800" name="文本框 5"/>
          <p:cNvSpPr txBox="1"/>
          <p:nvPr/>
        </p:nvSpPr>
        <p:spPr>
          <a:xfrm>
            <a:off x="2003884" y="390415"/>
            <a:ext cx="8913497"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Exchange files with Digital Certificate</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048801" name="TextBox 1"/>
          <p:cNvSpPr txBox="1"/>
          <p:nvPr/>
        </p:nvSpPr>
        <p:spPr>
          <a:xfrm>
            <a:off x="1289696" y="2897515"/>
            <a:ext cx="4067396" cy="2400657"/>
          </a:xfrm>
          <a:prstGeom prst="rect">
            <a:avLst/>
          </a:prstGeom>
          <a:noFill/>
        </p:spPr>
        <p:txBody>
          <a:bodyPr wrap="square"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Sender</a:t>
            </a:r>
          </a:p>
          <a:p>
            <a:r>
              <a:rPr lang="en-US" altLang="zh-CN" dirty="0">
                <a:solidFill>
                  <a:schemeClr val="bg1"/>
                </a:solidFill>
              </a:rPr>
              <a:t>          </a:t>
            </a:r>
          </a:p>
          <a:p>
            <a:r>
              <a:rPr lang="en-US" altLang="zh-CN" dirty="0">
                <a:solidFill>
                  <a:schemeClr val="bg1"/>
                </a:solidFill>
              </a:rPr>
              <a:t>      </a:t>
            </a:r>
          </a:p>
          <a:p>
            <a:endParaRPr lang="en-US" altLang="zh-CN" dirty="0">
              <a:solidFill>
                <a:schemeClr val="bg1"/>
              </a:solidFill>
            </a:endParaRPr>
          </a:p>
          <a:p>
            <a:endParaRPr lang="zh-CN" altLang="en-US" dirty="0">
              <a:solidFill>
                <a:schemeClr val="bg1"/>
              </a:solidFill>
            </a:endParaRPr>
          </a:p>
          <a:p>
            <a:endParaRPr lang="zh-CN" altLang="en-US" dirty="0">
              <a:solidFill>
                <a:schemeClr val="bg1"/>
              </a:solidFill>
            </a:endParaRPr>
          </a:p>
        </p:txBody>
      </p:sp>
      <p:sp>
        <p:nvSpPr>
          <p:cNvPr id="1048802" name="TextBox 234"/>
          <p:cNvSpPr txBox="1"/>
          <p:nvPr/>
        </p:nvSpPr>
        <p:spPr>
          <a:xfrm>
            <a:off x="7989794" y="2897515"/>
            <a:ext cx="5196948" cy="2123658"/>
          </a:xfrm>
          <a:prstGeom prst="rect">
            <a:avLst/>
          </a:prstGeom>
          <a:noFill/>
        </p:spPr>
        <p:txBody>
          <a:bodyPr wrap="square"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Receiver</a:t>
            </a:r>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dirty="0">
              <a:solidFill>
                <a:schemeClr val="bg1"/>
              </a:solidFill>
            </a:endParaRPr>
          </a:p>
          <a:p>
            <a:endParaRPr lang="en-US" altLang="zh-CN" dirty="0">
              <a:solidFill>
                <a:schemeClr val="bg1"/>
              </a:solidFill>
            </a:endParaRPr>
          </a:p>
          <a:p>
            <a:endParaRPr lang="zh-CN" altLang="en-US" dirty="0">
              <a:solidFill>
                <a:schemeClr val="bg1"/>
              </a:solidFill>
            </a:endParaRPr>
          </a:p>
          <a:p>
            <a:endParaRPr lang="zh-CN" altLang="en-US" dirty="0">
              <a:solidFill>
                <a:schemeClr val="bg1"/>
              </a:solidFill>
            </a:endParaRPr>
          </a:p>
        </p:txBody>
      </p:sp>
      <p:sp>
        <p:nvSpPr>
          <p:cNvPr id="1048803" name="Arrow: Right 4"/>
          <p:cNvSpPr/>
          <p:nvPr/>
        </p:nvSpPr>
        <p:spPr>
          <a:xfrm>
            <a:off x="4673600" y="3269673"/>
            <a:ext cx="2881746" cy="341746"/>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799"/>
                                        </p:tgtEl>
                                        <p:attrNameLst>
                                          <p:attrName>style.visibility</p:attrName>
                                        </p:attrNameLst>
                                      </p:cBhvr>
                                      <p:to>
                                        <p:strVal val="visible"/>
                                      </p:to>
                                    </p:set>
                                    <p:animEffect transition="in" filter="barn(outVertical)">
                                      <p:cBhvr>
                                        <p:cTn id="7" dur="500"/>
                                        <p:tgtEl>
                                          <p:spTgt spid="10487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800"/>
                                        </p:tgtEl>
                                        <p:attrNameLst>
                                          <p:attrName>style.visibility</p:attrName>
                                        </p:attrNameLst>
                                      </p:cBhvr>
                                      <p:to>
                                        <p:strVal val="visible"/>
                                      </p:to>
                                    </p:set>
                                    <p:animEffect transition="in" filter="wipe(left)">
                                      <p:cBhvr>
                                        <p:cTn id="11" dur="500"/>
                                        <p:tgtEl>
                                          <p:spTgt spid="1048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9" grpId="0"/>
      <p:bldP spid="10488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文本框 4"/>
          <p:cNvSpPr txBox="1"/>
          <p:nvPr/>
        </p:nvSpPr>
        <p:spPr>
          <a:xfrm>
            <a:off x="3730496" y="2728429"/>
            <a:ext cx="5158384"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Java Security Overview</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048596" name="文本框 2"/>
          <p:cNvSpPr txBox="1"/>
          <p:nvPr/>
        </p:nvSpPr>
        <p:spPr>
          <a:xfrm>
            <a:off x="3157329" y="2544756"/>
            <a:ext cx="1338348" cy="1015663"/>
          </a:xfrm>
          <a:prstGeom prst="rect">
            <a:avLst/>
          </a:prstGeom>
          <a:noFill/>
        </p:spPr>
        <p:txBody>
          <a:bodyPr wrap="square" rtlCol="0">
            <a:spAutoFit/>
          </a:bodyPr>
          <a:lstStyle/>
          <a:p>
            <a:r>
              <a:rPr lang="en-US" altLang="zh-CN" sz="6000" dirty="0">
                <a:solidFill>
                  <a:srgbClr val="26C6DA"/>
                </a:solidFill>
                <a:latin typeface="等线" panose="02010600030101010101" pitchFamily="2" charset="-122"/>
                <a:ea typeface="等线" panose="02010600030101010101" pitchFamily="2" charset="-122"/>
              </a:rPr>
              <a:t>0</a:t>
            </a:r>
            <a:endParaRPr lang="zh-CN" altLang="en-US" sz="6000" dirty="0">
              <a:solidFill>
                <a:srgbClr val="26C6DA"/>
              </a:solidFill>
              <a:latin typeface="等线" panose="02010600030101010101" pitchFamily="2" charset="-122"/>
              <a:ea typeface="等线" panose="02010600030101010101" pitchFamily="2" charset="-122"/>
            </a:endParaRPr>
          </a:p>
        </p:txBody>
      </p:sp>
      <p:cxnSp>
        <p:nvCxnSpPr>
          <p:cNvPr id="3145733" name="直接连接符 6"/>
          <p:cNvCxnSpPr>
            <a:cxnSpLocks/>
          </p:cNvCxnSpPr>
          <p:nvPr/>
        </p:nvCxnSpPr>
        <p:spPr>
          <a:xfrm>
            <a:off x="2130132" y="3051596"/>
            <a:ext cx="8365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4" name="直接连接符 8"/>
          <p:cNvCxnSpPr>
            <a:cxnSpLocks/>
          </p:cNvCxnSpPr>
          <p:nvPr/>
        </p:nvCxnSpPr>
        <p:spPr>
          <a:xfrm>
            <a:off x="8888880" y="3051596"/>
            <a:ext cx="907763" cy="0"/>
          </a:xfrm>
          <a:prstGeom prst="line">
            <a:avLst/>
          </a:prstGeom>
        </p:spPr>
        <p:style>
          <a:lnRef idx="1">
            <a:schemeClr val="accent1"/>
          </a:lnRef>
          <a:fillRef idx="0">
            <a:schemeClr val="accent1"/>
          </a:fillRef>
          <a:effectRef idx="0">
            <a:schemeClr val="accent1"/>
          </a:effectRef>
          <a:fontRef idx="minor">
            <a:schemeClr val="tx1"/>
          </a:fontRef>
        </p:style>
      </p:cxnSp>
      <p:sp>
        <p:nvSpPr>
          <p:cNvPr id="1048597" name="等腰三角形 7"/>
          <p:cNvSpPr/>
          <p:nvPr/>
        </p:nvSpPr>
        <p:spPr>
          <a:xfrm rot="16200000">
            <a:off x="10136191" y="2853746"/>
            <a:ext cx="125512" cy="270186"/>
          </a:xfrm>
          <a:prstGeom prst="triangle">
            <a:avLst>
              <a:gd name="adj" fmla="val 55499"/>
            </a:avLst>
          </a:prstGeom>
          <a:solidFill>
            <a:srgbClr val="26C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598" name="等腰三角形 10"/>
          <p:cNvSpPr/>
          <p:nvPr/>
        </p:nvSpPr>
        <p:spPr>
          <a:xfrm rot="13339599">
            <a:off x="9878139" y="2816037"/>
            <a:ext cx="62120" cy="174653"/>
          </a:xfrm>
          <a:prstGeom prst="triangle">
            <a:avLst>
              <a:gd name="adj" fmla="val 55499"/>
            </a:avLst>
          </a:prstGeom>
          <a:solidFill>
            <a:srgbClr val="44BE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2" nodeType="withEffect">
                                  <p:stCondLst>
                                    <p:cond delay="0"/>
                                  </p:stCondLst>
                                  <p:childTnLst>
                                    <p:set>
                                      <p:cBhvr>
                                        <p:cTn id="6" dur="1" fill="hold">
                                          <p:stCondLst>
                                            <p:cond delay="0"/>
                                          </p:stCondLst>
                                        </p:cTn>
                                        <p:tgtEl>
                                          <p:spTgt spid="1048596"/>
                                        </p:tgtEl>
                                        <p:attrNameLst>
                                          <p:attrName>style.visibility</p:attrName>
                                        </p:attrNameLst>
                                      </p:cBhvr>
                                      <p:to>
                                        <p:strVal val="visible"/>
                                      </p:to>
                                    </p:set>
                                    <p:animEffect transition="in" filter="barn(outVertical)">
                                      <p:cBhvr>
                                        <p:cTn id="7" dur="300"/>
                                        <p:tgtEl>
                                          <p:spTgt spid="104859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48595"/>
                                        </p:tgtEl>
                                        <p:attrNameLst>
                                          <p:attrName>style.visibility</p:attrName>
                                        </p:attrNameLst>
                                      </p:cBhvr>
                                      <p:to>
                                        <p:strVal val="visible"/>
                                      </p:to>
                                    </p:set>
                                    <p:animEffect transition="in" filter="wipe(down)">
                                      <p:cBhvr>
                                        <p:cTn id="11" dur="300"/>
                                        <p:tgtEl>
                                          <p:spTgt spid="1048595"/>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145733"/>
                                        </p:tgtEl>
                                        <p:attrNameLst>
                                          <p:attrName>style.visibility</p:attrName>
                                        </p:attrNameLst>
                                      </p:cBhvr>
                                      <p:to>
                                        <p:strVal val="visible"/>
                                      </p:to>
                                    </p:set>
                                    <p:animEffect transition="in" filter="wipe(right)">
                                      <p:cBhvr>
                                        <p:cTn id="15" dur="300"/>
                                        <p:tgtEl>
                                          <p:spTgt spid="3145733"/>
                                        </p:tgtEl>
                                      </p:cBhvr>
                                    </p:animEffect>
                                  </p:childTnLst>
                                </p:cTn>
                              </p:par>
                              <p:par>
                                <p:cTn id="16" presetID="22" presetClass="entr" presetSubtype="8" fill="hold" nodeType="withEffect">
                                  <p:stCondLst>
                                    <p:cond delay="0"/>
                                  </p:stCondLst>
                                  <p:childTnLst>
                                    <p:set>
                                      <p:cBhvr>
                                        <p:cTn id="17" dur="1" fill="hold">
                                          <p:stCondLst>
                                            <p:cond delay="0"/>
                                          </p:stCondLst>
                                        </p:cTn>
                                        <p:tgtEl>
                                          <p:spTgt spid="3145734"/>
                                        </p:tgtEl>
                                        <p:attrNameLst>
                                          <p:attrName>style.visibility</p:attrName>
                                        </p:attrNameLst>
                                      </p:cBhvr>
                                      <p:to>
                                        <p:strVal val="visible"/>
                                      </p:to>
                                    </p:set>
                                    <p:animEffect transition="in" filter="wipe(left)">
                                      <p:cBhvr>
                                        <p:cTn id="18" dur="300"/>
                                        <p:tgtEl>
                                          <p:spTgt spid="3145734"/>
                                        </p:tgtEl>
                                      </p:cBhvr>
                                    </p:animEffect>
                                  </p:childTnLst>
                                </p:cTn>
                              </p:par>
                              <p:par>
                                <p:cTn id="19" presetID="53" presetClass="entr" presetSubtype="16" fill="hold" grpId="0" nodeType="withEffect">
                                  <p:stCondLst>
                                    <p:cond delay="900"/>
                                  </p:stCondLst>
                                  <p:childTnLst>
                                    <p:set>
                                      <p:cBhvr>
                                        <p:cTn id="20" dur="1" fill="hold">
                                          <p:stCondLst>
                                            <p:cond delay="0"/>
                                          </p:stCondLst>
                                        </p:cTn>
                                        <p:tgtEl>
                                          <p:spTgt spid="1048597"/>
                                        </p:tgtEl>
                                        <p:attrNameLst>
                                          <p:attrName>style.visibility</p:attrName>
                                        </p:attrNameLst>
                                      </p:cBhvr>
                                      <p:to>
                                        <p:strVal val="visible"/>
                                      </p:to>
                                    </p:set>
                                    <p:anim calcmode="lin" valueType="num">
                                      <p:cBhvr>
                                        <p:cTn id="21" dur="150" fill="hold"/>
                                        <p:tgtEl>
                                          <p:spTgt spid="1048597"/>
                                        </p:tgtEl>
                                        <p:attrNameLst>
                                          <p:attrName>ppt_w</p:attrName>
                                        </p:attrNameLst>
                                      </p:cBhvr>
                                      <p:tavLst>
                                        <p:tav tm="0">
                                          <p:val>
                                            <p:fltVal val="0"/>
                                          </p:val>
                                        </p:tav>
                                        <p:tav tm="100000">
                                          <p:val>
                                            <p:strVal val="#ppt_w"/>
                                          </p:val>
                                        </p:tav>
                                      </p:tavLst>
                                    </p:anim>
                                    <p:anim calcmode="lin" valueType="num">
                                      <p:cBhvr>
                                        <p:cTn id="22" dur="150" fill="hold"/>
                                        <p:tgtEl>
                                          <p:spTgt spid="1048597"/>
                                        </p:tgtEl>
                                        <p:attrNameLst>
                                          <p:attrName>ppt_h</p:attrName>
                                        </p:attrNameLst>
                                      </p:cBhvr>
                                      <p:tavLst>
                                        <p:tav tm="0">
                                          <p:val>
                                            <p:fltVal val="0"/>
                                          </p:val>
                                        </p:tav>
                                        <p:tav tm="100000">
                                          <p:val>
                                            <p:strVal val="#ppt_h"/>
                                          </p:val>
                                        </p:tav>
                                      </p:tavLst>
                                    </p:anim>
                                    <p:animEffect transition="in" filter="fade">
                                      <p:cBhvr>
                                        <p:cTn id="23" dur="150"/>
                                        <p:tgtEl>
                                          <p:spTgt spid="1048597"/>
                                        </p:tgtEl>
                                      </p:cBhvr>
                                    </p:animEffect>
                                  </p:childTnLst>
                                </p:cTn>
                              </p:par>
                              <p:par>
                                <p:cTn id="24" presetID="49" presetClass="path" presetSubtype="0" accel="100000" fill="hold" grpId="1" nodeType="withEffect">
                                  <p:stCondLst>
                                    <p:cond delay="1000"/>
                                  </p:stCondLst>
                                  <p:childTnLst>
                                    <p:animMotion origin="layout" path="M -0.03594 -3.29597E-17 L -4.16667E-7 -3.29597E-17 " pathEditMode="relative" rAng="0" ptsTypes="AA">
                                      <p:cBhvr>
                                        <p:cTn id="25" dur="100" fill="hold"/>
                                        <p:tgtEl>
                                          <p:spTgt spid="1048597"/>
                                        </p:tgtEl>
                                        <p:attrNameLst>
                                          <p:attrName>ppt_x</p:attrName>
                                          <p:attrName>ppt_y</p:attrName>
                                        </p:attrNameLst>
                                      </p:cBhvr>
                                      <p:rCtr x="1797" y="0"/>
                                    </p:animMotion>
                                  </p:childTnLst>
                                </p:cTn>
                              </p:par>
                              <p:par>
                                <p:cTn id="26" presetID="22" presetClass="exit" presetSubtype="1" fill="hold" grpId="2" nodeType="withEffect">
                                  <p:stCondLst>
                                    <p:cond delay="1100"/>
                                  </p:stCondLst>
                                  <p:childTnLst>
                                    <p:animEffect transition="out" filter="wipe(up)">
                                      <p:cBhvr>
                                        <p:cTn id="27" dur="340"/>
                                        <p:tgtEl>
                                          <p:spTgt spid="1048597"/>
                                        </p:tgtEl>
                                      </p:cBhvr>
                                    </p:animEffect>
                                    <p:set>
                                      <p:cBhvr>
                                        <p:cTn id="28" dur="1" fill="hold">
                                          <p:stCondLst>
                                            <p:cond delay="339"/>
                                          </p:stCondLst>
                                        </p:cTn>
                                        <p:tgtEl>
                                          <p:spTgt spid="1048597"/>
                                        </p:tgtEl>
                                        <p:attrNameLst>
                                          <p:attrName>style.visibility</p:attrName>
                                        </p:attrNameLst>
                                      </p:cBhvr>
                                      <p:to>
                                        <p:strVal val="hidden"/>
                                      </p:to>
                                    </p:set>
                                  </p:childTnLst>
                                </p:cTn>
                              </p:par>
                              <p:par>
                                <p:cTn id="29" presetID="53" presetClass="entr" presetSubtype="16" fill="hold" grpId="0" nodeType="withEffect">
                                  <p:stCondLst>
                                    <p:cond delay="900"/>
                                  </p:stCondLst>
                                  <p:childTnLst>
                                    <p:set>
                                      <p:cBhvr>
                                        <p:cTn id="30" dur="1" fill="hold">
                                          <p:stCondLst>
                                            <p:cond delay="0"/>
                                          </p:stCondLst>
                                        </p:cTn>
                                        <p:tgtEl>
                                          <p:spTgt spid="1048598"/>
                                        </p:tgtEl>
                                        <p:attrNameLst>
                                          <p:attrName>style.visibility</p:attrName>
                                        </p:attrNameLst>
                                      </p:cBhvr>
                                      <p:to>
                                        <p:strVal val="visible"/>
                                      </p:to>
                                    </p:set>
                                    <p:anim calcmode="lin" valueType="num">
                                      <p:cBhvr>
                                        <p:cTn id="31" dur="150" fill="hold"/>
                                        <p:tgtEl>
                                          <p:spTgt spid="1048598"/>
                                        </p:tgtEl>
                                        <p:attrNameLst>
                                          <p:attrName>ppt_w</p:attrName>
                                        </p:attrNameLst>
                                      </p:cBhvr>
                                      <p:tavLst>
                                        <p:tav tm="0">
                                          <p:val>
                                            <p:fltVal val="0"/>
                                          </p:val>
                                        </p:tav>
                                        <p:tav tm="100000">
                                          <p:val>
                                            <p:strVal val="#ppt_w"/>
                                          </p:val>
                                        </p:tav>
                                      </p:tavLst>
                                    </p:anim>
                                    <p:anim calcmode="lin" valueType="num">
                                      <p:cBhvr>
                                        <p:cTn id="32" dur="150" fill="hold"/>
                                        <p:tgtEl>
                                          <p:spTgt spid="1048598"/>
                                        </p:tgtEl>
                                        <p:attrNameLst>
                                          <p:attrName>ppt_h</p:attrName>
                                        </p:attrNameLst>
                                      </p:cBhvr>
                                      <p:tavLst>
                                        <p:tav tm="0">
                                          <p:val>
                                            <p:fltVal val="0"/>
                                          </p:val>
                                        </p:tav>
                                        <p:tav tm="100000">
                                          <p:val>
                                            <p:strVal val="#ppt_h"/>
                                          </p:val>
                                        </p:tav>
                                      </p:tavLst>
                                    </p:anim>
                                    <p:animEffect transition="in" filter="fade">
                                      <p:cBhvr>
                                        <p:cTn id="33" dur="150"/>
                                        <p:tgtEl>
                                          <p:spTgt spid="1048598"/>
                                        </p:tgtEl>
                                      </p:cBhvr>
                                    </p:animEffect>
                                  </p:childTnLst>
                                </p:cTn>
                              </p:par>
                              <p:par>
                                <p:cTn id="34" presetID="49" presetClass="path" presetSubtype="0" accel="100000" fill="hold" grpId="1" nodeType="withEffect">
                                  <p:stCondLst>
                                    <p:cond delay="1000"/>
                                  </p:stCondLst>
                                  <p:childTnLst>
                                    <p:animMotion origin="layout" path="M -4.16667E-7 3.7037E-7 L 0.01693 -0.02963 " pathEditMode="relative" rAng="0" ptsTypes="AA">
                                      <p:cBhvr>
                                        <p:cTn id="35" dur="100" fill="hold"/>
                                        <p:tgtEl>
                                          <p:spTgt spid="1048598"/>
                                        </p:tgtEl>
                                        <p:attrNameLst>
                                          <p:attrName>ppt_x</p:attrName>
                                          <p:attrName>ppt_y</p:attrName>
                                        </p:attrNameLst>
                                      </p:cBhvr>
                                      <p:rCtr x="846" y="-1481"/>
                                    </p:animMotion>
                                  </p:childTnLst>
                                </p:cTn>
                              </p:par>
                              <p:par>
                                <p:cTn id="36" presetID="22" presetClass="exit" presetSubtype="1" fill="hold" grpId="2" nodeType="withEffect">
                                  <p:stCondLst>
                                    <p:cond delay="1100"/>
                                  </p:stCondLst>
                                  <p:childTnLst>
                                    <p:animEffect transition="out" filter="wipe(up)">
                                      <p:cBhvr>
                                        <p:cTn id="37" dur="340"/>
                                        <p:tgtEl>
                                          <p:spTgt spid="1048598"/>
                                        </p:tgtEl>
                                      </p:cBhvr>
                                    </p:animEffect>
                                    <p:set>
                                      <p:cBhvr>
                                        <p:cTn id="38" dur="1" fill="hold">
                                          <p:stCondLst>
                                            <p:cond delay="339"/>
                                          </p:stCondLst>
                                        </p:cTn>
                                        <p:tgtEl>
                                          <p:spTgt spid="10485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p:bldP spid="1048596" grpId="2"/>
      <p:bldP spid="1048597" grpId="0" animBg="1"/>
      <p:bldP spid="1048597" grpId="1" animBg="1"/>
      <p:bldP spid="1048597" grpId="2" animBg="1"/>
      <p:bldP spid="1048598" grpId="0" animBg="1"/>
      <p:bldP spid="1048598" grpId="1" animBg="1"/>
      <p:bldP spid="1048598"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7" name="文本框 5"/>
          <p:cNvSpPr txBox="1"/>
          <p:nvPr/>
        </p:nvSpPr>
        <p:spPr>
          <a:xfrm>
            <a:off x="923636" y="338802"/>
            <a:ext cx="2191409"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Sender</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048808" name="矩形 6"/>
          <p:cNvSpPr/>
          <p:nvPr/>
        </p:nvSpPr>
        <p:spPr>
          <a:xfrm>
            <a:off x="923636" y="1229558"/>
            <a:ext cx="8506691" cy="2948499"/>
          </a:xfrm>
          <a:prstGeom prst="rect">
            <a:avLst/>
          </a:prstGeom>
        </p:spPr>
        <p:txBody>
          <a:bodyPr wrap="square">
            <a:spAutoFit/>
          </a:bodyPr>
          <a:lstStyle/>
          <a:p>
            <a:pPr marL="342900" lvl="0" indent="-342900">
              <a:spcBef>
                <a:spcPct val="20000"/>
              </a:spcBef>
              <a:buFont typeface="Arial" panose="020B0604020202020204" pitchFamily="34" charset="0"/>
              <a:buChar char="•"/>
            </a:pPr>
            <a:r>
              <a:rPr lang="en-US" altLang="zh-CN" sz="3200" dirty="0">
                <a:solidFill>
                  <a:schemeClr val="bg1"/>
                </a:solidFill>
                <a:latin typeface="Calibri" panose="020F0502020204030204"/>
                <a:ea typeface="宋体" panose="02010600030101010101" pitchFamily="2" charset="-122"/>
              </a:rPr>
              <a:t>Create a JAR File Containing the Contract</a:t>
            </a:r>
          </a:p>
          <a:p>
            <a:pPr marL="342900" lvl="0" indent="-342900">
              <a:spcBef>
                <a:spcPct val="20000"/>
              </a:spcBef>
              <a:buFont typeface="Arial" panose="020B0604020202020204" pitchFamily="34" charset="0"/>
              <a:buChar char="•"/>
            </a:pPr>
            <a:r>
              <a:rPr lang="en-US" altLang="zh-CN" sz="3200" dirty="0">
                <a:solidFill>
                  <a:schemeClr val="bg1"/>
                </a:solidFill>
                <a:latin typeface="Calibri" panose="020F0502020204030204"/>
                <a:ea typeface="宋体" panose="02010600030101010101" pitchFamily="2" charset="-122"/>
              </a:rPr>
              <a:t>Generate Keys</a:t>
            </a:r>
          </a:p>
          <a:p>
            <a:pPr marL="342900" lvl="0" indent="-342900">
              <a:spcBef>
                <a:spcPct val="20000"/>
              </a:spcBef>
              <a:buFont typeface="Arial" panose="020B0604020202020204" pitchFamily="34" charset="0"/>
              <a:buChar char="•"/>
            </a:pPr>
            <a:r>
              <a:rPr lang="en-US" altLang="zh-CN" sz="3200" dirty="0">
                <a:solidFill>
                  <a:schemeClr val="bg1"/>
                </a:solidFill>
                <a:latin typeface="Calibri" panose="020F0502020204030204"/>
                <a:ea typeface="宋体" panose="02010600030101010101" pitchFamily="2" charset="-122"/>
              </a:rPr>
              <a:t>Sign the JAR File</a:t>
            </a:r>
          </a:p>
          <a:p>
            <a:pPr marL="342900" lvl="0" indent="-342900">
              <a:spcBef>
                <a:spcPct val="20000"/>
              </a:spcBef>
              <a:buFont typeface="Arial" panose="020B0604020202020204" pitchFamily="34" charset="0"/>
              <a:buChar char="•"/>
            </a:pPr>
            <a:r>
              <a:rPr lang="en-US" altLang="zh-CN" sz="3200" dirty="0">
                <a:solidFill>
                  <a:schemeClr val="bg1"/>
                </a:solidFill>
                <a:latin typeface="Calibri" panose="020F0502020204030204"/>
                <a:ea typeface="宋体" panose="02010600030101010101" pitchFamily="2" charset="-122"/>
              </a:rPr>
              <a:t>Export the Public Key Certificate</a:t>
            </a:r>
          </a:p>
          <a:p>
            <a:pPr marL="342900" lvl="0" indent="-342900">
              <a:spcBef>
                <a:spcPct val="20000"/>
              </a:spcBef>
              <a:buFont typeface="Arial" panose="020B0604020202020204" pitchFamily="34" charset="0"/>
              <a:buChar char="•"/>
            </a:pPr>
            <a:endParaRPr lang="zh-CN" altLang="en-US" sz="3200" dirty="0">
              <a:solidFill>
                <a:schemeClr val="bg1"/>
              </a:solidFill>
              <a:latin typeface="Calibri" panose="020F0502020204030204"/>
              <a:ea typeface="宋体" panose="02010600030101010101" pitchFamily="2" charset="-122"/>
            </a:endParaRPr>
          </a:p>
        </p:txBody>
      </p:sp>
      <p:pic>
        <p:nvPicPr>
          <p:cNvPr id="2097162" name="Picture 2"/>
          <p:cNvPicPr>
            <a:picLocks noChangeAspect="1" noChangeArrowheads="1"/>
          </p:cNvPicPr>
          <p:nvPr/>
        </p:nvPicPr>
        <p:blipFill>
          <a:blip r:embed="rId3"/>
          <a:srcRect/>
          <a:stretch>
            <a:fillRect/>
          </a:stretch>
        </p:blipFill>
        <p:spPr bwMode="auto">
          <a:xfrm>
            <a:off x="3830700" y="3609497"/>
            <a:ext cx="7734300" cy="2400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8807"/>
                                        </p:tgtEl>
                                        <p:attrNameLst>
                                          <p:attrName>style.visibility</p:attrName>
                                        </p:attrNameLst>
                                      </p:cBhvr>
                                      <p:to>
                                        <p:strVal val="visible"/>
                                      </p:to>
                                    </p:set>
                                    <p:animEffect transition="in" filter="wipe(left)">
                                      <p:cBhvr>
                                        <p:cTn id="7" dur="500"/>
                                        <p:tgtEl>
                                          <p:spTgt spid="1048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2" name="文本框 5"/>
          <p:cNvSpPr txBox="1"/>
          <p:nvPr/>
        </p:nvSpPr>
        <p:spPr>
          <a:xfrm>
            <a:off x="838262" y="130829"/>
            <a:ext cx="2597665" cy="1200329"/>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       Receiver</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048813" name="矩形 6"/>
          <p:cNvSpPr/>
          <p:nvPr/>
        </p:nvSpPr>
        <p:spPr>
          <a:xfrm>
            <a:off x="838262" y="2079303"/>
            <a:ext cx="8709891" cy="1766637"/>
          </a:xfrm>
          <a:prstGeom prst="rect">
            <a:avLst/>
          </a:prstGeom>
        </p:spPr>
        <p:txBody>
          <a:bodyPr wrap="square">
            <a:spAutoFit/>
          </a:bodyPr>
          <a:lstStyle/>
          <a:p>
            <a:pPr marL="342900" lvl="0" indent="-342900">
              <a:spcBef>
                <a:spcPct val="20000"/>
              </a:spcBef>
              <a:buFont typeface="Arial" panose="020B0604020202020204" pitchFamily="34" charset="0"/>
              <a:buChar char="•"/>
            </a:pPr>
            <a:r>
              <a:rPr lang="en-US" altLang="zh-CN" sz="3200" dirty="0">
                <a:solidFill>
                  <a:schemeClr val="bg1"/>
                </a:solidFill>
                <a:latin typeface="Calibri" panose="020F0502020204030204"/>
                <a:ea typeface="宋体" panose="02010600030101010101" pitchFamily="2" charset="-122"/>
              </a:rPr>
              <a:t>Import the Certificate as a Trusted Certificate</a:t>
            </a:r>
          </a:p>
          <a:p>
            <a:pPr marL="342900" lvl="0" indent="-342900">
              <a:spcBef>
                <a:spcPct val="20000"/>
              </a:spcBef>
              <a:buFont typeface="Arial" panose="020B0604020202020204" pitchFamily="34" charset="0"/>
              <a:buChar char="•"/>
            </a:pPr>
            <a:endParaRPr lang="en-US" altLang="zh-CN" sz="3200" dirty="0">
              <a:solidFill>
                <a:schemeClr val="bg1"/>
              </a:solidFill>
              <a:latin typeface="Calibri" panose="020F0502020204030204"/>
              <a:ea typeface="宋体" panose="02010600030101010101" pitchFamily="2" charset="-122"/>
            </a:endParaRPr>
          </a:p>
          <a:p>
            <a:pPr marL="342900" lvl="0" indent="-342900">
              <a:spcBef>
                <a:spcPct val="20000"/>
              </a:spcBef>
              <a:buFont typeface="Arial" panose="020B0604020202020204" pitchFamily="34" charset="0"/>
              <a:buChar char="•"/>
            </a:pPr>
            <a:r>
              <a:rPr lang="en-US" altLang="zh-CN" sz="3200" dirty="0">
                <a:solidFill>
                  <a:schemeClr val="bg1"/>
                </a:solidFill>
                <a:latin typeface="Calibri" panose="020F0502020204030204"/>
                <a:ea typeface="宋体" panose="02010600030101010101" pitchFamily="2" charset="-122"/>
              </a:rPr>
              <a:t>Verify the JAR File Signature</a:t>
            </a:r>
            <a:endParaRPr lang="zh-CN" altLang="en-US" sz="3200" dirty="0">
              <a:solidFill>
                <a:schemeClr val="bg1"/>
              </a:solidFill>
              <a:latin typeface="Calibri" panose="020F0502020204030204"/>
              <a:ea typeface="宋体" panose="02010600030101010101" pitchFamily="2" charset="-122"/>
            </a:endParaRPr>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8812"/>
                                        </p:tgtEl>
                                        <p:attrNameLst>
                                          <p:attrName>style.visibility</p:attrName>
                                        </p:attrNameLst>
                                      </p:cBhvr>
                                      <p:to>
                                        <p:strVal val="visible"/>
                                      </p:to>
                                    </p:set>
                                    <p:animEffect transition="in" filter="wipe(left)">
                                      <p:cBhvr>
                                        <p:cTn id="7" dur="500"/>
                                        <p:tgtEl>
                                          <p:spTgt spid="1048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图片 3"/>
          <p:cNvPicPr>
            <a:picLocks noChangeAspect="1"/>
          </p:cNvPicPr>
          <p:nvPr/>
        </p:nvPicPr>
        <p:blipFill>
          <a:blip r:embed="rId3"/>
          <a:stretch>
            <a:fillRect/>
          </a:stretch>
        </p:blipFill>
        <p:spPr>
          <a:xfrm>
            <a:off x="1423722" y="331758"/>
            <a:ext cx="9545606" cy="6025116"/>
          </a:xfrm>
          <a:prstGeom prst="rect">
            <a:avLst/>
          </a:prstGeom>
          <a:ln>
            <a:noFill/>
          </a:ln>
          <a:effectLst>
            <a:outerShdw blurRad="190500" algn="tl" rotWithShape="0">
              <a:srgbClr val="000000">
                <a:alpha val="70000"/>
              </a:srgbClr>
            </a:outerShdw>
          </a:effectLst>
        </p:spPr>
      </p:pic>
    </p:spTree>
  </p:cSld>
  <p:clrMapOvr>
    <a:masterClrMapping/>
  </p:clrMapOvr>
  <p:transition spd="slow" advTm="3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2"/>
          <p:cNvPicPr>
            <a:picLocks noChangeAspect="1"/>
          </p:cNvPicPr>
          <p:nvPr/>
        </p:nvPicPr>
        <p:blipFill>
          <a:blip r:embed="rId3"/>
          <a:stretch>
            <a:fillRect/>
          </a:stretch>
        </p:blipFill>
        <p:spPr>
          <a:xfrm>
            <a:off x="2650465" y="308344"/>
            <a:ext cx="7742228" cy="6241312"/>
          </a:xfrm>
          <a:prstGeom prst="rect">
            <a:avLst/>
          </a:prstGeom>
        </p:spPr>
      </p:pic>
    </p:spTree>
  </p:cSld>
  <p:clrMapOvr>
    <a:masterClrMapping/>
  </p:clrMapOvr>
  <p:transition spd="slow" advTm="3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3" name="文本框 4"/>
          <p:cNvSpPr txBox="1"/>
          <p:nvPr/>
        </p:nvSpPr>
        <p:spPr>
          <a:xfrm>
            <a:off x="4127311" y="2451430"/>
            <a:ext cx="5158384" cy="1200329"/>
          </a:xfrm>
          <a:prstGeom prst="rect">
            <a:avLst/>
          </a:prstGeom>
          <a:noFill/>
        </p:spPr>
        <p:txBody>
          <a:bodyPr wrap="square" rtlCol="0">
            <a:spAutoFit/>
          </a:bodyPr>
          <a:lstStyle/>
          <a:p>
            <a:pPr fontAlgn="base"/>
            <a:r>
              <a:rPr lang="en-US" altLang="zh-CN" sz="3600" dirty="0">
                <a:solidFill>
                  <a:schemeClr val="bg1"/>
                </a:solidFill>
                <a:latin typeface="微软雅黑" panose="020B0503020204020204" pitchFamily="34" charset="-122"/>
                <a:ea typeface="微软雅黑" panose="020B0503020204020204" pitchFamily="34" charset="-122"/>
              </a:rPr>
              <a:t>SSL/TLS: Securing C/S communication</a:t>
            </a:r>
          </a:p>
        </p:txBody>
      </p:sp>
      <p:sp>
        <p:nvSpPr>
          <p:cNvPr id="1048824" name="文本框 2"/>
          <p:cNvSpPr txBox="1"/>
          <p:nvPr/>
        </p:nvSpPr>
        <p:spPr>
          <a:xfrm>
            <a:off x="2999979" y="2544756"/>
            <a:ext cx="1338348" cy="1015663"/>
          </a:xfrm>
          <a:prstGeom prst="rect">
            <a:avLst/>
          </a:prstGeom>
          <a:noFill/>
        </p:spPr>
        <p:txBody>
          <a:bodyPr wrap="square" rtlCol="0">
            <a:spAutoFit/>
          </a:bodyPr>
          <a:lstStyle/>
          <a:p>
            <a:r>
              <a:rPr lang="en-US" altLang="zh-CN" sz="6000" dirty="0">
                <a:solidFill>
                  <a:srgbClr val="44BE9B"/>
                </a:solidFill>
                <a:latin typeface="等线" panose="02010600030101010101" pitchFamily="2" charset="-122"/>
                <a:ea typeface="等线" panose="02010600030101010101" pitchFamily="2" charset="-122"/>
              </a:rPr>
              <a:t>04</a:t>
            </a:r>
            <a:endParaRPr lang="zh-CN" altLang="en-US" sz="6000" dirty="0">
              <a:solidFill>
                <a:srgbClr val="44BE9B"/>
              </a:solidFill>
              <a:latin typeface="等线" panose="02010600030101010101" pitchFamily="2" charset="-122"/>
              <a:ea typeface="等线" panose="02010600030101010101" pitchFamily="2" charset="-122"/>
            </a:endParaRPr>
          </a:p>
        </p:txBody>
      </p:sp>
      <p:cxnSp>
        <p:nvCxnSpPr>
          <p:cNvPr id="3145765" name="直接连接符 6"/>
          <p:cNvCxnSpPr>
            <a:cxnSpLocks/>
          </p:cNvCxnSpPr>
          <p:nvPr/>
        </p:nvCxnSpPr>
        <p:spPr>
          <a:xfrm>
            <a:off x="1939127" y="3051596"/>
            <a:ext cx="836565" cy="0"/>
          </a:xfrm>
          <a:prstGeom prst="line">
            <a:avLst/>
          </a:prstGeom>
          <a:ln>
            <a:solidFill>
              <a:srgbClr val="44BE9B"/>
            </a:solidFill>
          </a:ln>
        </p:spPr>
        <p:style>
          <a:lnRef idx="1">
            <a:schemeClr val="accent1"/>
          </a:lnRef>
          <a:fillRef idx="0">
            <a:schemeClr val="accent1"/>
          </a:fillRef>
          <a:effectRef idx="0">
            <a:schemeClr val="accent1"/>
          </a:effectRef>
          <a:fontRef idx="minor">
            <a:schemeClr val="tx1"/>
          </a:fontRef>
        </p:style>
      </p:cxnSp>
      <p:cxnSp>
        <p:nvCxnSpPr>
          <p:cNvPr id="3145766" name="直接连接符 8"/>
          <p:cNvCxnSpPr>
            <a:cxnSpLocks/>
          </p:cNvCxnSpPr>
          <p:nvPr/>
        </p:nvCxnSpPr>
        <p:spPr>
          <a:xfrm>
            <a:off x="9285695" y="3051596"/>
            <a:ext cx="907763" cy="0"/>
          </a:xfrm>
          <a:prstGeom prst="line">
            <a:avLst/>
          </a:prstGeom>
          <a:ln>
            <a:solidFill>
              <a:srgbClr val="44BE9B"/>
            </a:solidFill>
          </a:ln>
        </p:spPr>
        <p:style>
          <a:lnRef idx="1">
            <a:schemeClr val="accent1"/>
          </a:lnRef>
          <a:fillRef idx="0">
            <a:schemeClr val="accent1"/>
          </a:fillRef>
          <a:effectRef idx="0">
            <a:schemeClr val="accent1"/>
          </a:effectRef>
          <a:fontRef idx="minor">
            <a:schemeClr val="tx1"/>
          </a:fontRef>
        </p:style>
      </p:cxnSp>
      <p:sp>
        <p:nvSpPr>
          <p:cNvPr id="1048825" name="等腰三角形 7"/>
          <p:cNvSpPr/>
          <p:nvPr/>
        </p:nvSpPr>
        <p:spPr>
          <a:xfrm rot="16200000">
            <a:off x="10533006" y="2853746"/>
            <a:ext cx="125512" cy="270186"/>
          </a:xfrm>
          <a:prstGeom prst="triangle">
            <a:avLst>
              <a:gd name="adj" fmla="val 55499"/>
            </a:avLst>
          </a:prstGeom>
          <a:solidFill>
            <a:srgbClr val="44BE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826" name="等腰三角形 10"/>
          <p:cNvSpPr/>
          <p:nvPr/>
        </p:nvSpPr>
        <p:spPr>
          <a:xfrm rot="13339599">
            <a:off x="10274954" y="2816037"/>
            <a:ext cx="62120" cy="174653"/>
          </a:xfrm>
          <a:prstGeom prst="triangle">
            <a:avLst>
              <a:gd name="adj" fmla="val 55499"/>
            </a:avLst>
          </a:prstGeom>
          <a:solidFill>
            <a:srgbClr val="44BE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824"/>
                                        </p:tgtEl>
                                        <p:attrNameLst>
                                          <p:attrName>style.visibility</p:attrName>
                                        </p:attrNameLst>
                                      </p:cBhvr>
                                      <p:to>
                                        <p:strVal val="visible"/>
                                      </p:to>
                                    </p:set>
                                    <p:animEffect transition="in" filter="barn(outVertical)">
                                      <p:cBhvr>
                                        <p:cTn id="7" dur="300"/>
                                        <p:tgtEl>
                                          <p:spTgt spid="10488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48823"/>
                                        </p:tgtEl>
                                        <p:attrNameLst>
                                          <p:attrName>style.visibility</p:attrName>
                                        </p:attrNameLst>
                                      </p:cBhvr>
                                      <p:to>
                                        <p:strVal val="visible"/>
                                      </p:to>
                                    </p:set>
                                    <p:animEffect transition="in" filter="wipe(down)">
                                      <p:cBhvr>
                                        <p:cTn id="11" dur="300"/>
                                        <p:tgtEl>
                                          <p:spTgt spid="1048823"/>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145765"/>
                                        </p:tgtEl>
                                        <p:attrNameLst>
                                          <p:attrName>style.visibility</p:attrName>
                                        </p:attrNameLst>
                                      </p:cBhvr>
                                      <p:to>
                                        <p:strVal val="visible"/>
                                      </p:to>
                                    </p:set>
                                    <p:animEffect transition="in" filter="wipe(right)">
                                      <p:cBhvr>
                                        <p:cTn id="15" dur="300"/>
                                        <p:tgtEl>
                                          <p:spTgt spid="3145765"/>
                                        </p:tgtEl>
                                      </p:cBhvr>
                                    </p:animEffect>
                                  </p:childTnLst>
                                </p:cTn>
                              </p:par>
                              <p:par>
                                <p:cTn id="16" presetID="22" presetClass="entr" presetSubtype="8" fill="hold" nodeType="withEffect">
                                  <p:stCondLst>
                                    <p:cond delay="0"/>
                                  </p:stCondLst>
                                  <p:childTnLst>
                                    <p:set>
                                      <p:cBhvr>
                                        <p:cTn id="17" dur="1" fill="hold">
                                          <p:stCondLst>
                                            <p:cond delay="0"/>
                                          </p:stCondLst>
                                        </p:cTn>
                                        <p:tgtEl>
                                          <p:spTgt spid="3145766"/>
                                        </p:tgtEl>
                                        <p:attrNameLst>
                                          <p:attrName>style.visibility</p:attrName>
                                        </p:attrNameLst>
                                      </p:cBhvr>
                                      <p:to>
                                        <p:strVal val="visible"/>
                                      </p:to>
                                    </p:set>
                                    <p:animEffect transition="in" filter="wipe(left)">
                                      <p:cBhvr>
                                        <p:cTn id="18" dur="300"/>
                                        <p:tgtEl>
                                          <p:spTgt spid="3145766"/>
                                        </p:tgtEl>
                                      </p:cBhvr>
                                    </p:animEffect>
                                  </p:childTnLst>
                                </p:cTn>
                              </p:par>
                              <p:par>
                                <p:cTn id="19" presetID="53" presetClass="entr" presetSubtype="16" fill="hold" grpId="0" nodeType="withEffect">
                                  <p:stCondLst>
                                    <p:cond delay="900"/>
                                  </p:stCondLst>
                                  <p:childTnLst>
                                    <p:set>
                                      <p:cBhvr>
                                        <p:cTn id="20" dur="1" fill="hold">
                                          <p:stCondLst>
                                            <p:cond delay="0"/>
                                          </p:stCondLst>
                                        </p:cTn>
                                        <p:tgtEl>
                                          <p:spTgt spid="1048825"/>
                                        </p:tgtEl>
                                        <p:attrNameLst>
                                          <p:attrName>style.visibility</p:attrName>
                                        </p:attrNameLst>
                                      </p:cBhvr>
                                      <p:to>
                                        <p:strVal val="visible"/>
                                      </p:to>
                                    </p:set>
                                    <p:anim calcmode="lin" valueType="num">
                                      <p:cBhvr>
                                        <p:cTn id="21" dur="150" fill="hold"/>
                                        <p:tgtEl>
                                          <p:spTgt spid="1048825"/>
                                        </p:tgtEl>
                                        <p:attrNameLst>
                                          <p:attrName>ppt_w</p:attrName>
                                        </p:attrNameLst>
                                      </p:cBhvr>
                                      <p:tavLst>
                                        <p:tav tm="0">
                                          <p:val>
                                            <p:fltVal val="0"/>
                                          </p:val>
                                        </p:tav>
                                        <p:tav tm="100000">
                                          <p:val>
                                            <p:strVal val="#ppt_w"/>
                                          </p:val>
                                        </p:tav>
                                      </p:tavLst>
                                    </p:anim>
                                    <p:anim calcmode="lin" valueType="num">
                                      <p:cBhvr>
                                        <p:cTn id="22" dur="150" fill="hold"/>
                                        <p:tgtEl>
                                          <p:spTgt spid="1048825"/>
                                        </p:tgtEl>
                                        <p:attrNameLst>
                                          <p:attrName>ppt_h</p:attrName>
                                        </p:attrNameLst>
                                      </p:cBhvr>
                                      <p:tavLst>
                                        <p:tav tm="0">
                                          <p:val>
                                            <p:fltVal val="0"/>
                                          </p:val>
                                        </p:tav>
                                        <p:tav tm="100000">
                                          <p:val>
                                            <p:strVal val="#ppt_h"/>
                                          </p:val>
                                        </p:tav>
                                      </p:tavLst>
                                    </p:anim>
                                    <p:animEffect transition="in" filter="fade">
                                      <p:cBhvr>
                                        <p:cTn id="23" dur="150"/>
                                        <p:tgtEl>
                                          <p:spTgt spid="1048825"/>
                                        </p:tgtEl>
                                      </p:cBhvr>
                                    </p:animEffect>
                                  </p:childTnLst>
                                </p:cTn>
                              </p:par>
                              <p:par>
                                <p:cTn id="24" presetID="49" presetClass="path" presetSubtype="0" accel="100000" fill="hold" grpId="1" nodeType="withEffect">
                                  <p:stCondLst>
                                    <p:cond delay="1000"/>
                                  </p:stCondLst>
                                  <p:childTnLst>
                                    <p:animMotion origin="layout" path="M -0.03594 3.7037E-7 L -4.16667E-7 3.7037E-7 " pathEditMode="relative" rAng="0" ptsTypes="AA">
                                      <p:cBhvr>
                                        <p:cTn id="25" dur="100" fill="hold"/>
                                        <p:tgtEl>
                                          <p:spTgt spid="1048825"/>
                                        </p:tgtEl>
                                        <p:attrNameLst>
                                          <p:attrName>ppt_x</p:attrName>
                                          <p:attrName>ppt_y</p:attrName>
                                        </p:attrNameLst>
                                      </p:cBhvr>
                                      <p:rCtr x="1797" y="0"/>
                                    </p:animMotion>
                                  </p:childTnLst>
                                </p:cTn>
                              </p:par>
                              <p:par>
                                <p:cTn id="26" presetID="22" presetClass="exit" presetSubtype="1" fill="hold" grpId="2" nodeType="withEffect">
                                  <p:stCondLst>
                                    <p:cond delay="1100"/>
                                  </p:stCondLst>
                                  <p:childTnLst>
                                    <p:animEffect transition="out" filter="wipe(up)">
                                      <p:cBhvr>
                                        <p:cTn id="27" dur="340"/>
                                        <p:tgtEl>
                                          <p:spTgt spid="1048825"/>
                                        </p:tgtEl>
                                      </p:cBhvr>
                                    </p:animEffect>
                                    <p:set>
                                      <p:cBhvr>
                                        <p:cTn id="28" dur="1" fill="hold">
                                          <p:stCondLst>
                                            <p:cond delay="339"/>
                                          </p:stCondLst>
                                        </p:cTn>
                                        <p:tgtEl>
                                          <p:spTgt spid="1048825"/>
                                        </p:tgtEl>
                                        <p:attrNameLst>
                                          <p:attrName>style.visibility</p:attrName>
                                        </p:attrNameLst>
                                      </p:cBhvr>
                                      <p:to>
                                        <p:strVal val="hidden"/>
                                      </p:to>
                                    </p:set>
                                  </p:childTnLst>
                                </p:cTn>
                              </p:par>
                              <p:par>
                                <p:cTn id="29" presetID="53" presetClass="entr" presetSubtype="16" fill="hold" grpId="0" nodeType="withEffect">
                                  <p:stCondLst>
                                    <p:cond delay="900"/>
                                  </p:stCondLst>
                                  <p:childTnLst>
                                    <p:set>
                                      <p:cBhvr>
                                        <p:cTn id="30" dur="1" fill="hold">
                                          <p:stCondLst>
                                            <p:cond delay="0"/>
                                          </p:stCondLst>
                                        </p:cTn>
                                        <p:tgtEl>
                                          <p:spTgt spid="1048826"/>
                                        </p:tgtEl>
                                        <p:attrNameLst>
                                          <p:attrName>style.visibility</p:attrName>
                                        </p:attrNameLst>
                                      </p:cBhvr>
                                      <p:to>
                                        <p:strVal val="visible"/>
                                      </p:to>
                                    </p:set>
                                    <p:anim calcmode="lin" valueType="num">
                                      <p:cBhvr>
                                        <p:cTn id="31" dur="150" fill="hold"/>
                                        <p:tgtEl>
                                          <p:spTgt spid="1048826"/>
                                        </p:tgtEl>
                                        <p:attrNameLst>
                                          <p:attrName>ppt_w</p:attrName>
                                        </p:attrNameLst>
                                      </p:cBhvr>
                                      <p:tavLst>
                                        <p:tav tm="0">
                                          <p:val>
                                            <p:fltVal val="0"/>
                                          </p:val>
                                        </p:tav>
                                        <p:tav tm="100000">
                                          <p:val>
                                            <p:strVal val="#ppt_w"/>
                                          </p:val>
                                        </p:tav>
                                      </p:tavLst>
                                    </p:anim>
                                    <p:anim calcmode="lin" valueType="num">
                                      <p:cBhvr>
                                        <p:cTn id="32" dur="150" fill="hold"/>
                                        <p:tgtEl>
                                          <p:spTgt spid="1048826"/>
                                        </p:tgtEl>
                                        <p:attrNameLst>
                                          <p:attrName>ppt_h</p:attrName>
                                        </p:attrNameLst>
                                      </p:cBhvr>
                                      <p:tavLst>
                                        <p:tav tm="0">
                                          <p:val>
                                            <p:fltVal val="0"/>
                                          </p:val>
                                        </p:tav>
                                        <p:tav tm="100000">
                                          <p:val>
                                            <p:strVal val="#ppt_h"/>
                                          </p:val>
                                        </p:tav>
                                      </p:tavLst>
                                    </p:anim>
                                    <p:animEffect transition="in" filter="fade">
                                      <p:cBhvr>
                                        <p:cTn id="33" dur="150"/>
                                        <p:tgtEl>
                                          <p:spTgt spid="1048826"/>
                                        </p:tgtEl>
                                      </p:cBhvr>
                                    </p:animEffect>
                                  </p:childTnLst>
                                </p:cTn>
                              </p:par>
                              <p:par>
                                <p:cTn id="34" presetID="49" presetClass="path" presetSubtype="0" accel="100000" fill="hold" grpId="1" nodeType="withEffect">
                                  <p:stCondLst>
                                    <p:cond delay="1000"/>
                                  </p:stCondLst>
                                  <p:childTnLst>
                                    <p:animMotion origin="layout" path="M -2.5E-6 3.7037E-7 L 0.01693 -0.02963 " pathEditMode="relative" rAng="0" ptsTypes="AA">
                                      <p:cBhvr>
                                        <p:cTn id="35" dur="100" fill="hold"/>
                                        <p:tgtEl>
                                          <p:spTgt spid="1048826"/>
                                        </p:tgtEl>
                                        <p:attrNameLst>
                                          <p:attrName>ppt_x</p:attrName>
                                          <p:attrName>ppt_y</p:attrName>
                                        </p:attrNameLst>
                                      </p:cBhvr>
                                      <p:rCtr x="846" y="-1481"/>
                                    </p:animMotion>
                                  </p:childTnLst>
                                </p:cTn>
                              </p:par>
                              <p:par>
                                <p:cTn id="36" presetID="22" presetClass="exit" presetSubtype="1" fill="hold" grpId="2" nodeType="withEffect">
                                  <p:stCondLst>
                                    <p:cond delay="1100"/>
                                  </p:stCondLst>
                                  <p:childTnLst>
                                    <p:animEffect transition="out" filter="wipe(up)">
                                      <p:cBhvr>
                                        <p:cTn id="37" dur="340"/>
                                        <p:tgtEl>
                                          <p:spTgt spid="1048826"/>
                                        </p:tgtEl>
                                      </p:cBhvr>
                                    </p:animEffect>
                                    <p:set>
                                      <p:cBhvr>
                                        <p:cTn id="38" dur="1" fill="hold">
                                          <p:stCondLst>
                                            <p:cond delay="339"/>
                                          </p:stCondLst>
                                        </p:cTn>
                                        <p:tgtEl>
                                          <p:spTgt spid="10488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3" grpId="0"/>
      <p:bldP spid="1048824" grpId="0"/>
      <p:bldP spid="1048825" grpId="0" animBg="1"/>
      <p:bldP spid="1048825" grpId="1" animBg="1"/>
      <p:bldP spid="1048825" grpId="2" animBg="1"/>
      <p:bldP spid="1048826" grpId="0" animBg="1"/>
      <p:bldP spid="1048826" grpId="1" animBg="1"/>
      <p:bldP spid="1048826"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7" name="文本框 2"/>
          <p:cNvSpPr txBox="1"/>
          <p:nvPr/>
        </p:nvSpPr>
        <p:spPr>
          <a:xfrm>
            <a:off x="1006876" y="206741"/>
            <a:ext cx="1338348" cy="1015663"/>
          </a:xfrm>
          <a:prstGeom prst="rect">
            <a:avLst/>
          </a:prstGeom>
          <a:noFill/>
        </p:spPr>
        <p:txBody>
          <a:bodyPr wrap="square" rtlCol="0">
            <a:spAutoFit/>
          </a:bodyPr>
          <a:lstStyle/>
          <a:p>
            <a:r>
              <a:rPr lang="en-US" altLang="zh-CN" sz="6000" dirty="0">
                <a:solidFill>
                  <a:srgbClr val="44BE9B"/>
                </a:solidFill>
                <a:latin typeface="等线" panose="02010600030101010101" pitchFamily="2" charset="-122"/>
                <a:ea typeface="等线" panose="02010600030101010101" pitchFamily="2" charset="-122"/>
              </a:rPr>
              <a:t>04</a:t>
            </a:r>
            <a:endParaRPr lang="zh-CN" altLang="en-US" sz="6000" dirty="0">
              <a:solidFill>
                <a:srgbClr val="44BE9B"/>
              </a:solidFill>
              <a:latin typeface="等线" panose="02010600030101010101" pitchFamily="2" charset="-122"/>
              <a:ea typeface="等线" panose="02010600030101010101" pitchFamily="2" charset="-122"/>
            </a:endParaRPr>
          </a:p>
        </p:txBody>
      </p:sp>
      <p:sp>
        <p:nvSpPr>
          <p:cNvPr id="1048828" name="文本框 5"/>
          <p:cNvSpPr txBox="1"/>
          <p:nvPr/>
        </p:nvSpPr>
        <p:spPr>
          <a:xfrm>
            <a:off x="2003884" y="390415"/>
            <a:ext cx="9147591" cy="1200329"/>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SSL/TLS: Securing  C/S communication</a:t>
            </a:r>
          </a:p>
          <a:p>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048829" name="文本框 1"/>
          <p:cNvSpPr txBox="1"/>
          <p:nvPr/>
        </p:nvSpPr>
        <p:spPr>
          <a:xfrm>
            <a:off x="1006876" y="1590744"/>
            <a:ext cx="10993821" cy="5940088"/>
          </a:xfrm>
          <a:prstGeom prst="rect">
            <a:avLst/>
          </a:prstGeom>
          <a:noFill/>
        </p:spPr>
        <p:txBody>
          <a:bodyPr wrap="square" rtlCol="0">
            <a:spAutoFit/>
          </a:bodyPr>
          <a:lstStyle/>
          <a:p>
            <a:r>
              <a:rPr lang="en-US" altLang="zh-CN" sz="2400" b="1" dirty="0">
                <a:solidFill>
                  <a:schemeClr val="bg1"/>
                </a:solidFill>
              </a:rPr>
              <a:t>What is Secure Sockets Layer/Transport Layer Security?</a:t>
            </a:r>
          </a:p>
          <a:p>
            <a:r>
              <a:rPr lang="en-US" altLang="zh-CN" sz="2400" b="1" dirty="0">
                <a:solidFill>
                  <a:schemeClr val="bg1"/>
                </a:solidFill>
              </a:rPr>
              <a:t>  </a:t>
            </a:r>
          </a:p>
          <a:p>
            <a:r>
              <a:rPr lang="en-US" altLang="zh-CN" sz="3200" b="1" dirty="0">
                <a:solidFill>
                  <a:schemeClr val="bg1"/>
                </a:solidFill>
              </a:rPr>
              <a:t>  ·</a:t>
            </a:r>
            <a:r>
              <a:rPr lang="en-US" altLang="zh-CN" sz="2400" dirty="0">
                <a:solidFill>
                  <a:schemeClr val="bg1"/>
                </a:solidFill>
              </a:rPr>
              <a:t>Secure Sockets Layer (SSL) and its replacement, Transport Layer Security (TLS)</a:t>
            </a:r>
            <a:endParaRPr lang="en-US" altLang="zh-CN" sz="3200" b="1" dirty="0">
              <a:solidFill>
                <a:schemeClr val="bg1"/>
              </a:solidFill>
            </a:endParaRPr>
          </a:p>
          <a:p>
            <a:endParaRPr lang="en-US" altLang="zh-CN" sz="3200" b="1" dirty="0">
              <a:solidFill>
                <a:schemeClr val="bg1"/>
              </a:solidFill>
            </a:endParaRPr>
          </a:p>
          <a:p>
            <a:endParaRPr lang="en-US" altLang="zh-CN" sz="3200" b="1" dirty="0">
              <a:solidFill>
                <a:schemeClr val="bg1"/>
              </a:solidFill>
            </a:endParaRPr>
          </a:p>
          <a:p>
            <a:r>
              <a:rPr lang="en-US" altLang="zh-CN" sz="3200" b="1" dirty="0">
                <a:solidFill>
                  <a:schemeClr val="bg1"/>
                </a:solidFill>
              </a:rPr>
              <a:t>  ·</a:t>
            </a:r>
            <a:r>
              <a:rPr lang="en-US" altLang="zh-CN" sz="2400" dirty="0">
                <a:solidFill>
                  <a:schemeClr val="bg1"/>
                </a:solidFill>
              </a:rPr>
              <a:t>protocol</a:t>
            </a:r>
          </a:p>
          <a:p>
            <a:endParaRPr lang="en-US" altLang="zh-CN" sz="3200" b="1" dirty="0">
              <a:solidFill>
                <a:schemeClr val="bg1"/>
              </a:solidFill>
            </a:endParaRPr>
          </a:p>
          <a:p>
            <a:endParaRPr lang="en-US" altLang="zh-CN" sz="3200" b="1" dirty="0">
              <a:solidFill>
                <a:schemeClr val="bg1"/>
              </a:solidFill>
            </a:endParaRPr>
          </a:p>
          <a:p>
            <a:r>
              <a:rPr lang="en-US" altLang="zh-CN" sz="3200" b="1" dirty="0">
                <a:solidFill>
                  <a:schemeClr val="bg1"/>
                </a:solidFill>
              </a:rPr>
              <a:t>  ·</a:t>
            </a:r>
            <a:r>
              <a:rPr lang="en-US" altLang="zh-CN" sz="2400" dirty="0">
                <a:solidFill>
                  <a:schemeClr val="bg1"/>
                </a:solidFill>
              </a:rPr>
              <a:t>to establish a secure communications channel between a client and a server</a:t>
            </a:r>
          </a:p>
          <a:p>
            <a:endParaRPr lang="en-US" altLang="zh-CN" sz="2400" b="1" dirty="0">
              <a:solidFill>
                <a:schemeClr val="bg1"/>
              </a:solidFill>
            </a:endParaRPr>
          </a:p>
          <a:p>
            <a:r>
              <a:rPr lang="en-US" altLang="zh-CN" sz="2400" b="1" dirty="0">
                <a:solidFill>
                  <a:schemeClr val="bg1"/>
                </a:solidFill>
              </a:rPr>
              <a:t>  </a:t>
            </a:r>
          </a:p>
          <a:p>
            <a:endParaRPr lang="en-US" altLang="zh-CN" sz="2400" dirty="0">
              <a:solidFill>
                <a:schemeClr val="bg1"/>
              </a:solidFill>
            </a:endParaRPr>
          </a:p>
          <a:p>
            <a:r>
              <a:rPr lang="en-US" altLang="zh-CN" dirty="0">
                <a:solidFill>
                  <a:schemeClr val="bg1"/>
                </a:solidFill>
              </a:rPr>
              <a:t>     </a:t>
            </a:r>
          </a:p>
          <a:p>
            <a:endParaRPr lang="zh-CN" altLang="en-US" dirty="0">
              <a:solidFill>
                <a:schemeClr val="bg1"/>
              </a:solidFill>
            </a:endParaRPr>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827"/>
                                        </p:tgtEl>
                                        <p:attrNameLst>
                                          <p:attrName>style.visibility</p:attrName>
                                        </p:attrNameLst>
                                      </p:cBhvr>
                                      <p:to>
                                        <p:strVal val="visible"/>
                                      </p:to>
                                    </p:set>
                                    <p:animEffect transition="in" filter="barn(outVertical)">
                                      <p:cBhvr>
                                        <p:cTn id="7" dur="500"/>
                                        <p:tgtEl>
                                          <p:spTgt spid="10488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828"/>
                                        </p:tgtEl>
                                        <p:attrNameLst>
                                          <p:attrName>style.visibility</p:attrName>
                                        </p:attrNameLst>
                                      </p:cBhvr>
                                      <p:to>
                                        <p:strVal val="visible"/>
                                      </p:to>
                                    </p:set>
                                    <p:animEffect transition="in" filter="wipe(left)">
                                      <p:cBhvr>
                                        <p:cTn id="11" dur="500"/>
                                        <p:tgtEl>
                                          <p:spTgt spid="1048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7" grpId="0"/>
      <p:bldP spid="10488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0" name="文本框 2"/>
          <p:cNvSpPr txBox="1"/>
          <p:nvPr/>
        </p:nvSpPr>
        <p:spPr>
          <a:xfrm>
            <a:off x="1006876" y="206741"/>
            <a:ext cx="1338348" cy="1015663"/>
          </a:xfrm>
          <a:prstGeom prst="rect">
            <a:avLst/>
          </a:prstGeom>
          <a:noFill/>
        </p:spPr>
        <p:txBody>
          <a:bodyPr wrap="square" rtlCol="0">
            <a:spAutoFit/>
          </a:bodyPr>
          <a:lstStyle/>
          <a:p>
            <a:r>
              <a:rPr lang="en-US" altLang="zh-CN" sz="6000" dirty="0">
                <a:solidFill>
                  <a:srgbClr val="44BE9B"/>
                </a:solidFill>
                <a:latin typeface="等线" panose="02010600030101010101" pitchFamily="2" charset="-122"/>
                <a:ea typeface="等线" panose="02010600030101010101" pitchFamily="2" charset="-122"/>
              </a:rPr>
              <a:t>04</a:t>
            </a:r>
            <a:endParaRPr lang="zh-CN" altLang="en-US" sz="6000" dirty="0">
              <a:solidFill>
                <a:srgbClr val="44BE9B"/>
              </a:solidFill>
              <a:latin typeface="等线" panose="02010600030101010101" pitchFamily="2" charset="-122"/>
              <a:ea typeface="等线" panose="02010600030101010101" pitchFamily="2" charset="-122"/>
            </a:endParaRPr>
          </a:p>
        </p:txBody>
      </p:sp>
      <p:sp>
        <p:nvSpPr>
          <p:cNvPr id="1048831" name="文本框 65"/>
          <p:cNvSpPr txBox="1"/>
          <p:nvPr/>
        </p:nvSpPr>
        <p:spPr>
          <a:xfrm>
            <a:off x="714703" y="1222404"/>
            <a:ext cx="11077904" cy="4124206"/>
          </a:xfrm>
          <a:prstGeom prst="rect">
            <a:avLst/>
          </a:prstGeom>
          <a:noFill/>
        </p:spPr>
        <p:txBody>
          <a:bodyPr wrap="square" rtlCol="0">
            <a:spAutoFit/>
          </a:bodyPr>
          <a:lstStyle/>
          <a:p>
            <a:r>
              <a:rPr lang="en-US" altLang="zh-CN" sz="2400" dirty="0">
                <a:solidFill>
                  <a:schemeClr val="bg1"/>
                </a:solidFill>
              </a:rPr>
              <a:t>Three steps:   No.1</a:t>
            </a:r>
          </a:p>
          <a:p>
            <a:endParaRPr lang="en-US" altLang="zh-CN" sz="2400" dirty="0">
              <a:solidFill>
                <a:schemeClr val="bg1"/>
              </a:solidFill>
            </a:endParaRPr>
          </a:p>
          <a:p>
            <a:r>
              <a:rPr lang="en-US" altLang="zh-CN" sz="2800" dirty="0">
                <a:solidFill>
                  <a:schemeClr val="bg1"/>
                </a:solidFill>
              </a:rPr>
              <a:t>  · </a:t>
            </a:r>
            <a:r>
              <a:rPr lang="en-US" altLang="zh-CN" sz="2400" dirty="0">
                <a:solidFill>
                  <a:schemeClr val="bg1"/>
                </a:solidFill>
              </a:rPr>
              <a:t>When a request is made to a site using SSL/TLS (usually with an </a:t>
            </a:r>
            <a:r>
              <a:rPr lang="en-US" altLang="zh-CN" sz="2400" i="1" dirty="0">
                <a:solidFill>
                  <a:schemeClr val="bg1"/>
                </a:solidFill>
              </a:rPr>
              <a:t>https://</a:t>
            </a:r>
            <a:r>
              <a:rPr lang="en-US" altLang="zh-CN" sz="2400" dirty="0">
                <a:solidFill>
                  <a:schemeClr val="bg1"/>
                </a:solidFill>
              </a:rPr>
              <a:t> URL), a certificate is sent from the server to the client. The client verifies the identify of the server from this certificate using the installed public CA certificates, then checks that the IP name (machine name) matches the machine that the client is connected to</a:t>
            </a:r>
            <a:r>
              <a:rPr lang="en-US" altLang="zh-CN" sz="2400" dirty="0"/>
              <a:t>.</a:t>
            </a:r>
          </a:p>
          <a:p>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r>
              <a:rPr lang="en-US" altLang="zh-CN" dirty="0"/>
              <a:t>    </a:t>
            </a:r>
            <a:endParaRPr lang="zh-CN" altLang="en-US" dirty="0"/>
          </a:p>
        </p:txBody>
      </p:sp>
      <p:sp>
        <p:nvSpPr>
          <p:cNvPr id="1048832" name="文本框 69"/>
          <p:cNvSpPr txBox="1"/>
          <p:nvPr/>
        </p:nvSpPr>
        <p:spPr>
          <a:xfrm>
            <a:off x="2003884" y="390415"/>
            <a:ext cx="9147591" cy="1200329"/>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SSL/TLS: Securing  C/S communication</a:t>
            </a:r>
          </a:p>
          <a:p>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830"/>
                                        </p:tgtEl>
                                        <p:attrNameLst>
                                          <p:attrName>style.visibility</p:attrName>
                                        </p:attrNameLst>
                                      </p:cBhvr>
                                      <p:to>
                                        <p:strVal val="visible"/>
                                      </p:to>
                                    </p:set>
                                    <p:animEffect transition="in" filter="barn(outVertical)">
                                      <p:cBhvr>
                                        <p:cTn id="7" dur="500"/>
                                        <p:tgtEl>
                                          <p:spTgt spid="10488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832"/>
                                        </p:tgtEl>
                                        <p:attrNameLst>
                                          <p:attrName>style.visibility</p:attrName>
                                        </p:attrNameLst>
                                      </p:cBhvr>
                                      <p:to>
                                        <p:strVal val="visible"/>
                                      </p:to>
                                    </p:set>
                                    <p:animEffect transition="in" filter="wipe(left)">
                                      <p:cBhvr>
                                        <p:cTn id="11" dur="500"/>
                                        <p:tgtEl>
                                          <p:spTgt spid="1048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0" grpId="0"/>
      <p:bldP spid="10488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3" name="文本框 1"/>
          <p:cNvSpPr txBox="1"/>
          <p:nvPr/>
        </p:nvSpPr>
        <p:spPr>
          <a:xfrm>
            <a:off x="1006876" y="206741"/>
            <a:ext cx="1338348" cy="1015663"/>
          </a:xfrm>
          <a:prstGeom prst="rect">
            <a:avLst/>
          </a:prstGeom>
          <a:noFill/>
        </p:spPr>
        <p:txBody>
          <a:bodyPr wrap="square" rtlCol="0">
            <a:spAutoFit/>
          </a:bodyPr>
          <a:lstStyle/>
          <a:p>
            <a:r>
              <a:rPr lang="en-US" altLang="zh-CN" sz="6000" dirty="0">
                <a:solidFill>
                  <a:srgbClr val="44BE9B"/>
                </a:solidFill>
                <a:latin typeface="等线" panose="02010600030101010101" pitchFamily="2" charset="-122"/>
                <a:ea typeface="等线" panose="02010600030101010101" pitchFamily="2" charset="-122"/>
              </a:rPr>
              <a:t>04</a:t>
            </a:r>
            <a:endParaRPr lang="zh-CN" altLang="en-US" sz="6000" dirty="0">
              <a:solidFill>
                <a:srgbClr val="44BE9B"/>
              </a:solidFill>
              <a:latin typeface="等线" panose="02010600030101010101" pitchFamily="2" charset="-122"/>
              <a:ea typeface="等线" panose="02010600030101010101" pitchFamily="2" charset="-122"/>
            </a:endParaRPr>
          </a:p>
        </p:txBody>
      </p:sp>
      <p:sp>
        <p:nvSpPr>
          <p:cNvPr id="1048834" name="文本框 3"/>
          <p:cNvSpPr txBox="1"/>
          <p:nvPr/>
        </p:nvSpPr>
        <p:spPr>
          <a:xfrm>
            <a:off x="714703" y="1222404"/>
            <a:ext cx="11077904" cy="4124206"/>
          </a:xfrm>
          <a:prstGeom prst="rect">
            <a:avLst/>
          </a:prstGeom>
          <a:noFill/>
        </p:spPr>
        <p:txBody>
          <a:bodyPr wrap="square" rtlCol="0">
            <a:spAutoFit/>
          </a:bodyPr>
          <a:lstStyle/>
          <a:p>
            <a:r>
              <a:rPr lang="en-US" altLang="zh-CN" sz="2400" dirty="0">
                <a:solidFill>
                  <a:schemeClr val="bg1"/>
                </a:solidFill>
              </a:rPr>
              <a:t>Three steps:   No.2</a:t>
            </a:r>
          </a:p>
          <a:p>
            <a:endParaRPr lang="en-US" altLang="zh-CN" sz="2400" dirty="0">
              <a:solidFill>
                <a:schemeClr val="bg1"/>
              </a:solidFill>
            </a:endParaRPr>
          </a:p>
          <a:p>
            <a:r>
              <a:rPr lang="en-US" altLang="zh-CN" sz="2800" dirty="0">
                <a:solidFill>
                  <a:schemeClr val="bg1"/>
                </a:solidFill>
              </a:rPr>
              <a:t>  ·</a:t>
            </a:r>
            <a:r>
              <a:rPr lang="en-US" altLang="zh-CN" sz="2400" dirty="0">
                <a:solidFill>
                  <a:schemeClr val="bg1"/>
                </a:solidFill>
              </a:rPr>
              <a:t>The client generates some random info that can be used to generate a private key for the conversation, known as a session key, and encrypts it with the server's public key and sends it to the server. The server decrypts the message with its private key and uses the random info to derive the same private session key as the client. The RSA public key algorithm is usually used for this phase.</a:t>
            </a:r>
          </a:p>
          <a:p>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r>
              <a:rPr lang="en-US" altLang="zh-CN" dirty="0"/>
              <a:t>    </a:t>
            </a:r>
            <a:endParaRPr lang="zh-CN" altLang="en-US" dirty="0"/>
          </a:p>
        </p:txBody>
      </p:sp>
      <p:sp>
        <p:nvSpPr>
          <p:cNvPr id="1048835" name="文本框 4"/>
          <p:cNvSpPr txBox="1"/>
          <p:nvPr/>
        </p:nvSpPr>
        <p:spPr>
          <a:xfrm>
            <a:off x="2003884" y="390415"/>
            <a:ext cx="9147591" cy="1200329"/>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SSL/TLS: Securing  C/S communication</a:t>
            </a:r>
          </a:p>
          <a:p>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833"/>
                                        </p:tgtEl>
                                        <p:attrNameLst>
                                          <p:attrName>style.visibility</p:attrName>
                                        </p:attrNameLst>
                                      </p:cBhvr>
                                      <p:to>
                                        <p:strVal val="visible"/>
                                      </p:to>
                                    </p:set>
                                    <p:animEffect transition="in" filter="barn(outVertical)">
                                      <p:cBhvr>
                                        <p:cTn id="7" dur="500"/>
                                        <p:tgtEl>
                                          <p:spTgt spid="10488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835"/>
                                        </p:tgtEl>
                                        <p:attrNameLst>
                                          <p:attrName>style.visibility</p:attrName>
                                        </p:attrNameLst>
                                      </p:cBhvr>
                                      <p:to>
                                        <p:strVal val="visible"/>
                                      </p:to>
                                    </p:set>
                                    <p:animEffect transition="in" filter="wipe(left)">
                                      <p:cBhvr>
                                        <p:cTn id="11" dur="500"/>
                                        <p:tgtEl>
                                          <p:spTgt spid="1048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3" grpId="0"/>
      <p:bldP spid="10488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6" name="文本框 1"/>
          <p:cNvSpPr txBox="1"/>
          <p:nvPr/>
        </p:nvSpPr>
        <p:spPr>
          <a:xfrm>
            <a:off x="1006876" y="206741"/>
            <a:ext cx="1338348" cy="1015663"/>
          </a:xfrm>
          <a:prstGeom prst="rect">
            <a:avLst/>
          </a:prstGeom>
          <a:noFill/>
        </p:spPr>
        <p:txBody>
          <a:bodyPr wrap="square" rtlCol="0">
            <a:spAutoFit/>
          </a:bodyPr>
          <a:lstStyle/>
          <a:p>
            <a:r>
              <a:rPr lang="en-US" altLang="zh-CN" sz="6000" dirty="0">
                <a:solidFill>
                  <a:srgbClr val="44BE9B"/>
                </a:solidFill>
                <a:latin typeface="等线" panose="02010600030101010101" pitchFamily="2" charset="-122"/>
                <a:ea typeface="等线" panose="02010600030101010101" pitchFamily="2" charset="-122"/>
              </a:rPr>
              <a:t>04</a:t>
            </a:r>
            <a:endParaRPr lang="zh-CN" altLang="en-US" sz="6000" dirty="0">
              <a:solidFill>
                <a:srgbClr val="44BE9B"/>
              </a:solidFill>
              <a:latin typeface="等线" panose="02010600030101010101" pitchFamily="2" charset="-122"/>
              <a:ea typeface="等线" panose="02010600030101010101" pitchFamily="2" charset="-122"/>
            </a:endParaRPr>
          </a:p>
        </p:txBody>
      </p:sp>
      <p:sp>
        <p:nvSpPr>
          <p:cNvPr id="1048837" name="文本框 3"/>
          <p:cNvSpPr txBox="1"/>
          <p:nvPr/>
        </p:nvSpPr>
        <p:spPr>
          <a:xfrm>
            <a:off x="714703" y="1222404"/>
            <a:ext cx="11077904" cy="3385542"/>
          </a:xfrm>
          <a:prstGeom prst="rect">
            <a:avLst/>
          </a:prstGeom>
          <a:noFill/>
        </p:spPr>
        <p:txBody>
          <a:bodyPr wrap="square" rtlCol="0">
            <a:spAutoFit/>
          </a:bodyPr>
          <a:lstStyle/>
          <a:p>
            <a:r>
              <a:rPr lang="en-US" altLang="zh-CN" sz="2400" dirty="0">
                <a:solidFill>
                  <a:schemeClr val="bg1"/>
                </a:solidFill>
              </a:rPr>
              <a:t>Three steps:   No.3</a:t>
            </a:r>
          </a:p>
          <a:p>
            <a:endParaRPr lang="en-US" altLang="zh-CN" sz="2400" dirty="0">
              <a:solidFill>
                <a:schemeClr val="bg1"/>
              </a:solidFill>
            </a:endParaRPr>
          </a:p>
          <a:p>
            <a:pPr fontAlgn="base"/>
            <a:r>
              <a:rPr lang="en-US" altLang="zh-CN" sz="2800" dirty="0">
                <a:solidFill>
                  <a:schemeClr val="bg1"/>
                </a:solidFill>
              </a:rPr>
              <a:t>  ·</a:t>
            </a:r>
            <a:r>
              <a:rPr lang="en-US" altLang="zh-CN" sz="2400" dirty="0">
                <a:solidFill>
                  <a:schemeClr val="bg1"/>
                </a:solidFill>
              </a:rPr>
              <a:t>The client and server then communicate using the private session key and a private key algorithm, usually RC4. A </a:t>
            </a:r>
            <a:r>
              <a:rPr lang="en-US" altLang="zh-CN" sz="2400" b="1" dirty="0">
                <a:solidFill>
                  <a:schemeClr val="bg1"/>
                </a:solidFill>
              </a:rPr>
              <a:t>message-authentication code</a:t>
            </a:r>
            <a:r>
              <a:rPr lang="en-US" altLang="zh-CN" sz="2400" dirty="0">
                <a:solidFill>
                  <a:schemeClr val="bg1"/>
                </a:solidFill>
              </a:rPr>
              <a:t>, using yet another key, is used to ensure the integrity of the message.</a:t>
            </a:r>
          </a:p>
          <a:p>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r>
              <a:rPr lang="en-US" altLang="zh-CN" dirty="0"/>
              <a:t>    </a:t>
            </a:r>
            <a:endParaRPr lang="zh-CN" altLang="en-US" dirty="0"/>
          </a:p>
        </p:txBody>
      </p:sp>
      <p:sp>
        <p:nvSpPr>
          <p:cNvPr id="1048838" name="文本框 4"/>
          <p:cNvSpPr txBox="1"/>
          <p:nvPr/>
        </p:nvSpPr>
        <p:spPr>
          <a:xfrm>
            <a:off x="2003884" y="390415"/>
            <a:ext cx="9147591" cy="1200329"/>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SSL/TLS: Securing  C/S communication</a:t>
            </a:r>
          </a:p>
          <a:p>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836"/>
                                        </p:tgtEl>
                                        <p:attrNameLst>
                                          <p:attrName>style.visibility</p:attrName>
                                        </p:attrNameLst>
                                      </p:cBhvr>
                                      <p:to>
                                        <p:strVal val="visible"/>
                                      </p:to>
                                    </p:set>
                                    <p:animEffect transition="in" filter="barn(outVertical)">
                                      <p:cBhvr>
                                        <p:cTn id="7" dur="500"/>
                                        <p:tgtEl>
                                          <p:spTgt spid="10488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838"/>
                                        </p:tgtEl>
                                        <p:attrNameLst>
                                          <p:attrName>style.visibility</p:attrName>
                                        </p:attrNameLst>
                                      </p:cBhvr>
                                      <p:to>
                                        <p:strVal val="visible"/>
                                      </p:to>
                                    </p:set>
                                    <p:animEffect transition="in" filter="wipe(left)">
                                      <p:cBhvr>
                                        <p:cTn id="11" dur="500"/>
                                        <p:tgtEl>
                                          <p:spTgt spid="1048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6" grpId="0"/>
      <p:bldP spid="10488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9" name="文本框 1"/>
          <p:cNvSpPr txBox="1"/>
          <p:nvPr/>
        </p:nvSpPr>
        <p:spPr>
          <a:xfrm>
            <a:off x="1006876" y="206741"/>
            <a:ext cx="1338348" cy="1015663"/>
          </a:xfrm>
          <a:prstGeom prst="rect">
            <a:avLst/>
          </a:prstGeom>
          <a:noFill/>
        </p:spPr>
        <p:txBody>
          <a:bodyPr wrap="square" rtlCol="0">
            <a:spAutoFit/>
          </a:bodyPr>
          <a:lstStyle/>
          <a:p>
            <a:r>
              <a:rPr lang="en-US" altLang="zh-CN" sz="6000" dirty="0">
                <a:solidFill>
                  <a:srgbClr val="44BE9B"/>
                </a:solidFill>
                <a:latin typeface="等线" panose="02010600030101010101" pitchFamily="2" charset="-122"/>
                <a:ea typeface="等线" panose="02010600030101010101" pitchFamily="2" charset="-122"/>
              </a:rPr>
              <a:t>04</a:t>
            </a:r>
            <a:endParaRPr lang="zh-CN" altLang="en-US" sz="6000" dirty="0">
              <a:solidFill>
                <a:srgbClr val="44BE9B"/>
              </a:solidFill>
              <a:latin typeface="等线" panose="02010600030101010101" pitchFamily="2" charset="-122"/>
              <a:ea typeface="等线" panose="02010600030101010101" pitchFamily="2" charset="-122"/>
            </a:endParaRPr>
          </a:p>
        </p:txBody>
      </p:sp>
      <p:sp>
        <p:nvSpPr>
          <p:cNvPr id="1048840" name="文本框 2"/>
          <p:cNvSpPr txBox="1"/>
          <p:nvPr/>
        </p:nvSpPr>
        <p:spPr>
          <a:xfrm>
            <a:off x="2003884" y="390415"/>
            <a:ext cx="9147591" cy="1200329"/>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SSL/TLS: Securing  C/S communication</a:t>
            </a:r>
          </a:p>
          <a:p>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048841" name="文本框 3"/>
          <p:cNvSpPr txBox="1"/>
          <p:nvPr/>
        </p:nvSpPr>
        <p:spPr>
          <a:xfrm>
            <a:off x="641131" y="1114097"/>
            <a:ext cx="11035862" cy="523220"/>
          </a:xfrm>
          <a:prstGeom prst="rect">
            <a:avLst/>
          </a:prstGeom>
          <a:noFill/>
        </p:spPr>
        <p:txBody>
          <a:bodyPr wrap="square" rtlCol="0">
            <a:spAutoFit/>
          </a:bodyPr>
          <a:lstStyle/>
          <a:p>
            <a:r>
              <a:rPr lang="en-US" altLang="zh-CN" sz="2800" dirty="0">
                <a:solidFill>
                  <a:schemeClr val="bg1"/>
                </a:solidFill>
              </a:rPr>
              <a:t>Example</a:t>
            </a:r>
            <a:endParaRPr lang="zh-CN" altLang="en-US" sz="2800" dirty="0">
              <a:solidFill>
                <a:schemeClr val="bg1"/>
              </a:solidFill>
            </a:endParaRPr>
          </a:p>
        </p:txBody>
      </p:sp>
      <p:pic>
        <p:nvPicPr>
          <p:cNvPr id="2097165" name="图片 4"/>
          <p:cNvPicPr>
            <a:picLocks noChangeAspect="1"/>
          </p:cNvPicPr>
          <p:nvPr/>
        </p:nvPicPr>
        <p:blipFill>
          <a:blip r:embed="rId2"/>
          <a:stretch>
            <a:fillRect/>
          </a:stretch>
        </p:blipFill>
        <p:spPr>
          <a:xfrm>
            <a:off x="890258" y="2053199"/>
            <a:ext cx="4502224" cy="3685449"/>
          </a:xfrm>
          <a:prstGeom prst="rect">
            <a:avLst/>
          </a:prstGeom>
          <a:ln>
            <a:noFill/>
          </a:ln>
          <a:effectLst>
            <a:outerShdw blurRad="190500" algn="tl" rotWithShape="0">
              <a:srgbClr val="000000">
                <a:alpha val="70000"/>
              </a:srgbClr>
            </a:outerShdw>
          </a:effectLst>
        </p:spPr>
      </p:pic>
      <p:pic>
        <p:nvPicPr>
          <p:cNvPr id="2097166" name="图片 6"/>
          <p:cNvPicPr>
            <a:picLocks noChangeAspect="1"/>
          </p:cNvPicPr>
          <p:nvPr/>
        </p:nvPicPr>
        <p:blipFill>
          <a:blip r:embed="rId3"/>
          <a:stretch>
            <a:fillRect/>
          </a:stretch>
        </p:blipFill>
        <p:spPr>
          <a:xfrm>
            <a:off x="5650989" y="2291946"/>
            <a:ext cx="5090584" cy="2968893"/>
          </a:xfrm>
          <a:prstGeom prst="rect">
            <a:avLst/>
          </a:prstGeom>
          <a:ln>
            <a:noFill/>
          </a:ln>
          <a:effectLst>
            <a:outerShdw blurRad="190500" algn="tl" rotWithShape="0">
              <a:srgbClr val="000000">
                <a:alpha val="70000"/>
              </a:srgbClr>
            </a:outerShdw>
          </a:effectLst>
        </p:spPr>
      </p:pic>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839"/>
                                        </p:tgtEl>
                                        <p:attrNameLst>
                                          <p:attrName>style.visibility</p:attrName>
                                        </p:attrNameLst>
                                      </p:cBhvr>
                                      <p:to>
                                        <p:strVal val="visible"/>
                                      </p:to>
                                    </p:set>
                                    <p:animEffect transition="in" filter="barn(outVertical)">
                                      <p:cBhvr>
                                        <p:cTn id="7" dur="500"/>
                                        <p:tgtEl>
                                          <p:spTgt spid="104883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840"/>
                                        </p:tgtEl>
                                        <p:attrNameLst>
                                          <p:attrName>style.visibility</p:attrName>
                                        </p:attrNameLst>
                                      </p:cBhvr>
                                      <p:to>
                                        <p:strVal val="visible"/>
                                      </p:to>
                                    </p:set>
                                    <p:animEffect transition="in" filter="wipe(left)">
                                      <p:cBhvr>
                                        <p:cTn id="11" dur="500"/>
                                        <p:tgtEl>
                                          <p:spTgt spid="1048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9" grpId="0"/>
      <p:bldP spid="10488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文本框 2"/>
          <p:cNvSpPr txBox="1"/>
          <p:nvPr/>
        </p:nvSpPr>
        <p:spPr>
          <a:xfrm>
            <a:off x="1006876" y="206741"/>
            <a:ext cx="1338348" cy="1015663"/>
          </a:xfrm>
          <a:prstGeom prst="rect">
            <a:avLst/>
          </a:prstGeom>
          <a:noFill/>
        </p:spPr>
        <p:txBody>
          <a:bodyPr wrap="square" rtlCol="0">
            <a:spAutoFit/>
          </a:bodyPr>
          <a:lstStyle/>
          <a:p>
            <a:r>
              <a:rPr lang="en-US" altLang="zh-CN" sz="6000" dirty="0">
                <a:solidFill>
                  <a:srgbClr val="26C6DA"/>
                </a:solidFill>
                <a:latin typeface="等线" panose="02010600030101010101" pitchFamily="2" charset="-122"/>
                <a:ea typeface="等线" panose="02010600030101010101" pitchFamily="2" charset="-122"/>
              </a:rPr>
              <a:t>0</a:t>
            </a:r>
            <a:endParaRPr lang="zh-CN" altLang="en-US" sz="6000" dirty="0">
              <a:solidFill>
                <a:srgbClr val="26C6DA"/>
              </a:solidFill>
              <a:latin typeface="等线" panose="02010600030101010101" pitchFamily="2" charset="-122"/>
              <a:ea typeface="等线" panose="02010600030101010101" pitchFamily="2" charset="-122"/>
            </a:endParaRPr>
          </a:p>
        </p:txBody>
      </p:sp>
      <p:sp>
        <p:nvSpPr>
          <p:cNvPr id="1048600" name="文本框 5"/>
          <p:cNvSpPr txBox="1"/>
          <p:nvPr/>
        </p:nvSpPr>
        <p:spPr>
          <a:xfrm>
            <a:off x="2003885" y="390415"/>
            <a:ext cx="5158384"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Java Security Overview</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048601" name="TextBox 1"/>
          <p:cNvSpPr txBox="1"/>
          <p:nvPr/>
        </p:nvSpPr>
        <p:spPr>
          <a:xfrm>
            <a:off x="728420" y="1220420"/>
            <a:ext cx="10724828" cy="5355312"/>
          </a:xfrm>
          <a:prstGeom prst="rect">
            <a:avLst/>
          </a:prstGeom>
          <a:noFill/>
        </p:spPr>
        <p:txBody>
          <a:bodyPr wrap="square" rtlCol="0">
            <a:spAutoFit/>
          </a:bodyPr>
          <a:lstStyle/>
          <a:p>
            <a:r>
              <a:rPr lang="en-US" altLang="zh-CN" dirty="0">
                <a:solidFill>
                  <a:srgbClr val="ABB2BF"/>
                </a:solidFill>
                <a:latin typeface="+mn-ea"/>
              </a:rPr>
              <a:t>The security features provided by the Java Development Kit (JDK™) are intended for a variety of audiences:</a:t>
            </a:r>
          </a:p>
          <a:p>
            <a:endParaRPr lang="en-US" altLang="zh-CN" dirty="0">
              <a:solidFill>
                <a:srgbClr val="ABB2BF"/>
              </a:solidFill>
              <a:latin typeface="+mn-ea"/>
            </a:endParaRPr>
          </a:p>
          <a:p>
            <a:r>
              <a:rPr lang="en-US" altLang="zh-CN" b="1" dirty="0">
                <a:solidFill>
                  <a:schemeClr val="bg1"/>
                </a:solidFill>
                <a:latin typeface="+mn-ea"/>
              </a:rPr>
              <a:t>Users running programs:</a:t>
            </a:r>
          </a:p>
          <a:p>
            <a:r>
              <a:rPr lang="en-US" altLang="zh-CN" dirty="0">
                <a:solidFill>
                  <a:srgbClr val="ABB2BF"/>
                </a:solidFill>
                <a:latin typeface="+mn-ea"/>
              </a:rPr>
              <a:t>Built-in security functionality protects you from malevolent programs (including viruses), maintains the privacy of your files and information about you, and authenticates the identity of each code provider. You can subject applications and applets to security controls when you need to.</a:t>
            </a:r>
          </a:p>
          <a:p>
            <a:endParaRPr lang="en-US" altLang="zh-CN" dirty="0">
              <a:solidFill>
                <a:srgbClr val="ABB2BF"/>
              </a:solidFill>
              <a:latin typeface="+mn-ea"/>
            </a:endParaRPr>
          </a:p>
          <a:p>
            <a:r>
              <a:rPr lang="en-US" altLang="zh-CN" b="1" dirty="0">
                <a:solidFill>
                  <a:schemeClr val="bg1"/>
                </a:solidFill>
                <a:latin typeface="+mn-ea"/>
              </a:rPr>
              <a:t>Developers:</a:t>
            </a:r>
          </a:p>
          <a:p>
            <a:r>
              <a:rPr lang="en-US" altLang="zh-CN" dirty="0">
                <a:solidFill>
                  <a:srgbClr val="ABB2BF"/>
                </a:solidFill>
                <a:latin typeface="+mn-ea"/>
              </a:rPr>
              <a:t>You can use API methods to incorporate security functionality into your programs, including cryptography services and security checks. The API framework enables you to define and integrate your own permissions (controlling access to specific resources), cryptography service implementations, security manager implementations, and policy implementations. In addition, classes are provided for management of your public/private key pairs and public key certificates from people you trust.</a:t>
            </a:r>
          </a:p>
          <a:p>
            <a:endParaRPr lang="en-US" altLang="zh-CN" dirty="0">
              <a:solidFill>
                <a:srgbClr val="ABB2BF"/>
              </a:solidFill>
              <a:latin typeface="+mn-ea"/>
            </a:endParaRPr>
          </a:p>
          <a:p>
            <a:r>
              <a:rPr lang="en-US" altLang="zh-CN" b="1" dirty="0">
                <a:solidFill>
                  <a:schemeClr val="bg1"/>
                </a:solidFill>
                <a:latin typeface="+mn-ea"/>
              </a:rPr>
              <a:t>Systems administrators, developers, and users:</a:t>
            </a:r>
          </a:p>
          <a:p>
            <a:r>
              <a:rPr lang="en-US" altLang="zh-CN" dirty="0">
                <a:solidFill>
                  <a:srgbClr val="ABB2BF"/>
                </a:solidFill>
                <a:latin typeface="+mn-ea"/>
              </a:rPr>
              <a:t>JDK tools manage your </a:t>
            </a:r>
            <a:r>
              <a:rPr lang="en-US" altLang="zh-CN" dirty="0" err="1">
                <a:solidFill>
                  <a:srgbClr val="ABB2BF"/>
                </a:solidFill>
                <a:latin typeface="+mn-ea"/>
              </a:rPr>
              <a:t>keystore</a:t>
            </a:r>
            <a:r>
              <a:rPr lang="en-US" altLang="zh-CN" dirty="0">
                <a:solidFill>
                  <a:srgbClr val="ABB2BF"/>
                </a:solidFill>
                <a:latin typeface="+mn-ea"/>
              </a:rPr>
              <a:t> (database of keys and certificates); generate digital signatures for JAR files, and verify the authenticity of such signatures and the integrity of the signed contents; and create and modify the policy files that define your installation's security policy.</a:t>
            </a:r>
          </a:p>
          <a:p>
            <a:endParaRPr lang="zh-CN" altLang="en-US" dirty="0">
              <a:solidFill>
                <a:schemeClr val="bg1"/>
              </a:solidFill>
              <a:latin typeface="+mn-ea"/>
            </a:endParaRPr>
          </a:p>
        </p:txBody>
      </p:sp>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599"/>
                                        </p:tgtEl>
                                        <p:attrNameLst>
                                          <p:attrName>style.visibility</p:attrName>
                                        </p:attrNameLst>
                                      </p:cBhvr>
                                      <p:to>
                                        <p:strVal val="visible"/>
                                      </p:to>
                                    </p:set>
                                    <p:animEffect transition="in" filter="barn(outVertical)">
                                      <p:cBhvr>
                                        <p:cTn id="7" dur="500"/>
                                        <p:tgtEl>
                                          <p:spTgt spid="10485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600"/>
                                        </p:tgtEl>
                                        <p:attrNameLst>
                                          <p:attrName>style.visibility</p:attrName>
                                        </p:attrNameLst>
                                      </p:cBhvr>
                                      <p:to>
                                        <p:strVal val="visible"/>
                                      </p:to>
                                    </p:set>
                                    <p:animEffect transition="in" filter="wipe(left)">
                                      <p:cBhvr>
                                        <p:cTn id="11" dur="500"/>
                                        <p:tgtEl>
                                          <p:spTgt spid="1048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9" grpId="0"/>
      <p:bldP spid="104860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2" name="文本框 1"/>
          <p:cNvSpPr txBox="1"/>
          <p:nvPr/>
        </p:nvSpPr>
        <p:spPr>
          <a:xfrm>
            <a:off x="1006876" y="206741"/>
            <a:ext cx="1338348" cy="1015663"/>
          </a:xfrm>
          <a:prstGeom prst="rect">
            <a:avLst/>
          </a:prstGeom>
          <a:noFill/>
        </p:spPr>
        <p:txBody>
          <a:bodyPr wrap="square" rtlCol="0">
            <a:spAutoFit/>
          </a:bodyPr>
          <a:lstStyle/>
          <a:p>
            <a:r>
              <a:rPr lang="en-US" altLang="zh-CN" sz="6000" dirty="0">
                <a:solidFill>
                  <a:srgbClr val="44BE9B"/>
                </a:solidFill>
                <a:latin typeface="等线" panose="02010600030101010101" pitchFamily="2" charset="-122"/>
                <a:ea typeface="等线" panose="02010600030101010101" pitchFamily="2" charset="-122"/>
              </a:rPr>
              <a:t>04</a:t>
            </a:r>
            <a:endParaRPr lang="zh-CN" altLang="en-US" sz="6000" dirty="0">
              <a:solidFill>
                <a:srgbClr val="44BE9B"/>
              </a:solidFill>
              <a:latin typeface="等线" panose="02010600030101010101" pitchFamily="2" charset="-122"/>
              <a:ea typeface="等线" panose="02010600030101010101" pitchFamily="2" charset="-122"/>
            </a:endParaRPr>
          </a:p>
        </p:txBody>
      </p:sp>
      <p:sp>
        <p:nvSpPr>
          <p:cNvPr id="1048843" name="文本框 2"/>
          <p:cNvSpPr txBox="1"/>
          <p:nvPr/>
        </p:nvSpPr>
        <p:spPr>
          <a:xfrm>
            <a:off x="2003884" y="390415"/>
            <a:ext cx="9147591" cy="1200329"/>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SSL/TLS: Securing  C/S communication</a:t>
            </a:r>
          </a:p>
          <a:p>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048844" name="文本框 3"/>
          <p:cNvSpPr txBox="1"/>
          <p:nvPr/>
        </p:nvSpPr>
        <p:spPr>
          <a:xfrm>
            <a:off x="641131" y="1114097"/>
            <a:ext cx="11035862" cy="523220"/>
          </a:xfrm>
          <a:prstGeom prst="rect">
            <a:avLst/>
          </a:prstGeom>
          <a:noFill/>
        </p:spPr>
        <p:txBody>
          <a:bodyPr wrap="square" rtlCol="0">
            <a:spAutoFit/>
          </a:bodyPr>
          <a:lstStyle/>
          <a:p>
            <a:r>
              <a:rPr lang="en-US" altLang="zh-CN" sz="2800" dirty="0">
                <a:solidFill>
                  <a:schemeClr val="bg1"/>
                </a:solidFill>
              </a:rPr>
              <a:t>Example</a:t>
            </a:r>
            <a:endParaRPr lang="zh-CN" altLang="en-US" sz="2800" dirty="0">
              <a:solidFill>
                <a:schemeClr val="bg1"/>
              </a:solidFill>
            </a:endParaRPr>
          </a:p>
        </p:txBody>
      </p:sp>
      <p:pic>
        <p:nvPicPr>
          <p:cNvPr id="2097167" name="图片 8"/>
          <p:cNvPicPr>
            <a:picLocks noChangeAspect="1"/>
          </p:cNvPicPr>
          <p:nvPr/>
        </p:nvPicPr>
        <p:blipFill>
          <a:blip r:embed="rId3"/>
          <a:stretch>
            <a:fillRect/>
          </a:stretch>
        </p:blipFill>
        <p:spPr>
          <a:xfrm>
            <a:off x="3207706" y="1637317"/>
            <a:ext cx="5902711" cy="4862513"/>
          </a:xfrm>
          <a:prstGeom prst="rect">
            <a:avLst/>
          </a:prstGeom>
          <a:ln>
            <a:noFill/>
          </a:ln>
          <a:effectLst>
            <a:outerShdw blurRad="190500" algn="tl" rotWithShape="0">
              <a:srgbClr val="000000">
                <a:alpha val="70000"/>
              </a:srgbClr>
            </a:outerShdw>
          </a:effectLst>
        </p:spPr>
      </p:pic>
    </p:spTree>
  </p:cSld>
  <p:clrMapOvr>
    <a:masterClrMapping/>
  </p:clrMapOvr>
  <p:transition spd="slow"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48842"/>
                                        </p:tgtEl>
                                        <p:attrNameLst>
                                          <p:attrName>style.visibility</p:attrName>
                                        </p:attrNameLst>
                                      </p:cBhvr>
                                      <p:to>
                                        <p:strVal val="visible"/>
                                      </p:to>
                                    </p:set>
                                    <p:animEffect transition="in" filter="barn(outVertical)">
                                      <p:cBhvr>
                                        <p:cTn id="7" dur="500"/>
                                        <p:tgtEl>
                                          <p:spTgt spid="10488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843"/>
                                        </p:tgtEl>
                                        <p:attrNameLst>
                                          <p:attrName>style.visibility</p:attrName>
                                        </p:attrNameLst>
                                      </p:cBhvr>
                                      <p:to>
                                        <p:strVal val="visible"/>
                                      </p:to>
                                    </p:set>
                                    <p:animEffect transition="in" filter="wipe(left)">
                                      <p:cBhvr>
                                        <p:cTn id="11" dur="500"/>
                                        <p:tgtEl>
                                          <p:spTgt spid="1048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2" grpId="0"/>
      <p:bldP spid="10488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8" name="等腰三角形 7"/>
          <p:cNvSpPr/>
          <p:nvPr/>
        </p:nvSpPr>
        <p:spPr>
          <a:xfrm rot="16200000">
            <a:off x="6380552" y="800785"/>
            <a:ext cx="125512" cy="270186"/>
          </a:xfrm>
          <a:prstGeom prst="triangle">
            <a:avLst>
              <a:gd name="adj" fmla="val 55499"/>
            </a:avLst>
          </a:prstGeom>
          <a:solidFill>
            <a:srgbClr val="26C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849" name="等腰三角形 10"/>
          <p:cNvSpPr/>
          <p:nvPr/>
        </p:nvSpPr>
        <p:spPr>
          <a:xfrm rot="13339599">
            <a:off x="6195389" y="672181"/>
            <a:ext cx="62120" cy="174653"/>
          </a:xfrm>
          <a:prstGeom prst="triangle">
            <a:avLst>
              <a:gd name="adj" fmla="val 55499"/>
            </a:avLst>
          </a:prstGeom>
          <a:solidFill>
            <a:srgbClr val="44BE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850" name="文本框 9"/>
          <p:cNvSpPr txBox="1"/>
          <p:nvPr/>
        </p:nvSpPr>
        <p:spPr>
          <a:xfrm>
            <a:off x="1429455" y="520381"/>
            <a:ext cx="6302326" cy="707886"/>
          </a:xfrm>
          <a:prstGeom prst="rect">
            <a:avLst/>
          </a:prstGeom>
          <a:noFill/>
        </p:spPr>
        <p:txBody>
          <a:bodyPr wrap="square" rtlCol="0">
            <a:spAutoFit/>
          </a:bodyPr>
          <a:lstStyle/>
          <a:p>
            <a:r>
              <a:rPr lang="en-US" altLang="zh-CN" sz="4000" dirty="0">
                <a:solidFill>
                  <a:srgbClr val="C0CA33"/>
                </a:solidFill>
                <a:latin typeface="等线" panose="02010600030101010101" pitchFamily="2" charset="-122"/>
                <a:ea typeface="等线" panose="02010600030101010101" pitchFamily="2" charset="-122"/>
              </a:rPr>
              <a:t>Thank You</a:t>
            </a:r>
          </a:p>
        </p:txBody>
      </p:sp>
      <p:cxnSp>
        <p:nvCxnSpPr>
          <p:cNvPr id="3145767" name="直接连接符 3"/>
          <p:cNvCxnSpPr>
            <a:cxnSpLocks/>
          </p:cNvCxnSpPr>
          <p:nvPr/>
        </p:nvCxnSpPr>
        <p:spPr>
          <a:xfrm>
            <a:off x="1429455" y="1194068"/>
            <a:ext cx="4819335" cy="0"/>
          </a:xfrm>
          <a:prstGeom prst="line">
            <a:avLst/>
          </a:prstGeom>
          <a:ln w="15875">
            <a:prstDash val="sysDash"/>
          </a:ln>
        </p:spPr>
        <p:style>
          <a:lnRef idx="1">
            <a:schemeClr val="accent1"/>
          </a:lnRef>
          <a:fillRef idx="0">
            <a:schemeClr val="accent1"/>
          </a:fillRef>
          <a:effectRef idx="0">
            <a:schemeClr val="accent1"/>
          </a:effectRef>
          <a:fontRef idx="minor">
            <a:schemeClr val="tx1"/>
          </a:fontRef>
        </p:style>
      </p:cxnSp>
      <p:sp>
        <p:nvSpPr>
          <p:cNvPr id="1048851" name="TextBox 1"/>
          <p:cNvSpPr txBox="1"/>
          <p:nvPr/>
        </p:nvSpPr>
        <p:spPr>
          <a:xfrm>
            <a:off x="4331855" y="2596435"/>
            <a:ext cx="3124573"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Q&amp;A</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文本框 4"/>
          <p:cNvSpPr txBox="1"/>
          <p:nvPr/>
        </p:nvSpPr>
        <p:spPr>
          <a:xfrm>
            <a:off x="4104005" y="2712720"/>
            <a:ext cx="4918710" cy="62484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Permission Control</a:t>
            </a:r>
          </a:p>
        </p:txBody>
      </p:sp>
      <p:sp>
        <p:nvSpPr>
          <p:cNvPr id="1048603" name="文本框 2"/>
          <p:cNvSpPr txBox="1"/>
          <p:nvPr/>
        </p:nvSpPr>
        <p:spPr>
          <a:xfrm>
            <a:off x="3299911" y="2544756"/>
            <a:ext cx="1338348" cy="1005840"/>
          </a:xfrm>
          <a:prstGeom prst="rect">
            <a:avLst/>
          </a:prstGeom>
          <a:noFill/>
        </p:spPr>
        <p:txBody>
          <a:bodyPr wrap="square" rtlCol="0">
            <a:spAutoFit/>
          </a:bodyPr>
          <a:lstStyle/>
          <a:p>
            <a:r>
              <a:rPr lang="en-US" altLang="zh-CN" sz="6000" dirty="0">
                <a:solidFill>
                  <a:srgbClr val="C0CA33"/>
                </a:solidFill>
                <a:latin typeface="等线" panose="02010600030101010101" pitchFamily="2" charset="-122"/>
                <a:ea typeface="等线" panose="02010600030101010101" pitchFamily="2" charset="-122"/>
              </a:rPr>
              <a:t>1</a:t>
            </a:r>
          </a:p>
        </p:txBody>
      </p:sp>
      <p:cxnSp>
        <p:nvCxnSpPr>
          <p:cNvPr id="3145735" name="直接连接符 6"/>
          <p:cNvCxnSpPr>
            <a:cxnSpLocks/>
          </p:cNvCxnSpPr>
          <p:nvPr/>
        </p:nvCxnSpPr>
        <p:spPr>
          <a:xfrm>
            <a:off x="2463346" y="3051596"/>
            <a:ext cx="836565" cy="0"/>
          </a:xfrm>
          <a:prstGeom prst="line">
            <a:avLst/>
          </a:prstGeom>
          <a:ln>
            <a:solidFill>
              <a:srgbClr val="C0CA33"/>
            </a:solidFill>
          </a:ln>
        </p:spPr>
        <p:style>
          <a:lnRef idx="1">
            <a:schemeClr val="accent1"/>
          </a:lnRef>
          <a:fillRef idx="0">
            <a:schemeClr val="accent1"/>
          </a:fillRef>
          <a:effectRef idx="0">
            <a:schemeClr val="accent1"/>
          </a:effectRef>
          <a:fontRef idx="minor">
            <a:schemeClr val="tx1"/>
          </a:fontRef>
        </p:style>
      </p:cxnSp>
      <p:cxnSp>
        <p:nvCxnSpPr>
          <p:cNvPr id="3145736" name="直接连接符 8"/>
          <p:cNvCxnSpPr>
            <a:cxnSpLocks/>
          </p:cNvCxnSpPr>
          <p:nvPr/>
        </p:nvCxnSpPr>
        <p:spPr>
          <a:xfrm>
            <a:off x="8888880" y="3051596"/>
            <a:ext cx="907763" cy="0"/>
          </a:xfrm>
          <a:prstGeom prst="line">
            <a:avLst/>
          </a:prstGeom>
          <a:ln>
            <a:solidFill>
              <a:srgbClr val="C0CA33"/>
            </a:solidFill>
          </a:ln>
        </p:spPr>
        <p:style>
          <a:lnRef idx="1">
            <a:schemeClr val="accent1"/>
          </a:lnRef>
          <a:fillRef idx="0">
            <a:schemeClr val="accent1"/>
          </a:fillRef>
          <a:effectRef idx="0">
            <a:schemeClr val="accent1"/>
          </a:effectRef>
          <a:fontRef idx="minor">
            <a:schemeClr val="tx1"/>
          </a:fontRef>
        </p:style>
      </p:cxnSp>
      <p:sp>
        <p:nvSpPr>
          <p:cNvPr id="1048604" name="等腰三角形 7"/>
          <p:cNvSpPr/>
          <p:nvPr/>
        </p:nvSpPr>
        <p:spPr>
          <a:xfrm rot="16200000">
            <a:off x="10136191" y="2853746"/>
            <a:ext cx="125512" cy="270186"/>
          </a:xfrm>
          <a:prstGeom prst="triangle">
            <a:avLst>
              <a:gd name="adj" fmla="val 55499"/>
            </a:avLst>
          </a:prstGeom>
          <a:solidFill>
            <a:srgbClr val="C0C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48605" name="等腰三角形 10"/>
          <p:cNvSpPr/>
          <p:nvPr/>
        </p:nvSpPr>
        <p:spPr>
          <a:xfrm rot="13339599">
            <a:off x="9878139" y="2816037"/>
            <a:ext cx="62120" cy="174653"/>
          </a:xfrm>
          <a:prstGeom prst="triangle">
            <a:avLst>
              <a:gd name="adj" fmla="val 55499"/>
            </a:avLst>
          </a:prstGeom>
          <a:solidFill>
            <a:srgbClr val="C0C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Tm="3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矩形 3"/>
          <p:cNvSpPr/>
          <p:nvPr/>
        </p:nvSpPr>
        <p:spPr>
          <a:xfrm>
            <a:off x="643255" y="3852545"/>
            <a:ext cx="3111500" cy="1485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a:p>
        </p:txBody>
      </p:sp>
      <p:sp>
        <p:nvSpPr>
          <p:cNvPr id="1048607" name="文本框 4"/>
          <p:cNvSpPr txBox="1"/>
          <p:nvPr/>
        </p:nvSpPr>
        <p:spPr>
          <a:xfrm>
            <a:off x="682625" y="5524500"/>
            <a:ext cx="3512185" cy="929639"/>
          </a:xfrm>
          <a:prstGeom prst="rect">
            <a:avLst/>
          </a:prstGeom>
          <a:noFill/>
        </p:spPr>
        <p:txBody>
          <a:bodyPr wrap="square" rtlCol="0">
            <a:spAutoFit/>
          </a:bodyPr>
          <a:lstStyle/>
          <a:p>
            <a:r>
              <a:rPr lang="en-US" altLang="zh-CN" sz="2800">
                <a:solidFill>
                  <a:schemeClr val="bg1"/>
                </a:solidFill>
              </a:rPr>
              <a:t>JDk 1.0 SecurityMode</a:t>
            </a:r>
            <a:r>
              <a:rPr lang="en-US" altLang="zh-CN" sz="2800"/>
              <a:t>l</a:t>
            </a:r>
          </a:p>
        </p:txBody>
      </p:sp>
      <p:cxnSp>
        <p:nvCxnSpPr>
          <p:cNvPr id="3145737" name="直接连接符 5"/>
          <p:cNvCxnSpPr>
            <a:cxnSpLocks/>
          </p:cNvCxnSpPr>
          <p:nvPr/>
        </p:nvCxnSpPr>
        <p:spPr>
          <a:xfrm flipV="1">
            <a:off x="596900" y="4766945"/>
            <a:ext cx="3204845" cy="15875"/>
          </a:xfrm>
          <a:prstGeom prst="line">
            <a:avLst/>
          </a:prstGeom>
        </p:spPr>
        <p:style>
          <a:lnRef idx="1">
            <a:schemeClr val="dk1"/>
          </a:lnRef>
          <a:fillRef idx="0">
            <a:schemeClr val="dk1"/>
          </a:fillRef>
          <a:effectRef idx="0">
            <a:schemeClr val="dk1"/>
          </a:effectRef>
          <a:fontRef idx="minor">
            <a:schemeClr val="tx1"/>
          </a:fontRef>
        </p:style>
      </p:cxnSp>
      <p:sp>
        <p:nvSpPr>
          <p:cNvPr id="1048608" name="文本框 6"/>
          <p:cNvSpPr txBox="1"/>
          <p:nvPr/>
        </p:nvSpPr>
        <p:spPr>
          <a:xfrm>
            <a:off x="695960" y="4244975"/>
            <a:ext cx="2569210" cy="521970"/>
          </a:xfrm>
          <a:prstGeom prst="rect">
            <a:avLst/>
          </a:prstGeom>
          <a:noFill/>
        </p:spPr>
        <p:txBody>
          <a:bodyPr wrap="square" rtlCol="0">
            <a:spAutoFit/>
          </a:bodyPr>
          <a:lstStyle/>
          <a:p>
            <a:r>
              <a:rPr lang="en-US" altLang="zh-CN"/>
              <a:t>     </a:t>
            </a:r>
            <a:r>
              <a:rPr lang="en-US" altLang="zh-CN" sz="2800"/>
              <a:t>    JVM</a:t>
            </a:r>
          </a:p>
        </p:txBody>
      </p:sp>
      <p:cxnSp>
        <p:nvCxnSpPr>
          <p:cNvPr id="3145738" name="直接箭头连接符 9"/>
          <p:cNvCxnSpPr>
            <a:cxnSpLocks/>
          </p:cNvCxnSpPr>
          <p:nvPr/>
        </p:nvCxnSpPr>
        <p:spPr>
          <a:xfrm>
            <a:off x="682625" y="2921000"/>
            <a:ext cx="650240" cy="1764665"/>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048609" name="矩形 10"/>
          <p:cNvSpPr/>
          <p:nvPr/>
        </p:nvSpPr>
        <p:spPr>
          <a:xfrm>
            <a:off x="2205990" y="3990340"/>
            <a:ext cx="1548765" cy="4654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SandBox</a:t>
            </a:r>
          </a:p>
        </p:txBody>
      </p:sp>
      <p:sp>
        <p:nvSpPr>
          <p:cNvPr id="1048610" name="文本框 11"/>
          <p:cNvSpPr txBox="1"/>
          <p:nvPr/>
        </p:nvSpPr>
        <p:spPr>
          <a:xfrm>
            <a:off x="2051685" y="2584450"/>
            <a:ext cx="2367915" cy="521970"/>
          </a:xfrm>
          <a:prstGeom prst="rect">
            <a:avLst/>
          </a:prstGeom>
          <a:noFill/>
        </p:spPr>
        <p:txBody>
          <a:bodyPr wrap="square" rtlCol="0">
            <a:spAutoFit/>
          </a:bodyPr>
          <a:lstStyle/>
          <a:p>
            <a:r>
              <a:rPr lang="en-US" altLang="zh-CN" sz="2800">
                <a:solidFill>
                  <a:schemeClr val="bg1"/>
                </a:solidFill>
              </a:rPr>
              <a:t>remote code</a:t>
            </a:r>
          </a:p>
        </p:txBody>
      </p:sp>
      <p:cxnSp>
        <p:nvCxnSpPr>
          <p:cNvPr id="3145739" name="直接箭头连接符 13"/>
          <p:cNvCxnSpPr>
            <a:cxnSpLocks/>
          </p:cNvCxnSpPr>
          <p:nvPr/>
        </p:nvCxnSpPr>
        <p:spPr>
          <a:xfrm flipH="1">
            <a:off x="2863215" y="2924810"/>
            <a:ext cx="603885" cy="136271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048611" name="文本框 14"/>
          <p:cNvSpPr txBox="1"/>
          <p:nvPr/>
        </p:nvSpPr>
        <p:spPr>
          <a:xfrm>
            <a:off x="695960" y="4782820"/>
            <a:ext cx="3359150" cy="521970"/>
          </a:xfrm>
          <a:prstGeom prst="rect">
            <a:avLst/>
          </a:prstGeom>
          <a:noFill/>
        </p:spPr>
        <p:txBody>
          <a:bodyPr wrap="square" rtlCol="0">
            <a:spAutoFit/>
          </a:bodyPr>
          <a:lstStyle/>
          <a:p>
            <a:r>
              <a:rPr lang="en-US" altLang="zh-CN" sz="2800"/>
              <a:t>valuable resources</a:t>
            </a:r>
          </a:p>
        </p:txBody>
      </p:sp>
      <p:sp>
        <p:nvSpPr>
          <p:cNvPr id="1048612" name="矩形 25"/>
          <p:cNvSpPr/>
          <p:nvPr/>
        </p:nvSpPr>
        <p:spPr>
          <a:xfrm>
            <a:off x="4366895" y="3827145"/>
            <a:ext cx="3111500" cy="1485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a:p>
        </p:txBody>
      </p:sp>
      <p:sp>
        <p:nvSpPr>
          <p:cNvPr id="1048613" name="文本框 26"/>
          <p:cNvSpPr txBox="1"/>
          <p:nvPr/>
        </p:nvSpPr>
        <p:spPr>
          <a:xfrm>
            <a:off x="4406265" y="5499100"/>
            <a:ext cx="3512185" cy="929639"/>
          </a:xfrm>
          <a:prstGeom prst="rect">
            <a:avLst/>
          </a:prstGeom>
          <a:noFill/>
        </p:spPr>
        <p:txBody>
          <a:bodyPr wrap="square" rtlCol="0">
            <a:spAutoFit/>
          </a:bodyPr>
          <a:lstStyle/>
          <a:p>
            <a:r>
              <a:rPr lang="en-US" altLang="zh-CN" sz="2800">
                <a:solidFill>
                  <a:schemeClr val="bg1"/>
                </a:solidFill>
              </a:rPr>
              <a:t>JDk 1.1 SecurityModel</a:t>
            </a:r>
          </a:p>
        </p:txBody>
      </p:sp>
      <p:cxnSp>
        <p:nvCxnSpPr>
          <p:cNvPr id="3145740" name="直接连接符 27"/>
          <p:cNvCxnSpPr>
            <a:cxnSpLocks/>
          </p:cNvCxnSpPr>
          <p:nvPr/>
        </p:nvCxnSpPr>
        <p:spPr>
          <a:xfrm flipV="1">
            <a:off x="4320540" y="4741545"/>
            <a:ext cx="3204845" cy="15875"/>
          </a:xfrm>
          <a:prstGeom prst="line">
            <a:avLst/>
          </a:prstGeom>
        </p:spPr>
        <p:style>
          <a:lnRef idx="1">
            <a:schemeClr val="dk1"/>
          </a:lnRef>
          <a:fillRef idx="0">
            <a:schemeClr val="dk1"/>
          </a:fillRef>
          <a:effectRef idx="0">
            <a:schemeClr val="dk1"/>
          </a:effectRef>
          <a:fontRef idx="minor">
            <a:schemeClr val="tx1"/>
          </a:fontRef>
        </p:style>
      </p:cxnSp>
      <p:sp>
        <p:nvSpPr>
          <p:cNvPr id="1048614" name="文本框 28"/>
          <p:cNvSpPr txBox="1"/>
          <p:nvPr/>
        </p:nvSpPr>
        <p:spPr>
          <a:xfrm>
            <a:off x="4419600" y="4219575"/>
            <a:ext cx="2569210" cy="521970"/>
          </a:xfrm>
          <a:prstGeom prst="rect">
            <a:avLst/>
          </a:prstGeom>
          <a:noFill/>
        </p:spPr>
        <p:txBody>
          <a:bodyPr wrap="square" rtlCol="0">
            <a:spAutoFit/>
          </a:bodyPr>
          <a:lstStyle/>
          <a:p>
            <a:r>
              <a:rPr lang="en-US" altLang="zh-CN"/>
              <a:t>     </a:t>
            </a:r>
            <a:r>
              <a:rPr lang="en-US" altLang="zh-CN" sz="2800"/>
              <a:t>    JVM</a:t>
            </a:r>
          </a:p>
        </p:txBody>
      </p:sp>
      <p:sp>
        <p:nvSpPr>
          <p:cNvPr id="1048615" name="文本框 29"/>
          <p:cNvSpPr txBox="1"/>
          <p:nvPr/>
        </p:nvSpPr>
        <p:spPr>
          <a:xfrm>
            <a:off x="3893185" y="2290445"/>
            <a:ext cx="2058670" cy="521970"/>
          </a:xfrm>
          <a:prstGeom prst="rect">
            <a:avLst/>
          </a:prstGeom>
          <a:noFill/>
        </p:spPr>
        <p:txBody>
          <a:bodyPr wrap="square" rtlCol="0">
            <a:spAutoFit/>
          </a:bodyPr>
          <a:lstStyle/>
          <a:p>
            <a:r>
              <a:rPr lang="en-US" altLang="zh-CN" sz="2800">
                <a:solidFill>
                  <a:schemeClr val="bg1"/>
                </a:solidFill>
              </a:rPr>
              <a:t>local code</a:t>
            </a:r>
          </a:p>
        </p:txBody>
      </p:sp>
      <p:cxnSp>
        <p:nvCxnSpPr>
          <p:cNvPr id="3145741" name="直接箭头连接符 30"/>
          <p:cNvCxnSpPr>
            <a:cxnSpLocks/>
          </p:cNvCxnSpPr>
          <p:nvPr/>
        </p:nvCxnSpPr>
        <p:spPr>
          <a:xfrm>
            <a:off x="4597400" y="2895600"/>
            <a:ext cx="650240" cy="1764665"/>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048616" name="矩形 31"/>
          <p:cNvSpPr/>
          <p:nvPr/>
        </p:nvSpPr>
        <p:spPr>
          <a:xfrm>
            <a:off x="5929630" y="3964940"/>
            <a:ext cx="1548765" cy="4654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SandBox</a:t>
            </a:r>
          </a:p>
        </p:txBody>
      </p:sp>
      <p:sp>
        <p:nvSpPr>
          <p:cNvPr id="1048617" name="文本框 32"/>
          <p:cNvSpPr txBox="1"/>
          <p:nvPr/>
        </p:nvSpPr>
        <p:spPr>
          <a:xfrm>
            <a:off x="5707380" y="2820035"/>
            <a:ext cx="2367915" cy="521970"/>
          </a:xfrm>
          <a:prstGeom prst="rect">
            <a:avLst/>
          </a:prstGeom>
          <a:noFill/>
        </p:spPr>
        <p:txBody>
          <a:bodyPr wrap="square" rtlCol="0">
            <a:spAutoFit/>
          </a:bodyPr>
          <a:lstStyle/>
          <a:p>
            <a:r>
              <a:rPr lang="en-US" altLang="zh-CN" sz="2800">
                <a:solidFill>
                  <a:schemeClr val="bg1"/>
                </a:solidFill>
              </a:rPr>
              <a:t>remote code</a:t>
            </a:r>
          </a:p>
        </p:txBody>
      </p:sp>
      <p:cxnSp>
        <p:nvCxnSpPr>
          <p:cNvPr id="3145742" name="直接箭头连接符 33"/>
          <p:cNvCxnSpPr>
            <a:cxnSpLocks/>
          </p:cNvCxnSpPr>
          <p:nvPr/>
        </p:nvCxnSpPr>
        <p:spPr>
          <a:xfrm flipH="1">
            <a:off x="6586855" y="3357245"/>
            <a:ext cx="329565" cy="904875"/>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048618" name="文本框 34"/>
          <p:cNvSpPr txBox="1"/>
          <p:nvPr/>
        </p:nvSpPr>
        <p:spPr>
          <a:xfrm>
            <a:off x="4419600" y="4757420"/>
            <a:ext cx="3359150" cy="521970"/>
          </a:xfrm>
          <a:prstGeom prst="rect">
            <a:avLst/>
          </a:prstGeom>
          <a:noFill/>
        </p:spPr>
        <p:txBody>
          <a:bodyPr wrap="square" rtlCol="0">
            <a:spAutoFit/>
          </a:bodyPr>
          <a:lstStyle/>
          <a:p>
            <a:r>
              <a:rPr lang="en-US" altLang="zh-CN" sz="2800"/>
              <a:t>valuable resources</a:t>
            </a:r>
          </a:p>
        </p:txBody>
      </p:sp>
      <p:cxnSp>
        <p:nvCxnSpPr>
          <p:cNvPr id="3145743" name="直接箭头连接符 35"/>
          <p:cNvCxnSpPr>
            <a:cxnSpLocks/>
          </p:cNvCxnSpPr>
          <p:nvPr/>
        </p:nvCxnSpPr>
        <p:spPr>
          <a:xfrm flipH="1">
            <a:off x="5325110" y="3342005"/>
            <a:ext cx="1624965" cy="974725"/>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048619" name="文本框 36"/>
          <p:cNvSpPr txBox="1"/>
          <p:nvPr/>
        </p:nvSpPr>
        <p:spPr>
          <a:xfrm>
            <a:off x="5325745" y="3418840"/>
            <a:ext cx="1299210" cy="521970"/>
          </a:xfrm>
          <a:prstGeom prst="rect">
            <a:avLst/>
          </a:prstGeom>
          <a:noFill/>
        </p:spPr>
        <p:txBody>
          <a:bodyPr wrap="square" rtlCol="0">
            <a:spAutoFit/>
          </a:bodyPr>
          <a:lstStyle/>
          <a:p>
            <a:r>
              <a:rPr lang="en-US" altLang="zh-CN" sz="2800">
                <a:solidFill>
                  <a:schemeClr val="bg1"/>
                </a:solidFill>
              </a:rPr>
              <a:t>trusted</a:t>
            </a:r>
          </a:p>
        </p:txBody>
      </p:sp>
      <p:sp>
        <p:nvSpPr>
          <p:cNvPr id="1048620" name="矩形 37"/>
          <p:cNvSpPr/>
          <p:nvPr/>
        </p:nvSpPr>
        <p:spPr>
          <a:xfrm>
            <a:off x="7917815" y="3719195"/>
            <a:ext cx="3553460" cy="15786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a:p>
        </p:txBody>
      </p:sp>
      <p:sp>
        <p:nvSpPr>
          <p:cNvPr id="1048621" name="文本框 38"/>
          <p:cNvSpPr txBox="1"/>
          <p:nvPr/>
        </p:nvSpPr>
        <p:spPr>
          <a:xfrm>
            <a:off x="8399145" y="5483860"/>
            <a:ext cx="3512185" cy="929639"/>
          </a:xfrm>
          <a:prstGeom prst="rect">
            <a:avLst/>
          </a:prstGeom>
          <a:noFill/>
        </p:spPr>
        <p:txBody>
          <a:bodyPr wrap="square" rtlCol="0">
            <a:spAutoFit/>
          </a:bodyPr>
          <a:lstStyle/>
          <a:p>
            <a:r>
              <a:rPr lang="en-US" altLang="zh-CN" sz="2800">
                <a:solidFill>
                  <a:schemeClr val="bg1"/>
                </a:solidFill>
              </a:rPr>
              <a:t>JDk 1.2 SecurityModel</a:t>
            </a:r>
          </a:p>
        </p:txBody>
      </p:sp>
      <p:cxnSp>
        <p:nvCxnSpPr>
          <p:cNvPr id="3145744" name="直接连接符 39"/>
          <p:cNvCxnSpPr>
            <a:cxnSpLocks/>
          </p:cNvCxnSpPr>
          <p:nvPr/>
        </p:nvCxnSpPr>
        <p:spPr>
          <a:xfrm flipV="1">
            <a:off x="7872730" y="4685665"/>
            <a:ext cx="3653155" cy="34925"/>
          </a:xfrm>
          <a:prstGeom prst="line">
            <a:avLst/>
          </a:prstGeom>
        </p:spPr>
        <p:style>
          <a:lnRef idx="1">
            <a:schemeClr val="dk1"/>
          </a:lnRef>
          <a:fillRef idx="0">
            <a:schemeClr val="dk1"/>
          </a:fillRef>
          <a:effectRef idx="0">
            <a:schemeClr val="dk1"/>
          </a:effectRef>
          <a:fontRef idx="minor">
            <a:schemeClr val="tx1"/>
          </a:fontRef>
        </p:style>
      </p:cxnSp>
      <p:sp>
        <p:nvSpPr>
          <p:cNvPr id="1048622" name="文本框 40"/>
          <p:cNvSpPr txBox="1"/>
          <p:nvPr/>
        </p:nvSpPr>
        <p:spPr>
          <a:xfrm>
            <a:off x="8223250" y="4247515"/>
            <a:ext cx="2668270" cy="521970"/>
          </a:xfrm>
          <a:prstGeom prst="rect">
            <a:avLst/>
          </a:prstGeom>
          <a:noFill/>
        </p:spPr>
        <p:txBody>
          <a:bodyPr wrap="square" rtlCol="0">
            <a:spAutoFit/>
          </a:bodyPr>
          <a:lstStyle/>
          <a:p>
            <a:r>
              <a:rPr lang="en-US" altLang="zh-CN"/>
              <a:t>     </a:t>
            </a:r>
            <a:r>
              <a:rPr lang="en-US" altLang="zh-CN" sz="2800"/>
              <a:t>    JVM</a:t>
            </a:r>
          </a:p>
        </p:txBody>
      </p:sp>
      <p:sp>
        <p:nvSpPr>
          <p:cNvPr id="1048623" name="矩形 43"/>
          <p:cNvSpPr/>
          <p:nvPr/>
        </p:nvSpPr>
        <p:spPr>
          <a:xfrm>
            <a:off x="9841230" y="3796665"/>
            <a:ext cx="1548765" cy="4654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SandBox</a:t>
            </a:r>
          </a:p>
        </p:txBody>
      </p:sp>
      <p:sp>
        <p:nvSpPr>
          <p:cNvPr id="1048624" name="文本框 46"/>
          <p:cNvSpPr txBox="1"/>
          <p:nvPr/>
        </p:nvSpPr>
        <p:spPr>
          <a:xfrm>
            <a:off x="8166735" y="4660265"/>
            <a:ext cx="3359150" cy="521970"/>
          </a:xfrm>
          <a:prstGeom prst="rect">
            <a:avLst/>
          </a:prstGeom>
          <a:noFill/>
        </p:spPr>
        <p:txBody>
          <a:bodyPr wrap="square" rtlCol="0">
            <a:spAutoFit/>
          </a:bodyPr>
          <a:lstStyle/>
          <a:p>
            <a:r>
              <a:rPr lang="en-US" altLang="zh-CN" sz="2800"/>
              <a:t>valuable resources</a:t>
            </a:r>
          </a:p>
        </p:txBody>
      </p:sp>
      <p:sp>
        <p:nvSpPr>
          <p:cNvPr id="1048625" name="文本框 47"/>
          <p:cNvSpPr txBox="1"/>
          <p:nvPr/>
        </p:nvSpPr>
        <p:spPr>
          <a:xfrm>
            <a:off x="7918450" y="1299210"/>
            <a:ext cx="3853180" cy="826135"/>
          </a:xfrm>
          <a:prstGeom prst="rect">
            <a:avLst/>
          </a:prstGeom>
          <a:noFill/>
        </p:spPr>
        <p:txBody>
          <a:bodyPr wrap="square" rtlCol="0">
            <a:spAutoFit/>
          </a:bodyPr>
          <a:lstStyle/>
          <a:p>
            <a:r>
              <a:rPr lang="en-US" altLang="zh-CN" sz="2400">
                <a:solidFill>
                  <a:schemeClr val="bg1"/>
                </a:solidFill>
              </a:rPr>
              <a:t>local or remote code</a:t>
            </a:r>
            <a:r>
              <a:rPr lang="zh-CN" altLang="en-US" sz="2400">
                <a:solidFill>
                  <a:schemeClr val="bg1"/>
                </a:solidFill>
              </a:rPr>
              <a:t>（</a:t>
            </a:r>
            <a:r>
              <a:rPr lang="en-US" altLang="zh-CN" sz="2400">
                <a:solidFill>
                  <a:schemeClr val="bg1"/>
                </a:solidFill>
              </a:rPr>
              <a:t>signed or not</a:t>
            </a:r>
            <a:r>
              <a:rPr lang="zh-CN" altLang="en-US" sz="2400">
                <a:solidFill>
                  <a:schemeClr val="bg1"/>
                </a:solidFill>
              </a:rPr>
              <a:t>）</a:t>
            </a:r>
          </a:p>
        </p:txBody>
      </p:sp>
      <p:sp>
        <p:nvSpPr>
          <p:cNvPr id="1048626" name="单圆角矩形 48"/>
          <p:cNvSpPr/>
          <p:nvPr/>
        </p:nvSpPr>
        <p:spPr>
          <a:xfrm>
            <a:off x="9143365" y="2120265"/>
            <a:ext cx="882650" cy="35560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48627" name="文本框 49"/>
          <p:cNvSpPr txBox="1"/>
          <p:nvPr/>
        </p:nvSpPr>
        <p:spPr>
          <a:xfrm>
            <a:off x="6916420" y="1831975"/>
            <a:ext cx="1993900" cy="822960"/>
          </a:xfrm>
          <a:prstGeom prst="rect">
            <a:avLst/>
          </a:prstGeom>
          <a:noFill/>
        </p:spPr>
        <p:txBody>
          <a:bodyPr wrap="square" rtlCol="0">
            <a:spAutoFit/>
          </a:bodyPr>
          <a:lstStyle/>
          <a:p>
            <a:r>
              <a:rPr lang="en-US" altLang="zh-CN" sz="2400">
                <a:solidFill>
                  <a:schemeClr val="bg1"/>
                </a:solidFill>
              </a:rPr>
              <a:t>security policy</a:t>
            </a:r>
          </a:p>
        </p:txBody>
      </p:sp>
      <p:cxnSp>
        <p:nvCxnSpPr>
          <p:cNvPr id="3145745" name="直接箭头连接符 50"/>
          <p:cNvCxnSpPr>
            <a:cxnSpLocks/>
          </p:cNvCxnSpPr>
          <p:nvPr/>
        </p:nvCxnSpPr>
        <p:spPr>
          <a:xfrm>
            <a:off x="7842885" y="2181860"/>
            <a:ext cx="1424305" cy="123825"/>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3145746" name="直接箭头连接符 53"/>
          <p:cNvCxnSpPr>
            <a:cxnSpLocks/>
          </p:cNvCxnSpPr>
          <p:nvPr/>
        </p:nvCxnSpPr>
        <p:spPr>
          <a:xfrm>
            <a:off x="9391015" y="1516380"/>
            <a:ext cx="77470" cy="7893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145747" name="直接箭头连接符 55"/>
          <p:cNvCxnSpPr>
            <a:cxnSpLocks/>
          </p:cNvCxnSpPr>
          <p:nvPr/>
        </p:nvCxnSpPr>
        <p:spPr>
          <a:xfrm flipH="1">
            <a:off x="9776460" y="2290445"/>
            <a:ext cx="1115060" cy="1524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048628" name="矩形 56"/>
          <p:cNvSpPr/>
          <p:nvPr/>
        </p:nvSpPr>
        <p:spPr>
          <a:xfrm>
            <a:off x="8703310" y="3852545"/>
            <a:ext cx="294005" cy="4178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48629" name="矩形 57"/>
          <p:cNvSpPr/>
          <p:nvPr/>
        </p:nvSpPr>
        <p:spPr>
          <a:xfrm>
            <a:off x="9547225" y="3869690"/>
            <a:ext cx="294005" cy="4178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48630" name="矩形 59"/>
          <p:cNvSpPr/>
          <p:nvPr/>
        </p:nvSpPr>
        <p:spPr>
          <a:xfrm>
            <a:off x="8075295" y="3988435"/>
            <a:ext cx="294005" cy="4178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145748" name="直接箭头连接符 60"/>
          <p:cNvCxnSpPr>
            <a:cxnSpLocks/>
          </p:cNvCxnSpPr>
          <p:nvPr/>
        </p:nvCxnSpPr>
        <p:spPr>
          <a:xfrm flipH="1">
            <a:off x="8181975" y="2398395"/>
            <a:ext cx="1362710" cy="168783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3145749" name="直接箭头连接符 61"/>
          <p:cNvCxnSpPr>
            <a:cxnSpLocks/>
          </p:cNvCxnSpPr>
          <p:nvPr/>
        </p:nvCxnSpPr>
        <p:spPr>
          <a:xfrm flipH="1">
            <a:off x="8940800" y="2383155"/>
            <a:ext cx="650240" cy="181102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3145750" name="直接箭头连接符 62"/>
          <p:cNvCxnSpPr>
            <a:cxnSpLocks/>
            <a:endCxn id="1048629" idx="2"/>
          </p:cNvCxnSpPr>
          <p:nvPr/>
        </p:nvCxnSpPr>
        <p:spPr>
          <a:xfrm>
            <a:off x="9591040" y="2475865"/>
            <a:ext cx="103505" cy="1811655"/>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048631" name="标题 1"/>
          <p:cNvSpPr>
            <a:spLocks noGrp="1"/>
          </p:cNvSpPr>
          <p:nvPr/>
        </p:nvSpPr>
        <p:spPr>
          <a:xfrm>
            <a:off x="368935" y="473075"/>
            <a:ext cx="7813040" cy="933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dirty="0">
                <a:solidFill>
                  <a:schemeClr val="bg1"/>
                </a:solidFill>
                <a:latin typeface="微软雅黑" panose="020B0503020204020204" pitchFamily="34" charset="-122"/>
                <a:ea typeface="微软雅黑" panose="020B0503020204020204" pitchFamily="34" charset="-122"/>
              </a:rPr>
              <a:t>Java Security Model </a:t>
            </a:r>
            <a:r>
              <a:rPr lang="en-US" altLang="zh-CN" dirty="0">
                <a:latin typeface="微软雅黑" panose="020B0503020204020204" pitchFamily="34" charset="-122"/>
                <a:ea typeface="微软雅黑" panose="020B0503020204020204" pitchFamily="34" charset="-122"/>
              </a:rPr>
              <a:t>   </a:t>
            </a:r>
          </a:p>
        </p:txBody>
      </p:sp>
      <p:sp>
        <p:nvSpPr>
          <p:cNvPr id="1048632" name="文本框 80"/>
          <p:cNvSpPr txBox="1"/>
          <p:nvPr/>
        </p:nvSpPr>
        <p:spPr>
          <a:xfrm>
            <a:off x="10426065" y="2013585"/>
            <a:ext cx="1887220" cy="460375"/>
          </a:xfrm>
          <a:prstGeom prst="rect">
            <a:avLst/>
          </a:prstGeom>
          <a:noFill/>
        </p:spPr>
        <p:txBody>
          <a:bodyPr wrap="square" rtlCol="0">
            <a:spAutoFit/>
          </a:bodyPr>
          <a:lstStyle/>
          <a:p>
            <a:r>
              <a:rPr lang="en-US" altLang="zh-CN" sz="2400">
                <a:solidFill>
                  <a:schemeClr val="bg1"/>
                </a:solidFill>
              </a:rPr>
              <a:t>class loade</a:t>
            </a:r>
            <a:r>
              <a:rPr lang="en-US" altLang="zh-CN" sz="2400"/>
              <a:t>r</a:t>
            </a:r>
          </a:p>
        </p:txBody>
      </p:sp>
      <p:sp>
        <p:nvSpPr>
          <p:cNvPr id="1048633" name="文本框 81"/>
          <p:cNvSpPr txBox="1"/>
          <p:nvPr/>
        </p:nvSpPr>
        <p:spPr>
          <a:xfrm>
            <a:off x="-6985" y="2373630"/>
            <a:ext cx="2058670" cy="521970"/>
          </a:xfrm>
          <a:prstGeom prst="rect">
            <a:avLst/>
          </a:prstGeom>
          <a:noFill/>
        </p:spPr>
        <p:txBody>
          <a:bodyPr wrap="square" rtlCol="0">
            <a:spAutoFit/>
          </a:bodyPr>
          <a:lstStyle/>
          <a:p>
            <a:r>
              <a:rPr lang="en-US" altLang="zh-CN" sz="2800" dirty="0">
                <a:solidFill>
                  <a:schemeClr val="bg1"/>
                </a:solidFill>
              </a:rPr>
              <a:t>local code</a:t>
            </a:r>
          </a:p>
        </p:txBody>
      </p:sp>
    </p:spTree>
  </p:cSld>
  <p:clrMapOvr>
    <a:masterClrMapping/>
  </p:clrMapOvr>
  <p:transition spd="slow" advTm="3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标题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solidFill>
                <a:latin typeface="微软雅黑" panose="020B0503020204020204" pitchFamily="34" charset="-122"/>
                <a:ea typeface="微软雅黑" panose="020B0503020204020204" pitchFamily="34" charset="-122"/>
              </a:rPr>
              <a:t>Security Manager</a:t>
            </a:r>
          </a:p>
        </p:txBody>
      </p:sp>
      <p:sp>
        <p:nvSpPr>
          <p:cNvPr id="1048635" name="内容占位符 2"/>
          <p:cNvSpPr>
            <a:spLocks noGrp="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dirty="0">
                <a:solidFill>
                  <a:schemeClr val="bg1"/>
                </a:solidFill>
              </a:rPr>
              <a:t>What is it</a:t>
            </a:r>
          </a:p>
          <a:p>
            <a:pPr marL="457200" lvl="1" indent="0">
              <a:buNone/>
            </a:pPr>
            <a:r>
              <a:rPr lang="en-US" altLang="zh-CN" sz="3085" dirty="0">
                <a:solidFill>
                  <a:schemeClr val="bg1"/>
                </a:solidFill>
              </a:rPr>
              <a:t>A </a:t>
            </a:r>
            <a:r>
              <a:rPr lang="zh-CN" altLang="en-US" sz="3085" dirty="0">
                <a:solidFill>
                  <a:schemeClr val="bg1"/>
                </a:solidFill>
              </a:rPr>
              <a:t>class in charge of </a:t>
            </a:r>
            <a:r>
              <a:rPr lang="en-US" altLang="zh-CN" sz="3085" dirty="0">
                <a:solidFill>
                  <a:schemeClr val="bg1"/>
                </a:solidFill>
              </a:rPr>
              <a:t>checking </a:t>
            </a:r>
            <a:r>
              <a:rPr lang="zh-CN" altLang="en-US" sz="3085" dirty="0">
                <a:solidFill>
                  <a:schemeClr val="bg1"/>
                </a:solidFill>
              </a:rPr>
              <a:t>whether a specific operation </a:t>
            </a:r>
            <a:r>
              <a:rPr lang="en-US" altLang="zh-CN" sz="3085" dirty="0" err="1">
                <a:solidFill>
                  <a:schemeClr val="bg1"/>
                </a:solidFill>
              </a:rPr>
              <a:t>i</a:t>
            </a:r>
            <a:r>
              <a:rPr lang="zh-CN" altLang="en-US" sz="3085" dirty="0">
                <a:solidFill>
                  <a:schemeClr val="bg1"/>
                </a:solidFill>
              </a:rPr>
              <a:t>s allowed to excute or not.</a:t>
            </a:r>
          </a:p>
          <a:p>
            <a:pPr marL="457200" lvl="1" indent="0">
              <a:buNone/>
            </a:pPr>
            <a:endParaRPr lang="zh-CN" altLang="en-US" sz="3085" dirty="0"/>
          </a:p>
          <a:p>
            <a:pPr marL="457200" lvl="1" indent="0">
              <a:buNone/>
            </a:pPr>
            <a:endParaRPr lang="zh-CN" altLang="en-US" sz="3085" dirty="0"/>
          </a:p>
          <a:p>
            <a:endParaRPr lang="en-US" altLang="zh-CN" dirty="0"/>
          </a:p>
        </p:txBody>
      </p:sp>
      <p:sp>
        <p:nvSpPr>
          <p:cNvPr id="1048636" name="矩形 3"/>
          <p:cNvSpPr/>
          <p:nvPr/>
        </p:nvSpPr>
        <p:spPr>
          <a:xfrm>
            <a:off x="850265" y="4283075"/>
            <a:ext cx="3172460" cy="150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operation</a:t>
            </a:r>
          </a:p>
        </p:txBody>
      </p:sp>
      <p:cxnSp>
        <p:nvCxnSpPr>
          <p:cNvPr id="3145751" name="直接箭头连接符 4"/>
          <p:cNvCxnSpPr>
            <a:cxnSpLocks/>
          </p:cNvCxnSpPr>
          <p:nvPr/>
        </p:nvCxnSpPr>
        <p:spPr>
          <a:xfrm flipV="1">
            <a:off x="4022725" y="5285740"/>
            <a:ext cx="3467735" cy="38735"/>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
        <p:nvSpPr>
          <p:cNvPr id="1048637" name="矩形 5"/>
          <p:cNvSpPr/>
          <p:nvPr/>
        </p:nvSpPr>
        <p:spPr>
          <a:xfrm>
            <a:off x="7490460" y="4314190"/>
            <a:ext cx="3886200" cy="14389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throw exception if no permission </a:t>
            </a:r>
          </a:p>
        </p:txBody>
      </p:sp>
      <p:sp>
        <p:nvSpPr>
          <p:cNvPr id="1048638" name="矩形 6"/>
          <p:cNvSpPr/>
          <p:nvPr/>
        </p:nvSpPr>
        <p:spPr>
          <a:xfrm>
            <a:off x="4114800" y="3514090"/>
            <a:ext cx="2830830" cy="676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security manager</a:t>
            </a:r>
          </a:p>
        </p:txBody>
      </p:sp>
      <p:cxnSp>
        <p:nvCxnSpPr>
          <p:cNvPr id="3145752" name="直接箭头连接符 7"/>
          <p:cNvCxnSpPr>
            <a:cxnSpLocks/>
          </p:cNvCxnSpPr>
          <p:nvPr/>
        </p:nvCxnSpPr>
        <p:spPr>
          <a:xfrm flipH="1">
            <a:off x="5523230" y="4036695"/>
            <a:ext cx="13970" cy="128778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48639" name="文本框 8"/>
          <p:cNvSpPr txBox="1"/>
          <p:nvPr/>
        </p:nvSpPr>
        <p:spPr>
          <a:xfrm>
            <a:off x="4361815" y="4419600"/>
            <a:ext cx="3128645" cy="521970"/>
          </a:xfrm>
          <a:prstGeom prst="rect">
            <a:avLst/>
          </a:prstGeom>
          <a:noFill/>
        </p:spPr>
        <p:txBody>
          <a:bodyPr wrap="square" rtlCol="0">
            <a:spAutoFit/>
          </a:bodyPr>
          <a:lstStyle/>
          <a:p>
            <a:r>
              <a:rPr lang="en-US" altLang="zh-CN" sz="2800">
                <a:solidFill>
                  <a:schemeClr val="bg1"/>
                </a:solidFill>
              </a:rPr>
              <a:t>check permission</a:t>
            </a:r>
          </a:p>
        </p:txBody>
      </p:sp>
    </p:spTree>
  </p:cSld>
  <p:clrMapOvr>
    <a:masterClrMapping/>
  </p:clrMapOvr>
  <p:transition spd="slow" advTm="3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标题 1"/>
          <p:cNvSpPr>
            <a:spLocks noGrp="1"/>
          </p:cNvSpPr>
          <p:nvPr/>
        </p:nvSpPr>
        <p:spPr>
          <a:xfrm>
            <a:off x="631298" y="-180555"/>
            <a:ext cx="10964545" cy="245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sym typeface="+mn-ea"/>
              </a:rPr>
              <a:t/>
            </a:r>
            <a:br>
              <a:rPr lang="en-US" altLang="zh-CN" dirty="0">
                <a:latin typeface="微软雅黑" panose="020B0503020204020204" pitchFamily="34" charset="-122"/>
                <a:ea typeface="微软雅黑" panose="020B0503020204020204" pitchFamily="34" charset="-122"/>
                <a:sym typeface="+mn-ea"/>
              </a:rPr>
            </a:br>
            <a:r>
              <a:rPr lang="en-US" altLang="zh-CN" sz="4000" dirty="0">
                <a:solidFill>
                  <a:schemeClr val="bg1"/>
                </a:solidFill>
                <a:latin typeface="微软雅黑" panose="020B0503020204020204" pitchFamily="34" charset="-122"/>
                <a:ea typeface="微软雅黑" panose="020B0503020204020204" pitchFamily="34" charset="-122"/>
                <a:sym typeface="+mn-ea"/>
              </a:rPr>
              <a:t>Operations overseen by security manager</a:t>
            </a:r>
            <a:r>
              <a:rPr lang="en-US" altLang="zh-CN"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
        <p:nvSpPr>
          <p:cNvPr id="1048641" name="内容占位符 2"/>
          <p:cNvSpPr>
            <a:spLocks noGrp="1"/>
          </p:cNvSpPr>
          <p:nvPr/>
        </p:nvSpPr>
        <p:spPr>
          <a:xfrm>
            <a:off x="1080243" y="18416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solidFill>
                  <a:schemeClr val="bg1"/>
                </a:solidFill>
              </a:rPr>
              <a:t>Access local file system</a:t>
            </a:r>
          </a:p>
          <a:p>
            <a:r>
              <a:rPr lang="en-US" altLang="zh-CN" sz="3200" dirty="0">
                <a:solidFill>
                  <a:schemeClr val="bg1"/>
                </a:solidFill>
              </a:rPr>
              <a:t>Exit virtual machine</a:t>
            </a:r>
          </a:p>
          <a:p>
            <a:r>
              <a:rPr lang="en-US" altLang="zh-CN" sz="3200" dirty="0">
                <a:solidFill>
                  <a:schemeClr val="bg1"/>
                </a:solidFill>
              </a:rPr>
              <a:t>Open socket connection</a:t>
            </a:r>
          </a:p>
          <a:p>
            <a:r>
              <a:rPr lang="en-US" altLang="zh-CN" sz="3200" dirty="0">
                <a:solidFill>
                  <a:schemeClr val="bg1"/>
                </a:solidFill>
              </a:rPr>
              <a:t>Start print job</a:t>
            </a:r>
          </a:p>
          <a:p>
            <a:r>
              <a:rPr lang="en-US" altLang="zh-CN" sz="3200" dirty="0">
                <a:solidFill>
                  <a:schemeClr val="bg1"/>
                </a:solidFill>
              </a:rPr>
              <a:t>Create a new class loader</a:t>
            </a:r>
          </a:p>
          <a:p>
            <a:r>
              <a:rPr lang="en-US" altLang="zh-CN" sz="3200" dirty="0">
                <a:solidFill>
                  <a:schemeClr val="bg1"/>
                </a:solidFill>
              </a:rPr>
              <a:t>access the system clipboard</a:t>
            </a:r>
            <a:r>
              <a:rPr lang="en-US" altLang="zh-CN" dirty="0">
                <a:solidFill>
                  <a:schemeClr val="bg1"/>
                </a:solidFill>
              </a:rPr>
              <a:t>.</a:t>
            </a:r>
          </a:p>
          <a:p>
            <a:r>
              <a:rPr lang="en-US" altLang="zh-CN" dirty="0">
                <a:solidFill>
                  <a:schemeClr val="bg1"/>
                </a:solidFill>
              </a:rPr>
              <a:t>...........</a:t>
            </a:r>
          </a:p>
          <a:p>
            <a:endParaRPr lang="en-US" altLang="zh-CN" dirty="0"/>
          </a:p>
        </p:txBody>
      </p:sp>
    </p:spTree>
  </p:cSld>
  <p:clrMapOvr>
    <a:masterClrMapping/>
  </p:clrMapOvr>
  <p:transition spd="slow" advTm="3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标题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solidFill>
                <a:latin typeface="微软雅黑" panose="020B0503020204020204" pitchFamily="34" charset="-122"/>
                <a:ea typeface="微软雅黑" panose="020B0503020204020204" pitchFamily="34" charset="-122"/>
              </a:rPr>
              <a:t>Policy File</a:t>
            </a:r>
          </a:p>
        </p:txBody>
      </p:sp>
      <p:sp>
        <p:nvSpPr>
          <p:cNvPr id="1048643" name="矩形 3"/>
          <p:cNvSpPr/>
          <p:nvPr/>
        </p:nvSpPr>
        <p:spPr>
          <a:xfrm>
            <a:off x="1830070" y="1918970"/>
            <a:ext cx="2322195" cy="1393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48644" name="矩形 4"/>
          <p:cNvSpPr/>
          <p:nvPr/>
        </p:nvSpPr>
        <p:spPr>
          <a:xfrm>
            <a:off x="7793355" y="1825625"/>
            <a:ext cx="2260600" cy="19805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48645" name="矩形 5"/>
          <p:cNvSpPr/>
          <p:nvPr/>
        </p:nvSpPr>
        <p:spPr>
          <a:xfrm>
            <a:off x="1903095" y="4852670"/>
            <a:ext cx="2322195" cy="1393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145753" name="曲线连接符 9"/>
          <p:cNvCxnSpPr>
            <a:cxnSpLocks/>
          </p:cNvCxnSpPr>
          <p:nvPr/>
        </p:nvCxnSpPr>
        <p:spPr>
          <a:xfrm>
            <a:off x="3703320" y="5386705"/>
            <a:ext cx="4090035" cy="572770"/>
          </a:xfrm>
          <a:prstGeom prst="curvedConnector3">
            <a:avLst>
              <a:gd name="adj1" fmla="val 50008"/>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
        <p:nvSpPr>
          <p:cNvPr id="1048646" name="文本框 10"/>
          <p:cNvSpPr txBox="1"/>
          <p:nvPr/>
        </p:nvSpPr>
        <p:spPr>
          <a:xfrm>
            <a:off x="8131175" y="2181860"/>
            <a:ext cx="1391920" cy="642620"/>
          </a:xfrm>
          <a:prstGeom prst="rect">
            <a:avLst/>
          </a:prstGeom>
          <a:noFill/>
        </p:spPr>
        <p:txBody>
          <a:bodyPr wrap="square" rtlCol="0">
            <a:spAutoFit/>
          </a:bodyPr>
          <a:lstStyle/>
          <a:p>
            <a:r>
              <a:rPr lang="en-US" altLang="zh-CN"/>
              <a:t>Permission</a:t>
            </a:r>
          </a:p>
          <a:p>
            <a:r>
              <a:rPr lang="en-US" altLang="zh-CN"/>
              <a:t># 1a</a:t>
            </a:r>
          </a:p>
        </p:txBody>
      </p:sp>
      <p:sp>
        <p:nvSpPr>
          <p:cNvPr id="1048647" name="文本框 11"/>
          <p:cNvSpPr txBox="1"/>
          <p:nvPr/>
        </p:nvSpPr>
        <p:spPr>
          <a:xfrm>
            <a:off x="8131175" y="3107690"/>
            <a:ext cx="1421765" cy="642620"/>
          </a:xfrm>
          <a:prstGeom prst="rect">
            <a:avLst/>
          </a:prstGeom>
          <a:noFill/>
        </p:spPr>
        <p:txBody>
          <a:bodyPr wrap="square" rtlCol="0">
            <a:spAutoFit/>
          </a:bodyPr>
          <a:lstStyle/>
          <a:p>
            <a:r>
              <a:rPr lang="en-US" altLang="zh-CN"/>
              <a:t>Permission</a:t>
            </a:r>
          </a:p>
          <a:p>
            <a:r>
              <a:rPr lang="en-US" altLang="zh-CN"/>
              <a:t># 1b</a:t>
            </a:r>
          </a:p>
        </p:txBody>
      </p:sp>
      <p:sp>
        <p:nvSpPr>
          <p:cNvPr id="1048648" name="文本框 12"/>
          <p:cNvSpPr txBox="1"/>
          <p:nvPr/>
        </p:nvSpPr>
        <p:spPr>
          <a:xfrm>
            <a:off x="7898765" y="1841500"/>
            <a:ext cx="2155190" cy="368300"/>
          </a:xfrm>
          <a:prstGeom prst="rect">
            <a:avLst/>
          </a:prstGeom>
          <a:noFill/>
        </p:spPr>
        <p:txBody>
          <a:bodyPr wrap="square" rtlCol="0">
            <a:spAutoFit/>
          </a:bodyPr>
          <a:lstStyle/>
          <a:p>
            <a:r>
              <a:rPr lang="en-US" altLang="zh-CN"/>
              <a:t>Permission Set 1</a:t>
            </a:r>
          </a:p>
        </p:txBody>
      </p:sp>
      <p:sp>
        <p:nvSpPr>
          <p:cNvPr id="1048649" name="矩形 13"/>
          <p:cNvSpPr/>
          <p:nvPr/>
        </p:nvSpPr>
        <p:spPr>
          <a:xfrm>
            <a:off x="7920355" y="4558665"/>
            <a:ext cx="2260600" cy="19805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48650" name="文本框 14"/>
          <p:cNvSpPr txBox="1"/>
          <p:nvPr/>
        </p:nvSpPr>
        <p:spPr>
          <a:xfrm>
            <a:off x="8258175" y="4914900"/>
            <a:ext cx="1391920" cy="642620"/>
          </a:xfrm>
          <a:prstGeom prst="rect">
            <a:avLst/>
          </a:prstGeom>
          <a:noFill/>
        </p:spPr>
        <p:txBody>
          <a:bodyPr wrap="square" rtlCol="0">
            <a:spAutoFit/>
          </a:bodyPr>
          <a:lstStyle/>
          <a:p>
            <a:r>
              <a:rPr lang="en-US" altLang="zh-CN"/>
              <a:t>Permission</a:t>
            </a:r>
          </a:p>
          <a:p>
            <a:r>
              <a:rPr lang="en-US" altLang="zh-CN"/>
              <a:t># 1a</a:t>
            </a:r>
          </a:p>
        </p:txBody>
      </p:sp>
      <p:sp>
        <p:nvSpPr>
          <p:cNvPr id="1048651" name="文本框 15"/>
          <p:cNvSpPr txBox="1"/>
          <p:nvPr/>
        </p:nvSpPr>
        <p:spPr>
          <a:xfrm>
            <a:off x="8258175" y="5840730"/>
            <a:ext cx="1421765" cy="642620"/>
          </a:xfrm>
          <a:prstGeom prst="rect">
            <a:avLst/>
          </a:prstGeom>
          <a:noFill/>
        </p:spPr>
        <p:txBody>
          <a:bodyPr wrap="square" rtlCol="0">
            <a:spAutoFit/>
          </a:bodyPr>
          <a:lstStyle/>
          <a:p>
            <a:r>
              <a:rPr lang="en-US" altLang="zh-CN"/>
              <a:t>Permission</a:t>
            </a:r>
          </a:p>
          <a:p>
            <a:r>
              <a:rPr lang="en-US" altLang="zh-CN"/>
              <a:t># 1b</a:t>
            </a:r>
          </a:p>
        </p:txBody>
      </p:sp>
      <p:sp>
        <p:nvSpPr>
          <p:cNvPr id="1048652" name="文本框 16"/>
          <p:cNvSpPr txBox="1"/>
          <p:nvPr/>
        </p:nvSpPr>
        <p:spPr>
          <a:xfrm>
            <a:off x="8025765" y="4574540"/>
            <a:ext cx="2155190" cy="368300"/>
          </a:xfrm>
          <a:prstGeom prst="rect">
            <a:avLst/>
          </a:prstGeom>
          <a:noFill/>
        </p:spPr>
        <p:txBody>
          <a:bodyPr wrap="square" rtlCol="0">
            <a:spAutoFit/>
          </a:bodyPr>
          <a:lstStyle/>
          <a:p>
            <a:r>
              <a:rPr lang="en-US" altLang="zh-CN"/>
              <a:t>Permission Set 1</a:t>
            </a:r>
          </a:p>
        </p:txBody>
      </p:sp>
      <p:cxnSp>
        <p:nvCxnSpPr>
          <p:cNvPr id="3145754" name="曲线连接符 17"/>
          <p:cNvCxnSpPr>
            <a:cxnSpLocks/>
          </p:cNvCxnSpPr>
          <p:nvPr/>
        </p:nvCxnSpPr>
        <p:spPr>
          <a:xfrm>
            <a:off x="3752850" y="2562225"/>
            <a:ext cx="4040505" cy="749935"/>
          </a:xfrm>
          <a:prstGeom prst="curvedConnector3">
            <a:avLst>
              <a:gd name="adj1" fmla="val 50008"/>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
        <p:nvSpPr>
          <p:cNvPr id="1048653" name="文本框 18"/>
          <p:cNvSpPr txBox="1"/>
          <p:nvPr/>
        </p:nvSpPr>
        <p:spPr>
          <a:xfrm>
            <a:off x="1969770" y="2042795"/>
            <a:ext cx="1981835" cy="460375"/>
          </a:xfrm>
          <a:prstGeom prst="rect">
            <a:avLst/>
          </a:prstGeom>
          <a:noFill/>
        </p:spPr>
        <p:txBody>
          <a:bodyPr wrap="square" rtlCol="0">
            <a:spAutoFit/>
          </a:bodyPr>
          <a:lstStyle/>
          <a:p>
            <a:r>
              <a:rPr lang="en-US" altLang="zh-CN" sz="2400"/>
              <a:t>Code Base 1</a:t>
            </a:r>
          </a:p>
        </p:txBody>
      </p:sp>
      <p:sp>
        <p:nvSpPr>
          <p:cNvPr id="1048654" name="矩形 19"/>
          <p:cNvSpPr/>
          <p:nvPr/>
        </p:nvSpPr>
        <p:spPr>
          <a:xfrm>
            <a:off x="2077720" y="2553335"/>
            <a:ext cx="1842135" cy="696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145755" name="直接连接符 20"/>
          <p:cNvCxnSpPr>
            <a:cxnSpLocks/>
            <a:stCxn id="1048654" idx="1"/>
            <a:endCxn id="1048654" idx="3"/>
          </p:cNvCxnSpPr>
          <p:nvPr/>
        </p:nvCxnSpPr>
        <p:spPr>
          <a:xfrm>
            <a:off x="2077720" y="2901950"/>
            <a:ext cx="1842135" cy="0"/>
          </a:xfrm>
          <a:prstGeom prst="line">
            <a:avLst/>
          </a:prstGeom>
        </p:spPr>
        <p:style>
          <a:lnRef idx="1">
            <a:schemeClr val="accent1"/>
          </a:lnRef>
          <a:fillRef idx="0">
            <a:schemeClr val="accent1"/>
          </a:fillRef>
          <a:effectRef idx="0">
            <a:schemeClr val="accent1"/>
          </a:effectRef>
          <a:fontRef idx="minor">
            <a:schemeClr val="tx1"/>
          </a:fontRef>
        </p:style>
      </p:cxnSp>
      <p:sp>
        <p:nvSpPr>
          <p:cNvPr id="1048655" name="文本框 21"/>
          <p:cNvSpPr txBox="1"/>
          <p:nvPr/>
        </p:nvSpPr>
        <p:spPr>
          <a:xfrm>
            <a:off x="2263775" y="2538095"/>
            <a:ext cx="2027555" cy="368300"/>
          </a:xfrm>
          <a:prstGeom prst="rect">
            <a:avLst/>
          </a:prstGeom>
          <a:noFill/>
        </p:spPr>
        <p:txBody>
          <a:bodyPr wrap="square" rtlCol="0">
            <a:spAutoFit/>
          </a:bodyPr>
          <a:lstStyle/>
          <a:p>
            <a:r>
              <a:rPr lang="en-US" altLang="zh-CN"/>
              <a:t>code location</a:t>
            </a:r>
          </a:p>
        </p:txBody>
      </p:sp>
      <p:sp>
        <p:nvSpPr>
          <p:cNvPr id="1048656" name="文本框 22"/>
          <p:cNvSpPr txBox="1"/>
          <p:nvPr/>
        </p:nvSpPr>
        <p:spPr>
          <a:xfrm>
            <a:off x="2310130" y="2924810"/>
            <a:ext cx="1254125" cy="368300"/>
          </a:xfrm>
          <a:prstGeom prst="rect">
            <a:avLst/>
          </a:prstGeom>
          <a:noFill/>
        </p:spPr>
        <p:txBody>
          <a:bodyPr wrap="square" rtlCol="0">
            <a:spAutoFit/>
          </a:bodyPr>
          <a:lstStyle/>
          <a:p>
            <a:r>
              <a:rPr lang="en-US" altLang="zh-CN"/>
              <a:t>certificates</a:t>
            </a:r>
          </a:p>
        </p:txBody>
      </p:sp>
      <p:sp>
        <p:nvSpPr>
          <p:cNvPr id="1048657" name="文本框 24"/>
          <p:cNvSpPr txBox="1"/>
          <p:nvPr/>
        </p:nvSpPr>
        <p:spPr>
          <a:xfrm>
            <a:off x="2096770" y="4958715"/>
            <a:ext cx="1981835" cy="460375"/>
          </a:xfrm>
          <a:prstGeom prst="rect">
            <a:avLst/>
          </a:prstGeom>
          <a:noFill/>
        </p:spPr>
        <p:txBody>
          <a:bodyPr wrap="square" rtlCol="0">
            <a:spAutoFit/>
          </a:bodyPr>
          <a:lstStyle/>
          <a:p>
            <a:r>
              <a:rPr lang="en-US" altLang="zh-CN" sz="2400"/>
              <a:t>Code Base 2</a:t>
            </a:r>
          </a:p>
        </p:txBody>
      </p:sp>
      <p:sp>
        <p:nvSpPr>
          <p:cNvPr id="1048658" name="矩形 25"/>
          <p:cNvSpPr/>
          <p:nvPr/>
        </p:nvSpPr>
        <p:spPr>
          <a:xfrm>
            <a:off x="2204720" y="5469255"/>
            <a:ext cx="1842135" cy="696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145756" name="直接连接符 26"/>
          <p:cNvCxnSpPr>
            <a:cxnSpLocks/>
            <a:stCxn id="1048658" idx="1"/>
            <a:endCxn id="1048658" idx="3"/>
          </p:cNvCxnSpPr>
          <p:nvPr/>
        </p:nvCxnSpPr>
        <p:spPr>
          <a:xfrm>
            <a:off x="2204720" y="5833110"/>
            <a:ext cx="1842135" cy="0"/>
          </a:xfrm>
          <a:prstGeom prst="line">
            <a:avLst/>
          </a:prstGeom>
        </p:spPr>
        <p:style>
          <a:lnRef idx="1">
            <a:schemeClr val="accent1"/>
          </a:lnRef>
          <a:fillRef idx="0">
            <a:schemeClr val="accent1"/>
          </a:fillRef>
          <a:effectRef idx="0">
            <a:schemeClr val="accent1"/>
          </a:effectRef>
          <a:fontRef idx="minor">
            <a:schemeClr val="tx1"/>
          </a:fontRef>
        </p:style>
      </p:cxnSp>
      <p:sp>
        <p:nvSpPr>
          <p:cNvPr id="1048659" name="文本框 27"/>
          <p:cNvSpPr txBox="1"/>
          <p:nvPr/>
        </p:nvSpPr>
        <p:spPr>
          <a:xfrm>
            <a:off x="2390775" y="5454015"/>
            <a:ext cx="2027555" cy="368300"/>
          </a:xfrm>
          <a:prstGeom prst="rect">
            <a:avLst/>
          </a:prstGeom>
          <a:noFill/>
        </p:spPr>
        <p:txBody>
          <a:bodyPr wrap="square" rtlCol="0">
            <a:spAutoFit/>
          </a:bodyPr>
          <a:lstStyle/>
          <a:p>
            <a:r>
              <a:rPr lang="en-US" altLang="zh-CN"/>
              <a:t>code location</a:t>
            </a:r>
          </a:p>
        </p:txBody>
      </p:sp>
      <p:sp>
        <p:nvSpPr>
          <p:cNvPr id="1048660" name="文本框 28"/>
          <p:cNvSpPr txBox="1"/>
          <p:nvPr/>
        </p:nvSpPr>
        <p:spPr>
          <a:xfrm>
            <a:off x="2437130" y="5840730"/>
            <a:ext cx="1254125" cy="368300"/>
          </a:xfrm>
          <a:prstGeom prst="rect">
            <a:avLst/>
          </a:prstGeom>
          <a:noFill/>
        </p:spPr>
        <p:txBody>
          <a:bodyPr wrap="square" rtlCol="0">
            <a:spAutoFit/>
          </a:bodyPr>
          <a:lstStyle/>
          <a:p>
            <a:r>
              <a:rPr lang="en-US" altLang="zh-CN"/>
              <a:t>certificates</a:t>
            </a:r>
          </a:p>
        </p:txBody>
      </p:sp>
      <p:sp>
        <p:nvSpPr>
          <p:cNvPr id="1048661" name="矩形 29"/>
          <p:cNvSpPr/>
          <p:nvPr/>
        </p:nvSpPr>
        <p:spPr>
          <a:xfrm>
            <a:off x="5220335" y="1330325"/>
            <a:ext cx="1504950" cy="588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policy File</a:t>
            </a:r>
          </a:p>
        </p:txBody>
      </p:sp>
      <p:sp>
        <p:nvSpPr>
          <p:cNvPr id="1048662" name="矩形 30"/>
          <p:cNvSpPr/>
          <p:nvPr/>
        </p:nvSpPr>
        <p:spPr>
          <a:xfrm>
            <a:off x="5220335" y="4326255"/>
            <a:ext cx="1504950" cy="588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policy File</a:t>
            </a:r>
          </a:p>
        </p:txBody>
      </p:sp>
      <p:cxnSp>
        <p:nvCxnSpPr>
          <p:cNvPr id="3145757" name="直接箭头连接符 31"/>
          <p:cNvCxnSpPr>
            <a:cxnSpLocks/>
          </p:cNvCxnSpPr>
          <p:nvPr/>
        </p:nvCxnSpPr>
        <p:spPr>
          <a:xfrm flipH="1">
            <a:off x="5746750" y="1965325"/>
            <a:ext cx="46355" cy="99060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3145758" name="直接箭头连接符 32"/>
          <p:cNvCxnSpPr>
            <a:cxnSpLocks/>
            <a:stCxn id="1048662" idx="2"/>
          </p:cNvCxnSpPr>
          <p:nvPr/>
        </p:nvCxnSpPr>
        <p:spPr>
          <a:xfrm flipH="1">
            <a:off x="5669280" y="4914900"/>
            <a:ext cx="303530" cy="76581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ransition spd="slow" advTm="3000"/>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1956</Words>
  <Application>Microsoft Office PowerPoint</Application>
  <PresentationFormat>Widescreen</PresentationFormat>
  <Paragraphs>260</Paragraphs>
  <Slides>41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等线</vt:lpstr>
      <vt:lpstr>等线 Light</vt:lpstr>
      <vt:lpstr>宋体</vt:lpstr>
      <vt:lpstr>微软雅黑</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Novemser</dc:creator>
  <cp:lastModifiedBy>Gansen Hu</cp:lastModifiedBy>
  <cp:revision>15</cp:revision>
  <dcterms:created xsi:type="dcterms:W3CDTF">2016-04-29T13:13:00Z</dcterms:created>
  <dcterms:modified xsi:type="dcterms:W3CDTF">2016-10-31T09:18:17Z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2052-10.1.0.6030</vt:lpwstr>
  </property>
</Properties>
</file>