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07" r:id="rId2"/>
    <p:sldId id="282" r:id="rId3"/>
    <p:sldId id="294" r:id="rId4"/>
    <p:sldId id="308" r:id="rId5"/>
    <p:sldId id="295" r:id="rId6"/>
    <p:sldId id="310" r:id="rId7"/>
    <p:sldId id="296" r:id="rId8"/>
    <p:sldId id="289" r:id="rId9"/>
    <p:sldId id="286" r:id="rId10"/>
    <p:sldId id="298" r:id="rId11"/>
    <p:sldId id="299" r:id="rId12"/>
    <p:sldId id="297" r:id="rId13"/>
    <p:sldId id="300" r:id="rId14"/>
    <p:sldId id="301" r:id="rId15"/>
    <p:sldId id="302" r:id="rId16"/>
    <p:sldId id="303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1053">
          <p15:clr>
            <a:srgbClr val="A4A3A4"/>
          </p15:clr>
        </p15:guide>
        <p15:guide id="3" pos="3844">
          <p15:clr>
            <a:srgbClr val="A4A3A4"/>
          </p15:clr>
        </p15:guide>
        <p15:guide id="4" pos="19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BAE"/>
    <a:srgbClr val="95BC49"/>
    <a:srgbClr val="FDA907"/>
    <a:srgbClr val="BF3420"/>
    <a:srgbClr val="1D8AC1"/>
    <a:srgbClr val="06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38980" autoAdjust="0"/>
  </p:normalViewPr>
  <p:slideViewPr>
    <p:cSldViewPr>
      <p:cViewPr varScale="1">
        <p:scale>
          <a:sx n="112" d="100"/>
          <a:sy n="112" d="100"/>
        </p:scale>
        <p:origin x="1157" y="72"/>
      </p:cViewPr>
      <p:guideLst>
        <p:guide orient="horz" pos="2159"/>
        <p:guide orient="horz" pos="1053"/>
        <p:guide pos="3844"/>
        <p:guide pos="19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56024-E033-460B-B461-F9C8C93C904B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72FC-EDD4-43B4-B218-6888597E2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236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03541-C361-4440-AA44-DBB6527DDBFB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461BB-BB29-447B-86E6-652C097B0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2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1790966" y="425408"/>
            <a:ext cx="2028376" cy="1177563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2809827" y="584110"/>
            <a:ext cx="2346109" cy="117789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5324309" y="425407"/>
            <a:ext cx="2028375" cy="1177562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3987408" y="584418"/>
            <a:ext cx="2346724" cy="117789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/>
          <p:nvPr userDrawn="1"/>
        </p:nvSpPr>
        <p:spPr>
          <a:xfrm>
            <a:off x="2074528" y="-2513200"/>
            <a:ext cx="4994940" cy="499494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4493240" y="2414232"/>
            <a:ext cx="157518" cy="1575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5845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06735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6189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4668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7270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61510" y="0"/>
            <a:ext cx="225739" cy="721610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225739" cy="180402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837133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39271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2706765"/>
            <a:ext cx="9144000" cy="135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 userDrawn="1"/>
        </p:nvPicPr>
        <p:blipFill rotWithShape="1">
          <a:blip r:embed="rId2"/>
          <a:srcRect b="2046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65" r:id="rId5"/>
    <p:sldLayoutId id="2147483667" r:id="rId6"/>
    <p:sldLayoutId id="2147483653" r:id="rId7"/>
    <p:sldLayoutId id="2147483662" r:id="rId8"/>
    <p:sldLayoutId id="2147483654" r:id="rId9"/>
    <p:sldLayoutId id="2147483651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7" Type="http://schemas.microsoft.com/office/2007/relationships/hdphoto" Target="../media/hdphoto1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microsoft.com/office/2007/relationships/hdphoto" Target="../media/hdphoto10.wdp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12.wdp"/><Relationship Id="rId7" Type="http://schemas.microsoft.com/office/2007/relationships/hdphoto" Target="../media/hdphoto1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microsoft.com/office/2007/relationships/hdphoto" Target="../media/hdphoto13.wdp"/><Relationship Id="rId4" Type="http://schemas.openxmlformats.org/officeDocument/2006/relationships/image" Target="../media/image17.png"/><Relationship Id="rId9" Type="http://schemas.microsoft.com/office/2007/relationships/hdphoto" Target="../media/hdphoto15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microsoft.com/office/2007/relationships/hdphoto" Target="../media/hdphoto6.wdp"/><Relationship Id="rId4" Type="http://schemas.openxmlformats.org/officeDocument/2006/relationships/image" Target="../media/image10.png"/><Relationship Id="rId9" Type="http://schemas.microsoft.com/office/2007/relationships/hdphoto" Target="../media/hdphoto8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0" y="2418487"/>
            <a:ext cx="2209800" cy="2066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250" y="2402738"/>
            <a:ext cx="1553995" cy="20826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20" y="1806665"/>
            <a:ext cx="2589839" cy="26643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06715" y="324781"/>
            <a:ext cx="4608954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 Hack 2017</a:t>
            </a:r>
          </a:p>
          <a:p>
            <a:pPr algn="ctr"/>
            <a:r>
              <a:rPr lang="zh-CN" altLang="en-US" dirty="0"/>
              <a:t>葫芦兄弟大战多线程白骨精</a:t>
            </a:r>
            <a:endParaRPr lang="en-US" altLang="zh-CN" dirty="0"/>
          </a:p>
          <a:p>
            <a:pPr algn="ctr"/>
            <a:r>
              <a:rPr lang="zh-CN" altLang="en-US" dirty="0"/>
              <a:t>葫芦兄弟队</a:t>
            </a:r>
            <a:endParaRPr lang="en-US" altLang="zh-CN" dirty="0"/>
          </a:p>
        </p:txBody>
      </p:sp>
      <p:sp>
        <p:nvSpPr>
          <p:cNvPr id="11" name="Rectangle 10"/>
          <p:cNvSpPr/>
          <p:nvPr/>
        </p:nvSpPr>
        <p:spPr>
          <a:xfrm>
            <a:off x="990957" y="4551970"/>
            <a:ext cx="6976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刘阳</a:t>
            </a:r>
            <a:endParaRPr lang="en-US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34138" y="4596975"/>
            <a:ext cx="9541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胡淦森</a:t>
            </a:r>
            <a:endParaRPr lang="en-US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47275" y="4596975"/>
            <a:ext cx="9541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曾嘉星</a:t>
            </a:r>
            <a:endParaRPr lang="en-US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085027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53070" y="1026993"/>
            <a:ext cx="7409340" cy="959692"/>
          </a:xfrm>
          <a:prstGeom prst="roundRect">
            <a:avLst>
              <a:gd name="adj" fmla="val 900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776150" y="1026993"/>
            <a:ext cx="6306262" cy="95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826717" y="1138848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accent6">
                    <a:lumMod val="75000"/>
                  </a:schemeClr>
                </a:solidFill>
              </a:rPr>
              <a:t>Lorem Ipsum Dolor Sit Amet</a:t>
            </a:r>
            <a:endParaRPr lang="zh-CN" altLang="en-US" sz="14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26717" y="1434650"/>
            <a:ext cx="6075675" cy="47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Pecu, Sed Do Eiusmod Tempor Incididunt Ut Labore Et Dolore Magna Aliqua. Ut Enim Ad Minim Veniam, Quis Nostrud Exercitation.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4" name="Picture 4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85" y="1173181"/>
            <a:ext cx="667315" cy="66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圆角矩形 35"/>
          <p:cNvSpPr/>
          <p:nvPr/>
        </p:nvSpPr>
        <p:spPr>
          <a:xfrm>
            <a:off x="853070" y="2152118"/>
            <a:ext cx="7409340" cy="959692"/>
          </a:xfrm>
          <a:prstGeom prst="roundRect">
            <a:avLst>
              <a:gd name="adj" fmla="val 9001"/>
            </a:avLst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776150" y="2152118"/>
            <a:ext cx="6306262" cy="95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826717" y="2263973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DA907"/>
                </a:solidFill>
              </a:rPr>
              <a:t>Lorem Ipsum Dolor Sit Amet</a:t>
            </a:r>
            <a:endParaRPr lang="zh-CN" altLang="en-US" sz="1400" b="1">
              <a:solidFill>
                <a:srgbClr val="FDA907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826717" y="2559775"/>
            <a:ext cx="6075675" cy="47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Pecu, Sed Do Eiusmod Tempor Incididunt Ut Labore Et Dolore Magna Aliqua. Ut Enim Ad Minim Veniam, Quis Nostrud Exercitation.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853070" y="3277243"/>
            <a:ext cx="7409340" cy="959692"/>
          </a:xfrm>
          <a:prstGeom prst="roundRect">
            <a:avLst>
              <a:gd name="adj" fmla="val 900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776150" y="3277243"/>
            <a:ext cx="6306262" cy="95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826717" y="3389098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accent6">
                    <a:lumMod val="75000"/>
                  </a:schemeClr>
                </a:solidFill>
              </a:rPr>
              <a:t>Lorem Ipsum Dolor Sit Amet</a:t>
            </a:r>
            <a:endParaRPr lang="zh-CN" altLang="en-US" sz="14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826717" y="3684900"/>
            <a:ext cx="6075675" cy="47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Pecu, Sed Do Eiusmod Tempor Incididunt Ut Labore Et Dolore Magna Aliqua. Ut Enim Ad Minim Veniam, Quis Nostrud Exercitation.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5" name="Picture 3" descr="C:\Documents and Settings\Administrator\桌面\图标\ico\cloud-que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45" y="2298306"/>
            <a:ext cx="667315" cy="66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C:\Documents and Settings\Administrator\桌面\图标\ico\vpn-loc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44" y="3423431"/>
            <a:ext cx="667315" cy="66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79892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流程图: 手动输入 19"/>
          <p:cNvSpPr/>
          <p:nvPr/>
        </p:nvSpPr>
        <p:spPr>
          <a:xfrm>
            <a:off x="630070" y="1176595"/>
            <a:ext cx="1959173" cy="1496096"/>
          </a:xfrm>
          <a:prstGeom prst="flowChartManualInpu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手动输入 20"/>
          <p:cNvSpPr/>
          <p:nvPr/>
        </p:nvSpPr>
        <p:spPr>
          <a:xfrm flipH="1">
            <a:off x="2589243" y="1181241"/>
            <a:ext cx="1947007" cy="1486805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手动输入 21"/>
          <p:cNvSpPr/>
          <p:nvPr/>
        </p:nvSpPr>
        <p:spPr>
          <a:xfrm>
            <a:off x="4536250" y="1176595"/>
            <a:ext cx="1959173" cy="1496096"/>
          </a:xfrm>
          <a:prstGeom prst="flowChartManualInpu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手动输入 22"/>
          <p:cNvSpPr/>
          <p:nvPr/>
        </p:nvSpPr>
        <p:spPr>
          <a:xfrm flipH="1">
            <a:off x="6495423" y="1181241"/>
            <a:ext cx="1947007" cy="1486805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2" descr="C:\Documents and Settings\Administrator\桌面\图标\ico\swap-vert-cir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796" y="1491630"/>
            <a:ext cx="1001719" cy="1001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335" y="1567884"/>
            <a:ext cx="849210" cy="8492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Documents and Settings\Administrator\桌面\图标\ico\vpn-loc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351" y="1550915"/>
            <a:ext cx="883149" cy="883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Documents and Settings\Administrator\桌面\图标\ico\cloud-queu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006" y="1549660"/>
            <a:ext cx="885659" cy="88565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/>
        </p:nvSpPr>
        <p:spPr>
          <a:xfrm>
            <a:off x="630070" y="2751770"/>
            <a:ext cx="1959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rgbClr val="FDA907"/>
                </a:solidFill>
                <a:latin typeface="+mj-ea"/>
              </a:rPr>
              <a:t>Lorem Ipsum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0069" y="3064365"/>
            <a:ext cx="19591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lamet, consectetaur cillium adipisicing pecu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77076" y="2751770"/>
            <a:ext cx="1959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accent6">
                    <a:lumMod val="75000"/>
                  </a:schemeClr>
                </a:solidFill>
                <a:latin typeface="+mj-ea"/>
              </a:rPr>
              <a:t>Lorem Ipsum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77075" y="3064365"/>
            <a:ext cx="19591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lamet, consectetaur cillium adipisicing pecu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24082" y="2751770"/>
            <a:ext cx="1959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rgbClr val="FDA907"/>
                </a:solidFill>
                <a:latin typeface="+mj-ea"/>
              </a:rPr>
              <a:t>Lorem Ipsum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24081" y="3064365"/>
            <a:ext cx="19591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lamet, consectetaur cillium adipisicing pecu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471088" y="2751770"/>
            <a:ext cx="1959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accent6">
                    <a:lumMod val="75000"/>
                  </a:schemeClr>
                </a:solidFill>
                <a:latin typeface="+mj-ea"/>
              </a:rPr>
              <a:t>Lorem Ipsum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71087" y="3064365"/>
            <a:ext cx="19591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lamet, consectetaur cillium adipisicing pecu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12980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3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1570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4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</a:rPr>
              <a:t>开发过程分享</a:t>
            </a:r>
          </a:p>
        </p:txBody>
      </p:sp>
      <p:sp>
        <p:nvSpPr>
          <p:cNvPr id="3" name="矩形 2"/>
          <p:cNvSpPr/>
          <p:nvPr/>
        </p:nvSpPr>
        <p:spPr>
          <a:xfrm>
            <a:off x="6342638" y="1397264"/>
            <a:ext cx="24148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Four</a:t>
            </a:r>
            <a:endParaRPr lang="zh-CN" altLang="en-US" sz="4400" dirty="0">
              <a:solidFill>
                <a:schemeClr val="bg1"/>
              </a:soli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68172962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五边形 27"/>
          <p:cNvSpPr/>
          <p:nvPr/>
        </p:nvSpPr>
        <p:spPr>
          <a:xfrm>
            <a:off x="611562" y="1131590"/>
            <a:ext cx="7894223" cy="315035"/>
          </a:xfrm>
          <a:prstGeom prst="homePlat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latin typeface="+mj-lt"/>
              </a:rPr>
              <a:t>01</a:t>
            </a:r>
            <a:endParaRPr lang="zh-CN" altLang="en-US" sz="1600">
              <a:latin typeface="+mj-lt"/>
            </a:endParaRPr>
          </a:p>
        </p:txBody>
      </p:sp>
      <p:sp>
        <p:nvSpPr>
          <p:cNvPr id="29" name="五边形 28"/>
          <p:cNvSpPr/>
          <p:nvPr/>
        </p:nvSpPr>
        <p:spPr>
          <a:xfrm>
            <a:off x="2585117" y="1445851"/>
            <a:ext cx="5920668" cy="315035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latin typeface="+mj-lt"/>
              </a:rPr>
              <a:t>02</a:t>
            </a:r>
            <a:endParaRPr lang="zh-CN" altLang="en-US" sz="1600">
              <a:latin typeface="+mj-lt"/>
            </a:endParaRPr>
          </a:p>
        </p:txBody>
      </p:sp>
      <p:sp>
        <p:nvSpPr>
          <p:cNvPr id="31" name="五边形 30"/>
          <p:cNvSpPr/>
          <p:nvPr/>
        </p:nvSpPr>
        <p:spPr>
          <a:xfrm>
            <a:off x="4558672" y="1760886"/>
            <a:ext cx="3947111" cy="315035"/>
          </a:xfrm>
          <a:prstGeom prst="homePlat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latin typeface="+mj-lt"/>
              </a:rPr>
              <a:t>03</a:t>
            </a:r>
            <a:endParaRPr lang="zh-CN" altLang="en-US" sz="1600">
              <a:latin typeface="+mj-lt"/>
            </a:endParaRPr>
          </a:p>
        </p:txBody>
      </p:sp>
      <p:sp>
        <p:nvSpPr>
          <p:cNvPr id="33" name="五边形 32"/>
          <p:cNvSpPr/>
          <p:nvPr/>
        </p:nvSpPr>
        <p:spPr>
          <a:xfrm>
            <a:off x="6532228" y="2075920"/>
            <a:ext cx="1973555" cy="315035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latin typeface="+mj-lt"/>
              </a:rPr>
              <a:t>04</a:t>
            </a:r>
            <a:endParaRPr lang="zh-CN" altLang="en-US" sz="1600">
              <a:latin typeface="+mj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6556" y="2027770"/>
            <a:ext cx="1890208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Cillium Adipisicing Pecu, Sed Do Eiusmod Tempor.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6555" y="1633903"/>
            <a:ext cx="1890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b="1">
                <a:solidFill>
                  <a:srgbClr val="BF3420"/>
                </a:solidFill>
              </a:rPr>
              <a:t>Lorem Ipsum Dolor </a:t>
            </a:r>
            <a:endParaRPr lang="zh-CN" altLang="en-US" sz="1400" b="1">
              <a:solidFill>
                <a:srgbClr val="BF342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572002" y="2535602"/>
            <a:ext cx="1890208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Cillium.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572001" y="2211710"/>
            <a:ext cx="1890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b="1">
                <a:solidFill>
                  <a:srgbClr val="BF3420"/>
                </a:solidFill>
              </a:rPr>
              <a:t>Lorem Ipsum Dolor </a:t>
            </a:r>
            <a:endParaRPr lang="zh-CN" altLang="en-US" sz="1400" b="1">
              <a:solidFill>
                <a:srgbClr val="BF342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546777" y="2281686"/>
            <a:ext cx="189020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Cillium Adipisicing Pecu, Sed Do.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546776" y="1948938"/>
            <a:ext cx="1890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b="1">
                <a:solidFill>
                  <a:srgbClr val="FF0000"/>
                </a:solidFill>
              </a:rPr>
              <a:t>Lorem Ipsum Dolor 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07217" y="2789517"/>
            <a:ext cx="189020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Tempor.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507216" y="2488998"/>
            <a:ext cx="1890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b="1">
                <a:solidFill>
                  <a:srgbClr val="FF0000"/>
                </a:solidFill>
              </a:rPr>
              <a:t>Lorem Ipsum Dolor 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2456765" y="2429280"/>
            <a:ext cx="0" cy="14026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4481990" y="2796775"/>
            <a:ext cx="0" cy="10351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6462210" y="3089599"/>
            <a:ext cx="0" cy="74229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76216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0" y="1131590"/>
            <a:ext cx="466201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094259" y="1885424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094259" y="4146925"/>
            <a:ext cx="804974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094259" y="2639258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106615" y="3393092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4218359" y="1047979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BF3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314597" y="1286499"/>
            <a:ext cx="7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>
                <a:solidFill>
                  <a:srgbClr val="BF3420"/>
                </a:solidFill>
                <a:latin typeface="微软雅黑"/>
              </a:rPr>
              <a:t>LOREM</a:t>
            </a:r>
          </a:p>
          <a:p>
            <a:pPr lvl="0" algn="ctr"/>
            <a:r>
              <a:rPr lang="en-US" altLang="zh-CN" sz="1200" b="1">
                <a:solidFill>
                  <a:srgbClr val="BF3420"/>
                </a:solidFill>
                <a:latin typeface="微软雅黑"/>
              </a:rPr>
              <a:t>IPSUM</a:t>
            </a:r>
            <a:endParaRPr lang="zh-CN" altLang="en-US" sz="1200" b="1">
              <a:solidFill>
                <a:srgbClr val="BF3420"/>
              </a:solidFill>
              <a:latin typeface="微软雅黑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17959" y="1801429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14197" y="2039949"/>
            <a:ext cx="7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>
                <a:solidFill>
                  <a:srgbClr val="FF0000"/>
                </a:solidFill>
                <a:latin typeface="微软雅黑"/>
              </a:rPr>
              <a:t>LOREM</a:t>
            </a:r>
          </a:p>
          <a:p>
            <a:pPr lvl="0" algn="ctr"/>
            <a:r>
              <a:rPr lang="en-US" altLang="zh-CN" sz="1200" b="1">
                <a:solidFill>
                  <a:srgbClr val="FF0000"/>
                </a:solidFill>
                <a:latin typeface="微软雅黑"/>
              </a:rPr>
              <a:t>IPSUM</a:t>
            </a:r>
            <a:endParaRPr lang="zh-CN" altLang="en-US" sz="1200" b="1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218359" y="2571750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BF3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14597" y="2810270"/>
            <a:ext cx="7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>
                <a:solidFill>
                  <a:srgbClr val="BF3420"/>
                </a:solidFill>
                <a:latin typeface="微软雅黑"/>
              </a:rPr>
              <a:t>LOREM</a:t>
            </a:r>
          </a:p>
          <a:p>
            <a:pPr lvl="0" algn="ctr"/>
            <a:r>
              <a:rPr lang="en-US" altLang="zh-CN" sz="1200" b="1">
                <a:solidFill>
                  <a:srgbClr val="BF3420"/>
                </a:solidFill>
                <a:latin typeface="微软雅黑"/>
              </a:rPr>
              <a:t>IPSUM</a:t>
            </a:r>
            <a:endParaRPr lang="zh-CN" altLang="en-US" sz="1200" b="1">
              <a:solidFill>
                <a:srgbClr val="BF3420"/>
              </a:solidFill>
              <a:latin typeface="微软雅黑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17959" y="3325200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14197" y="3563720"/>
            <a:ext cx="7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>
                <a:solidFill>
                  <a:srgbClr val="FF0000"/>
                </a:solidFill>
                <a:latin typeface="微软雅黑"/>
              </a:rPr>
              <a:t>LOREM</a:t>
            </a:r>
          </a:p>
          <a:p>
            <a:pPr lvl="0" algn="ctr"/>
            <a:r>
              <a:rPr lang="en-US" altLang="zh-CN" sz="1200" b="1">
                <a:solidFill>
                  <a:srgbClr val="FF0000"/>
                </a:solidFill>
                <a:latin typeface="微软雅黑"/>
              </a:rPr>
              <a:t>IPSUM</a:t>
            </a:r>
            <a:endParaRPr lang="zh-CN" altLang="en-US" sz="1200" b="1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601670" y="1970699"/>
            <a:ext cx="219301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Consectetaur Cillium Pecu.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601670" y="3494470"/>
            <a:ext cx="219301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Consectetaur Cillium Pecu.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973937" y="2721546"/>
            <a:ext cx="2193018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Consectetaur Cillium Pecu.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973937" y="1232190"/>
            <a:ext cx="2193018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Consectetaur Cillium Pecu.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521297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等腰三角形 27"/>
          <p:cNvSpPr/>
          <p:nvPr/>
        </p:nvSpPr>
        <p:spPr>
          <a:xfrm>
            <a:off x="426005" y="1275605"/>
            <a:ext cx="2956249" cy="244827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0800000">
            <a:off x="2202741" y="1275605"/>
            <a:ext cx="2956249" cy="2448272"/>
          </a:xfrm>
          <a:prstGeom prst="triangl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3979477" y="1275606"/>
            <a:ext cx="2956249" cy="244827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0800000">
            <a:off x="5756211" y="1275606"/>
            <a:ext cx="2956249" cy="2448272"/>
          </a:xfrm>
          <a:prstGeom prst="triangl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94038" y="2529009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0014" y="2851302"/>
            <a:ext cx="208823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414389" y="1815666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01</a:t>
            </a:r>
            <a:endParaRPr lang="en-US" altLang="zh-CN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526087" y="2461997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647509" y="2529009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13485" y="2851302"/>
            <a:ext cx="208823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967860" y="1815666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03</a:t>
            </a:r>
            <a:endParaRPr lang="en-US" altLang="zh-CN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5079558" y="2461997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870774" y="2193011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36750" y="1383618"/>
            <a:ext cx="208823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191125" y="2607754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02</a:t>
            </a:r>
            <a:endParaRPr lang="en-US" altLang="zh-CN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3302823" y="2571750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424243" y="2193011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90219" y="1383618"/>
            <a:ext cx="208823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744594" y="2607754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04</a:t>
            </a:r>
            <a:endParaRPr lang="en-US" altLang="zh-CN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6856292" y="2571750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17237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5" name="Picture 2" descr="C:\Documents and Settings\Administrator\桌面\高清配图\高清图片01\2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8" r="387"/>
          <a:stretch/>
        </p:blipFill>
        <p:spPr bwMode="auto">
          <a:xfrm>
            <a:off x="3145791" y="1041580"/>
            <a:ext cx="1734459" cy="14954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Documents and Settings\Administrator\桌面\高清配图\高清图片01\2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92"/>
          <a:stretch/>
        </p:blipFill>
        <p:spPr bwMode="auto">
          <a:xfrm>
            <a:off x="5070029" y="1041580"/>
            <a:ext cx="1727952" cy="14954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Documents and Settings\Administrator\桌面\高清配图\高清图片01\2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" r="9358"/>
          <a:stretch/>
        </p:blipFill>
        <p:spPr bwMode="auto">
          <a:xfrm>
            <a:off x="6984508" y="1041580"/>
            <a:ext cx="1727952" cy="14954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3145791" y="2796775"/>
            <a:ext cx="1734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rgbClr val="BF3420"/>
                </a:solidFill>
              </a:rPr>
              <a:t>Lorem Ipsum</a:t>
            </a:r>
            <a:endParaRPr lang="en-US" altLang="zh-CN" sz="1400" b="1" dirty="0">
              <a:solidFill>
                <a:srgbClr val="BF3420"/>
              </a:solidFill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5791" y="3156815"/>
            <a:ext cx="173445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063522" y="2796775"/>
            <a:ext cx="1734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rgbClr val="BF3420"/>
                </a:solidFill>
              </a:rPr>
              <a:t>Lorem Ipsum</a:t>
            </a:r>
            <a:endParaRPr lang="en-US" altLang="zh-CN" sz="1400" b="1" dirty="0">
              <a:solidFill>
                <a:srgbClr val="BF3420"/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63522" y="3156815"/>
            <a:ext cx="173445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978000" y="2796775"/>
            <a:ext cx="1734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rgbClr val="BF3420"/>
                </a:solidFill>
              </a:rPr>
              <a:t>Lorem Ipsum</a:t>
            </a:r>
            <a:endParaRPr lang="en-US" altLang="zh-CN" sz="1400" b="1" dirty="0">
              <a:solidFill>
                <a:srgbClr val="BF3420"/>
              </a:solidFill>
              <a:latin typeface="+mj-ea"/>
              <a:ea typeface="+mj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78000" y="3156815"/>
            <a:ext cx="173445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31541" y="1041580"/>
            <a:ext cx="2340258" cy="307296"/>
          </a:xfrm>
          <a:prstGeom prst="rect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31540" y="1399703"/>
            <a:ext cx="23402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Incididunt.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31542" y="2751770"/>
            <a:ext cx="2340257" cy="3072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31541" y="3109893"/>
            <a:ext cx="23402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Incididunt.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951820" y="1041580"/>
            <a:ext cx="0" cy="3060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7747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092459" y="1246789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1A7BAE"/>
                </a:solidFill>
              </a:rPr>
              <a:t>我们的平台是什么？</a:t>
            </a:r>
          </a:p>
        </p:txBody>
      </p:sp>
      <p:sp>
        <p:nvSpPr>
          <p:cNvPr id="19" name="矩形 8"/>
          <p:cNvSpPr/>
          <p:nvPr/>
        </p:nvSpPr>
        <p:spPr>
          <a:xfrm>
            <a:off x="597404" y="122160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1A7BAE"/>
                </a:solidFill>
                <a:latin typeface="+mj-lt"/>
              </a:rPr>
              <a:t>01</a:t>
            </a:r>
            <a:endParaRPr lang="zh-CN" altLang="en-US" sz="160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9537" y="1970572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95BC49"/>
                </a:solidFill>
              </a:rPr>
              <a:t>解决的问题以及目标用户</a:t>
            </a:r>
          </a:p>
        </p:txBody>
      </p:sp>
      <p:sp>
        <p:nvSpPr>
          <p:cNvPr id="22" name="矩形 8"/>
          <p:cNvSpPr/>
          <p:nvPr/>
        </p:nvSpPr>
        <p:spPr>
          <a:xfrm>
            <a:off x="604482" y="1945383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95BC49"/>
                </a:solidFill>
                <a:latin typeface="+mj-lt"/>
              </a:rPr>
              <a:t>02</a:t>
            </a:r>
            <a:endParaRPr lang="zh-CN" altLang="en-US" sz="1600">
              <a:solidFill>
                <a:srgbClr val="95BC49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6615" y="2686949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DA907"/>
                </a:solidFill>
              </a:rPr>
              <a:t>系统设计</a:t>
            </a:r>
          </a:p>
        </p:txBody>
      </p:sp>
      <p:sp>
        <p:nvSpPr>
          <p:cNvPr id="24" name="矩形 8"/>
          <p:cNvSpPr/>
          <p:nvPr/>
        </p:nvSpPr>
        <p:spPr>
          <a:xfrm>
            <a:off x="611560" y="266176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DA907"/>
                </a:solidFill>
                <a:latin typeface="+mj-lt"/>
              </a:rPr>
              <a:t>03</a:t>
            </a:r>
            <a:endParaRPr lang="zh-CN" altLang="en-US" sz="1600">
              <a:solidFill>
                <a:srgbClr val="FDA907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615" y="3403326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BF3420"/>
                </a:solidFill>
              </a:rPr>
              <a:t>开发过程分享</a:t>
            </a:r>
          </a:p>
        </p:txBody>
      </p:sp>
      <p:sp>
        <p:nvSpPr>
          <p:cNvPr id="27" name="矩形 8"/>
          <p:cNvSpPr/>
          <p:nvPr/>
        </p:nvSpPr>
        <p:spPr>
          <a:xfrm>
            <a:off x="618638" y="3378137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BF3420"/>
                </a:solidFill>
                <a:latin typeface="+mj-lt"/>
              </a:rPr>
              <a:t>04</a:t>
            </a:r>
            <a:endParaRPr lang="zh-CN" altLang="en-US" sz="1600">
              <a:solidFill>
                <a:srgbClr val="BF3420"/>
              </a:solidFill>
              <a:latin typeface="+mj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87036" y="0"/>
            <a:ext cx="4256964" cy="5143500"/>
            <a:chOff x="566555" y="877035"/>
            <a:chExt cx="2340260" cy="164545"/>
          </a:xfrm>
        </p:grpSpPr>
        <p:sp>
          <p:nvSpPr>
            <p:cNvPr id="12" name="矩形 11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887036" y="1997305"/>
            <a:ext cx="4256964" cy="926956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+mj-lt"/>
              </a:rPr>
              <a:t>CONTENT</a:t>
            </a: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613181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B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1D8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2723823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</a:rPr>
              <a:t>我们的平台是什么</a:t>
            </a:r>
          </a:p>
        </p:txBody>
      </p:sp>
      <p:sp>
        <p:nvSpPr>
          <p:cNvPr id="3" name="矩形 2"/>
          <p:cNvSpPr/>
          <p:nvPr/>
        </p:nvSpPr>
        <p:spPr>
          <a:xfrm>
            <a:off x="6504541" y="1397264"/>
            <a:ext cx="22529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ONE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17835216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701570" y="1745546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zh-CN" altLang="en-US" b="1" dirty="0">
                <a:solidFill>
                  <a:schemeClr val="bg1"/>
                </a:solidFill>
              </a:rPr>
              <a:t>交互设计</a:t>
            </a:r>
          </a:p>
        </p:txBody>
      </p:sp>
      <p:sp>
        <p:nvSpPr>
          <p:cNvPr id="19" name="椭圆 18"/>
          <p:cNvSpPr/>
          <p:nvPr/>
        </p:nvSpPr>
        <p:spPr>
          <a:xfrm>
            <a:off x="4646842" y="1745548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zh-CN" altLang="en-US" b="1" dirty="0">
                <a:solidFill>
                  <a:schemeClr val="bg1"/>
                </a:solidFill>
              </a:rPr>
              <a:t>内容丰富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我们的平台是什么</a:t>
            </a: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葫芦娃的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语言之旅</a:t>
            </a:r>
          </a:p>
        </p:txBody>
      </p:sp>
      <p:sp>
        <p:nvSpPr>
          <p:cNvPr id="18" name="椭圆 17"/>
          <p:cNvSpPr/>
          <p:nvPr/>
        </p:nvSpPr>
        <p:spPr>
          <a:xfrm>
            <a:off x="2674206" y="1745547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zh-CN" altLang="en-US" b="1" dirty="0">
                <a:solidFill>
                  <a:schemeClr val="bg1"/>
                </a:solidFill>
              </a:rPr>
              <a:t>寓教于乐</a:t>
            </a:r>
          </a:p>
        </p:txBody>
      </p:sp>
      <p:sp>
        <p:nvSpPr>
          <p:cNvPr id="20" name="椭圆 19"/>
          <p:cNvSpPr/>
          <p:nvPr/>
        </p:nvSpPr>
        <p:spPr>
          <a:xfrm>
            <a:off x="6619478" y="1745549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zh-CN" altLang="en-US" b="1" dirty="0">
                <a:solidFill>
                  <a:schemeClr val="bg1"/>
                </a:solidFill>
              </a:rPr>
              <a:t>多线程</a:t>
            </a:r>
            <a:endParaRPr lang="en-US" altLang="zh-CN" b="1" dirty="0">
              <a:solidFill>
                <a:schemeClr val="bg1"/>
              </a:solidFill>
            </a:endParaRPr>
          </a:p>
          <a:p>
            <a:pPr lvl="0" algn="ctr"/>
            <a:r>
              <a:rPr lang="zh-CN" altLang="en-US" b="1" dirty="0">
                <a:solidFill>
                  <a:schemeClr val="bg1"/>
                </a:solidFill>
              </a:rPr>
              <a:t>调试</a:t>
            </a:r>
          </a:p>
        </p:txBody>
      </p:sp>
      <p:sp>
        <p:nvSpPr>
          <p:cNvPr id="10" name="矩形 9"/>
          <p:cNvSpPr/>
          <p:nvPr/>
        </p:nvSpPr>
        <p:spPr>
          <a:xfrm>
            <a:off x="701570" y="3697890"/>
            <a:ext cx="171018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用户可以以游戏闯关的形式，单步执行语句，或者是将语句展开执行</a:t>
            </a:r>
          </a:p>
        </p:txBody>
      </p:sp>
      <p:sp>
        <p:nvSpPr>
          <p:cNvPr id="11" name="矩形 10"/>
          <p:cNvSpPr/>
          <p:nvPr/>
        </p:nvSpPr>
        <p:spPr>
          <a:xfrm>
            <a:off x="2674206" y="3697890"/>
            <a:ext cx="171018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游戏背景故事是大家熟悉的葫芦娃，利用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Thread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来挑战任务</a:t>
            </a:r>
          </a:p>
        </p:txBody>
      </p:sp>
      <p:sp>
        <p:nvSpPr>
          <p:cNvPr id="13" name="矩形 12"/>
          <p:cNvSpPr/>
          <p:nvPr/>
        </p:nvSpPr>
        <p:spPr>
          <a:xfrm>
            <a:off x="4646842" y="3697890"/>
            <a:ext cx="171018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多线程的知识点设计到死锁、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Mutex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channel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等</a:t>
            </a:r>
          </a:p>
        </p:txBody>
      </p:sp>
      <p:sp>
        <p:nvSpPr>
          <p:cNvPr id="14" name="矩形 13"/>
          <p:cNvSpPr/>
          <p:nvPr/>
        </p:nvSpPr>
        <p:spPr>
          <a:xfrm>
            <a:off x="6619478" y="3697890"/>
            <a:ext cx="171018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多个窗口，每个窗口都是一个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Thread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，并且能够实时显示上下文变量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6695" y="906565"/>
            <a:ext cx="57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平台的核心是教学与</a:t>
            </a:r>
            <a:r>
              <a:rPr lang="en-US" altLang="zh-CN" dirty="0"/>
              <a:t>Go</a:t>
            </a:r>
            <a:r>
              <a:rPr lang="zh-CN" altLang="en-US" dirty="0"/>
              <a:t>语言的推广，有如下四个特点：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5041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3173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2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</a:rPr>
              <a:t>解决的问题以及目标用户</a:t>
            </a:r>
          </a:p>
        </p:txBody>
      </p:sp>
      <p:sp>
        <p:nvSpPr>
          <p:cNvPr id="3" name="矩形 2"/>
          <p:cNvSpPr/>
          <p:nvPr/>
        </p:nvSpPr>
        <p:spPr>
          <a:xfrm>
            <a:off x="6312629" y="1397264"/>
            <a:ext cx="24448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 dirty="0">
                <a:solidFill>
                  <a:schemeClr val="bg1"/>
                </a:solidFill>
                <a:latin typeface="Impact"/>
              </a:rPr>
              <a:t>PART TWO</a:t>
            </a:r>
            <a:endParaRPr lang="zh-CN" altLang="en-US" sz="4400" dirty="0">
              <a:solidFill>
                <a:schemeClr val="bg1"/>
              </a:soli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96688876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解决的问题以及目标用户</a:t>
            </a: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葫芦娃的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语言之旅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6520" y="1176595"/>
            <a:ext cx="81459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Go</a:t>
            </a:r>
            <a:r>
              <a:rPr lang="zh-CN" altLang="en-US" dirty="0"/>
              <a:t>语言这些年发展速度越来越快，有很多人加入其中。天生为并发设计的</a:t>
            </a:r>
            <a:r>
              <a:rPr lang="en-US" altLang="zh-CN" dirty="0"/>
              <a:t>Go</a:t>
            </a:r>
            <a:r>
              <a:rPr lang="zh-CN" altLang="en-US" dirty="0"/>
              <a:t>，在多线程方面十分出众，当前官方提供的可以在线执行教学平台，却没有提供可以直观感受到多线程魅力，不能单步执行和查看变量信息。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我们希望能够通过这两天的努力，做一个能够帮助开发者更好理解</a:t>
            </a:r>
            <a:r>
              <a:rPr lang="en-US" altLang="zh-CN" dirty="0"/>
              <a:t>Go</a:t>
            </a:r>
            <a:r>
              <a:rPr lang="zh-CN" altLang="en-US" dirty="0"/>
              <a:t>的平台，教育、推广。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6034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9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720890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3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</a:rPr>
              <a:t>系统设计</a:t>
            </a:r>
          </a:p>
        </p:txBody>
      </p:sp>
      <p:sp>
        <p:nvSpPr>
          <p:cNvPr id="3" name="矩形 2"/>
          <p:cNvSpPr/>
          <p:nvPr/>
        </p:nvSpPr>
        <p:spPr>
          <a:xfrm>
            <a:off x="6007610" y="1397264"/>
            <a:ext cx="2749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 dirty="0">
                <a:solidFill>
                  <a:schemeClr val="bg1"/>
                </a:solidFill>
                <a:latin typeface="Impact"/>
              </a:rPr>
              <a:t>PART THREE</a:t>
            </a:r>
            <a:endParaRPr lang="zh-CN" altLang="en-US" sz="4400" dirty="0">
              <a:solidFill>
                <a:schemeClr val="bg1"/>
              </a:soli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22396699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5536" y="1023578"/>
            <a:ext cx="2016224" cy="3276364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flipH="1">
            <a:off x="395536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20224" y="2355726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0225" y="2913858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701570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11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2519772" y="1023578"/>
            <a:ext cx="2016224" cy="32763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直角三角形 36"/>
          <p:cNvSpPr/>
          <p:nvPr/>
        </p:nvSpPr>
        <p:spPr>
          <a:xfrm flipH="1">
            <a:off x="2519772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644460" y="2355726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44461" y="2913858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825806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644008" y="1023578"/>
            <a:ext cx="2016224" cy="3276364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/>
        </p:nvSpPr>
        <p:spPr>
          <a:xfrm flipH="1">
            <a:off x="4644008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768696" y="2355726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68697" y="2913858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4950042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768244" y="1023578"/>
            <a:ext cx="2016224" cy="32763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直角三角形 46"/>
          <p:cNvSpPr/>
          <p:nvPr/>
        </p:nvSpPr>
        <p:spPr>
          <a:xfrm flipH="1">
            <a:off x="6768244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892932" y="2355726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92933" y="2913858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7074278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" descr="C:\Documents and Settings\Administrator\桌面\图标\ico\trending-u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247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C:\Documents and Settings\Administrator\桌面\图标\ico\cal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719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C:\Documents and Settings\Administrator\桌面\图标\ico\camera-al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483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45194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718125" y="940531"/>
            <a:ext cx="2745305" cy="2745305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010967" y="1873875"/>
            <a:ext cx="2159621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51444" y="1480591"/>
            <a:ext cx="16786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</a:t>
            </a:r>
            <a:endParaRPr lang="zh-CN" altLang="en-US" sz="1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>
            <a:stCxn id="20" idx="7"/>
            <a:endCxn id="11" idx="3"/>
          </p:cNvCxnSpPr>
          <p:nvPr/>
        </p:nvCxnSpPr>
        <p:spPr>
          <a:xfrm flipV="1">
            <a:off x="7061389" y="1075962"/>
            <a:ext cx="234903" cy="2666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7182290" y="411510"/>
            <a:ext cx="778454" cy="778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20" idx="1"/>
            <a:endCxn id="14" idx="5"/>
          </p:cNvCxnSpPr>
          <p:nvPr/>
        </p:nvCxnSpPr>
        <p:spPr>
          <a:xfrm flipH="1" flipV="1">
            <a:off x="4994556" y="1239111"/>
            <a:ext cx="125610" cy="10346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572000" y="816555"/>
            <a:ext cx="495055" cy="495055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20" idx="2"/>
            <a:endCxn id="25" idx="6"/>
          </p:cNvCxnSpPr>
          <p:nvPr/>
        </p:nvCxnSpPr>
        <p:spPr>
          <a:xfrm flipH="1" flipV="1">
            <a:off x="4526995" y="2301720"/>
            <a:ext cx="191130" cy="1146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3536885" y="1806665"/>
            <a:ext cx="990110" cy="9901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10%</a:t>
            </a:r>
            <a:endParaRPr lang="zh-CN" altLang="en-US" sz="2000"/>
          </a:p>
        </p:txBody>
      </p:sp>
      <p:cxnSp>
        <p:nvCxnSpPr>
          <p:cNvPr id="30" name="直接连接符 29"/>
          <p:cNvCxnSpPr>
            <a:stCxn id="20" idx="5"/>
            <a:endCxn id="32" idx="1"/>
          </p:cNvCxnSpPr>
          <p:nvPr/>
        </p:nvCxnSpPr>
        <p:spPr>
          <a:xfrm>
            <a:off x="7061389" y="3283795"/>
            <a:ext cx="310904" cy="28804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7227295" y="3426845"/>
            <a:ext cx="990110" cy="990110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90%</a:t>
            </a:r>
            <a:endParaRPr lang="zh-CN" altLang="en-US" sz="2000"/>
          </a:p>
        </p:txBody>
      </p:sp>
      <p:cxnSp>
        <p:nvCxnSpPr>
          <p:cNvPr id="35" name="直接连接符 34"/>
          <p:cNvCxnSpPr>
            <a:stCxn id="20" idx="3"/>
            <a:endCxn id="37" idx="7"/>
          </p:cNvCxnSpPr>
          <p:nvPr/>
        </p:nvCxnSpPr>
        <p:spPr>
          <a:xfrm flipH="1">
            <a:off x="4710225" y="3283795"/>
            <a:ext cx="409941" cy="40987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3941930" y="3561847"/>
            <a:ext cx="900113" cy="900113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>
            <a:stCxn id="20" idx="6"/>
            <a:endCxn id="43" idx="2"/>
          </p:cNvCxnSpPr>
          <p:nvPr/>
        </p:nvCxnSpPr>
        <p:spPr>
          <a:xfrm flipV="1">
            <a:off x="7463430" y="2313051"/>
            <a:ext cx="596616" cy="13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8060046" y="1964341"/>
            <a:ext cx="697419" cy="697419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Picture 2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159" y="3717076"/>
            <a:ext cx="589654" cy="5896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C:\Documents and Settings\Administrator\桌面\图标\ico\camera-al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2135475"/>
            <a:ext cx="355417" cy="3554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" descr="C:\Documents and Settings\Administrator\桌面\图标\ico\cal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198" y="582418"/>
            <a:ext cx="436637" cy="4366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5" descr="C:\Documents and Settings\Administrator\桌面\图标\ico\trending-up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92" y="906565"/>
            <a:ext cx="298412" cy="2984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矩形 45"/>
          <p:cNvSpPr/>
          <p:nvPr/>
        </p:nvSpPr>
        <p:spPr>
          <a:xfrm>
            <a:off x="386535" y="1015621"/>
            <a:ext cx="2880320" cy="3072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86534" y="1373744"/>
            <a:ext cx="274530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86536" y="2590796"/>
            <a:ext cx="2745303" cy="307296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86535" y="2948919"/>
            <a:ext cx="274530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945884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7B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924</Words>
  <Application>Microsoft Office PowerPoint</Application>
  <PresentationFormat>On-screen Show (16:9)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微软雅黑</vt:lpstr>
      <vt:lpstr>宋体</vt:lpstr>
      <vt:lpstr>Arial</vt:lpstr>
      <vt:lpstr>Calibri</vt:lpstr>
      <vt:lpstr>Impact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yang lewis</cp:lastModifiedBy>
  <cp:revision>611</cp:revision>
  <dcterms:modified xsi:type="dcterms:W3CDTF">2017-10-22T02:36:17Z</dcterms:modified>
</cp:coreProperties>
</file>