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0"/>
  </p:notesMasterIdLst>
  <p:handoutMasterIdLst>
    <p:handoutMasterId r:id="rId11"/>
  </p:handoutMasterIdLst>
  <p:sldIdLst>
    <p:sldId id="287" r:id="rId2"/>
    <p:sldId id="288" r:id="rId3"/>
    <p:sldId id="289" r:id="rId4"/>
    <p:sldId id="290" r:id="rId5"/>
    <p:sldId id="292" r:id="rId6"/>
    <p:sldId id="293" r:id="rId7"/>
    <p:sldId id="294" r:id="rId8"/>
    <p:sldId id="291" r:id="rId9"/>
  </p:sldIdLst>
  <p:sldSz cx="9144000" cy="6858000" type="screen4x3"/>
  <p:notesSz cx="9939338" cy="6807200"/>
  <p:defaultTextStyle>
    <a:defPPr>
      <a:defRPr lang="en-US"/>
    </a:defPPr>
    <a:lvl1pPr algn="ctr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HY헤드라인M" pitchFamily="18" charset="-127"/>
        <a:ea typeface="HY헤드라인M" pitchFamily="18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HY헤드라인M" pitchFamily="18" charset="-127"/>
        <a:ea typeface="HY헤드라인M" pitchFamily="18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HY헤드라인M" pitchFamily="18" charset="-127"/>
        <a:ea typeface="HY헤드라인M" pitchFamily="18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HY헤드라인M" pitchFamily="18" charset="-127"/>
        <a:ea typeface="HY헤드라인M" pitchFamily="18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HY헤드라인M" pitchFamily="18" charset="-127"/>
        <a:ea typeface="HY헤드라인M" pitchFamily="18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HY헤드라인M" pitchFamily="18" charset="-127"/>
        <a:ea typeface="HY헤드라인M" pitchFamily="18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HY헤드라인M" pitchFamily="18" charset="-127"/>
        <a:ea typeface="HY헤드라인M" pitchFamily="18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HY헤드라인M" pitchFamily="18" charset="-127"/>
        <a:ea typeface="HY헤드라인M" pitchFamily="18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HY헤드라인M" pitchFamily="18" charset="-127"/>
        <a:ea typeface="HY헤드라인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486" userDrawn="1">
          <p15:clr>
            <a:srgbClr val="A4A3A4"/>
          </p15:clr>
        </p15:guide>
        <p15:guide id="2" pos="4608" userDrawn="1">
          <p15:clr>
            <a:srgbClr val="A4A3A4"/>
          </p15:clr>
        </p15:guide>
        <p15:guide id="3" orient="horz" pos="2144" userDrawn="1">
          <p15:clr>
            <a:srgbClr val="A4A3A4"/>
          </p15:clr>
        </p15:guide>
        <p15:guide id="4" pos="313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DD84"/>
    <a:srgbClr val="E8E8E8"/>
    <a:srgbClr val="680000"/>
    <a:srgbClr val="0810B8"/>
    <a:srgbClr val="003399"/>
    <a:srgbClr val="960000"/>
    <a:srgbClr val="FFFAEB"/>
    <a:srgbClr val="FFF2C9"/>
    <a:srgbClr val="2B0019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45" autoAdjust="0"/>
    <p:restoredTop sz="90614" autoAdjust="0"/>
  </p:normalViewPr>
  <p:slideViewPr>
    <p:cSldViewPr snapToGrid="0">
      <p:cViewPr varScale="1">
        <p:scale>
          <a:sx n="114" d="100"/>
          <a:sy n="114" d="100"/>
        </p:scale>
        <p:origin x="2261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-2580" y="-90"/>
      </p:cViewPr>
      <p:guideLst>
        <p:guide orient="horz" pos="1486"/>
        <p:guide pos="4608"/>
        <p:guide orient="horz" pos="2144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5" y="0"/>
            <a:ext cx="4307045" cy="340361"/>
          </a:xfrm>
          <a:prstGeom prst="rect">
            <a:avLst/>
          </a:prstGeom>
        </p:spPr>
        <p:txBody>
          <a:bodyPr vert="horz" lIns="91838" tIns="45919" rIns="91838" bIns="4591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9997" y="0"/>
            <a:ext cx="4307045" cy="340361"/>
          </a:xfrm>
          <a:prstGeom prst="rect">
            <a:avLst/>
          </a:prstGeom>
        </p:spPr>
        <p:txBody>
          <a:bodyPr vert="horz" lIns="91838" tIns="45919" rIns="91838" bIns="45919" rtlCol="0"/>
          <a:lstStyle>
            <a:lvl1pPr algn="r">
              <a:defRPr sz="1200"/>
            </a:lvl1pPr>
          </a:lstStyle>
          <a:p>
            <a:fld id="{4F42C20E-08E8-4CDA-84F4-04402541A603}" type="datetimeFigureOut">
              <a:rPr lang="ko-KR" altLang="en-US" smtClean="0"/>
              <a:pPr/>
              <a:t>2018-10-22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5" y="6465658"/>
            <a:ext cx="4307045" cy="340361"/>
          </a:xfrm>
          <a:prstGeom prst="rect">
            <a:avLst/>
          </a:prstGeom>
        </p:spPr>
        <p:txBody>
          <a:bodyPr vert="horz" lIns="91838" tIns="45919" rIns="91838" bIns="4591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9997" y="6465658"/>
            <a:ext cx="4307045" cy="340361"/>
          </a:xfrm>
          <a:prstGeom prst="rect">
            <a:avLst/>
          </a:prstGeom>
        </p:spPr>
        <p:txBody>
          <a:bodyPr vert="horz" lIns="91838" tIns="45919" rIns="91838" bIns="45919" rtlCol="0" anchor="b"/>
          <a:lstStyle>
            <a:lvl1pPr algn="r">
              <a:defRPr sz="1200"/>
            </a:lvl1pPr>
          </a:lstStyle>
          <a:p>
            <a:fld id="{818B9A0C-962D-42EA-8268-0105F17573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0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0"/>
            <a:ext cx="4307045" cy="340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8" tIns="45919" rIns="91838" bIns="45919" numCol="1" anchor="t" anchorCtr="0" compatLnSpc="1">
            <a:prstTxWarp prst="textNoShape">
              <a:avLst/>
            </a:prstTxWarp>
          </a:bodyPr>
          <a:lstStyle>
            <a:lvl1pPr algn="l" latinLnBrk="0">
              <a:defRPr kumimoji="0" sz="1200">
                <a:effectLst/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9997" y="0"/>
            <a:ext cx="4307045" cy="340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8" tIns="45919" rIns="91838" bIns="45919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effectLst/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8663" y="511175"/>
            <a:ext cx="3402012" cy="25511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3935" y="3233420"/>
            <a:ext cx="7951470" cy="3063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8" tIns="45919" rIns="91838" bIns="459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29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" y="6465658"/>
            <a:ext cx="4307045" cy="340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8" tIns="45919" rIns="91838" bIns="45919" numCol="1" anchor="b" anchorCtr="0" compatLnSpc="1">
            <a:prstTxWarp prst="textNoShape">
              <a:avLst/>
            </a:prstTxWarp>
          </a:bodyPr>
          <a:lstStyle>
            <a:lvl1pPr algn="l" latinLnBrk="0">
              <a:defRPr kumimoji="0" sz="1200">
                <a:effectLst/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9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9997" y="6465658"/>
            <a:ext cx="4307045" cy="340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8" tIns="45919" rIns="91838" bIns="45919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effectLst/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fld id="{1310EE6C-1563-476C-9A46-617719031FB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89547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10EE6C-1563-476C-9A46-617719031FBB}" type="slidenum">
              <a:rPr lang="ko-KR" altLang="en-US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3309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10EE6C-1563-476C-9A46-617719031FBB}" type="slidenum">
              <a:rPr lang="ko-KR" altLang="en-US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93555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2398816"/>
            <a:ext cx="9144000" cy="1679472"/>
          </a:xfrm>
          <a:prstGeom prst="rect">
            <a:avLst/>
          </a:prstGeom>
          <a:gradFill rotWithShape="1">
            <a:gsLst>
              <a:gs pos="0">
                <a:srgbClr val="8F0019"/>
              </a:gs>
              <a:gs pos="100000">
                <a:srgbClr val="8F0019">
                  <a:gamma/>
                  <a:shade val="76078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72730" name="Rectangle 26"/>
          <p:cNvSpPr>
            <a:spLocks noGrp="1" noChangeArrowheads="1"/>
          </p:cNvSpPr>
          <p:nvPr>
            <p:ph type="ctrTitle"/>
          </p:nvPr>
        </p:nvSpPr>
        <p:spPr>
          <a:xfrm>
            <a:off x="2698750" y="2708275"/>
            <a:ext cx="6121400" cy="1470025"/>
          </a:xfrm>
        </p:spPr>
        <p:txBody>
          <a:bodyPr/>
          <a:lstStyle>
            <a:lvl1pPr>
              <a:defRPr sz="300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en-US" altLang="ko-KR" dirty="0"/>
          </a:p>
        </p:txBody>
      </p:sp>
      <p:sp>
        <p:nvSpPr>
          <p:cNvPr id="72732" name="Rectangle 28"/>
          <p:cNvSpPr>
            <a:spLocks noGrp="1" noChangeArrowheads="1"/>
          </p:cNvSpPr>
          <p:nvPr>
            <p:ph type="subTitle" idx="1"/>
          </p:nvPr>
        </p:nvSpPr>
        <p:spPr>
          <a:xfrm>
            <a:off x="250825" y="5492750"/>
            <a:ext cx="3744913" cy="1320800"/>
          </a:xfrm>
        </p:spPr>
        <p:txBody>
          <a:bodyPr/>
          <a:lstStyle>
            <a:lvl1pPr marL="0" indent="0">
              <a:buFontTx/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 smtClean="0"/>
              <a:t>Click to edit Master subtitle style</a:t>
            </a:r>
            <a:endParaRPr lang="en-US" altLang="ko-KR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>
              <a:defRPr b="1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379C4450-183E-465F-B150-A66F8CE8BB11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95234" name="Picture 2" descr="C:\Documents and Settings\SungHo Chin\바탕 화면\SW 뉴딜 제안서\PPT\logo&amp;ui(2)\globalsymbol_koreng2_large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199" y="373500"/>
            <a:ext cx="2134743" cy="577397"/>
          </a:xfrm>
          <a:prstGeom prst="rect">
            <a:avLst/>
          </a:prstGeom>
          <a:noFill/>
        </p:spPr>
      </p:pic>
      <p:pic>
        <p:nvPicPr>
          <p:cNvPr id="9" name="Picture 2" descr="C:\Users\user\Desktop\ik정보대학20160616\1. 김인기 20150301-\20150301-\1. 전교공통\라. 각종 양식지\18. 학교 앰블럼 등 basic_UI_file\jpeg -KU-The-Future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099" y="411600"/>
            <a:ext cx="1868891" cy="49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5113"/>
            <a:ext cx="9144000" cy="946788"/>
          </a:xfrm>
        </p:spPr>
        <p:txBody>
          <a:bodyPr/>
          <a:lstStyle>
            <a:lvl1pPr algn="ctr">
              <a:defRPr sz="3200">
                <a:latin typeface="Franklin Gothic Heavy" pitchFamily="34" charset="0"/>
                <a:ea typeface="휴먼둥근헤드라인" pitchFamily="18" charset="-127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500" b="0">
                <a:latin typeface="Tahoma" pitchFamily="34" charset="0"/>
                <a:cs typeface="Tahoma" pitchFamily="34" charset="0"/>
              </a:defRPr>
            </a:lvl1pPr>
            <a:lvl2pPr marL="381600">
              <a:defRPr sz="2300" b="0" baseline="0">
                <a:latin typeface="Tahoma" pitchFamily="34" charset="0"/>
                <a:cs typeface="Tahoma" pitchFamily="34" charset="0"/>
              </a:defRPr>
            </a:lvl2pPr>
            <a:lvl3pPr marL="576000">
              <a:defRPr sz="2000" b="0" baseline="0">
                <a:latin typeface="Tahoma" pitchFamily="34" charset="0"/>
                <a:cs typeface="Tahoma" pitchFamily="34" charset="0"/>
              </a:defRPr>
            </a:lvl3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830829" y="6534149"/>
            <a:ext cx="1579371" cy="3333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25BDA2-E6A9-4C53-BBC1-F2E5FE9C7370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-29705" y="6561364"/>
            <a:ext cx="3760787" cy="295274"/>
          </a:xfrm>
          <a:ln/>
        </p:spPr>
        <p:txBody>
          <a:bodyPr/>
          <a:lstStyle>
            <a:lvl1pPr>
              <a:defRPr sz="110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ko-KR" smtClean="0"/>
              <a:t>Distributed and Cloud Computing LAB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0" y="6467475"/>
            <a:ext cx="9144000" cy="85726"/>
          </a:xfrm>
          <a:prstGeom prst="rect">
            <a:avLst/>
          </a:prstGeom>
          <a:solidFill>
            <a:srgbClr val="96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/>
            <a:endParaRPr lang="ko-KR" altLang="en-US" dirty="0"/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815652" y="6546396"/>
            <a:ext cx="1512696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BDAA1735-9DC2-4DE2-9F55-9572BAC24ED7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1031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5425" y="1077913"/>
            <a:ext cx="8713788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03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156075" y="26988"/>
            <a:ext cx="471487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7169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14965" y="6555921"/>
            <a:ext cx="3715566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latinLnBrk="0">
              <a:defRPr kumimoji="0" sz="12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ko-KR" dirty="0" smtClean="0"/>
              <a:t>Distributed and Cloud Computing LAB</a:t>
            </a:r>
            <a:endParaRPr lang="en-US" altLang="ko-KR" dirty="0"/>
          </a:p>
        </p:txBody>
      </p:sp>
      <p:sp>
        <p:nvSpPr>
          <p:cNvPr id="16" name="Rectangle 3"/>
          <p:cNvSpPr>
            <a:spLocks noChangeArrowheads="1"/>
          </p:cNvSpPr>
          <p:nvPr userDrawn="1"/>
        </p:nvSpPr>
        <p:spPr bwMode="auto">
          <a:xfrm>
            <a:off x="228600" y="914400"/>
            <a:ext cx="8705850" cy="152399"/>
          </a:xfrm>
          <a:prstGeom prst="rect">
            <a:avLst/>
          </a:prstGeom>
          <a:solidFill>
            <a:srgbClr val="96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553630" y="6539044"/>
            <a:ext cx="1810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HY울릉도B" pitchFamily="18" charset="-127"/>
                <a:cs typeface="Times New Roman" panose="02020603050405020304" pitchFamily="18" charset="0"/>
              </a:rPr>
              <a:t>KOREA UNIV.</a:t>
            </a:r>
            <a:endParaRPr lang="en-US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HY울릉도B" pitchFamily="18" charset="-127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9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1" fontAlgn="base" latinLnBrk="1" hangingPunct="1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1" fontAlgn="base" latinLnBrk="1" hangingPunct="1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2pPr>
      <a:lvl3pPr algn="r" rtl="0" eaLnBrk="1" fontAlgn="base" latinLnBrk="1" hangingPunct="1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3pPr>
      <a:lvl4pPr algn="r" rtl="0" eaLnBrk="1" fontAlgn="base" latinLnBrk="1" hangingPunct="1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4pPr>
      <a:lvl5pPr algn="r" rtl="0" eaLnBrk="1" fontAlgn="base" latinLnBrk="1" hangingPunct="1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5pPr>
      <a:lvl6pPr marL="457200" algn="r" rtl="0" eaLnBrk="1" fontAlgn="base" latinLnBrk="1" hangingPunct="1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6pPr>
      <a:lvl7pPr marL="914400" algn="r" rtl="0" eaLnBrk="1" fontAlgn="base" latinLnBrk="1" hangingPunct="1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7pPr>
      <a:lvl8pPr marL="1371600" algn="r" rtl="0" eaLnBrk="1" fontAlgn="base" latinLnBrk="1" hangingPunct="1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8pPr>
      <a:lvl9pPr marL="1828800" algn="r" rtl="0" eaLnBrk="1" fontAlgn="base" latinLnBrk="1" hangingPunct="1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800" b="1">
          <a:solidFill>
            <a:schemeClr val="tx1"/>
          </a:solidFill>
          <a:latin typeface="HY헤드라인M" pitchFamily="18" charset="-127"/>
          <a:ea typeface="HY헤드라인M" pitchFamily="18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600" b="1">
          <a:solidFill>
            <a:schemeClr val="tx1"/>
          </a:solidFill>
          <a:latin typeface="HY헤드라인M" pitchFamily="18" charset="-127"/>
          <a:ea typeface="HY헤드라인M" pitchFamily="18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500" b="1">
          <a:solidFill>
            <a:schemeClr val="tx1"/>
          </a:solidFill>
          <a:latin typeface="HY헤드라인M" pitchFamily="18" charset="-127"/>
          <a:ea typeface="HY헤드라인M" pitchFamily="18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400" b="1">
          <a:solidFill>
            <a:schemeClr val="tx1"/>
          </a:solidFill>
          <a:latin typeface="HY헤드라인M" pitchFamily="18" charset="-127"/>
          <a:ea typeface="HY헤드라인M" pitchFamily="18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HY헤드라인M" pitchFamily="18" charset="-127"/>
          <a:ea typeface="HY헤드라인M" pitchFamily="18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25BDA2-E6A9-4C53-BBC1-F2E5FE9C7370}" type="slidenum">
              <a:rPr lang="ko-KR" altLang="en-US" smtClean="0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Distributed and Cloud Computing LAB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393210"/>
            <a:ext cx="8922333" cy="1419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6600" b="1" dirty="0" smtClean="0">
                <a:effectLst/>
                <a:latin typeface="맑은 고딕"/>
                <a:ea typeface="맑은 고딕"/>
              </a:rPr>
              <a:t>Project</a:t>
            </a:r>
            <a:endParaRPr kumimoji="0" lang="en-US" altLang="ko-KR" sz="6600" i="1" dirty="0">
              <a:effectLst/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224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25BDA2-E6A9-4C53-BBC1-F2E5FE9C7370}" type="slidenum">
              <a:rPr lang="ko-KR" altLang="en-US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Distributed and Cloud Computing LAB</a:t>
            </a:r>
            <a:endParaRPr lang="en-US" altLang="ko-KR" dirty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8758" y="13252"/>
            <a:ext cx="9144000" cy="94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Franklin Gothic Heavy" pitchFamily="34" charset="0"/>
                <a:ea typeface="휴먼둥근헤드라인" pitchFamily="18" charset="-127"/>
                <a:cs typeface="+mj-cs"/>
              </a:defRPr>
            </a:lvl1pPr>
            <a:lvl2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2pPr>
            <a:lvl3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3pPr>
            <a:lvl4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4pPr>
            <a:lvl5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4572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algn="l"/>
            <a:r>
              <a:rPr lang="en-US" altLang="ko-KR" sz="2000" b="1" kern="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Project – Dynamic vCPU Allocation </a:t>
            </a:r>
            <a:r>
              <a:rPr lang="en-US" altLang="ko-KR" sz="2000" b="1" kern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en-US" altLang="ko-KR" sz="2000" b="1" kern="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odule</a:t>
            </a:r>
            <a:endParaRPr lang="ko-KR" altLang="en-US" sz="2000" b="1" kern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154" y="1168427"/>
            <a:ext cx="8922333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en-US" altLang="ko-KR" sz="1400" b="1" dirty="0" smtClean="0">
                <a:effectLst/>
                <a:latin typeface="맑은 고딕"/>
                <a:ea typeface="맑은 고딕"/>
              </a:rPr>
              <a:t>DVAM</a:t>
            </a:r>
            <a:r>
              <a:rPr kumimoji="0" lang="ko-KR" altLang="en-US" sz="1400" b="1" dirty="0" smtClean="0">
                <a:effectLst/>
                <a:latin typeface="맑은 고딕"/>
                <a:ea typeface="맑은 고딕"/>
              </a:rPr>
              <a:t>은 </a:t>
            </a:r>
            <a:r>
              <a:rPr kumimoji="0" lang="ko-KR" altLang="en-US" sz="1400" b="1" dirty="0" err="1" smtClean="0">
                <a:effectLst/>
                <a:latin typeface="맑은 고딕"/>
                <a:ea typeface="맑은 고딕"/>
              </a:rPr>
              <a:t>가상머신의</a:t>
            </a:r>
            <a:r>
              <a:rPr kumimoji="0" lang="ko-KR" altLang="en-US" sz="1400" b="1" dirty="0" smtClean="0">
                <a:effectLst/>
                <a:latin typeface="맑은 고딕"/>
                <a:ea typeface="맑은 고딕"/>
              </a:rPr>
              <a:t> </a:t>
            </a:r>
            <a:r>
              <a:rPr kumimoji="0" lang="en-US" altLang="ko-KR" sz="1400" b="1" dirty="0" smtClean="0">
                <a:effectLst/>
                <a:latin typeface="맑은 고딕"/>
                <a:ea typeface="맑은 고딕"/>
              </a:rPr>
              <a:t>VCPU</a:t>
            </a:r>
            <a:r>
              <a:rPr kumimoji="0" lang="ko-KR" altLang="en-US" sz="1400" b="1" dirty="0" smtClean="0">
                <a:effectLst/>
                <a:latin typeface="맑은 고딕"/>
                <a:ea typeface="맑은 고딕"/>
              </a:rPr>
              <a:t>를 각 </a:t>
            </a:r>
            <a:r>
              <a:rPr kumimoji="0" lang="ko-KR" altLang="en-US" sz="1400" b="1" dirty="0" err="1" smtClean="0">
                <a:effectLst/>
                <a:latin typeface="맑은 고딕"/>
                <a:ea typeface="맑은 고딕"/>
              </a:rPr>
              <a:t>가상머신의</a:t>
            </a:r>
            <a:r>
              <a:rPr kumimoji="0" lang="ko-KR" altLang="en-US" sz="1400" b="1" dirty="0" smtClean="0">
                <a:effectLst/>
                <a:latin typeface="맑은 고딕"/>
                <a:ea typeface="맑은 고딕"/>
              </a:rPr>
              <a:t> </a:t>
            </a:r>
            <a:r>
              <a:rPr kumimoji="0" lang="en-US" altLang="ko-KR" sz="1400" b="1" dirty="0" smtClean="0">
                <a:effectLst/>
                <a:latin typeface="맑은 고딕"/>
                <a:ea typeface="맑은 고딕"/>
              </a:rPr>
              <a:t>CPU </a:t>
            </a:r>
            <a:r>
              <a:rPr kumimoji="0" lang="ko-KR" altLang="en-US" sz="1400" b="1" dirty="0" smtClean="0">
                <a:effectLst/>
                <a:latin typeface="맑은 고딕"/>
                <a:ea typeface="맑은 고딕"/>
              </a:rPr>
              <a:t>이용률에 따라 동적으로 재 할당하여</a:t>
            </a:r>
            <a:r>
              <a:rPr kumimoji="0" lang="en-US" altLang="ko-KR" sz="1400" b="1" dirty="0" smtClean="0">
                <a:effectLst/>
                <a:latin typeface="맑은 고딕"/>
                <a:ea typeface="맑은 고딕"/>
              </a:rPr>
              <a:t> </a:t>
            </a:r>
            <a:r>
              <a:rPr kumimoji="0" lang="ko-KR" altLang="en-US" sz="1400" b="1" dirty="0" err="1" smtClean="0">
                <a:effectLst/>
                <a:latin typeface="맑은 고딕"/>
                <a:ea typeface="맑은 고딕"/>
              </a:rPr>
              <a:t>하이퍼바이저의</a:t>
            </a:r>
            <a:r>
              <a:rPr kumimoji="0" lang="ko-KR" altLang="en-US" sz="1400" b="1" dirty="0" smtClean="0">
                <a:effectLst/>
                <a:latin typeface="맑은 고딕"/>
                <a:ea typeface="맑은 고딕"/>
              </a:rPr>
              <a:t> 자원을 효율적으로 사용할 수 있도록 하는 모듈이다</a:t>
            </a:r>
            <a:r>
              <a:rPr kumimoji="0" lang="en-US" altLang="ko-KR" sz="1400" b="1" dirty="0" smtClean="0">
                <a:effectLst/>
                <a:latin typeface="맑은 고딕"/>
                <a:ea typeface="맑은 고딕"/>
              </a:rPr>
              <a:t>.</a:t>
            </a: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kumimoji="0" lang="en-US" altLang="ko-KR" sz="1600" b="1" dirty="0" smtClean="0">
              <a:effectLst/>
              <a:latin typeface="맑은 고딕"/>
              <a:ea typeface="맑은 고딕"/>
            </a:endParaRP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kumimoji="0" lang="en-US" altLang="ko-KR" sz="1600" b="1" dirty="0">
              <a:effectLst/>
              <a:latin typeface="맑은 고딕"/>
              <a:ea typeface="맑은 고딕"/>
            </a:endParaRP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kumimoji="0" lang="en-US" altLang="ko-KR" sz="1600" b="1" dirty="0" smtClean="0">
              <a:effectLst/>
              <a:latin typeface="맑은 고딕"/>
              <a:ea typeface="맑은 고딕"/>
            </a:endParaRP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kumimoji="0" lang="en-US" altLang="ko-KR" sz="1600" b="1" dirty="0">
              <a:effectLst/>
              <a:latin typeface="맑은 고딕"/>
              <a:ea typeface="맑은 고딕"/>
            </a:endParaRP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kumimoji="0" lang="en-US" altLang="ko-KR" sz="1600" b="1" dirty="0" smtClean="0">
              <a:effectLst/>
              <a:latin typeface="맑은 고딕"/>
              <a:ea typeface="맑은 고딕"/>
            </a:endParaRP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kumimoji="0" lang="en-US" altLang="ko-KR" sz="1600" b="1" dirty="0">
              <a:effectLst/>
              <a:latin typeface="맑은 고딕"/>
              <a:ea typeface="맑은 고딕"/>
            </a:endParaRP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kumimoji="0" lang="en-US" altLang="ko-KR" sz="1600" b="1" dirty="0" smtClean="0">
              <a:effectLst/>
              <a:latin typeface="맑은 고딕"/>
              <a:ea typeface="맑은 고딕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kumimoji="0" lang="en-US" altLang="ko-KR" sz="1600" b="1" dirty="0" smtClean="0">
              <a:effectLst/>
              <a:latin typeface="맑은 고딕"/>
              <a:ea typeface="맑은 고딕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kumimoji="0" lang="en-US" altLang="ko-KR" sz="1600" b="1" dirty="0" smtClean="0">
              <a:effectLst/>
              <a:latin typeface="맑은 고딕"/>
              <a:ea typeface="맑은 고딕"/>
            </a:endParaRP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kumimoji="0" lang="en-US" altLang="ko-KR" sz="1600" b="1" dirty="0">
              <a:effectLst/>
              <a:latin typeface="맑은 고딕"/>
              <a:ea typeface="맑은 고딕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altLang="ko-KR" sz="1600" b="1" dirty="0" smtClean="0">
              <a:effectLst/>
              <a:latin typeface="맑은 고딕"/>
              <a:ea typeface="맑은 고딕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altLang="ko-KR" sz="1600" b="1" dirty="0">
              <a:effectLst/>
              <a:latin typeface="맑은 고딕"/>
              <a:ea typeface="맑은 고딕"/>
            </a:endParaRPr>
          </a:p>
          <a:p>
            <a:pPr marL="285750" indent="-28575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kumimoji="0" lang="ko-KR" altLang="en-US" sz="1600" b="1" dirty="0">
              <a:solidFill>
                <a:srgbClr val="1F497D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632" y="2043199"/>
            <a:ext cx="5690254" cy="430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09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환경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Ubuntu 16.04 on </a:t>
            </a:r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virutalbox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Ubuntu 14.04 on </a:t>
            </a:r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VirtualMachine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XEN </a:t>
            </a:r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4.6 version</a:t>
            </a: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Credit scheduler</a:t>
            </a:r>
          </a:p>
          <a:p>
            <a:pPr marL="0" indent="0">
              <a:buNone/>
            </a:pP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가상머신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작업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가상머신은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아래의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시스벤치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명령어를 동시에 실행 한다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PVM1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#</a:t>
            </a:r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sysbench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--</a:t>
            </a:r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num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-threads=1 --test=</a:t>
            </a:r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cpu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--cpu-max-prime-60000 run</a:t>
            </a:r>
          </a:p>
          <a:p>
            <a:pPr marL="0" indent="0">
              <a:buNone/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PVM2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#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sysbench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--</a:t>
            </a:r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num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-threads=4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--test=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cpu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--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cpu-max-prime-60000 run</a:t>
            </a:r>
          </a:p>
          <a:p>
            <a:pPr marL="0" indent="0">
              <a:buNone/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</a:p>
          <a:p>
            <a:pPr marL="0" indent="0">
              <a:buNone/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</a:p>
          <a:p>
            <a:pPr marL="0" indent="0">
              <a:buNone/>
            </a:pP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25BDA2-E6A9-4C53-BBC1-F2E5FE9C7370}" type="slidenum">
              <a:rPr lang="ko-KR" altLang="en-US" smtClean="0"/>
              <a:pPr>
                <a:defRPr/>
              </a:pPr>
              <a:t>3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Distributed and Cloud Computing LAB</a:t>
            </a:r>
            <a:endParaRPr lang="en-US" altLang="ko-KR" dirty="0"/>
          </a:p>
        </p:txBody>
      </p:sp>
      <p:sp>
        <p:nvSpPr>
          <p:cNvPr id="6" name="제목 1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Franklin Gothic Heavy" pitchFamily="34" charset="0"/>
                <a:ea typeface="휴먼둥근헤드라인" pitchFamily="18" charset="-127"/>
                <a:cs typeface="+mj-cs"/>
              </a:defRPr>
            </a:lvl1pPr>
            <a:lvl2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2pPr>
            <a:lvl3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3pPr>
            <a:lvl4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4pPr>
            <a:lvl5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4572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algn="l"/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 – Dynamic vCPU Allocation Module</a:t>
            </a:r>
            <a:endParaRPr lang="ko-KR" altLang="en-US" sz="2000" b="1" kern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5425" y="3670300"/>
            <a:ext cx="3053532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err="1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가상머신</a:t>
            </a:r>
            <a:r>
              <a:rPr lang="ko-KR" altLang="en-US" sz="14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자원</a:t>
            </a:r>
            <a:r>
              <a:rPr lang="en-US" altLang="ko-KR" sz="14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en-US" altLang="ko-KR" sz="1400" b="1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91" y="4186213"/>
            <a:ext cx="6924675" cy="7048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5425" y="4899562"/>
            <a:ext cx="3053532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[Cap/weight]</a:t>
            </a:r>
            <a:endParaRPr lang="en-US" altLang="ko-KR" sz="1400" b="1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91" y="5409178"/>
            <a:ext cx="50101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059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25BDA2-E6A9-4C53-BBC1-F2E5FE9C7370}" type="slidenum">
              <a:rPr lang="ko-KR" altLang="en-US" smtClean="0"/>
              <a:pPr>
                <a:defRPr/>
              </a:pPr>
              <a:t>4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Distributed and Cloud Computing LAB</a:t>
            </a:r>
            <a:endParaRPr lang="en-US" altLang="ko-KR" dirty="0"/>
          </a:p>
        </p:txBody>
      </p:sp>
      <p:sp>
        <p:nvSpPr>
          <p:cNvPr id="6" name="제목 1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Franklin Gothic Heavy" pitchFamily="34" charset="0"/>
                <a:ea typeface="휴먼둥근헤드라인" pitchFamily="18" charset="-127"/>
                <a:cs typeface="+mj-cs"/>
              </a:defRPr>
            </a:lvl1pPr>
            <a:lvl2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2pPr>
            <a:lvl3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3pPr>
            <a:lvl4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4pPr>
            <a:lvl5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4572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algn="l"/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 – Dynamic vCPU Allocation Module</a:t>
            </a:r>
            <a:endParaRPr lang="ko-KR" altLang="en-US" sz="2000" b="1" kern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6896" y="1479008"/>
            <a:ext cx="53379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가상머신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작업에 따른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CPU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사용률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DVAM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모듈 수행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X]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22" y="1936655"/>
            <a:ext cx="8909274" cy="257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360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25BDA2-E6A9-4C53-BBC1-F2E5FE9C7370}" type="slidenum">
              <a:rPr lang="ko-KR" altLang="en-US" smtClean="0"/>
              <a:pPr>
                <a:defRPr/>
              </a:pPr>
              <a:t>5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Distributed and Cloud Computing LAB</a:t>
            </a:r>
            <a:endParaRPr lang="en-US" altLang="ko-KR" dirty="0"/>
          </a:p>
        </p:txBody>
      </p:sp>
      <p:sp>
        <p:nvSpPr>
          <p:cNvPr id="6" name="제목 1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Franklin Gothic Heavy" pitchFamily="34" charset="0"/>
                <a:ea typeface="휴먼둥근헤드라인" pitchFamily="18" charset="-127"/>
                <a:cs typeface="+mj-cs"/>
              </a:defRPr>
            </a:lvl1pPr>
            <a:lvl2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2pPr>
            <a:lvl3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3pPr>
            <a:lvl4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4pPr>
            <a:lvl5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4572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algn="l"/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 – Dynamic vCPU Allocation Module</a:t>
            </a:r>
            <a:endParaRPr lang="ko-KR" altLang="en-US" sz="2000" b="1" kern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8574" y="1287700"/>
            <a:ext cx="785051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기본 인터페이스는 시간</a:t>
            </a:r>
            <a:r>
              <a:rPr lang="en-US" altLang="ko-KR" sz="12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가상머신의 자원 상태</a:t>
            </a:r>
            <a:r>
              <a:rPr lang="en-US" altLang="ko-KR" sz="12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가상머신의 개수를 출력한다</a:t>
            </a:r>
            <a:r>
              <a:rPr lang="en-US" altLang="ko-KR" sz="12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현재 </a:t>
            </a:r>
            <a:r>
              <a:rPr lang="ko-KR" altLang="en-US" sz="1200" b="1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가상머신의</a:t>
            </a:r>
            <a:r>
              <a:rPr lang="ko-KR" altLang="en-US" sz="12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자원 </a:t>
            </a:r>
            <a:r>
              <a:rPr lang="ko-KR" altLang="en-US" sz="12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상태는</a:t>
            </a:r>
            <a:r>
              <a:rPr lang="en-US" altLang="ko-KR" sz="12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가상머신</a:t>
            </a:r>
            <a:r>
              <a:rPr lang="ko-KR" altLang="en-US" sz="12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ID, </a:t>
            </a:r>
            <a:r>
              <a:rPr lang="ko-KR" altLang="en-US" sz="1200" b="1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가상머신</a:t>
            </a:r>
            <a:r>
              <a:rPr lang="ko-KR" altLang="en-US" sz="12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이름</a:t>
            </a:r>
            <a:r>
              <a:rPr lang="en-US" altLang="ko-KR" sz="12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CPU </a:t>
            </a:r>
            <a:r>
              <a:rPr lang="ko-KR" altLang="en-US" sz="12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사용률</a:t>
            </a:r>
            <a:r>
              <a:rPr lang="en-US" altLang="ko-KR" sz="12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현재 </a:t>
            </a:r>
            <a:r>
              <a:rPr lang="en-US" altLang="ko-KR" sz="12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VCPU </a:t>
            </a:r>
            <a:r>
              <a:rPr lang="ko-KR" altLang="en-US" sz="12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개수이다</a:t>
            </a:r>
            <a:r>
              <a:rPr lang="en-US" altLang="ko-KR" sz="12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2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DVAM</a:t>
            </a:r>
            <a:r>
              <a:rPr lang="ko-KR" altLang="en-US" sz="12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은 재 할당이 일어난 가상머신만 재 할당 된 </a:t>
            </a:r>
            <a:r>
              <a:rPr lang="en-US" altLang="ko-KR" sz="12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vCPU</a:t>
            </a:r>
            <a:r>
              <a:rPr lang="ko-KR" altLang="en-US" sz="12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출력한다</a:t>
            </a:r>
            <a:r>
              <a:rPr lang="en-US" altLang="ko-KR" sz="12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작업이 없는 </a:t>
            </a:r>
            <a:r>
              <a:rPr lang="ko-KR" altLang="en-US" sz="1200" b="1" dirty="0" err="1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가상머신은</a:t>
            </a:r>
            <a:r>
              <a:rPr lang="ko-KR" altLang="en-US" sz="12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재 할당이 안 일어난다</a:t>
            </a:r>
            <a:r>
              <a:rPr lang="en-US" altLang="ko-KR" sz="12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200" b="1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200" b="1" dirty="0" smtClean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200" b="1" dirty="0" smtClean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200" b="1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200" b="1" dirty="0" smtClean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200" b="1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200" b="1" dirty="0" smtClean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200" b="1" dirty="0" smtClean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200" b="1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200" b="1" dirty="0" smtClean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200" b="1" dirty="0" smtClean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200" b="1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61467" y="5334337"/>
            <a:ext cx="33112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DVAM </a:t>
            </a:r>
            <a:r>
              <a:rPr lang="ko-KR" altLang="en-US" sz="14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실행 화면 </a:t>
            </a:r>
            <a:r>
              <a:rPr lang="en-US" altLang="ko-KR" sz="14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err="1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테스크</a:t>
            </a:r>
            <a:r>
              <a:rPr lang="ko-KR" altLang="en-US" sz="14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실행 전</a:t>
            </a:r>
            <a:r>
              <a:rPr lang="en-US" altLang="ko-KR" sz="14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b="1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688" y="2938294"/>
            <a:ext cx="44196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2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25BDA2-E6A9-4C53-BBC1-F2E5FE9C7370}" type="slidenum">
              <a:rPr lang="ko-KR" altLang="en-US" smtClean="0"/>
              <a:pPr>
                <a:defRPr/>
              </a:pPr>
              <a:t>6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Distributed and Cloud Computing LAB</a:t>
            </a:r>
            <a:endParaRPr lang="en-US" altLang="ko-KR" dirty="0"/>
          </a:p>
        </p:txBody>
      </p:sp>
      <p:sp>
        <p:nvSpPr>
          <p:cNvPr id="6" name="제목 1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Franklin Gothic Heavy" pitchFamily="34" charset="0"/>
                <a:ea typeface="휴먼둥근헤드라인" pitchFamily="18" charset="-127"/>
                <a:cs typeface="+mj-cs"/>
              </a:defRPr>
            </a:lvl1pPr>
            <a:lvl2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2pPr>
            <a:lvl3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3pPr>
            <a:lvl4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4pPr>
            <a:lvl5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4572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algn="l"/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 – Dynamic vCPU Allocation Module</a:t>
            </a:r>
            <a:endParaRPr lang="ko-KR" altLang="en-US" sz="2000" b="1" kern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803" y="1145031"/>
            <a:ext cx="33112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DVAM </a:t>
            </a:r>
            <a:r>
              <a:rPr lang="ko-KR" altLang="en-US" sz="14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실행 화면 </a:t>
            </a:r>
            <a:r>
              <a:rPr lang="en-US" altLang="ko-KR" sz="14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err="1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테스크</a:t>
            </a:r>
            <a:r>
              <a:rPr lang="ko-KR" altLang="en-US" sz="14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실행 중</a:t>
            </a:r>
            <a:r>
              <a:rPr lang="en-US" altLang="ko-KR" sz="14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b="1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804" y="3710805"/>
            <a:ext cx="33367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DVAM </a:t>
            </a:r>
            <a:r>
              <a:rPr lang="ko-KR" altLang="en-US" sz="14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구동 화면</a:t>
            </a:r>
            <a:r>
              <a:rPr lang="en-US" altLang="ko-KR" sz="14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err="1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테스크</a:t>
            </a:r>
            <a:r>
              <a:rPr lang="ko-KR" altLang="en-US" sz="14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실행 중</a:t>
            </a:r>
            <a:r>
              <a:rPr lang="en-US" altLang="ko-KR" sz="14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b="1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31082" y="2219381"/>
            <a:ext cx="52955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200" b="1" dirty="0" err="1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가상머신에</a:t>
            </a:r>
            <a:r>
              <a:rPr lang="ko-KR" altLang="en-US" sz="12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대하여</a:t>
            </a:r>
            <a:r>
              <a:rPr lang="en-US" altLang="ko-KR" sz="12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DVAM</a:t>
            </a:r>
            <a:r>
              <a:rPr lang="ko-KR" altLang="en-US" sz="12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2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CPU </a:t>
            </a:r>
            <a:r>
              <a:rPr lang="ko-KR" altLang="en-US" sz="12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이용률에 따라 </a:t>
            </a:r>
            <a:r>
              <a:rPr lang="en-US" altLang="ko-KR" sz="12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VCPU</a:t>
            </a:r>
            <a:r>
              <a:rPr lang="ko-KR" altLang="en-US" sz="12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재 할당 한다</a:t>
            </a:r>
            <a:r>
              <a:rPr lang="en-US" altLang="ko-KR" sz="12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DVAM</a:t>
            </a:r>
            <a:r>
              <a:rPr lang="ko-KR" altLang="en-US" sz="12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은 기존 </a:t>
            </a:r>
            <a:r>
              <a:rPr lang="en-US" altLang="ko-KR" sz="12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VCPU</a:t>
            </a:r>
            <a:r>
              <a:rPr lang="ko-KR" altLang="en-US" sz="12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와 재 할당 될 </a:t>
            </a:r>
            <a:r>
              <a:rPr lang="en-US" altLang="ko-KR" sz="12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VCPU</a:t>
            </a:r>
            <a:r>
              <a:rPr lang="ko-KR" altLang="en-US" sz="12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개수가 같으면 재 할당하지 않는다</a:t>
            </a:r>
            <a:r>
              <a:rPr lang="en-US" altLang="ko-KR" sz="12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11" y="1703482"/>
            <a:ext cx="3053942" cy="195512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11" y="4178497"/>
            <a:ext cx="3124761" cy="209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607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25BDA2-E6A9-4C53-BBC1-F2E5FE9C7370}" type="slidenum">
              <a:rPr lang="ko-KR" altLang="en-US" smtClean="0"/>
              <a:pPr>
                <a:defRPr/>
              </a:pPr>
              <a:t>7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Distributed and Cloud Computing LAB</a:t>
            </a:r>
            <a:endParaRPr lang="en-US" altLang="ko-KR" dirty="0"/>
          </a:p>
        </p:txBody>
      </p:sp>
      <p:sp>
        <p:nvSpPr>
          <p:cNvPr id="6" name="제목 1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Franklin Gothic Heavy" pitchFamily="34" charset="0"/>
                <a:ea typeface="휴먼둥근헤드라인" pitchFamily="18" charset="-127"/>
                <a:cs typeface="+mj-cs"/>
              </a:defRPr>
            </a:lvl1pPr>
            <a:lvl2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2pPr>
            <a:lvl3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3pPr>
            <a:lvl4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4pPr>
            <a:lvl5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4572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algn="l"/>
            <a:r>
              <a:rPr lang="en-US" altLang="ko-KR" sz="2000" b="1" kern="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Project – Dynamic vCPU 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z="2000" b="1" kern="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llocation Module</a:t>
            </a:r>
            <a:endParaRPr lang="ko-KR" altLang="en-US" sz="2000" b="1" kern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2385" y="3930892"/>
            <a:ext cx="66483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DVAM </a:t>
            </a:r>
            <a:r>
              <a:rPr lang="ko-KR" altLang="en-US" sz="14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실행 화면 </a:t>
            </a:r>
            <a:r>
              <a:rPr lang="en-US" altLang="ko-KR" sz="14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err="1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테스크</a:t>
            </a:r>
            <a:r>
              <a:rPr lang="ko-KR" altLang="en-US" sz="14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실행 종료</a:t>
            </a:r>
            <a:r>
              <a:rPr lang="en-US" altLang="ko-KR" sz="14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두 </a:t>
            </a:r>
            <a:r>
              <a:rPr lang="ko-KR" altLang="en-US" sz="1400" b="1" dirty="0" err="1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가상머신의</a:t>
            </a:r>
            <a:r>
              <a:rPr lang="ko-KR" altLang="en-US" sz="14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작업이 종료된 상태</a:t>
            </a:r>
            <a:r>
              <a:rPr lang="en-US" altLang="ko-KR" sz="14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b="1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43994" y="5024128"/>
            <a:ext cx="5295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 err="1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가상머신의</a:t>
            </a:r>
            <a:r>
              <a:rPr lang="ko-KR" altLang="en-US" sz="12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작업이 끝나면</a:t>
            </a:r>
            <a:r>
              <a:rPr lang="en-US" altLang="ko-KR" sz="12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기존의 </a:t>
            </a:r>
            <a:r>
              <a:rPr lang="en-US" altLang="ko-KR" sz="12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VCPU</a:t>
            </a:r>
            <a:r>
              <a:rPr lang="ko-KR" altLang="en-US" sz="12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개수로</a:t>
            </a:r>
            <a:endParaRPr lang="en-US" altLang="ko-KR" sz="1200" b="1" dirty="0" smtClean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다시 할당 한다</a:t>
            </a:r>
            <a:r>
              <a:rPr lang="en-US" altLang="ko-KR" sz="12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2313" y="1235232"/>
            <a:ext cx="550579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DVAM </a:t>
            </a:r>
            <a:r>
              <a:rPr lang="ko-KR" altLang="en-US" sz="14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구동 화면</a:t>
            </a:r>
            <a:r>
              <a:rPr lang="en-US" altLang="ko-KR" sz="14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err="1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테스크</a:t>
            </a:r>
            <a:r>
              <a:rPr lang="ko-KR" altLang="en-US" sz="14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실행 중</a:t>
            </a:r>
            <a:r>
              <a:rPr lang="en-US" altLang="ko-KR" sz="14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pvm2</a:t>
            </a:r>
            <a:r>
              <a:rPr lang="ko-KR" altLang="en-US" sz="14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  <a:r>
              <a:rPr lang="ko-KR" altLang="en-US" sz="14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작업이 종료된 상태</a:t>
            </a:r>
            <a:r>
              <a:rPr lang="en-US" altLang="ko-KR" sz="14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b="1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43994" y="2296256"/>
            <a:ext cx="5295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한 </a:t>
            </a:r>
            <a:r>
              <a:rPr lang="ko-KR" altLang="en-US" sz="1200" b="1" dirty="0" err="1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가상머신의</a:t>
            </a:r>
            <a:r>
              <a:rPr lang="ko-KR" altLang="en-US" sz="12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작업이</a:t>
            </a:r>
            <a:r>
              <a:rPr lang="en-US" altLang="ko-KR" sz="12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종료될 시</a:t>
            </a:r>
            <a:r>
              <a:rPr lang="en-US" altLang="ko-KR" sz="12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DVAM</a:t>
            </a:r>
            <a:r>
              <a:rPr lang="ko-KR" altLang="en-US" sz="12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은</a:t>
            </a:r>
            <a:endParaRPr lang="en-US" altLang="ko-KR" sz="1200" b="1" dirty="0" smtClean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작업 진행 중인 </a:t>
            </a:r>
            <a:r>
              <a:rPr lang="ko-KR" altLang="en-US" sz="1200" b="1" dirty="0" err="1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가상머신</a:t>
            </a:r>
            <a:r>
              <a:rPr lang="ko-KR" altLang="en-US" sz="1200" b="1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  <a:r>
              <a:rPr lang="ko-KR" altLang="en-US" sz="12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DVAM</a:t>
            </a:r>
            <a:r>
              <a:rPr lang="ko-KR" altLang="en-US" sz="12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수행한다</a:t>
            </a:r>
            <a:r>
              <a:rPr lang="en-US" altLang="ko-KR" sz="12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84" y="1715918"/>
            <a:ext cx="3228698" cy="205608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384" y="4505278"/>
            <a:ext cx="3229289" cy="184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359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25BDA2-E6A9-4C53-BBC1-F2E5FE9C7370}" type="slidenum">
              <a:rPr lang="ko-KR" altLang="en-US" smtClean="0"/>
              <a:pPr>
                <a:defRPr/>
              </a:pPr>
              <a:t>8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Distributed and Cloud Computing LAB</a:t>
            </a: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389605" y="1079687"/>
            <a:ext cx="18473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kumimoji="0" lang="ko-KR" altLang="en-US" sz="1600" dirty="0">
              <a:solidFill>
                <a:prstClr val="black"/>
              </a:solidFill>
              <a:effectLst/>
              <a:latin typeface="맑은 고딕"/>
              <a:ea typeface="맑은 고딕"/>
            </a:endParaRPr>
          </a:p>
          <a:p>
            <a:pPr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kumimoji="0" lang="ko-KR" altLang="en-US" sz="1600" dirty="0" smtClean="0">
              <a:solidFill>
                <a:prstClr val="black"/>
              </a:solidFill>
              <a:effectLst/>
              <a:latin typeface="맑은 고딕"/>
              <a:ea typeface="맑은 고딕"/>
            </a:endParaRPr>
          </a:p>
          <a:p>
            <a:pPr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kumimoji="0" lang="ko-KR" altLang="en-US" sz="1600" dirty="0">
              <a:solidFill>
                <a:prstClr val="black"/>
              </a:solidFill>
              <a:effectLst/>
              <a:latin typeface="맑은 고딕"/>
              <a:ea typeface="맑은 고딕"/>
            </a:endParaRPr>
          </a:p>
          <a:p>
            <a:pPr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kumimoji="0" lang="ko-KR" altLang="en-US" sz="1600" dirty="0" smtClean="0">
              <a:solidFill>
                <a:prstClr val="black"/>
              </a:solidFill>
              <a:effectLst/>
              <a:latin typeface="맑은 고딕"/>
              <a:ea typeface="맑은 고딕"/>
            </a:endParaRPr>
          </a:p>
          <a:p>
            <a:pPr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altLang="ko-KR" sz="1600" dirty="0">
              <a:solidFill>
                <a:prstClr val="black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" y="47300"/>
            <a:ext cx="9144000" cy="946788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8574" y="1287700"/>
            <a:ext cx="785051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결과물</a:t>
            </a:r>
            <a:endParaRPr lang="en-US" altLang="ko-KR" sz="1200" b="1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à"/>
            </a:pPr>
            <a:r>
              <a:rPr lang="ko-KR" altLang="en-US" sz="12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보고서</a:t>
            </a:r>
            <a:r>
              <a:rPr lang="en-US" altLang="ko-KR" sz="12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2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코드</a:t>
            </a:r>
            <a:r>
              <a:rPr lang="en-US" altLang="ko-KR" sz="12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(c</a:t>
            </a:r>
            <a:r>
              <a:rPr lang="ko-KR" altLang="en-US" sz="12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파일</a:t>
            </a:r>
            <a:r>
              <a:rPr lang="en-US" altLang="ko-KR" sz="12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2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실행파일</a:t>
            </a:r>
            <a:r>
              <a:rPr lang="en-US" altLang="ko-KR" sz="12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200" b="1" dirty="0" smtClean="0">
              <a:effectLst/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171450" indent="-1714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유의사항</a:t>
            </a:r>
            <a:endParaRPr lang="en-US" altLang="ko-KR" sz="1200" b="1" dirty="0" smtClean="0">
              <a:effectLst/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2860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sz="12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C</a:t>
            </a:r>
            <a:r>
              <a:rPr lang="ko-KR" altLang="en-US" sz="12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파일 주석</a:t>
            </a:r>
            <a:r>
              <a:rPr lang="en-US" altLang="ko-KR" sz="12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</a:t>
            </a:r>
            <a:r>
              <a:rPr lang="en-US" altLang="ko-KR" sz="12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C</a:t>
            </a:r>
            <a:r>
              <a:rPr lang="ko-KR" altLang="en-US" sz="12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파일 상단에 </a:t>
            </a:r>
            <a:r>
              <a:rPr lang="en-US" altLang="ko-KR" sz="1200" b="1" dirty="0" err="1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gcc</a:t>
            </a:r>
            <a:r>
              <a:rPr lang="ko-KR" altLang="en-US" sz="12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2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명령어 주석 넣기</a:t>
            </a:r>
            <a:r>
              <a:rPr lang="en-US" altLang="ko-KR" sz="12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</a:p>
          <a:p>
            <a:pPr marL="22860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2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보고서의 내용 중</a:t>
            </a:r>
            <a:r>
              <a:rPr lang="en-US" altLang="ko-KR" sz="12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2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모듈 구동 전과 후의 </a:t>
            </a:r>
            <a:r>
              <a:rPr lang="ko-KR" altLang="en-US" sz="1200" b="1" dirty="0" err="1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가상머신</a:t>
            </a:r>
            <a:r>
              <a:rPr lang="en-US" altLang="ko-KR" sz="12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2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작업</a:t>
            </a:r>
            <a:r>
              <a:rPr lang="en-US" altLang="ko-KR" sz="12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</a:t>
            </a:r>
            <a:r>
              <a:rPr lang="en-US" altLang="ko-KR" sz="1200" b="1" dirty="0" err="1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sysbench</a:t>
            </a:r>
            <a:r>
              <a:rPr lang="en-US" altLang="ko-KR" sz="12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 </a:t>
            </a:r>
            <a:r>
              <a:rPr lang="ko-KR" altLang="en-US" sz="12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결과 비교는 필수로 넣을 것</a:t>
            </a:r>
            <a:endParaRPr lang="en-US" altLang="ko-KR" sz="1200" b="1" dirty="0" smtClean="0">
              <a:effectLst/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2860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2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코드및 실행파일</a:t>
            </a:r>
            <a:r>
              <a:rPr lang="en-US" altLang="ko-KR" sz="12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2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보고서</a:t>
            </a:r>
            <a:r>
              <a:rPr lang="en-US" altLang="ko-KR" sz="12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2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학번</a:t>
            </a:r>
            <a:r>
              <a:rPr lang="en-US" altLang="ko-KR" sz="12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_</a:t>
            </a:r>
            <a:r>
              <a:rPr lang="ko-KR" altLang="en-US" sz="12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이름</a:t>
            </a:r>
            <a:r>
              <a:rPr lang="en-US" altLang="ko-KR" sz="12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  <a:r>
              <a:rPr lang="ko-KR" altLang="en-US" sz="12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는 학번 폴더 안에 저장하여 폴더 압축 후 제출</a:t>
            </a:r>
            <a:endParaRPr lang="en-US" altLang="ko-KR" sz="1200" b="1" dirty="0" smtClean="0">
              <a:effectLst/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200" b="1" dirty="0" smtClean="0">
              <a:effectLst/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200" b="1" dirty="0" smtClean="0">
              <a:effectLst/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171450" indent="-1714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à"/>
            </a:pPr>
            <a:endParaRPr lang="en-US" altLang="ko-KR" sz="1200" b="1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171450" indent="-1714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2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tip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dirty="0" err="1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popen</a:t>
            </a:r>
            <a:r>
              <a:rPr lang="en-US" altLang="ko-KR" sz="12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(), </a:t>
            </a:r>
            <a:r>
              <a:rPr lang="en-US" altLang="ko-KR" sz="1200" b="1" dirty="0" err="1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fgets</a:t>
            </a:r>
            <a:r>
              <a:rPr lang="en-US" altLang="ko-KR" sz="12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(), </a:t>
            </a:r>
            <a:r>
              <a:rPr lang="en-US" altLang="ko-KR" sz="1200" b="1" dirty="0" err="1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sscanf</a:t>
            </a:r>
            <a:r>
              <a:rPr lang="en-US" altLang="ko-KR" sz="12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(), </a:t>
            </a:r>
            <a:r>
              <a:rPr lang="en-US" altLang="ko-KR" sz="1200" b="1" dirty="0" err="1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strcmp</a:t>
            </a:r>
            <a:r>
              <a:rPr lang="en-US" altLang="ko-KR" sz="12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endParaRPr lang="en-US" altLang="ko-KR" sz="1200" b="1" dirty="0" smtClean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200" b="1" dirty="0" smtClean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200" b="1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200" b="1" dirty="0" smtClean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200" b="1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200" b="1" dirty="0" smtClean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200" b="1" dirty="0" smtClean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200" b="1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200" b="1" dirty="0" smtClean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200" b="1" dirty="0" smtClean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200" b="1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05" y="3367320"/>
            <a:ext cx="3733800" cy="3714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297" y="3288863"/>
            <a:ext cx="3806792" cy="52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33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W 뉴딜_1">
  <a:themeElements>
    <a:clrScheme name="네트워크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네트워크">
      <a:majorFont>
        <a:latin typeface="HY헤드라인M"/>
        <a:ea typeface="HY헤드라인M"/>
        <a:cs typeface=""/>
      </a:majorFont>
      <a:minorFont>
        <a:latin typeface="Arial"/>
        <a:ea typeface="휴먼엑스포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7B6A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헤드라인M" pitchFamily="18" charset="-127"/>
            <a:ea typeface="HY헤드라인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7B6A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헤드라인M" pitchFamily="18" charset="-127"/>
            <a:ea typeface="HY헤드라인M" pitchFamily="18" charset="-127"/>
          </a:defRPr>
        </a:defPPr>
      </a:lstStyle>
    </a:lnDef>
  </a:objectDefaults>
  <a:extraClrSchemeLst>
    <a:extraClrScheme>
      <a:clrScheme name="네트워크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트워크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트워크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트워크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트워크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트워크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네트워크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네트워크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네트워크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네트워크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네트워크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네트워크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 뉴딜_1</Template>
  <TotalTime>78202</TotalTime>
  <Words>387</Words>
  <Application>Microsoft Office PowerPoint</Application>
  <PresentationFormat>화면 슬라이드 쇼(4:3)</PresentationFormat>
  <Paragraphs>99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9" baseType="lpstr">
      <vt:lpstr>HY울릉도B</vt:lpstr>
      <vt:lpstr>HY헤드라인M</vt:lpstr>
      <vt:lpstr>굴림</vt:lpstr>
      <vt:lpstr>맑은 고딕</vt:lpstr>
      <vt:lpstr>휴먼둥근헤드라인</vt:lpstr>
      <vt:lpstr>Arial</vt:lpstr>
      <vt:lpstr>Franklin Gothic Heavy</vt:lpstr>
      <vt:lpstr>Tahoma</vt:lpstr>
      <vt:lpstr>Times New Roman</vt:lpstr>
      <vt:lpstr>Wingdings</vt:lpstr>
      <vt:lpstr>SW 뉴딜_1</vt:lpstr>
      <vt:lpstr>PowerPoint 프레젠테이션</vt:lpstr>
      <vt:lpstr>PowerPoint 프레젠테이션</vt:lpstr>
      <vt:lpstr>Project – Dynamic vCPU Allocation Module</vt:lpstr>
      <vt:lpstr>Project – Dynamic vCPU Allocation Module</vt:lpstr>
      <vt:lpstr>Project – Dynamic vCPU Allocation Module</vt:lpstr>
      <vt:lpstr>Project – Dynamic vCPU Allocation Module</vt:lpstr>
      <vt:lpstr>Project – Dynamic vCPU Allocation Module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유‧무선 그리드 SW 기반 MDS 및 OCT 가속화 기술 개발</dc:title>
  <dc:creator>Heonchang Yu</dc:creator>
  <cp:lastModifiedBy>Lee jaehak</cp:lastModifiedBy>
  <cp:revision>3382</cp:revision>
  <cp:lastPrinted>2017-11-27T08:30:16Z</cp:lastPrinted>
  <dcterms:created xsi:type="dcterms:W3CDTF">2009-06-18T08:34:17Z</dcterms:created>
  <dcterms:modified xsi:type="dcterms:W3CDTF">2018-10-21T23:17:15Z</dcterms:modified>
</cp:coreProperties>
</file>