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276" r:id="rId2"/>
    <p:sldId id="277" r:id="rId3"/>
    <p:sldId id="256" r:id="rId4"/>
    <p:sldId id="257" r:id="rId5"/>
    <p:sldId id="280" r:id="rId6"/>
    <p:sldId id="279" r:id="rId7"/>
    <p:sldId id="258" r:id="rId8"/>
    <p:sldId id="259" r:id="rId9"/>
    <p:sldId id="260" r:id="rId10"/>
    <p:sldId id="2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3" r:id="rId20"/>
  </p:sldIdLst>
  <p:sldSz cx="9144000" cy="6858000" type="screen4x3"/>
  <p:notesSz cx="9939338" cy="680720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86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orient="horz" pos="2144" userDrawn="1">
          <p15:clr>
            <a:srgbClr val="A4A3A4"/>
          </p15:clr>
        </p15:guide>
        <p15:guide id="4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0810B8"/>
    <a:srgbClr val="003399"/>
    <a:srgbClr val="960000"/>
    <a:srgbClr val="FFFAEB"/>
    <a:srgbClr val="FFF2C9"/>
    <a:srgbClr val="2B0019"/>
    <a:srgbClr val="CCECFF"/>
    <a:srgbClr val="0D4DAB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0614" autoAdjust="0"/>
  </p:normalViewPr>
  <p:slideViewPr>
    <p:cSldViewPr snapToGrid="0">
      <p:cViewPr varScale="1">
        <p:scale>
          <a:sx n="114" d="100"/>
          <a:sy n="114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80" y="-90"/>
      </p:cViewPr>
      <p:guideLst>
        <p:guide orient="horz" pos="1486"/>
        <p:guide pos="4608"/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7" y="0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r">
              <a:defRPr sz="1200"/>
            </a:lvl1pPr>
          </a:lstStyle>
          <a:p>
            <a:fld id="{4F42C20E-08E8-4CDA-84F4-04402541A603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5" y="6465658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7" y="6465658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r">
              <a:defRPr sz="1200"/>
            </a:lvl1pPr>
          </a:lstStyle>
          <a:p>
            <a:fld id="{818B9A0C-962D-42EA-8268-0105F17573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0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9997" y="0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2012" cy="255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935" y="3233420"/>
            <a:ext cx="7951470" cy="306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465658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9997" y="6465658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1310EE6C-1563-476C-9A46-617719031F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61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922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880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67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98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74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538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44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59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56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07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548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05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246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24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3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338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398816"/>
            <a:ext cx="9144000" cy="1679472"/>
          </a:xfrm>
          <a:prstGeom prst="rect">
            <a:avLst/>
          </a:prstGeom>
          <a:gradFill rotWithShape="1">
            <a:gsLst>
              <a:gs pos="0">
                <a:srgbClr val="8F0019"/>
              </a:gs>
              <a:gs pos="100000">
                <a:srgbClr val="8F0019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2730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2698750" y="2708275"/>
            <a:ext cx="6121400" cy="1470025"/>
          </a:xfrm>
        </p:spPr>
        <p:txBody>
          <a:bodyPr/>
          <a:lstStyle>
            <a:lvl1pPr>
              <a:defRPr sz="30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altLang="ko-KR" dirty="0"/>
          </a:p>
        </p:txBody>
      </p:sp>
      <p:sp>
        <p:nvSpPr>
          <p:cNvPr id="7273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250825" y="5492750"/>
            <a:ext cx="3744913" cy="1320800"/>
          </a:xfrm>
        </p:spPr>
        <p:txBody>
          <a:bodyPr/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Click to edit Master subtitle style</a:t>
            </a:r>
            <a:endParaRPr lang="en-US" altLang="ko-KR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79C4450-183E-465F-B150-A66F8CE8BB1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5234" name="Picture 2" descr="C:\Documents and Settings\SungHo Chin\바탕 화면\SW 뉴딜 제안서\PPT\logo&amp;ui(2)\globalsymbol_koreng2_larg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99" y="373500"/>
            <a:ext cx="2134743" cy="577397"/>
          </a:xfrm>
          <a:prstGeom prst="rect">
            <a:avLst/>
          </a:prstGeom>
          <a:noFill/>
        </p:spPr>
      </p:pic>
      <p:pic>
        <p:nvPicPr>
          <p:cNvPr id="9" name="Picture 2" descr="C:\Users\user\Desktop\ik정보대학20160616\1. 김인기 20150301-\20150301-\1. 전교공통\라. 각종 양식지\18. 학교 앰블럼 등 basic_UI_file\jpeg -KU-The-Futur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99" y="411600"/>
            <a:ext cx="1868891" cy="4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113"/>
            <a:ext cx="9144000" cy="946788"/>
          </a:xfrm>
        </p:spPr>
        <p:txBody>
          <a:bodyPr/>
          <a:lstStyle>
            <a:lvl1pPr algn="ctr">
              <a:defRPr sz="3200">
                <a:latin typeface="Franklin Gothic Heavy" pitchFamily="34" charset="0"/>
                <a:ea typeface="휴먼둥근헤드라인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 b="0">
                <a:latin typeface="Tahoma" pitchFamily="34" charset="0"/>
                <a:cs typeface="Tahoma" pitchFamily="34" charset="0"/>
              </a:defRPr>
            </a:lvl1pPr>
            <a:lvl2pPr marL="381600">
              <a:defRPr sz="2300" b="0" baseline="0">
                <a:latin typeface="Tahoma" pitchFamily="34" charset="0"/>
                <a:cs typeface="Tahoma" pitchFamily="34" charset="0"/>
              </a:defRPr>
            </a:lvl2pPr>
            <a:lvl3pPr marL="576000">
              <a:defRPr sz="2000" b="0" baseline="0">
                <a:latin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30829" y="6534149"/>
            <a:ext cx="1579371" cy="333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-29705" y="6561364"/>
            <a:ext cx="3760787" cy="295274"/>
          </a:xfrm>
          <a:ln/>
        </p:spPr>
        <p:txBody>
          <a:bodyPr/>
          <a:lstStyle>
            <a:lvl1pPr>
              <a:defRPr sz="110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6467475"/>
            <a:ext cx="9144000" cy="85726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endParaRPr lang="ko-KR" altLang="en-US" dirty="0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5652" y="6546396"/>
            <a:ext cx="151269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DAA1735-9DC2-4DE2-9F55-9572BAC24ED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077913"/>
            <a:ext cx="87137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56075" y="26988"/>
            <a:ext cx="47148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4965" y="6555921"/>
            <a:ext cx="37155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dirty="0" smtClean="0"/>
              <a:t>Distributed and Cloud Computing LAB</a:t>
            </a:r>
            <a:endParaRPr lang="en-US" altLang="ko-KR" dirty="0"/>
          </a:p>
        </p:txBody>
      </p:sp>
      <p:sp>
        <p:nvSpPr>
          <p:cNvPr id="16" name="Rectangle 3"/>
          <p:cNvSpPr>
            <a:spLocks noChangeArrowheads="1"/>
          </p:cNvSpPr>
          <p:nvPr userDrawn="1"/>
        </p:nvSpPr>
        <p:spPr bwMode="auto">
          <a:xfrm>
            <a:off x="228600" y="914400"/>
            <a:ext cx="8705850" cy="152399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3630" y="6539044"/>
            <a:ext cx="181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Y울릉도B" pitchFamily="18" charset="-127"/>
                <a:cs typeface="Times New Roman" panose="02020603050405020304" pitchFamily="18" charset="0"/>
              </a:rPr>
              <a:t>KOREA UNIV.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HY울릉도B" pitchFamily="18" charset="-127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8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26525" y="4046433"/>
            <a:ext cx="3017475" cy="885816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ko-KR" altLang="en-US" sz="1600" dirty="0" err="1" smtClean="0"/>
              <a:t>클라우드</a:t>
            </a:r>
            <a:r>
              <a:rPr lang="ko-KR" altLang="en-US" sz="1600" dirty="0" smtClean="0"/>
              <a:t> 컴퓨팅 실습</a:t>
            </a:r>
            <a:endParaRPr lang="en-US" altLang="ko-KR" sz="1600" dirty="0" smtClean="0"/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2018.05.04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DNCLAB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779525" y="6299543"/>
            <a:ext cx="2133600" cy="476250"/>
          </a:xfrm>
        </p:spPr>
        <p:txBody>
          <a:bodyPr/>
          <a:lstStyle/>
          <a:p>
            <a:pPr>
              <a:defRPr/>
            </a:pPr>
            <a:fld id="{379C4450-183E-465F-B150-A66F8CE8BB11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918" y="2506570"/>
            <a:ext cx="8820150" cy="1470025"/>
          </a:xfrm>
        </p:spPr>
        <p:txBody>
          <a:bodyPr/>
          <a:lstStyle/>
          <a:p>
            <a:pPr algn="ctr"/>
            <a:r>
              <a:rPr lang="en-US" altLang="ko-KR" sz="2400" b="1" dirty="0" smtClean="0">
                <a:effectLst/>
              </a:rPr>
              <a:t>Cloud Computing :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8272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erformance 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easurement Tool -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iperf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927" y="1415674"/>
            <a:ext cx="892233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Pvm1</a:t>
            </a:r>
            <a:endParaRPr lang="en-US" altLang="ko-KR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26" y="3358232"/>
            <a:ext cx="892233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Pvm2</a:t>
            </a:r>
            <a:endParaRPr lang="en-US" altLang="ko-KR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0914" y="3823782"/>
            <a:ext cx="624992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-s</a:t>
            </a:r>
            <a:endParaRPr kumimoji="0" lang="en-US" altLang="ko-KR" b="1" i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914" y="1881224"/>
            <a:ext cx="624992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-w 1000000k –c &lt;your host </a:t>
            </a:r>
            <a:r>
              <a:rPr kumimoji="0" lang="en-US" altLang="ko-KR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</a:t>
            </a: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&gt; -</a:t>
            </a:r>
            <a:r>
              <a:rPr kumimoji="0" lang="en-US" altLang="ko-KR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</a:t>
            </a: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1 –t 120</a:t>
            </a:r>
          </a:p>
        </p:txBody>
      </p:sp>
    </p:spTree>
    <p:extLst>
      <p:ext uri="{BB962C8B-B14F-4D97-AF65-F5344CB8AC3E}">
        <p14:creationId xmlns:p14="http://schemas.microsoft.com/office/powerpoint/2010/main" val="6946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erformance 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easurement Tool -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iperf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96" y="1698235"/>
            <a:ext cx="5387807" cy="16613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96" y="4270781"/>
            <a:ext cx="5418290" cy="1379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154" y="1168427"/>
            <a:ext cx="892233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Host</a:t>
            </a:r>
            <a:endParaRPr lang="en-US" altLang="ko-KR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896" y="3788661"/>
            <a:ext cx="892233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Client</a:t>
            </a:r>
            <a:endParaRPr lang="en-US" altLang="ko-KR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450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info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7" y="1405376"/>
            <a:ext cx="7079593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list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0834" y="544543"/>
            <a:ext cx="843679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1" dirty="0" smtClean="0">
                <a:effectLst/>
                <a:latin typeface="Arial" panose="020B0604020202020204" pitchFamily="34" charset="0"/>
              </a:rPr>
              <a:t>#Xl list &lt;option&gt;</a:t>
            </a:r>
            <a:endParaRPr kumimoji="0" lang="ko-KR" altLang="ko-KR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long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shown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below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instead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presents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JSON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structure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Also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displays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security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labels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verbose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Also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displays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UUIDs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shutdown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reason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security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labels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cpupool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Also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displays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cpupool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belongs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numa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Also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displays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NUMA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affinity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list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8" y="1442998"/>
            <a:ext cx="8280921" cy="13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mem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#Xl mem-set  &lt;domain-id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&gt;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 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&lt;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size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&gt;</a:t>
            </a:r>
            <a:endParaRPr kumimoji="0" lang="en-US" altLang="ko-KR" sz="1600" b="1" i="1" dirty="0" smtClean="0">
              <a:effectLst/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2" y="2643810"/>
            <a:ext cx="7899971" cy="31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#Xl 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-list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i="1" dirty="0" smtClean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#Xl 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-pin &lt;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</a:rPr>
              <a:t>domid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&gt;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 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&lt;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 number&gt; 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&lt;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</a:rPr>
              <a:t>pcpu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 number&gt;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i="1" dirty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#Xl 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-set  &lt;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</a:rPr>
              <a:t>domid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&gt;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 &lt;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 quantity&gt;</a:t>
            </a:r>
          </a:p>
        </p:txBody>
      </p:sp>
    </p:spTree>
    <p:extLst>
      <p:ext uri="{BB962C8B-B14F-4D97-AF65-F5344CB8AC3E}">
        <p14:creationId xmlns:p14="http://schemas.microsoft.com/office/powerpoint/2010/main" val="34697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6" y="1916358"/>
            <a:ext cx="7742470" cy="23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713" y="1259641"/>
            <a:ext cx="26789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dirty="0" smtClean="0">
                <a:effectLst/>
                <a:latin typeface="Arial" panose="020B0604020202020204" pitchFamily="34" charset="0"/>
              </a:rPr>
              <a:t>On Dom-0, command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1" dirty="0" smtClean="0">
                <a:effectLst/>
                <a:latin typeface="Arial" panose="020B0604020202020204" pitchFamily="34" charset="0"/>
              </a:rPr>
              <a:t>#xl </a:t>
            </a:r>
            <a:r>
              <a:rPr kumimoji="0" lang="en-US" altLang="ko-KR" sz="1800" i="1" dirty="0" err="1" smtClean="0">
                <a:effectLst/>
                <a:latin typeface="Arial" panose="020B0604020202020204" pitchFamily="34" charset="0"/>
              </a:rPr>
              <a:t>vcpu</a:t>
            </a:r>
            <a:r>
              <a:rPr kumimoji="0" lang="en-US" altLang="ko-KR" sz="1800" i="1" dirty="0" smtClean="0">
                <a:effectLst/>
                <a:latin typeface="Arial" panose="020B0604020202020204" pitchFamily="34" charset="0"/>
              </a:rPr>
              <a:t>-set pvm1 4</a:t>
            </a:r>
          </a:p>
          <a:p>
            <a:pPr algn="just" eaLnBrk="0" latinLnBrk="0" hangingPunct="0"/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#xl </a:t>
            </a:r>
            <a:r>
              <a:rPr kumimoji="0" lang="en-US" altLang="ko-KR" sz="1800" i="1" dirty="0" err="1">
                <a:effectLst/>
                <a:latin typeface="Arial" panose="020B0604020202020204" pitchFamily="34" charset="0"/>
              </a:rPr>
              <a:t>vcpu</a:t>
            </a:r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-set </a:t>
            </a:r>
            <a:r>
              <a:rPr kumimoji="0" lang="en-US" altLang="ko-KR" sz="1800" i="1" dirty="0" smtClean="0">
                <a:effectLst/>
                <a:latin typeface="Arial" panose="020B0604020202020204" pitchFamily="34" charset="0"/>
              </a:rPr>
              <a:t>pvm2 2</a:t>
            </a:r>
            <a:endParaRPr kumimoji="0" lang="ko-KR" altLang="ko-KR" sz="1800" i="1" dirty="0">
              <a:effectLst/>
              <a:latin typeface="Arial" panose="020B0604020202020204" pitchFamily="34" charset="0"/>
            </a:endParaRPr>
          </a:p>
          <a:p>
            <a:pPr algn="just" eaLnBrk="0" latinLnBrk="0" hangingPunct="0"/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#xl </a:t>
            </a:r>
            <a:r>
              <a:rPr kumimoji="0" lang="en-US" altLang="ko-KR" sz="1800" i="1" dirty="0" err="1">
                <a:effectLst/>
                <a:latin typeface="Arial" panose="020B0604020202020204" pitchFamily="34" charset="0"/>
              </a:rPr>
              <a:t>vcpu</a:t>
            </a:r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-set </a:t>
            </a:r>
            <a:r>
              <a:rPr kumimoji="0" lang="en-US" altLang="ko-KR" sz="1800" i="1" dirty="0" smtClean="0">
                <a:effectLst/>
                <a:latin typeface="Arial" panose="020B0604020202020204" pitchFamily="34" charset="0"/>
              </a:rPr>
              <a:t>pvm3 </a:t>
            </a:r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1</a:t>
            </a:r>
            <a:endParaRPr kumimoji="0" lang="en-US" altLang="ko-KR" sz="1800" i="1" dirty="0" smtClean="0">
              <a:effectLst/>
              <a:latin typeface="Arial" panose="020B0604020202020204" pitchFamily="34" charset="0"/>
            </a:endParaRPr>
          </a:p>
          <a:p>
            <a:pPr algn="just" eaLnBrk="0" latinLnBrk="0" hangingPunct="0"/>
            <a:endParaRPr kumimoji="0" lang="en-US" altLang="ko-KR" sz="1800" i="1" dirty="0"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</a:rPr>
              <a:t>#xl 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</a:rPr>
              <a:t>dmesg</a:t>
            </a:r>
            <a:endParaRPr kumimoji="0" lang="en-US" altLang="ko-KR" sz="1600" b="1" i="1" dirty="0" smtClean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show 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</a:rPr>
              <a:t>xen’s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 kernel log</a:t>
            </a:r>
            <a:endParaRPr kumimoji="0" lang="en-US" altLang="ko-KR" sz="1600" b="1" dirty="0" smtClean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-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dmesg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9" y="2566490"/>
            <a:ext cx="8632608" cy="27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Distributed and Cloud Computing LAB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91227" y="3477086"/>
            <a:ext cx="3704845" cy="618465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accent3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일차</a:t>
            </a:r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Xentool</a:t>
            </a:r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endParaRPr lang="ko-KR" altLang="en-US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91229" y="4371918"/>
            <a:ext cx="3704845" cy="618465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50000">
                <a:schemeClr val="bg1">
                  <a:lumMod val="85000"/>
                  <a:alpha val="70000"/>
                </a:schemeClr>
              </a:gs>
            </a:gsLst>
            <a:lin ang="5400000" scaled="0"/>
          </a:gradFill>
          <a:ln w="25400">
            <a:solidFill>
              <a:schemeClr val="accent3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3</a:t>
            </a:r>
            <a:r>
              <a:rPr lang="ko-KR" altLang="en-US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일차</a:t>
            </a:r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credit scheduler</a:t>
            </a:r>
            <a:endParaRPr lang="ko-KR" altLang="ko-KR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2010" y="254052"/>
            <a:ext cx="2499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ffectLst/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altLang="ko-KR" sz="2400" b="1" dirty="0">
                <a:effectLst/>
                <a:latin typeface="Times New Roman" pitchFamily="18" charset="0"/>
                <a:cs typeface="Times New Roman" pitchFamily="18" charset="0"/>
              </a:rPr>
              <a:t>of Contents</a:t>
            </a:r>
            <a:endParaRPr lang="ko-KR" altLang="en-US" sz="24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1227" y="2563356"/>
            <a:ext cx="3704845" cy="618465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50000">
                <a:schemeClr val="bg1">
                  <a:lumMod val="85000"/>
                  <a:alpha val="70000"/>
                </a:schemeClr>
              </a:gs>
            </a:gsLst>
            <a:lin ang="5400000" scaled="0"/>
          </a:gradFill>
          <a:ln w="25400">
            <a:solidFill>
              <a:schemeClr val="accent3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일차</a:t>
            </a:r>
            <a:r>
              <a:rPr lang="en-US" altLang="ko-KR" sz="1400" b="1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Introduction </a:t>
            </a:r>
            <a:endParaRPr lang="ko-KR" altLang="en-US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981641" y="2622672"/>
            <a:ext cx="8922333" cy="141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6600" i="1" dirty="0" smtClean="0">
                <a:effectLst/>
                <a:latin typeface="맑은 고딕"/>
                <a:ea typeface="맑은 고딕"/>
              </a:rPr>
              <a:t>XL tool</a:t>
            </a:r>
            <a:endParaRPr kumimoji="0" lang="en-US" altLang="ko-KR" sz="6600" i="1" dirty="0"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404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Xl is based on the 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</a:rPr>
              <a:t>xen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-light library(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</a:rPr>
              <a:t>libxl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).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</a:rPr>
              <a:t>Basic guest lifecycle operations 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 create, shutdown, reboot, pause, 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unpaues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, list 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etc</a:t>
            </a:r>
            <a:endParaRPr kumimoji="0" lang="en-US" altLang="ko-KR" sz="1600" b="1" dirty="0" smtClean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Control of CPU scheduler parameters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#xl destroy pvm1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#xl create –c pvm1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#xl reboot –c pvm1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xl </a:t>
            </a:r>
            <a:r>
              <a:rPr kumimoji="0" lang="en-US" altLang="ko-KR" sz="1600" b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console 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pvm1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 smtClean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 smtClean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-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xentool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6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Make pvm2, pvm3 using pvm1.cfg, pvm1.img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At /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etc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/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xen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p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pvm1.cfg pvm2.cfg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cp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pvm1.img pvm2.img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And then, modify the pvm2.cfg</a:t>
            </a: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– make VM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5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Guest name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=‘pvm1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  </a:t>
            </a:r>
            <a:r>
              <a:rPr lang="en-US" altLang="ko-KR" sz="900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need to change, VM id   ‘pvm2’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128-bit UUID for the domain as a hexadecimal number.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Use "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uuidgen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to generate one if required.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The default behavior is to generate a new UUID each time the guest is started.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uuid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"XXXXXXXX-XXXX-XXXX-XXXX-XXXXXXXXXXXX"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bootloader 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"/</a:t>
            </a:r>
            <a:r>
              <a:rPr lang="en-US" altLang="ko-KR" sz="9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/lib/xen-4.6/bin/</a:t>
            </a:r>
            <a:r>
              <a:rPr lang="en-US" altLang="ko-KR" sz="9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pygrub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on_reboot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="restart"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on_crash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="restart"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Kernel image to boot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kernel 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"/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/lib/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/images/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ubuntu-netboot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/trusty14LTS/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vmlinuz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Ramdisk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9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ramdisk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"/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/lib/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/images/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ubuntu-netboot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/trusty14LTS/initrd.gz"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Kernel command line options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extra = "root=/dev/xvda1"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Initial memory allocation (MB)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memory = 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256 </a:t>
            </a:r>
            <a:endParaRPr lang="en-US" altLang="ko-KR" sz="9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maxmem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512 // the maximum memory that assigned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Number of VCPUS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vcpus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=2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maxvcpus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 // the maximum vCPU that assigned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Network devices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vif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[ ‘mac=00:16:3e:68:e1:01,bridge=virbr0,modell=e1000’ 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900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need  to change, mac </a:t>
            </a:r>
            <a:r>
              <a:rPr lang="en-US" altLang="ko-KR" sz="900" b="1" dirty="0" err="1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addr</a:t>
            </a:r>
            <a:r>
              <a:rPr lang="en-US" altLang="ko-KR" sz="900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 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mac=00:16:3e:68:e1:02</a:t>
            </a: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Disk Devices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disk = [ ‘/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/pvm1.img,raw,xvda,rw’ 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900" b="1" dirty="0" smtClean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need to change, path  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‘/</a:t>
            </a:r>
            <a:r>
              <a:rPr lang="en-US" altLang="ko-KR" sz="9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900" b="1" dirty="0" err="1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900" b="1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/pvm2.img</a:t>
            </a:r>
            <a:endParaRPr kumimoji="0" lang="en-US" altLang="ko-KR" sz="900" b="1" dirty="0" smtClean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 –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pvm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configuration file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0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Sysbench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, CPU performance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, Network-IO performance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Performance Measurement Tool -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Sysbench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2207811"/>
            <a:ext cx="5708759" cy="37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#apt-get install 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sysbnech</a:t>
            </a:r>
            <a:endParaRPr kumimoji="0" lang="en-US" altLang="ko-KR" sz="1600" b="1" i="1" dirty="0" smtClean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sysbench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–test=&lt;name&gt; help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sysbench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--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num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-threads=2 --test=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cpu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--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cpu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-max-prime=40000 run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 smtClean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Run the 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sysbench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on your VM, and then command 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xentop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on your host, Dom-0.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erformance 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easurement Tool -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Sysbench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#apt-get install 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endParaRPr kumimoji="0" lang="en-US" altLang="ko-KR" sz="1600" b="1" i="1" dirty="0" smtClean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--help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In service side,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Check the your host </a:t>
            </a:r>
            <a:r>
              <a:rPr kumimoji="0" lang="en-US" altLang="ko-KR" sz="1600" b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</a:t>
            </a: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, and then open the TCP.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-s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in client side,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-w 1000000k –c &lt;your host 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&gt; -</a:t>
            </a:r>
            <a:r>
              <a:rPr kumimoji="0" lang="en-US" altLang="ko-KR" sz="1600" b="1" i="1" dirty="0" err="1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</a:t>
            </a:r>
            <a:r>
              <a:rPr kumimoji="0" lang="en-US" altLang="ko-KR" sz="1600" b="1" i="1" dirty="0" smtClean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1 –t 120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i="1" dirty="0" smtClean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erformance 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2000" b="1" kern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easurement Tool - </a:t>
            </a:r>
            <a:r>
              <a:rPr lang="en-US" altLang="ko-KR" sz="2000" b="1" kern="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iperf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4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 뉴딜_1">
  <a:themeElements>
    <a:clrScheme name="네트워크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네트워크">
      <a:majorFont>
        <a:latin typeface="HY헤드라인M"/>
        <a:ea typeface="HY헤드라인M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네트워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 뉴딜_1</Template>
  <TotalTime>76639</TotalTime>
  <Words>506</Words>
  <Application>Microsoft Office PowerPoint</Application>
  <PresentationFormat>화면 슬라이드 쇼(4:3)</PresentationFormat>
  <Paragraphs>149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HY울릉도B</vt:lpstr>
      <vt:lpstr>HY헤드라인M</vt:lpstr>
      <vt:lpstr>굴림</vt:lpstr>
      <vt:lpstr>맑은 고딕</vt:lpstr>
      <vt:lpstr>휴먼둥근헤드라인</vt:lpstr>
      <vt:lpstr>Arial</vt:lpstr>
      <vt:lpstr>Franklin Gothic Heavy</vt:lpstr>
      <vt:lpstr>Tahoma</vt:lpstr>
      <vt:lpstr>Times New Roman</vt:lpstr>
      <vt:lpstr>Wingdings</vt:lpstr>
      <vt:lpstr>SW 뉴딜_1</vt:lpstr>
      <vt:lpstr>Cloud Computing : Virtualization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유‧무선 그리드 SW 기반 MDS 및 OCT 가속화 기술 개발</dc:title>
  <dc:creator>Heonchang Yu</dc:creator>
  <cp:lastModifiedBy>Lee jaehak</cp:lastModifiedBy>
  <cp:revision>3362</cp:revision>
  <cp:lastPrinted>2017-11-27T08:30:16Z</cp:lastPrinted>
  <dcterms:created xsi:type="dcterms:W3CDTF">2009-06-18T08:34:17Z</dcterms:created>
  <dcterms:modified xsi:type="dcterms:W3CDTF">2018-10-15T11:20:17Z</dcterms:modified>
</cp:coreProperties>
</file>