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9939338" cy="6807200"/>
  <p:defaultTextStyle>
    <a:defPPr>
      <a:defRPr lang="en-US"/>
    </a:defPPr>
    <a:lvl1pPr algn="ctr" rtl="0" fontAlgn="base" latinLnBrk="1">
      <a:spcBef>
        <a:spcPct val="0"/>
      </a:spcBef>
      <a:spcAft>
        <a:spcPct val="0"/>
      </a:spcAft>
      <a:defRPr kumimoji="1" sz="2000" kern="1200">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cs typeface="+mn-cs"/>
      </a:defRPr>
    </a:lvl1pPr>
    <a:lvl2pPr marL="457200" algn="ctr" rtl="0" fontAlgn="base" latinLnBrk="1">
      <a:spcBef>
        <a:spcPct val="0"/>
      </a:spcBef>
      <a:spcAft>
        <a:spcPct val="0"/>
      </a:spcAft>
      <a:defRPr kumimoji="1" sz="2000" kern="1200">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cs typeface="+mn-cs"/>
      </a:defRPr>
    </a:lvl2pPr>
    <a:lvl3pPr marL="914400" algn="ctr" rtl="0" fontAlgn="base" latinLnBrk="1">
      <a:spcBef>
        <a:spcPct val="0"/>
      </a:spcBef>
      <a:spcAft>
        <a:spcPct val="0"/>
      </a:spcAft>
      <a:defRPr kumimoji="1" sz="2000" kern="1200">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cs typeface="+mn-cs"/>
      </a:defRPr>
    </a:lvl3pPr>
    <a:lvl4pPr marL="1371600" algn="ctr" rtl="0" fontAlgn="base" latinLnBrk="1">
      <a:spcBef>
        <a:spcPct val="0"/>
      </a:spcBef>
      <a:spcAft>
        <a:spcPct val="0"/>
      </a:spcAft>
      <a:defRPr kumimoji="1" sz="2000" kern="1200">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cs typeface="+mn-cs"/>
      </a:defRPr>
    </a:lvl4pPr>
    <a:lvl5pPr marL="1828800" algn="ctr" rtl="0" fontAlgn="base" latinLnBrk="1">
      <a:spcBef>
        <a:spcPct val="0"/>
      </a:spcBef>
      <a:spcAft>
        <a:spcPct val="0"/>
      </a:spcAft>
      <a:defRPr kumimoji="1" sz="2000" kern="1200">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cs typeface="+mn-cs"/>
      </a:defRPr>
    </a:lvl5pPr>
    <a:lvl6pPr marL="2286000" algn="l" defTabSz="914400" rtl="0" eaLnBrk="1" latinLnBrk="1" hangingPunct="1">
      <a:defRPr kumimoji="1" sz="2000" kern="1200">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cs typeface="+mn-cs"/>
      </a:defRPr>
    </a:lvl6pPr>
    <a:lvl7pPr marL="2743200" algn="l" defTabSz="914400" rtl="0" eaLnBrk="1" latinLnBrk="1" hangingPunct="1">
      <a:defRPr kumimoji="1" sz="2000" kern="1200">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cs typeface="+mn-cs"/>
      </a:defRPr>
    </a:lvl7pPr>
    <a:lvl8pPr marL="3200400" algn="l" defTabSz="914400" rtl="0" eaLnBrk="1" latinLnBrk="1" hangingPunct="1">
      <a:defRPr kumimoji="1" sz="2000" kern="1200">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cs typeface="+mn-cs"/>
      </a:defRPr>
    </a:lvl8pPr>
    <a:lvl9pPr marL="3657600" algn="l" defTabSz="914400" rtl="0" eaLnBrk="1" latinLnBrk="1" hangingPunct="1">
      <a:defRPr kumimoji="1" sz="2000" kern="1200">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1486" userDrawn="1">
          <p15:clr>
            <a:srgbClr val="A4A3A4"/>
          </p15:clr>
        </p15:guide>
        <p15:guide id="2" pos="4608" userDrawn="1">
          <p15:clr>
            <a:srgbClr val="A4A3A4"/>
          </p15:clr>
        </p15:guide>
        <p15:guide id="3" orient="horz" pos="2144" userDrawn="1">
          <p15:clr>
            <a:srgbClr val="A4A3A4"/>
          </p15:clr>
        </p15:guide>
        <p15:guide id="4" pos="313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0000"/>
    <a:srgbClr val="0810B8"/>
    <a:srgbClr val="003399"/>
    <a:srgbClr val="960000"/>
    <a:srgbClr val="FFFAEB"/>
    <a:srgbClr val="FFF2C9"/>
    <a:srgbClr val="2B0019"/>
    <a:srgbClr val="CCECFF"/>
    <a:srgbClr val="0D4DAB"/>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8" autoAdjust="0"/>
    <p:restoredTop sz="90614" autoAdjust="0"/>
  </p:normalViewPr>
  <p:slideViewPr>
    <p:cSldViewPr snapToGrid="0">
      <p:cViewPr varScale="1">
        <p:scale>
          <a:sx n="114" d="100"/>
          <a:sy n="114" d="100"/>
        </p:scale>
        <p:origin x="227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80" y="-90"/>
      </p:cViewPr>
      <p:guideLst>
        <p:guide orient="horz" pos="1486"/>
        <p:guide pos="4608"/>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5" y="0"/>
            <a:ext cx="4307045" cy="340361"/>
          </a:xfrm>
          <a:prstGeom prst="rect">
            <a:avLst/>
          </a:prstGeom>
        </p:spPr>
        <p:txBody>
          <a:bodyPr vert="horz" lIns="91838" tIns="45919" rIns="91838" bIns="45919" rtlCol="0"/>
          <a:lstStyle>
            <a:lvl1pPr algn="l">
              <a:defRPr sz="1200"/>
            </a:lvl1pPr>
          </a:lstStyle>
          <a:p>
            <a:endParaRPr lang="ko-KR" altLang="en-US"/>
          </a:p>
        </p:txBody>
      </p:sp>
      <p:sp>
        <p:nvSpPr>
          <p:cNvPr id="3" name="날짜 개체 틀 2"/>
          <p:cNvSpPr>
            <a:spLocks noGrp="1"/>
          </p:cNvSpPr>
          <p:nvPr>
            <p:ph type="dt" sz="quarter" idx="1"/>
          </p:nvPr>
        </p:nvSpPr>
        <p:spPr>
          <a:xfrm>
            <a:off x="5629997" y="0"/>
            <a:ext cx="4307045" cy="340361"/>
          </a:xfrm>
          <a:prstGeom prst="rect">
            <a:avLst/>
          </a:prstGeom>
        </p:spPr>
        <p:txBody>
          <a:bodyPr vert="horz" lIns="91838" tIns="45919" rIns="91838" bIns="45919" rtlCol="0"/>
          <a:lstStyle>
            <a:lvl1pPr algn="r">
              <a:defRPr sz="1200"/>
            </a:lvl1pPr>
          </a:lstStyle>
          <a:p>
            <a:fld id="{4F42C20E-08E8-4CDA-84F4-04402541A603}" type="datetimeFigureOut">
              <a:rPr lang="ko-KR" altLang="en-US" smtClean="0"/>
              <a:pPr/>
              <a:t>2018-10-09</a:t>
            </a:fld>
            <a:endParaRPr lang="ko-KR" altLang="en-US"/>
          </a:p>
        </p:txBody>
      </p:sp>
      <p:sp>
        <p:nvSpPr>
          <p:cNvPr id="4" name="바닥글 개체 틀 3"/>
          <p:cNvSpPr>
            <a:spLocks noGrp="1"/>
          </p:cNvSpPr>
          <p:nvPr>
            <p:ph type="ftr" sz="quarter" idx="2"/>
          </p:nvPr>
        </p:nvSpPr>
        <p:spPr>
          <a:xfrm>
            <a:off x="5" y="6465658"/>
            <a:ext cx="4307045" cy="340361"/>
          </a:xfrm>
          <a:prstGeom prst="rect">
            <a:avLst/>
          </a:prstGeom>
        </p:spPr>
        <p:txBody>
          <a:bodyPr vert="horz" lIns="91838" tIns="45919" rIns="91838" bIns="45919"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629997" y="6465658"/>
            <a:ext cx="4307045" cy="340361"/>
          </a:xfrm>
          <a:prstGeom prst="rect">
            <a:avLst/>
          </a:prstGeom>
        </p:spPr>
        <p:txBody>
          <a:bodyPr vert="horz" lIns="91838" tIns="45919" rIns="91838" bIns="45919" rtlCol="0" anchor="b"/>
          <a:lstStyle>
            <a:lvl1pPr algn="r">
              <a:defRPr sz="1200"/>
            </a:lvl1pPr>
          </a:lstStyle>
          <a:p>
            <a:fld id="{818B9A0C-962D-42EA-8268-0105F17573DF}" type="slidenum">
              <a:rPr lang="ko-KR" altLang="en-US" smtClean="0"/>
              <a:pPr/>
              <a:t>‹#›</a:t>
            </a:fld>
            <a:endParaRPr lang="ko-KR" altLang="en-US"/>
          </a:p>
        </p:txBody>
      </p:sp>
    </p:spTree>
    <p:extLst>
      <p:ext uri="{BB962C8B-B14F-4D97-AF65-F5344CB8AC3E}">
        <p14:creationId xmlns:p14="http://schemas.microsoft.com/office/powerpoint/2010/main" val="16510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5" y="0"/>
            <a:ext cx="4307045" cy="340361"/>
          </a:xfrm>
          <a:prstGeom prst="rect">
            <a:avLst/>
          </a:prstGeom>
          <a:noFill/>
          <a:ln w="9525">
            <a:noFill/>
            <a:miter lim="800000"/>
            <a:headEnd/>
            <a:tailEnd/>
          </a:ln>
          <a:effectLst/>
        </p:spPr>
        <p:txBody>
          <a:bodyPr vert="horz" wrap="square" lIns="91838" tIns="45919" rIns="91838" bIns="45919" numCol="1" anchor="t" anchorCtr="0" compatLnSpc="1">
            <a:prstTxWarp prst="textNoShape">
              <a:avLst/>
            </a:prstTxWarp>
          </a:bodyPr>
          <a:lstStyle>
            <a:lvl1pPr algn="l" latinLnBrk="0">
              <a:defRPr kumimoji="0" sz="1200">
                <a:effectLst/>
                <a:latin typeface="Arial" charset="0"/>
                <a:ea typeface="굴림" pitchFamily="50" charset="-127"/>
              </a:defRPr>
            </a:lvl1pPr>
          </a:lstStyle>
          <a:p>
            <a:pPr>
              <a:defRPr/>
            </a:pPr>
            <a:endParaRPr lang="en-US" altLang="ko-KR"/>
          </a:p>
        </p:txBody>
      </p:sp>
      <p:sp>
        <p:nvSpPr>
          <p:cNvPr id="129027" name="Rectangle 3"/>
          <p:cNvSpPr>
            <a:spLocks noGrp="1" noChangeArrowheads="1"/>
          </p:cNvSpPr>
          <p:nvPr>
            <p:ph type="dt" idx="1"/>
          </p:nvPr>
        </p:nvSpPr>
        <p:spPr bwMode="auto">
          <a:xfrm>
            <a:off x="5629997" y="0"/>
            <a:ext cx="4307045" cy="340361"/>
          </a:xfrm>
          <a:prstGeom prst="rect">
            <a:avLst/>
          </a:prstGeom>
          <a:noFill/>
          <a:ln w="9525">
            <a:noFill/>
            <a:miter lim="800000"/>
            <a:headEnd/>
            <a:tailEnd/>
          </a:ln>
          <a:effectLst/>
        </p:spPr>
        <p:txBody>
          <a:bodyPr vert="horz" wrap="square" lIns="91838" tIns="45919" rIns="91838" bIns="45919" numCol="1" anchor="t" anchorCtr="0" compatLnSpc="1">
            <a:prstTxWarp prst="textNoShape">
              <a:avLst/>
            </a:prstTxWarp>
          </a:bodyPr>
          <a:lstStyle>
            <a:lvl1pPr algn="r" latinLnBrk="0">
              <a:defRPr kumimoji="0" sz="1200">
                <a:effectLst/>
                <a:latin typeface="Arial" charset="0"/>
                <a:ea typeface="굴림" pitchFamily="50" charset="-127"/>
              </a:defRPr>
            </a:lvl1pPr>
          </a:lstStyle>
          <a:p>
            <a:pPr>
              <a:defRPr/>
            </a:pPr>
            <a:endParaRPr lang="en-US" altLang="ko-KR"/>
          </a:p>
        </p:txBody>
      </p:sp>
      <p:sp>
        <p:nvSpPr>
          <p:cNvPr id="73732" name="Rectangle 4"/>
          <p:cNvSpPr>
            <a:spLocks noGrp="1" noRot="1" noChangeAspect="1" noChangeArrowheads="1" noTextEdit="1"/>
          </p:cNvSpPr>
          <p:nvPr>
            <p:ph type="sldImg" idx="2"/>
          </p:nvPr>
        </p:nvSpPr>
        <p:spPr bwMode="auto">
          <a:xfrm>
            <a:off x="3268663" y="511175"/>
            <a:ext cx="3402012" cy="2551113"/>
          </a:xfrm>
          <a:prstGeom prst="rect">
            <a:avLst/>
          </a:prstGeom>
          <a:noFill/>
          <a:ln w="9525">
            <a:solidFill>
              <a:srgbClr val="000000"/>
            </a:solidFill>
            <a:miter lim="800000"/>
            <a:headEnd/>
            <a:tailEnd/>
          </a:ln>
        </p:spPr>
      </p:sp>
      <p:sp>
        <p:nvSpPr>
          <p:cNvPr id="129029" name="Rectangle 5"/>
          <p:cNvSpPr>
            <a:spLocks noGrp="1" noChangeArrowheads="1"/>
          </p:cNvSpPr>
          <p:nvPr>
            <p:ph type="body" sz="quarter" idx="3"/>
          </p:nvPr>
        </p:nvSpPr>
        <p:spPr bwMode="auto">
          <a:xfrm>
            <a:off x="993935" y="3233420"/>
            <a:ext cx="7951470" cy="3063241"/>
          </a:xfrm>
          <a:prstGeom prst="rect">
            <a:avLst/>
          </a:prstGeom>
          <a:noFill/>
          <a:ln w="9525">
            <a:noFill/>
            <a:miter lim="800000"/>
            <a:headEnd/>
            <a:tailEnd/>
          </a:ln>
          <a:effectLst/>
        </p:spPr>
        <p:txBody>
          <a:bodyPr vert="horz" wrap="square" lIns="91838" tIns="45919" rIns="91838" bIns="45919"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129030" name="Rectangle 6"/>
          <p:cNvSpPr>
            <a:spLocks noGrp="1" noChangeArrowheads="1"/>
          </p:cNvSpPr>
          <p:nvPr>
            <p:ph type="ftr" sz="quarter" idx="4"/>
          </p:nvPr>
        </p:nvSpPr>
        <p:spPr bwMode="auto">
          <a:xfrm>
            <a:off x="5" y="6465658"/>
            <a:ext cx="4307045" cy="340361"/>
          </a:xfrm>
          <a:prstGeom prst="rect">
            <a:avLst/>
          </a:prstGeom>
          <a:noFill/>
          <a:ln w="9525">
            <a:noFill/>
            <a:miter lim="800000"/>
            <a:headEnd/>
            <a:tailEnd/>
          </a:ln>
          <a:effectLst/>
        </p:spPr>
        <p:txBody>
          <a:bodyPr vert="horz" wrap="square" lIns="91838" tIns="45919" rIns="91838" bIns="45919" numCol="1" anchor="b" anchorCtr="0" compatLnSpc="1">
            <a:prstTxWarp prst="textNoShape">
              <a:avLst/>
            </a:prstTxWarp>
          </a:bodyPr>
          <a:lstStyle>
            <a:lvl1pPr algn="l" latinLnBrk="0">
              <a:defRPr kumimoji="0" sz="1200">
                <a:effectLst/>
                <a:latin typeface="Arial" charset="0"/>
                <a:ea typeface="굴림" pitchFamily="50" charset="-127"/>
              </a:defRPr>
            </a:lvl1pPr>
          </a:lstStyle>
          <a:p>
            <a:pPr>
              <a:defRPr/>
            </a:pPr>
            <a:endParaRPr lang="en-US" altLang="ko-KR"/>
          </a:p>
        </p:txBody>
      </p:sp>
      <p:sp>
        <p:nvSpPr>
          <p:cNvPr id="129031" name="Rectangle 7"/>
          <p:cNvSpPr>
            <a:spLocks noGrp="1" noChangeArrowheads="1"/>
          </p:cNvSpPr>
          <p:nvPr>
            <p:ph type="sldNum" sz="quarter" idx="5"/>
          </p:nvPr>
        </p:nvSpPr>
        <p:spPr bwMode="auto">
          <a:xfrm>
            <a:off x="5629997" y="6465658"/>
            <a:ext cx="4307045" cy="340361"/>
          </a:xfrm>
          <a:prstGeom prst="rect">
            <a:avLst/>
          </a:prstGeom>
          <a:noFill/>
          <a:ln w="9525">
            <a:noFill/>
            <a:miter lim="800000"/>
            <a:headEnd/>
            <a:tailEnd/>
          </a:ln>
          <a:effectLst/>
        </p:spPr>
        <p:txBody>
          <a:bodyPr vert="horz" wrap="square" lIns="91838" tIns="45919" rIns="91838" bIns="45919" numCol="1" anchor="b" anchorCtr="0" compatLnSpc="1">
            <a:prstTxWarp prst="textNoShape">
              <a:avLst/>
            </a:prstTxWarp>
          </a:bodyPr>
          <a:lstStyle>
            <a:lvl1pPr algn="r" latinLnBrk="0">
              <a:defRPr kumimoji="0" sz="1200">
                <a:effectLst/>
                <a:latin typeface="Arial" charset="0"/>
                <a:ea typeface="굴림" pitchFamily="50" charset="-127"/>
              </a:defRPr>
            </a:lvl1pPr>
          </a:lstStyle>
          <a:p>
            <a:pPr>
              <a:defRPr/>
            </a:pPr>
            <a:fld id="{1310EE6C-1563-476C-9A46-617719031FBB}" type="slidenum">
              <a:rPr lang="ko-KR" altLang="en-US"/>
              <a:pPr>
                <a:defRPr/>
              </a:pPr>
              <a:t>‹#›</a:t>
            </a:fld>
            <a:endParaRPr lang="en-US" altLang="ko-KR"/>
          </a:p>
        </p:txBody>
      </p:sp>
    </p:spTree>
    <p:extLst>
      <p:ext uri="{BB962C8B-B14F-4D97-AF65-F5344CB8AC3E}">
        <p14:creationId xmlns:p14="http://schemas.microsoft.com/office/powerpoint/2010/main" val="105895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310EE6C-1563-476C-9A46-617719031FBB}" type="slidenum">
              <a:rPr lang="ko-KR" altLang="en-US" smtClean="0"/>
              <a:pPr>
                <a:defRPr/>
              </a:pPr>
              <a:t>3</a:t>
            </a:fld>
            <a:endParaRPr lang="en-US" altLang="ko-KR"/>
          </a:p>
        </p:txBody>
      </p:sp>
    </p:spTree>
    <p:extLst>
      <p:ext uri="{BB962C8B-B14F-4D97-AF65-F5344CB8AC3E}">
        <p14:creationId xmlns:p14="http://schemas.microsoft.com/office/powerpoint/2010/main" val="424517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310EE6C-1563-476C-9A46-617719031FBB}" type="slidenum">
              <a:rPr lang="ko-KR" altLang="en-US" smtClean="0"/>
              <a:pPr>
                <a:defRPr/>
              </a:pPr>
              <a:t>26</a:t>
            </a:fld>
            <a:endParaRPr lang="en-US" altLang="ko-KR"/>
          </a:p>
        </p:txBody>
      </p:sp>
    </p:spTree>
    <p:extLst>
      <p:ext uri="{BB962C8B-B14F-4D97-AF65-F5344CB8AC3E}">
        <p14:creationId xmlns:p14="http://schemas.microsoft.com/office/powerpoint/2010/main" val="6179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310EE6C-1563-476C-9A46-617719031FBB}" type="slidenum">
              <a:rPr lang="ko-KR" altLang="en-US" smtClean="0"/>
              <a:pPr>
                <a:defRPr/>
              </a:pPr>
              <a:t>27</a:t>
            </a:fld>
            <a:endParaRPr lang="en-US" altLang="ko-KR"/>
          </a:p>
        </p:txBody>
      </p:sp>
    </p:spTree>
    <p:extLst>
      <p:ext uri="{BB962C8B-B14F-4D97-AF65-F5344CB8AC3E}">
        <p14:creationId xmlns:p14="http://schemas.microsoft.com/office/powerpoint/2010/main" val="319032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310EE6C-1563-476C-9A46-617719031FBB}" type="slidenum">
              <a:rPr lang="ko-KR" altLang="en-US" smtClean="0"/>
              <a:pPr>
                <a:defRPr/>
              </a:pPr>
              <a:t>28</a:t>
            </a:fld>
            <a:endParaRPr lang="en-US" altLang="ko-KR"/>
          </a:p>
        </p:txBody>
      </p:sp>
    </p:spTree>
    <p:extLst>
      <p:ext uri="{BB962C8B-B14F-4D97-AF65-F5344CB8AC3E}">
        <p14:creationId xmlns:p14="http://schemas.microsoft.com/office/powerpoint/2010/main" val="875532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310EE6C-1563-476C-9A46-617719031FBB}" type="slidenum">
              <a:rPr lang="ko-KR" altLang="en-US" smtClean="0"/>
              <a:pPr>
                <a:defRPr/>
              </a:pPr>
              <a:t>29</a:t>
            </a:fld>
            <a:endParaRPr lang="en-US" altLang="ko-KR"/>
          </a:p>
        </p:txBody>
      </p:sp>
    </p:spTree>
    <p:extLst>
      <p:ext uri="{BB962C8B-B14F-4D97-AF65-F5344CB8AC3E}">
        <p14:creationId xmlns:p14="http://schemas.microsoft.com/office/powerpoint/2010/main" val="1370639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310EE6C-1563-476C-9A46-617719031FBB}" type="slidenum">
              <a:rPr lang="ko-KR" altLang="en-US" smtClean="0"/>
              <a:pPr>
                <a:defRPr/>
              </a:pPr>
              <a:t>30</a:t>
            </a:fld>
            <a:endParaRPr lang="en-US" altLang="ko-KR"/>
          </a:p>
        </p:txBody>
      </p:sp>
    </p:spTree>
    <p:extLst>
      <p:ext uri="{BB962C8B-B14F-4D97-AF65-F5344CB8AC3E}">
        <p14:creationId xmlns:p14="http://schemas.microsoft.com/office/powerpoint/2010/main" val="235770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310EE6C-1563-476C-9A46-617719031FBB}" type="slidenum">
              <a:rPr lang="ko-KR" altLang="en-US" smtClean="0"/>
              <a:pPr>
                <a:defRPr/>
              </a:pPr>
              <a:t>31</a:t>
            </a:fld>
            <a:endParaRPr lang="en-US" altLang="ko-KR"/>
          </a:p>
        </p:txBody>
      </p:sp>
    </p:spTree>
    <p:extLst>
      <p:ext uri="{BB962C8B-B14F-4D97-AF65-F5344CB8AC3E}">
        <p14:creationId xmlns:p14="http://schemas.microsoft.com/office/powerpoint/2010/main" val="276959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310EE6C-1563-476C-9A46-617719031FBB}" type="slidenum">
              <a:rPr lang="ko-KR" altLang="en-US" smtClean="0"/>
              <a:pPr>
                <a:defRPr/>
              </a:pPr>
              <a:t>32</a:t>
            </a:fld>
            <a:endParaRPr lang="en-US" altLang="ko-KR"/>
          </a:p>
        </p:txBody>
      </p:sp>
    </p:spTree>
    <p:extLst>
      <p:ext uri="{BB962C8B-B14F-4D97-AF65-F5344CB8AC3E}">
        <p14:creationId xmlns:p14="http://schemas.microsoft.com/office/powerpoint/2010/main" val="190207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310EE6C-1563-476C-9A46-617719031FBB}" type="slidenum">
              <a:rPr lang="ko-KR" altLang="en-US" smtClean="0"/>
              <a:pPr>
                <a:defRPr/>
              </a:pPr>
              <a:t>34</a:t>
            </a:fld>
            <a:endParaRPr lang="en-US" altLang="ko-KR"/>
          </a:p>
        </p:txBody>
      </p:sp>
    </p:spTree>
    <p:extLst>
      <p:ext uri="{BB962C8B-B14F-4D97-AF65-F5344CB8AC3E}">
        <p14:creationId xmlns:p14="http://schemas.microsoft.com/office/powerpoint/2010/main" val="3615657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398816"/>
            <a:ext cx="9144000" cy="1679472"/>
          </a:xfrm>
          <a:prstGeom prst="rect">
            <a:avLst/>
          </a:prstGeom>
          <a:gradFill rotWithShape="1">
            <a:gsLst>
              <a:gs pos="0">
                <a:srgbClr val="8F0019"/>
              </a:gs>
              <a:gs pos="100000">
                <a:srgbClr val="8F0019">
                  <a:gamma/>
                  <a:shade val="76078"/>
                  <a:invGamma/>
                </a:srgbClr>
              </a:gs>
            </a:gsLst>
            <a:lin ang="5400000" scaled="1"/>
          </a:gradFill>
          <a:ln w="9525">
            <a:noFill/>
            <a:miter lim="800000"/>
            <a:headEnd/>
            <a:tailEnd/>
          </a:ln>
          <a:effectLst/>
        </p:spPr>
        <p:txBody>
          <a:bodyPr wrap="none" anchor="ctr"/>
          <a:lstStyle/>
          <a:p>
            <a:pPr>
              <a:defRPr/>
            </a:pPr>
            <a:endParaRPr lang="ko-KR" altLang="en-US"/>
          </a:p>
        </p:txBody>
      </p:sp>
      <p:sp>
        <p:nvSpPr>
          <p:cNvPr id="72730" name="Rectangle 26"/>
          <p:cNvSpPr>
            <a:spLocks noGrp="1" noChangeArrowheads="1"/>
          </p:cNvSpPr>
          <p:nvPr>
            <p:ph type="ctrTitle"/>
          </p:nvPr>
        </p:nvSpPr>
        <p:spPr>
          <a:xfrm>
            <a:off x="2698750" y="2708275"/>
            <a:ext cx="6121400" cy="1470025"/>
          </a:xfrm>
        </p:spPr>
        <p:txBody>
          <a:bodyPr/>
          <a:lstStyle>
            <a:lvl1pPr>
              <a:defRPr sz="3000">
                <a:effectLst>
                  <a:outerShdw blurRad="38100" dist="38100" dir="2700000" algn="tl">
                    <a:srgbClr val="C0C0C0"/>
                  </a:outerShdw>
                </a:effectLst>
                <a:latin typeface="맑은 고딕" panose="020B0503020000020004" pitchFamily="50" charset="-127"/>
                <a:ea typeface="맑은 고딕" panose="020B0503020000020004" pitchFamily="50" charset="-127"/>
              </a:defRPr>
            </a:lvl1pPr>
          </a:lstStyle>
          <a:p>
            <a:r>
              <a:rPr lang="en-US" altLang="ko-KR" dirty="0" smtClean="0"/>
              <a:t>Click to edit Master title style</a:t>
            </a:r>
            <a:endParaRPr lang="en-US" altLang="ko-KR" dirty="0"/>
          </a:p>
        </p:txBody>
      </p:sp>
      <p:sp>
        <p:nvSpPr>
          <p:cNvPr id="72732" name="Rectangle 28"/>
          <p:cNvSpPr>
            <a:spLocks noGrp="1" noChangeArrowheads="1"/>
          </p:cNvSpPr>
          <p:nvPr>
            <p:ph type="subTitle" idx="1"/>
          </p:nvPr>
        </p:nvSpPr>
        <p:spPr>
          <a:xfrm>
            <a:off x="250825" y="5492750"/>
            <a:ext cx="3744913" cy="1320800"/>
          </a:xfrm>
        </p:spPr>
        <p:txBody>
          <a:bodyPr/>
          <a:lstStyle>
            <a:lvl1pPr marL="0" indent="0">
              <a:buFontTx/>
              <a:buNone/>
              <a:defRPr sz="1800">
                <a:latin typeface="맑은 고딕" panose="020B0503020000020004" pitchFamily="50" charset="-127"/>
                <a:ea typeface="맑은 고딕" panose="020B0503020000020004" pitchFamily="50" charset="-127"/>
              </a:defRPr>
            </a:lvl1pPr>
          </a:lstStyle>
          <a:p>
            <a:r>
              <a:rPr lang="en-US" altLang="ko-KR" dirty="0" smtClean="0"/>
              <a:t>Click to edit Master subtitle style</a:t>
            </a:r>
            <a:endParaRPr lang="en-US" altLang="ko-KR" dirty="0"/>
          </a:p>
        </p:txBody>
      </p:sp>
      <p:sp>
        <p:nvSpPr>
          <p:cNvPr id="16" name="Rectangle 2"/>
          <p:cNvSpPr>
            <a:spLocks noGrp="1" noChangeArrowheads="1"/>
          </p:cNvSpPr>
          <p:nvPr>
            <p:ph type="sldNum" sz="quarter" idx="10"/>
          </p:nvPr>
        </p:nvSpPr>
        <p:spPr>
          <a:xfrm>
            <a:off x="6553200" y="6245225"/>
            <a:ext cx="2133600" cy="476250"/>
          </a:xfrm>
        </p:spPr>
        <p:txBody>
          <a:bodyPr/>
          <a:lstStyle>
            <a:lvl1pPr algn="r">
              <a:defRPr b="1">
                <a:latin typeface="Times New Roman" panose="02020603050405020304" pitchFamily="18" charset="0"/>
                <a:ea typeface="맑은 고딕" panose="020B0503020000020004" pitchFamily="50" charset="-127"/>
                <a:cs typeface="Times New Roman" panose="02020603050405020304" pitchFamily="18" charset="0"/>
              </a:defRPr>
            </a:lvl1pPr>
          </a:lstStyle>
          <a:p>
            <a:pPr>
              <a:defRPr/>
            </a:pPr>
            <a:fld id="{379C4450-183E-465F-B150-A66F8CE8BB11}" type="slidenum">
              <a:rPr lang="ko-KR" altLang="en-US" smtClean="0"/>
              <a:pPr>
                <a:defRPr/>
              </a:pPr>
              <a:t>‹#›</a:t>
            </a:fld>
            <a:endParaRPr lang="en-US" altLang="ko-KR"/>
          </a:p>
        </p:txBody>
      </p:sp>
      <p:pic>
        <p:nvPicPr>
          <p:cNvPr id="95234" name="Picture 2" descr="C:\Documents and Settings\SungHo Chin\바탕 화면\SW 뉴딜 제안서\PPT\logo&amp;ui(2)\globalsymbol_koreng2_large.gif"/>
          <p:cNvPicPr>
            <a:picLocks noChangeAspect="1" noChangeArrowheads="1"/>
          </p:cNvPicPr>
          <p:nvPr userDrawn="1"/>
        </p:nvPicPr>
        <p:blipFill>
          <a:blip r:embed="rId2" cstate="print"/>
          <a:srcRect/>
          <a:stretch>
            <a:fillRect/>
          </a:stretch>
        </p:blipFill>
        <p:spPr bwMode="auto">
          <a:xfrm>
            <a:off x="378199" y="373500"/>
            <a:ext cx="2134743" cy="577397"/>
          </a:xfrm>
          <a:prstGeom prst="rect">
            <a:avLst/>
          </a:prstGeom>
          <a:noFill/>
        </p:spPr>
      </p:pic>
      <p:pic>
        <p:nvPicPr>
          <p:cNvPr id="9" name="Picture 2" descr="C:\Users\user\Desktop\ik정보대학20160616\1. 김인기 20150301-\20150301-\1. 전교공통\라. 각종 양식지\18. 학교 앰블럼 등 basic_UI_file\jpeg -KU-The-Future.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3099" y="411600"/>
            <a:ext cx="1868891" cy="49888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0" y="15113"/>
            <a:ext cx="9144000" cy="946788"/>
          </a:xfrm>
        </p:spPr>
        <p:txBody>
          <a:bodyPr/>
          <a:lstStyle>
            <a:lvl1pPr algn="ctr">
              <a:defRPr sz="3200">
                <a:latin typeface="Franklin Gothic Heavy" pitchFamily="34" charset="0"/>
                <a:ea typeface="휴먼둥근헤드라인" pitchFamily="18" charset="-127"/>
              </a:defRPr>
            </a:lvl1pPr>
          </a:lstStyle>
          <a:p>
            <a:r>
              <a:rPr lang="en-US" altLang="ko-KR" dirty="0" smtClean="0"/>
              <a:t>Click to edit Master title style</a:t>
            </a:r>
            <a:endParaRPr lang="ko-KR" altLang="en-US" dirty="0"/>
          </a:p>
        </p:txBody>
      </p:sp>
      <p:sp>
        <p:nvSpPr>
          <p:cNvPr id="3" name="내용 개체 틀 2"/>
          <p:cNvSpPr>
            <a:spLocks noGrp="1"/>
          </p:cNvSpPr>
          <p:nvPr>
            <p:ph idx="1"/>
          </p:nvPr>
        </p:nvSpPr>
        <p:spPr/>
        <p:txBody>
          <a:bodyPr/>
          <a:lstStyle>
            <a:lvl1pPr>
              <a:defRPr sz="2500" b="0">
                <a:latin typeface="Tahoma" pitchFamily="34" charset="0"/>
                <a:cs typeface="Tahoma" pitchFamily="34" charset="0"/>
              </a:defRPr>
            </a:lvl1pPr>
            <a:lvl2pPr marL="381600">
              <a:defRPr sz="2300" b="0" baseline="0">
                <a:latin typeface="Tahoma" pitchFamily="34" charset="0"/>
                <a:cs typeface="Tahoma" pitchFamily="34" charset="0"/>
              </a:defRPr>
            </a:lvl2pPr>
            <a:lvl3pPr marL="576000">
              <a:defRPr sz="2000" b="0" baseline="0">
                <a:latin typeface="Tahoma" pitchFamily="34" charset="0"/>
                <a:cs typeface="Tahoma" pitchFamily="34" charset="0"/>
              </a:defRPr>
            </a:lvl3pPr>
          </a:lstStyle>
          <a:p>
            <a:pPr lvl="0"/>
            <a:r>
              <a:rPr lang="en-US" altLang="ko-KR" dirty="0" smtClean="0"/>
              <a:t>Click to edit Master text styles</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ko-KR" altLang="en-US" dirty="0"/>
          </a:p>
        </p:txBody>
      </p:sp>
      <p:sp>
        <p:nvSpPr>
          <p:cNvPr id="4" name="Rectangle 6"/>
          <p:cNvSpPr>
            <a:spLocks noGrp="1" noChangeArrowheads="1"/>
          </p:cNvSpPr>
          <p:nvPr>
            <p:ph type="sldNum" sz="quarter" idx="10"/>
          </p:nvPr>
        </p:nvSpPr>
        <p:spPr>
          <a:xfrm>
            <a:off x="3830829" y="6534149"/>
            <a:ext cx="1579371" cy="333375"/>
          </a:xfrm>
          <a:ln/>
        </p:spPr>
        <p:txBody>
          <a:bodyPr/>
          <a:lstStyle>
            <a:lvl1pPr>
              <a:defRPr/>
            </a:lvl1pPr>
          </a:lstStyle>
          <a:p>
            <a:pPr>
              <a:defRPr/>
            </a:pPr>
            <a:fld id="{A125BDA2-E6A9-4C53-BBC1-F2E5FE9C7370}" type="slidenum">
              <a:rPr lang="ko-KR" altLang="en-US" smtClean="0"/>
              <a:pPr>
                <a:defRPr/>
              </a:pPr>
              <a:t>‹#›</a:t>
            </a:fld>
            <a:endParaRPr lang="en-US" altLang="ko-KR" dirty="0"/>
          </a:p>
        </p:txBody>
      </p:sp>
      <p:sp>
        <p:nvSpPr>
          <p:cNvPr id="5" name="Rectangle 12"/>
          <p:cNvSpPr>
            <a:spLocks noGrp="1" noChangeArrowheads="1"/>
          </p:cNvSpPr>
          <p:nvPr>
            <p:ph type="ftr" sz="quarter" idx="11"/>
          </p:nvPr>
        </p:nvSpPr>
        <p:spPr>
          <a:xfrm>
            <a:off x="-29705" y="6561364"/>
            <a:ext cx="3760787" cy="295274"/>
          </a:xfrm>
          <a:ln/>
        </p:spPr>
        <p:txBody>
          <a:bodyPr/>
          <a:lstStyle>
            <a:lvl1pPr>
              <a:defRPr sz="1100">
                <a:latin typeface="Times New Roman" panose="02020603050405020304" pitchFamily="18" charset="0"/>
                <a:ea typeface="맑은 고딕" pitchFamily="50" charset="-127"/>
                <a:cs typeface="Times New Roman" panose="02020603050405020304" pitchFamily="18" charset="0"/>
              </a:defRPr>
            </a:lvl1pPr>
          </a:lstStyle>
          <a:p>
            <a:pPr>
              <a:defRPr/>
            </a:pPr>
            <a:r>
              <a:rPr lang="en-US" altLang="ko-KR" smtClean="0"/>
              <a:t>Distributed and Cloud Computing LAB</a:t>
            </a:r>
            <a:endParaRPr lang="en-US" altLang="ko-KR"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Rectangle 3"/>
          <p:cNvSpPr>
            <a:spLocks noChangeArrowheads="1"/>
          </p:cNvSpPr>
          <p:nvPr/>
        </p:nvSpPr>
        <p:spPr bwMode="auto">
          <a:xfrm>
            <a:off x="0" y="6467475"/>
            <a:ext cx="9144000" cy="85726"/>
          </a:xfrm>
          <a:prstGeom prst="rect">
            <a:avLst/>
          </a:prstGeom>
          <a:solidFill>
            <a:srgbClr val="960000"/>
          </a:solidFill>
          <a:ln w="9525">
            <a:noFill/>
            <a:miter lim="800000"/>
            <a:headEnd/>
            <a:tailEnd/>
          </a:ln>
          <a:effectLst/>
        </p:spPr>
        <p:txBody>
          <a:bodyPr wrap="none" anchor="ctr"/>
          <a:lstStyle/>
          <a:p>
            <a:pPr lvl="0"/>
            <a:endParaRPr lang="ko-KR" altLang="en-US" dirty="0"/>
          </a:p>
        </p:txBody>
      </p:sp>
      <p:sp>
        <p:nvSpPr>
          <p:cNvPr id="71686" name="Rectangle 6"/>
          <p:cNvSpPr>
            <a:spLocks noGrp="1" noChangeArrowheads="1"/>
          </p:cNvSpPr>
          <p:nvPr>
            <p:ph type="sldNum" sz="quarter" idx="4"/>
          </p:nvPr>
        </p:nvSpPr>
        <p:spPr bwMode="auto">
          <a:xfrm>
            <a:off x="3815652" y="6546396"/>
            <a:ext cx="1512696"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effectLst/>
                <a:latin typeface="Times New Roman" panose="02020603050405020304" pitchFamily="18" charset="0"/>
                <a:cs typeface="Times New Roman" panose="02020603050405020304" pitchFamily="18" charset="0"/>
              </a:defRPr>
            </a:lvl1pPr>
          </a:lstStyle>
          <a:p>
            <a:pPr>
              <a:defRPr/>
            </a:pPr>
            <a:fld id="{BDAA1735-9DC2-4DE2-9F55-9572BAC24ED7}" type="slidenum">
              <a:rPr lang="ko-KR" altLang="en-US" smtClean="0"/>
              <a:pPr>
                <a:defRPr/>
              </a:pPr>
              <a:t>‹#›</a:t>
            </a:fld>
            <a:endParaRPr lang="en-US" altLang="ko-KR" dirty="0"/>
          </a:p>
        </p:txBody>
      </p:sp>
      <p:sp>
        <p:nvSpPr>
          <p:cNvPr id="1031" name="Rectangle 8"/>
          <p:cNvSpPr>
            <a:spLocks noGrp="1" noChangeArrowheads="1"/>
          </p:cNvSpPr>
          <p:nvPr>
            <p:ph type="body" idx="1"/>
          </p:nvPr>
        </p:nvSpPr>
        <p:spPr bwMode="auto">
          <a:xfrm>
            <a:off x="225425" y="1077913"/>
            <a:ext cx="8713788" cy="51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p>
        </p:txBody>
      </p:sp>
      <p:sp>
        <p:nvSpPr>
          <p:cNvPr id="1032" name="Rectangle 9"/>
          <p:cNvSpPr>
            <a:spLocks noGrp="1" noChangeArrowheads="1"/>
          </p:cNvSpPr>
          <p:nvPr>
            <p:ph type="title"/>
          </p:nvPr>
        </p:nvSpPr>
        <p:spPr bwMode="auto">
          <a:xfrm>
            <a:off x="4156075" y="26988"/>
            <a:ext cx="4714875" cy="8096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71692" name="Rectangle 12"/>
          <p:cNvSpPr>
            <a:spLocks noGrp="1" noChangeArrowheads="1"/>
          </p:cNvSpPr>
          <p:nvPr>
            <p:ph type="ftr" sz="quarter" idx="3"/>
          </p:nvPr>
        </p:nvSpPr>
        <p:spPr bwMode="auto">
          <a:xfrm>
            <a:off x="-14965" y="6555921"/>
            <a:ext cx="3715566"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latinLnBrk="0">
              <a:defRPr kumimoji="0" sz="1200" b="1">
                <a:solidFill>
                  <a:schemeClr val="tx1"/>
                </a:solidFill>
                <a:effectLst/>
                <a:latin typeface="Times New Roman" panose="02020603050405020304" pitchFamily="18" charset="0"/>
                <a:ea typeface="맑은 고딕" pitchFamily="50" charset="-127"/>
                <a:cs typeface="Times New Roman" panose="02020603050405020304" pitchFamily="18" charset="0"/>
              </a:defRPr>
            </a:lvl1pPr>
          </a:lstStyle>
          <a:p>
            <a:pPr>
              <a:defRPr/>
            </a:pPr>
            <a:r>
              <a:rPr lang="en-US" altLang="ko-KR" dirty="0" smtClean="0"/>
              <a:t>Distributed and Cloud Computing LAB</a:t>
            </a:r>
            <a:endParaRPr lang="en-US" altLang="ko-KR" dirty="0"/>
          </a:p>
        </p:txBody>
      </p:sp>
      <p:sp>
        <p:nvSpPr>
          <p:cNvPr id="16" name="Rectangle 3"/>
          <p:cNvSpPr>
            <a:spLocks noChangeArrowheads="1"/>
          </p:cNvSpPr>
          <p:nvPr userDrawn="1"/>
        </p:nvSpPr>
        <p:spPr bwMode="auto">
          <a:xfrm>
            <a:off x="228600" y="914400"/>
            <a:ext cx="8705850" cy="152399"/>
          </a:xfrm>
          <a:prstGeom prst="rect">
            <a:avLst/>
          </a:prstGeom>
          <a:solidFill>
            <a:srgbClr val="960000"/>
          </a:solidFill>
          <a:ln w="9525">
            <a:noFill/>
            <a:miter lim="800000"/>
            <a:headEnd/>
            <a:tailEnd/>
          </a:ln>
          <a:effectLst/>
        </p:spPr>
        <p:txBody>
          <a:bodyPr wrap="none" anchor="ctr"/>
          <a:lstStyle/>
          <a:p>
            <a:pPr>
              <a:defRPr/>
            </a:pPr>
            <a:endParaRPr lang="ko-KR" altLang="en-US"/>
          </a:p>
        </p:txBody>
      </p:sp>
      <p:sp>
        <p:nvSpPr>
          <p:cNvPr id="9" name="TextBox 8"/>
          <p:cNvSpPr txBox="1"/>
          <p:nvPr/>
        </p:nvSpPr>
        <p:spPr>
          <a:xfrm>
            <a:off x="7553630" y="6539044"/>
            <a:ext cx="1810798" cy="338554"/>
          </a:xfrm>
          <a:prstGeom prst="rect">
            <a:avLst/>
          </a:prstGeom>
          <a:noFill/>
        </p:spPr>
        <p:txBody>
          <a:bodyPr wrap="square" rtlCol="0">
            <a:spAutoFit/>
          </a:bodyPr>
          <a:lstStyle/>
          <a:p>
            <a:r>
              <a:rPr lang="en-US" sz="1600" dirty="0" smtClean="0">
                <a:solidFill>
                  <a:schemeClr val="tx1"/>
                </a:solidFill>
                <a:effectLst/>
                <a:latin typeface="Times New Roman" panose="02020603050405020304" pitchFamily="18" charset="0"/>
                <a:ea typeface="HY울릉도B" pitchFamily="18" charset="-127"/>
                <a:cs typeface="Times New Roman" panose="02020603050405020304" pitchFamily="18" charset="0"/>
              </a:rPr>
              <a:t>KOREA UNIV.</a:t>
            </a:r>
            <a:endParaRPr lang="en-US" sz="1600" dirty="0">
              <a:solidFill>
                <a:schemeClr val="tx1"/>
              </a:solidFill>
              <a:effectLst/>
              <a:latin typeface="Times New Roman" panose="02020603050405020304" pitchFamily="18" charset="0"/>
              <a:ea typeface="HY울릉도B" pitchFamily="18" charset="-127"/>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Lst>
  <p:timing>
    <p:tnLst>
      <p:par>
        <p:cTn id="1" dur="indefinite" restart="never" nodeType="tmRoot"/>
      </p:par>
    </p:tnLst>
  </p:timing>
  <p:hf hdr="0" dt="0"/>
  <p:txStyles>
    <p:titleStyle>
      <a:lvl1pPr algn="r" rtl="0" eaLnBrk="1" fontAlgn="base" latinLnBrk="1" hangingPunct="1">
        <a:spcBef>
          <a:spcPct val="0"/>
        </a:spcBef>
        <a:spcAft>
          <a:spcPct val="0"/>
        </a:spcAft>
        <a:defRPr kumimoji="1" sz="2000">
          <a:solidFill>
            <a:schemeClr val="bg1"/>
          </a:solidFill>
          <a:latin typeface="+mj-lt"/>
          <a:ea typeface="+mj-ea"/>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p:titleStyle>
    <p:bodyStyle>
      <a:lvl1pPr marL="342900" indent="-342900" algn="l" rtl="0" eaLnBrk="1" fontAlgn="base" latinLnBrk="1" hangingPunct="1">
        <a:spcBef>
          <a:spcPct val="20000"/>
        </a:spcBef>
        <a:spcAft>
          <a:spcPct val="0"/>
        </a:spcAft>
        <a:buChar char="•"/>
        <a:defRPr kumimoji="1" sz="2800" b="1">
          <a:solidFill>
            <a:schemeClr val="tx1"/>
          </a:solidFill>
          <a:latin typeface="HY헤드라인M" pitchFamily="18" charset="-127"/>
          <a:ea typeface="HY헤드라인M" pitchFamily="18" charset="-127"/>
          <a:cs typeface="+mn-cs"/>
        </a:defRPr>
      </a:lvl1pPr>
      <a:lvl2pPr marL="742950" indent="-285750" algn="l" rtl="0" eaLnBrk="1" fontAlgn="base" latinLnBrk="1" hangingPunct="1">
        <a:spcBef>
          <a:spcPct val="20000"/>
        </a:spcBef>
        <a:spcAft>
          <a:spcPct val="0"/>
        </a:spcAft>
        <a:buChar char="–"/>
        <a:defRPr kumimoji="1" sz="2600" b="1">
          <a:solidFill>
            <a:schemeClr val="tx1"/>
          </a:solidFill>
          <a:latin typeface="HY헤드라인M" pitchFamily="18" charset="-127"/>
          <a:ea typeface="HY헤드라인M" pitchFamily="18" charset="-127"/>
        </a:defRPr>
      </a:lvl2pPr>
      <a:lvl3pPr marL="1143000" indent="-228600" algn="l" rtl="0" eaLnBrk="1" fontAlgn="base" latinLnBrk="1" hangingPunct="1">
        <a:spcBef>
          <a:spcPct val="20000"/>
        </a:spcBef>
        <a:spcAft>
          <a:spcPct val="0"/>
        </a:spcAft>
        <a:buChar char="•"/>
        <a:defRPr kumimoji="1" sz="2500" b="1">
          <a:solidFill>
            <a:schemeClr val="tx1"/>
          </a:solidFill>
          <a:latin typeface="HY헤드라인M" pitchFamily="18" charset="-127"/>
          <a:ea typeface="HY헤드라인M" pitchFamily="18" charset="-127"/>
        </a:defRPr>
      </a:lvl3pPr>
      <a:lvl4pPr marL="1600200" indent="-228600" algn="l" rtl="0" eaLnBrk="1" fontAlgn="base" latinLnBrk="1" hangingPunct="1">
        <a:spcBef>
          <a:spcPct val="20000"/>
        </a:spcBef>
        <a:spcAft>
          <a:spcPct val="0"/>
        </a:spcAft>
        <a:buChar char="–"/>
        <a:defRPr kumimoji="1" sz="2400" b="1">
          <a:solidFill>
            <a:schemeClr val="tx1"/>
          </a:solidFill>
          <a:latin typeface="HY헤드라인M" pitchFamily="18" charset="-127"/>
          <a:ea typeface="HY헤드라인M" pitchFamily="18" charset="-127"/>
        </a:defRPr>
      </a:lvl4pPr>
      <a:lvl5pPr marL="2057400" indent="-228600" algn="l" rtl="0" eaLnBrk="1" fontAlgn="base" latinLnBrk="1" hangingPunct="1">
        <a:spcBef>
          <a:spcPct val="20000"/>
        </a:spcBef>
        <a:spcAft>
          <a:spcPct val="0"/>
        </a:spcAft>
        <a:buChar char="»"/>
        <a:defRPr kumimoji="1" sz="2000" b="1">
          <a:solidFill>
            <a:schemeClr val="tx1"/>
          </a:solidFill>
          <a:latin typeface="HY헤드라인M" pitchFamily="18" charset="-127"/>
          <a:ea typeface="HY헤드라인M" pitchFamily="18" charset="-127"/>
        </a:defRPr>
      </a:lvl5pPr>
      <a:lvl6pPr marL="2514600" indent="-228600" algn="l" rtl="0" eaLnBrk="1" fontAlgn="base" latinLnBrk="1" hangingPunct="1">
        <a:spcBef>
          <a:spcPct val="20000"/>
        </a:spcBef>
        <a:spcAft>
          <a:spcPct val="0"/>
        </a:spcAft>
        <a:buChar char="»"/>
        <a:defRPr kumimoji="1" sz="2000" b="1">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b="1">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b="1">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b="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Intel" TargetMode="External"/><Relationship Id="rId3" Type="http://schemas.openxmlformats.org/officeDocument/2006/relationships/hyperlink" Target="https://en.wikipedia.org/wiki/Microkernel" TargetMode="External"/><Relationship Id="rId7" Type="http://schemas.openxmlformats.org/officeDocument/2006/relationships/hyperlink" Target="https://en.wikipedia.org/wiki/Linux_Foundation" TargetMode="External"/><Relationship Id="rId2" Type="http://schemas.openxmlformats.org/officeDocument/2006/relationships/hyperlink" Target="https://en.wikipedia.org/wiki/Hypervisor" TargetMode="External"/><Relationship Id="rId1" Type="http://schemas.openxmlformats.org/officeDocument/2006/relationships/slideLayout" Target="../slideLayouts/slideLayout2.xml"/><Relationship Id="rId6" Type="http://schemas.openxmlformats.org/officeDocument/2006/relationships/hyperlink" Target="https://en.wikipedia.org/wiki/University_of_Cambridge" TargetMode="External"/><Relationship Id="rId5" Type="http://schemas.openxmlformats.org/officeDocument/2006/relationships/hyperlink" Target="https://en.wikipedia.org/wiki/Computer_hardware" TargetMode="External"/><Relationship Id="rId4" Type="http://schemas.openxmlformats.org/officeDocument/2006/relationships/hyperlink" Target="https://en.wikipedia.org/wiki/Operating_system" TargetMode="Externa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6126525" y="4046433"/>
            <a:ext cx="3017475" cy="885816"/>
          </a:xfrm>
        </p:spPr>
        <p:txBody>
          <a:bodyPr/>
          <a:lstStyle/>
          <a:p>
            <a:pPr algn="r">
              <a:lnSpc>
                <a:spcPct val="150000"/>
              </a:lnSpc>
            </a:pPr>
            <a:r>
              <a:rPr lang="ko-KR" altLang="en-US" sz="1600" dirty="0" err="1" smtClean="0"/>
              <a:t>클라우드</a:t>
            </a:r>
            <a:r>
              <a:rPr lang="ko-KR" altLang="en-US" sz="1600" dirty="0" smtClean="0"/>
              <a:t> 컴퓨팅 실습</a:t>
            </a:r>
            <a:endParaRPr lang="en-US" altLang="ko-KR" sz="1600" dirty="0" smtClean="0"/>
          </a:p>
          <a:p>
            <a:pPr algn="r">
              <a:lnSpc>
                <a:spcPct val="150000"/>
              </a:lnSpc>
            </a:pPr>
            <a:r>
              <a:rPr lang="en-US" altLang="ko-KR" sz="1600" dirty="0" smtClean="0">
                <a:latin typeface="Times New Roman" panose="02020603050405020304" pitchFamily="18" charset="0"/>
                <a:cs typeface="Times New Roman" panose="02020603050405020304" pitchFamily="18" charset="0"/>
              </a:rPr>
              <a:t>	2018.10.08</a:t>
            </a:r>
            <a:endParaRPr lang="en-US" altLang="ko-KR" sz="1600" dirty="0">
              <a:latin typeface="Times New Roman" panose="02020603050405020304" pitchFamily="18" charset="0"/>
              <a:cs typeface="Times New Roman" panose="02020603050405020304" pitchFamily="18" charset="0"/>
            </a:endParaRPr>
          </a:p>
          <a:p>
            <a:pPr algn="r">
              <a:lnSpc>
                <a:spcPct val="150000"/>
              </a:lnSpc>
            </a:pPr>
            <a:r>
              <a:rPr lang="en-US" altLang="ko-KR" sz="1600" dirty="0" smtClean="0">
                <a:latin typeface="Times New Roman" panose="02020603050405020304" pitchFamily="18" charset="0"/>
                <a:cs typeface="Times New Roman" panose="02020603050405020304" pitchFamily="18" charset="0"/>
              </a:rPr>
              <a:t>DNCLAB</a:t>
            </a:r>
          </a:p>
        </p:txBody>
      </p:sp>
      <p:sp>
        <p:nvSpPr>
          <p:cNvPr id="4" name="슬라이드 번호 개체 틀 3"/>
          <p:cNvSpPr>
            <a:spLocks noGrp="1"/>
          </p:cNvSpPr>
          <p:nvPr>
            <p:ph type="sldNum" sz="quarter" idx="10"/>
          </p:nvPr>
        </p:nvSpPr>
        <p:spPr>
          <a:xfrm>
            <a:off x="6779525" y="6299543"/>
            <a:ext cx="2133600" cy="476250"/>
          </a:xfrm>
        </p:spPr>
        <p:txBody>
          <a:bodyPr/>
          <a:lstStyle/>
          <a:p>
            <a:pPr>
              <a:defRPr/>
            </a:pPr>
            <a:fld id="{379C4450-183E-465F-B150-A66F8CE8BB11}" type="slidenum">
              <a:rPr lang="ko-KR" altLang="en-US" smtClean="0"/>
              <a:pPr>
                <a:defRPr/>
              </a:pPr>
              <a:t>1</a:t>
            </a:fld>
            <a:endParaRPr lang="en-US" altLang="ko-KR" dirty="0"/>
          </a:p>
        </p:txBody>
      </p:sp>
      <p:sp>
        <p:nvSpPr>
          <p:cNvPr id="2" name="제목 1"/>
          <p:cNvSpPr>
            <a:spLocks noGrp="1"/>
          </p:cNvSpPr>
          <p:nvPr>
            <p:ph type="ctrTitle"/>
          </p:nvPr>
        </p:nvSpPr>
        <p:spPr>
          <a:xfrm>
            <a:off x="147918" y="2506570"/>
            <a:ext cx="8820150" cy="1470025"/>
          </a:xfrm>
        </p:spPr>
        <p:txBody>
          <a:bodyPr/>
          <a:lstStyle/>
          <a:p>
            <a:pPr algn="ctr"/>
            <a:r>
              <a:rPr lang="en-US" altLang="ko-KR" sz="2400" b="1" dirty="0" smtClean="0">
                <a:effectLst/>
              </a:rPr>
              <a:t>Cloud Computing : Virtualization</a:t>
            </a:r>
          </a:p>
        </p:txBody>
      </p:sp>
    </p:spTree>
    <p:extLst>
      <p:ext uri="{BB962C8B-B14F-4D97-AF65-F5344CB8AC3E}">
        <p14:creationId xmlns:p14="http://schemas.microsoft.com/office/powerpoint/2010/main" val="294029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10</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dirty="0">
                <a:solidFill>
                  <a:schemeClr val="tx1"/>
                </a:solidFill>
                <a:effectLst/>
                <a:latin typeface="맑은 고딕" panose="020B0503020000020004" pitchFamily="50" charset="-127"/>
                <a:ea typeface="맑은 고딕" panose="020B0503020000020004" pitchFamily="50" charset="-127"/>
              </a:rPr>
              <a:t>1. Introduction – </a:t>
            </a:r>
            <a:r>
              <a:rPr lang="en-US" altLang="ko-KR" sz="2000" b="1" dirty="0" smtClean="0">
                <a:solidFill>
                  <a:schemeClr val="tx1"/>
                </a:solidFill>
                <a:effectLst/>
                <a:latin typeface="맑은 고딕" panose="020B0503020000020004" pitchFamily="50" charset="-127"/>
                <a:ea typeface="맑은 고딕" panose="020B0503020000020004" pitchFamily="50" charset="-127"/>
              </a:rPr>
              <a:t>Base Virtualization </a:t>
            </a:r>
            <a:r>
              <a:rPr lang="en-US" altLang="ko-KR" sz="2000" b="1" dirty="0">
                <a:solidFill>
                  <a:schemeClr val="tx1"/>
                </a:solidFill>
                <a:effectLst/>
                <a:latin typeface="맑은 고딕" panose="020B0503020000020004" pitchFamily="50" charset="-127"/>
                <a:ea typeface="맑은 고딕" panose="020B0503020000020004" pitchFamily="50" charset="-127"/>
              </a:rPr>
              <a:t>S</a:t>
            </a:r>
            <a:r>
              <a:rPr lang="en-US" altLang="ko-KR" sz="2000" b="1" dirty="0" smtClean="0">
                <a:solidFill>
                  <a:schemeClr val="tx1"/>
                </a:solidFill>
                <a:effectLst/>
                <a:latin typeface="맑은 고딕" panose="020B0503020000020004" pitchFamily="50" charset="-127"/>
                <a:ea typeface="맑은 고딕" panose="020B0503020000020004" pitchFamily="50" charset="-127"/>
              </a:rPr>
              <a:t>tructure</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pic>
        <p:nvPicPr>
          <p:cNvPr id="3" name="그림 2"/>
          <p:cNvPicPr>
            <a:picLocks noChangeAspect="1"/>
          </p:cNvPicPr>
          <p:nvPr/>
        </p:nvPicPr>
        <p:blipFill>
          <a:blip r:embed="rId2"/>
          <a:stretch>
            <a:fillRect/>
          </a:stretch>
        </p:blipFill>
        <p:spPr>
          <a:xfrm>
            <a:off x="1587035" y="1401295"/>
            <a:ext cx="5694550" cy="4433054"/>
          </a:xfrm>
          <a:prstGeom prst="rect">
            <a:avLst/>
          </a:prstGeom>
        </p:spPr>
      </p:pic>
    </p:spTree>
    <p:extLst>
      <p:ext uri="{BB962C8B-B14F-4D97-AF65-F5344CB8AC3E}">
        <p14:creationId xmlns:p14="http://schemas.microsoft.com/office/powerpoint/2010/main" val="1422067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11</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9" name="제목 1"/>
          <p:cNvSpPr>
            <a:spLocks noGrp="1"/>
          </p:cNvSpPr>
          <p:nvPr>
            <p:ph type="title"/>
          </p:nvPr>
        </p:nvSpPr>
        <p:spPr>
          <a:xfrm>
            <a:off x="0" y="15113"/>
            <a:ext cx="9144000" cy="946788"/>
          </a:xfrm>
        </p:spPr>
        <p:txBody>
          <a:bodyPr/>
          <a:lstStyle/>
          <a:p>
            <a:pPr algn="l"/>
            <a:r>
              <a:rPr lang="en-US" altLang="ko-KR" sz="2000" b="1" dirty="0" smtClean="0">
                <a:solidFill>
                  <a:schemeClr val="tx1"/>
                </a:solidFill>
                <a:latin typeface="맑은 고딕" panose="020B0503020000020004" pitchFamily="50" charset="-127"/>
                <a:ea typeface="맑은 고딕" panose="020B0503020000020004" pitchFamily="50" charset="-127"/>
              </a:rPr>
              <a:t>1. </a:t>
            </a:r>
            <a:r>
              <a:rPr lang="en-US" altLang="ko-KR" sz="2000" b="1" dirty="0" smtClean="0">
                <a:solidFill>
                  <a:schemeClr val="tx1"/>
                </a:solidFill>
                <a:latin typeface="맑은 고딕" panose="020B0503020000020004" pitchFamily="50" charset="-127"/>
                <a:ea typeface="맑은 고딕" panose="020B0503020000020004" pitchFamily="50" charset="-127"/>
              </a:rPr>
              <a:t>Introduction – </a:t>
            </a:r>
            <a:r>
              <a:rPr lang="en-US" altLang="ko-KR" sz="2000" b="1" dirty="0" smtClean="0">
                <a:solidFill>
                  <a:schemeClr val="tx1"/>
                </a:solidFill>
                <a:latin typeface="맑은 고딕" panose="020B0503020000020004" pitchFamily="50" charset="-127"/>
                <a:ea typeface="맑은 고딕" panose="020B0503020000020004" pitchFamily="50" charset="-127"/>
              </a:rPr>
              <a:t>Definition</a:t>
            </a:r>
            <a:endParaRPr lang="ko-KR" altLang="en-US" sz="2000" b="1" dirty="0">
              <a:solidFill>
                <a:schemeClr val="tx1"/>
              </a:solidFill>
              <a:latin typeface="맑은 고딕" panose="020B0503020000020004" pitchFamily="50" charset="-127"/>
              <a:ea typeface="맑은 고딕" panose="020B0503020000020004" pitchFamily="50" charset="-127"/>
            </a:endParaRPr>
          </a:p>
        </p:txBody>
      </p:sp>
      <p:pic>
        <p:nvPicPr>
          <p:cNvPr id="6" name="그림 5"/>
          <p:cNvPicPr>
            <a:picLocks noChangeAspect="1"/>
          </p:cNvPicPr>
          <p:nvPr/>
        </p:nvPicPr>
        <p:blipFill>
          <a:blip r:embed="rId2"/>
          <a:stretch>
            <a:fillRect/>
          </a:stretch>
        </p:blipFill>
        <p:spPr>
          <a:xfrm>
            <a:off x="2497593" y="2082451"/>
            <a:ext cx="4391039" cy="3418306"/>
          </a:xfrm>
          <a:prstGeom prst="rect">
            <a:avLst/>
          </a:prstGeom>
        </p:spPr>
      </p:pic>
      <p:sp>
        <p:nvSpPr>
          <p:cNvPr id="2" name="직사각형 1"/>
          <p:cNvSpPr/>
          <p:nvPr/>
        </p:nvSpPr>
        <p:spPr bwMode="auto">
          <a:xfrm>
            <a:off x="2516776" y="2606501"/>
            <a:ext cx="3402095" cy="436005"/>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endParaRPr>
          </a:p>
        </p:txBody>
      </p:sp>
      <p:sp>
        <p:nvSpPr>
          <p:cNvPr id="3" name="TextBox 2"/>
          <p:cNvSpPr txBox="1"/>
          <p:nvPr/>
        </p:nvSpPr>
        <p:spPr>
          <a:xfrm>
            <a:off x="647520" y="2400625"/>
            <a:ext cx="1496173" cy="307777"/>
          </a:xfrm>
          <a:prstGeom prst="rect">
            <a:avLst/>
          </a:prstGeom>
          <a:noFill/>
        </p:spPr>
        <p:txBody>
          <a:bodyPr wrap="square" rtlCol="0">
            <a:spAutoFit/>
          </a:bodyPr>
          <a:lstStyle/>
          <a:p>
            <a:r>
              <a:rPr lang="en-US" altLang="ko-KR" sz="1400" b="1" dirty="0" smtClean="0">
                <a:latin typeface="맑은 고딕" panose="020B0503020000020004" pitchFamily="50" charset="-127"/>
                <a:ea typeface="맑은 고딕" panose="020B0503020000020004" pitchFamily="50" charset="-127"/>
              </a:rPr>
              <a:t>Guest </a:t>
            </a:r>
            <a:r>
              <a:rPr lang="en-US" altLang="ko-KR" sz="1400" b="1" dirty="0" err="1" smtClean="0">
                <a:latin typeface="맑은 고딕" panose="020B0503020000020004" pitchFamily="50" charset="-127"/>
                <a:ea typeface="맑은 고딕" panose="020B0503020000020004" pitchFamily="50" charset="-127"/>
              </a:rPr>
              <a:t>Os</a:t>
            </a:r>
            <a:endParaRPr lang="ko-KR" altLang="en-US" sz="1400" b="1" dirty="0">
              <a:latin typeface="맑은 고딕" panose="020B0503020000020004" pitchFamily="50" charset="-127"/>
              <a:ea typeface="맑은 고딕" panose="020B0503020000020004" pitchFamily="50" charset="-127"/>
            </a:endParaRPr>
          </a:p>
        </p:txBody>
      </p:sp>
      <p:sp>
        <p:nvSpPr>
          <p:cNvPr id="10" name="TextBox 9"/>
          <p:cNvSpPr txBox="1"/>
          <p:nvPr/>
        </p:nvSpPr>
        <p:spPr>
          <a:xfrm>
            <a:off x="712441" y="3380701"/>
            <a:ext cx="1496173" cy="307777"/>
          </a:xfrm>
          <a:prstGeom prst="rect">
            <a:avLst/>
          </a:prstGeom>
          <a:noFill/>
        </p:spPr>
        <p:txBody>
          <a:bodyPr wrap="square" rtlCol="0">
            <a:spAutoFit/>
          </a:bodyPr>
          <a:lstStyle/>
          <a:p>
            <a:r>
              <a:rPr lang="en-US" altLang="ko-KR" sz="1400" b="1" dirty="0" err="1" smtClean="0">
                <a:latin typeface="맑은 고딕" panose="020B0503020000020004" pitchFamily="50" charset="-127"/>
                <a:ea typeface="맑은 고딕" panose="020B0503020000020004" pitchFamily="50" charset="-127"/>
              </a:rPr>
              <a:t>Hyperviosr</a:t>
            </a:r>
            <a:endParaRPr lang="ko-KR" altLang="en-US" sz="1400" b="1" dirty="0">
              <a:latin typeface="맑은 고딕" panose="020B0503020000020004" pitchFamily="50" charset="-127"/>
              <a:ea typeface="맑은 고딕" panose="020B0503020000020004" pitchFamily="50" charset="-127"/>
            </a:endParaRPr>
          </a:p>
        </p:txBody>
      </p:sp>
      <p:sp>
        <p:nvSpPr>
          <p:cNvPr id="11" name="TextBox 10"/>
          <p:cNvSpPr txBox="1"/>
          <p:nvPr/>
        </p:nvSpPr>
        <p:spPr>
          <a:xfrm>
            <a:off x="4629519" y="1472953"/>
            <a:ext cx="1686503" cy="307777"/>
          </a:xfrm>
          <a:prstGeom prst="rect">
            <a:avLst/>
          </a:prstGeom>
          <a:noFill/>
        </p:spPr>
        <p:txBody>
          <a:bodyPr wrap="square" rtlCol="0">
            <a:spAutoFit/>
          </a:bodyPr>
          <a:lstStyle/>
          <a:p>
            <a:r>
              <a:rPr lang="en-US" altLang="ko-KR" sz="1400" b="1" dirty="0" smtClean="0">
                <a:latin typeface="맑은 고딕" panose="020B0503020000020004" pitchFamily="50" charset="-127"/>
                <a:ea typeface="맑은 고딕" panose="020B0503020000020004" pitchFamily="50" charset="-127"/>
              </a:rPr>
              <a:t>Domain or guest</a:t>
            </a:r>
            <a:endParaRPr lang="ko-KR" altLang="en-US" sz="1400" b="1" dirty="0">
              <a:latin typeface="맑은 고딕" panose="020B0503020000020004" pitchFamily="50" charset="-127"/>
              <a:ea typeface="맑은 고딕" panose="020B0503020000020004" pitchFamily="50" charset="-127"/>
            </a:endParaRPr>
          </a:p>
        </p:txBody>
      </p:sp>
      <p:sp>
        <p:nvSpPr>
          <p:cNvPr id="12" name="TextBox 11"/>
          <p:cNvSpPr txBox="1"/>
          <p:nvPr/>
        </p:nvSpPr>
        <p:spPr>
          <a:xfrm>
            <a:off x="1075006" y="4796028"/>
            <a:ext cx="1496173" cy="307777"/>
          </a:xfrm>
          <a:prstGeom prst="rect">
            <a:avLst/>
          </a:prstGeom>
          <a:noFill/>
        </p:spPr>
        <p:txBody>
          <a:bodyPr wrap="square" rtlCol="0">
            <a:spAutoFit/>
          </a:bodyPr>
          <a:lstStyle/>
          <a:p>
            <a:r>
              <a:rPr lang="en-US" altLang="ko-KR" sz="1400" b="1" dirty="0" smtClean="0">
                <a:latin typeface="맑은 고딕" panose="020B0503020000020004" pitchFamily="50" charset="-127"/>
                <a:ea typeface="맑은 고딕" panose="020B0503020000020004" pitchFamily="50" charset="-127"/>
              </a:rPr>
              <a:t>Host</a:t>
            </a:r>
            <a:endParaRPr lang="ko-KR" altLang="en-US" sz="1400" b="1" dirty="0">
              <a:latin typeface="맑은 고딕" panose="020B0503020000020004" pitchFamily="50" charset="-127"/>
              <a:ea typeface="맑은 고딕" panose="020B0503020000020004" pitchFamily="50" charset="-127"/>
            </a:endParaRPr>
          </a:p>
        </p:txBody>
      </p:sp>
      <p:sp>
        <p:nvSpPr>
          <p:cNvPr id="13" name="TextBox 12"/>
          <p:cNvSpPr txBox="1"/>
          <p:nvPr/>
        </p:nvSpPr>
        <p:spPr>
          <a:xfrm>
            <a:off x="579794" y="1944055"/>
            <a:ext cx="1496173" cy="307777"/>
          </a:xfrm>
          <a:prstGeom prst="rect">
            <a:avLst/>
          </a:prstGeom>
          <a:noFill/>
        </p:spPr>
        <p:txBody>
          <a:bodyPr wrap="square" rtlCol="0">
            <a:spAutoFit/>
          </a:bodyPr>
          <a:lstStyle/>
          <a:p>
            <a:r>
              <a:rPr lang="en-US" altLang="ko-KR" sz="1400" b="1" dirty="0" smtClean="0">
                <a:latin typeface="맑은 고딕" panose="020B0503020000020004" pitchFamily="50" charset="-127"/>
                <a:ea typeface="맑은 고딕" panose="020B0503020000020004" pitchFamily="50" charset="-127"/>
              </a:rPr>
              <a:t>Task</a:t>
            </a:r>
            <a:endParaRPr lang="ko-KR" altLang="en-US" sz="1400" b="1" dirty="0">
              <a:latin typeface="맑은 고딕" panose="020B0503020000020004" pitchFamily="50" charset="-127"/>
              <a:ea typeface="맑은 고딕" panose="020B0503020000020004" pitchFamily="50" charset="-127"/>
            </a:endParaRPr>
          </a:p>
        </p:txBody>
      </p:sp>
      <p:cxnSp>
        <p:nvCxnSpPr>
          <p:cNvPr id="14" name="직선 연결선 13"/>
          <p:cNvCxnSpPr>
            <a:endCxn id="2" idx="1"/>
          </p:cNvCxnSpPr>
          <p:nvPr/>
        </p:nvCxnSpPr>
        <p:spPr bwMode="auto">
          <a:xfrm>
            <a:off x="1802282" y="2589238"/>
            <a:ext cx="714494" cy="235266"/>
          </a:xfrm>
          <a:prstGeom prst="line">
            <a:avLst/>
          </a:prstGeom>
          <a:solidFill>
            <a:srgbClr val="C7B6A9"/>
          </a:solidFill>
          <a:ln w="9525" cap="flat" cmpd="sng" algn="ctr">
            <a:solidFill>
              <a:srgbClr val="FF0000"/>
            </a:solidFill>
            <a:prstDash val="solid"/>
            <a:round/>
            <a:headEnd type="none" w="med" len="med"/>
            <a:tailEnd type="none" w="med" len="med"/>
          </a:ln>
          <a:effectLst/>
        </p:spPr>
      </p:cxnSp>
      <p:sp>
        <p:nvSpPr>
          <p:cNvPr id="16" name="직사각형 15"/>
          <p:cNvSpPr/>
          <p:nvPr/>
        </p:nvSpPr>
        <p:spPr bwMode="auto">
          <a:xfrm>
            <a:off x="2516776" y="3397964"/>
            <a:ext cx="3402095" cy="436005"/>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endParaRPr>
          </a:p>
        </p:txBody>
      </p:sp>
      <p:cxnSp>
        <p:nvCxnSpPr>
          <p:cNvPr id="17" name="직선 연결선 16"/>
          <p:cNvCxnSpPr>
            <a:endCxn id="16" idx="1"/>
          </p:cNvCxnSpPr>
          <p:nvPr/>
        </p:nvCxnSpPr>
        <p:spPr bwMode="auto">
          <a:xfrm>
            <a:off x="1971801" y="3504310"/>
            <a:ext cx="544975" cy="111657"/>
          </a:xfrm>
          <a:prstGeom prst="line">
            <a:avLst/>
          </a:prstGeom>
          <a:solidFill>
            <a:srgbClr val="C7B6A9"/>
          </a:solidFill>
          <a:ln w="9525" cap="flat" cmpd="sng" algn="ctr">
            <a:solidFill>
              <a:srgbClr val="FF0000"/>
            </a:solidFill>
            <a:prstDash val="solid"/>
            <a:round/>
            <a:headEnd type="none" w="med" len="med"/>
            <a:tailEnd type="none" w="med" len="med"/>
          </a:ln>
          <a:effectLst/>
        </p:spPr>
      </p:cxnSp>
      <p:sp>
        <p:nvSpPr>
          <p:cNvPr id="20" name="직사각형 19"/>
          <p:cNvSpPr/>
          <p:nvPr/>
        </p:nvSpPr>
        <p:spPr bwMode="auto">
          <a:xfrm>
            <a:off x="2432672" y="2107381"/>
            <a:ext cx="3610846" cy="1273320"/>
          </a:xfrm>
          <a:prstGeom prst="rect">
            <a:avLst/>
          </a:prstGeom>
          <a:noFill/>
          <a:ln w="9525" cap="flat" cmpd="sng" algn="ctr">
            <a:solidFill>
              <a:schemeClr val="accent6">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endParaRPr>
          </a:p>
        </p:txBody>
      </p:sp>
      <p:cxnSp>
        <p:nvCxnSpPr>
          <p:cNvPr id="22" name="직선 연결선 21"/>
          <p:cNvCxnSpPr>
            <a:stCxn id="11" idx="2"/>
          </p:cNvCxnSpPr>
          <p:nvPr/>
        </p:nvCxnSpPr>
        <p:spPr bwMode="auto">
          <a:xfrm>
            <a:off x="5472771" y="1780730"/>
            <a:ext cx="364856" cy="326651"/>
          </a:xfrm>
          <a:prstGeom prst="line">
            <a:avLst/>
          </a:prstGeom>
          <a:solidFill>
            <a:srgbClr val="C7B6A9"/>
          </a:solidFill>
          <a:ln w="9525" cap="flat" cmpd="sng" algn="ctr">
            <a:solidFill>
              <a:schemeClr val="accent6">
                <a:lumMod val="60000"/>
                <a:lumOff val="40000"/>
              </a:schemeClr>
            </a:solidFill>
            <a:prstDash val="solid"/>
            <a:round/>
            <a:headEnd type="none" w="med" len="med"/>
            <a:tailEnd type="none" w="med" len="med"/>
          </a:ln>
          <a:effectLst/>
        </p:spPr>
      </p:cxnSp>
      <p:sp>
        <p:nvSpPr>
          <p:cNvPr id="24" name="직사각형 23"/>
          <p:cNvSpPr/>
          <p:nvPr/>
        </p:nvSpPr>
        <p:spPr bwMode="auto">
          <a:xfrm>
            <a:off x="2535959" y="2135463"/>
            <a:ext cx="3402095" cy="436005"/>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endParaRPr>
          </a:p>
        </p:txBody>
      </p:sp>
      <p:cxnSp>
        <p:nvCxnSpPr>
          <p:cNvPr id="25" name="직선 연결선 24"/>
          <p:cNvCxnSpPr>
            <a:endCxn id="24" idx="1"/>
          </p:cNvCxnSpPr>
          <p:nvPr/>
        </p:nvCxnSpPr>
        <p:spPr bwMode="auto">
          <a:xfrm>
            <a:off x="1649882" y="2116463"/>
            <a:ext cx="886077" cy="237003"/>
          </a:xfrm>
          <a:prstGeom prst="line">
            <a:avLst/>
          </a:prstGeom>
          <a:solidFill>
            <a:srgbClr val="C7B6A9"/>
          </a:solidFill>
          <a:ln w="9525" cap="flat" cmpd="sng" algn="ctr">
            <a:solidFill>
              <a:srgbClr val="FF0000"/>
            </a:solidFill>
            <a:prstDash val="solid"/>
            <a:round/>
            <a:headEnd type="none" w="med" len="med"/>
            <a:tailEnd type="none" w="med" len="med"/>
          </a:ln>
          <a:effectLst/>
        </p:spPr>
      </p:cxnSp>
      <p:sp>
        <p:nvSpPr>
          <p:cNvPr id="28" name="직사각형 27"/>
          <p:cNvSpPr/>
          <p:nvPr/>
        </p:nvSpPr>
        <p:spPr bwMode="auto">
          <a:xfrm>
            <a:off x="2516776" y="3885111"/>
            <a:ext cx="3402095" cy="1721992"/>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endParaRPr>
          </a:p>
        </p:txBody>
      </p:sp>
      <p:cxnSp>
        <p:nvCxnSpPr>
          <p:cNvPr id="29" name="직선 연결선 28"/>
          <p:cNvCxnSpPr/>
          <p:nvPr/>
        </p:nvCxnSpPr>
        <p:spPr bwMode="auto">
          <a:xfrm flipV="1">
            <a:off x="2075967" y="4744886"/>
            <a:ext cx="421626" cy="205030"/>
          </a:xfrm>
          <a:prstGeom prst="line">
            <a:avLst/>
          </a:prstGeom>
          <a:solidFill>
            <a:srgbClr val="C7B6A9"/>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66955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a:lnSpc>
                <a:spcPct val="150000"/>
              </a:lnSpc>
            </a:pPr>
            <a:r>
              <a:rPr lang="en-US" altLang="ko-KR" sz="1600" b="1" dirty="0" smtClean="0">
                <a:latin typeface="맑은 고딕" panose="020B0503020000020004" pitchFamily="50" charset="-127"/>
                <a:ea typeface="맑은 고딕" panose="020B0503020000020004" pitchFamily="50" charset="-127"/>
              </a:rPr>
              <a:t>RING-3…? RING-0…?</a:t>
            </a:r>
          </a:p>
          <a:p>
            <a:pPr>
              <a:lnSpc>
                <a:spcPct val="150000"/>
              </a:lnSpc>
            </a:pPr>
            <a:r>
              <a:rPr lang="en-US" altLang="ko-KR" sz="1600" b="1" dirty="0" smtClean="0">
                <a:latin typeface="맑은 고딕" panose="020B0503020000020004" pitchFamily="50" charset="-127"/>
                <a:ea typeface="맑은 고딕" panose="020B0503020000020004" pitchFamily="50" charset="-127"/>
              </a:rPr>
              <a:t>LET’S SEE THE LAYER OF VIRTUALIZATION OVER NON-VIRTULIAZATION LAYER</a:t>
            </a:r>
          </a:p>
          <a:p>
            <a:pPr marL="0" indent="0">
              <a:lnSpc>
                <a:spcPct val="150000"/>
              </a:lnSpc>
              <a:buNone/>
            </a:pPr>
            <a:endParaRPr lang="en-US" altLang="ko-KR" sz="1600" b="1" dirty="0">
              <a:latin typeface="맑은 고딕" panose="020B0503020000020004" pitchFamily="50" charset="-127"/>
              <a:ea typeface="맑은 고딕" panose="020B0503020000020004" pitchFamily="50" charset="-127"/>
            </a:endParaRPr>
          </a:p>
          <a:p>
            <a:pPr marL="0" indent="0">
              <a:lnSpc>
                <a:spcPct val="150000"/>
              </a:lnSpc>
              <a:buNone/>
            </a:pPr>
            <a:endParaRPr lang="en-US" altLang="ko-KR" sz="1600" b="1" dirty="0" smtClean="0">
              <a:latin typeface="맑은 고딕" panose="020B0503020000020004" pitchFamily="50" charset="-127"/>
              <a:ea typeface="맑은 고딕" panose="020B0503020000020004" pitchFamily="50" charset="-127"/>
            </a:endParaRPr>
          </a:p>
          <a:p>
            <a:pPr>
              <a:lnSpc>
                <a:spcPct val="150000"/>
              </a:lnSpc>
            </a:pPr>
            <a:endParaRPr lang="en-US" altLang="ko-KR" sz="1600" b="1" dirty="0">
              <a:latin typeface="맑은 고딕" panose="020B0503020000020004" pitchFamily="50" charset="-127"/>
              <a:ea typeface="맑은 고딕" panose="020B0503020000020004" pitchFamily="50" charset="-127"/>
            </a:endParaRPr>
          </a:p>
          <a:p>
            <a:pPr marL="0" indent="0">
              <a:lnSpc>
                <a:spcPct val="150000"/>
              </a:lnSpc>
              <a:buNone/>
            </a:pPr>
            <a:r>
              <a:rPr lang="en-US" altLang="ko-KR" sz="1600" b="1" dirty="0" smtClean="0">
                <a:latin typeface="맑은 고딕" panose="020B0503020000020004" pitchFamily="50" charset="-127"/>
                <a:ea typeface="맑은 고딕" panose="020B0503020000020004" pitchFamily="50" charset="-127"/>
              </a:rPr>
              <a:t/>
            </a:r>
            <a:br>
              <a:rPr lang="en-US" altLang="ko-KR" sz="1600" b="1" dirty="0" smtClean="0">
                <a:latin typeface="맑은 고딕" panose="020B0503020000020004" pitchFamily="50" charset="-127"/>
                <a:ea typeface="맑은 고딕" panose="020B0503020000020004" pitchFamily="50" charset="-127"/>
              </a:rPr>
            </a:br>
            <a:r>
              <a:rPr lang="en-US" altLang="ko-KR" sz="1600" b="1" dirty="0" smtClean="0">
                <a:latin typeface="맑은 고딕" panose="020B0503020000020004" pitchFamily="50" charset="-127"/>
                <a:ea typeface="맑은 고딕" panose="020B0503020000020004" pitchFamily="50" charset="-127"/>
              </a:rPr>
              <a:t>          </a:t>
            </a:r>
            <a:endParaRPr lang="en-US" altLang="ko-KR" sz="1600" b="1" dirty="0" smtClean="0">
              <a:solidFill>
                <a:srgbClr val="FF0000"/>
              </a:solidFill>
              <a:latin typeface="맑은 고딕" panose="020B0503020000020004" pitchFamily="50" charset="-127"/>
              <a:ea typeface="맑은 고딕" panose="020B0503020000020004" pitchFamily="50" charset="-127"/>
            </a:endParaRPr>
          </a:p>
          <a:p>
            <a:pPr>
              <a:lnSpc>
                <a:spcPct val="150000"/>
              </a:lnSpc>
            </a:pPr>
            <a:endParaRPr lang="en-US" altLang="ko-KR" sz="1600" b="1" dirty="0" smtClean="0">
              <a:latin typeface="맑은 고딕" panose="020B0503020000020004" pitchFamily="50" charset="-127"/>
              <a:ea typeface="맑은 고딕" panose="020B0503020000020004" pitchFamily="50" charset="-127"/>
            </a:endParaRPr>
          </a:p>
        </p:txBody>
      </p:sp>
      <p:sp>
        <p:nvSpPr>
          <p:cNvPr id="43" name="타원 42"/>
          <p:cNvSpPr/>
          <p:nvPr/>
        </p:nvSpPr>
        <p:spPr bwMode="auto">
          <a:xfrm>
            <a:off x="879833" y="2177485"/>
            <a:ext cx="2920717" cy="22485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2000" b="0" i="0" u="none" strike="noStrike" cap="none" normalizeH="0" baseline="0" dirty="0" smtClean="0">
                <a:ln>
                  <a:noFill/>
                </a:ln>
                <a:solidFill>
                  <a:schemeClr val="tx1"/>
                </a:solidFill>
                <a:effectLst/>
                <a:latin typeface="HY헤드라인M" pitchFamily="18" charset="-127"/>
                <a:ea typeface="HY헤드라인M" pitchFamily="18" charset="-127"/>
              </a:rPr>
              <a:t>kernel</a:t>
            </a:r>
            <a:endParaRPr kumimoji="1" lang="ko-KR" altLang="en-US" sz="2000" b="0" i="0" u="none" strike="noStrike" cap="none" normalizeH="0" baseline="0" dirty="0" smtClean="0">
              <a:ln>
                <a:noFill/>
              </a:ln>
              <a:solidFill>
                <a:schemeClr val="tx1"/>
              </a:solidFill>
              <a:effectLst/>
              <a:latin typeface="HY헤드라인M" pitchFamily="18" charset="-127"/>
              <a:ea typeface="HY헤드라인M" pitchFamily="18" charset="-127"/>
            </a:endParaRPr>
          </a:p>
        </p:txBody>
      </p:sp>
      <p:sp>
        <p:nvSpPr>
          <p:cNvPr id="42" name="타원 41"/>
          <p:cNvSpPr/>
          <p:nvPr/>
        </p:nvSpPr>
        <p:spPr bwMode="auto">
          <a:xfrm>
            <a:off x="1112446" y="2567450"/>
            <a:ext cx="1901451" cy="146857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2000" b="0" i="0" u="none" strike="noStrike" cap="none" normalizeH="0" baseline="0" dirty="0" smtClean="0">
                <a:ln>
                  <a:noFill/>
                </a:ln>
                <a:solidFill>
                  <a:schemeClr val="tx1"/>
                </a:solidFill>
                <a:effectLst/>
                <a:latin typeface="HY헤드라인M" pitchFamily="18" charset="-127"/>
                <a:ea typeface="HY헤드라인M" pitchFamily="18" charset="-127"/>
              </a:rPr>
              <a:t>kernel</a:t>
            </a:r>
            <a:endParaRPr kumimoji="1" lang="ko-KR" altLang="en-US" sz="2000" b="0" i="0" u="none" strike="noStrike" cap="none" normalizeH="0" baseline="0" dirty="0" smtClean="0">
              <a:ln>
                <a:noFill/>
              </a:ln>
              <a:solidFill>
                <a:schemeClr val="tx1"/>
              </a:solidFill>
              <a:effectLst/>
              <a:latin typeface="HY헤드라인M" pitchFamily="18" charset="-127"/>
              <a:ea typeface="HY헤드라인M" pitchFamily="18" charset="-127"/>
            </a:endParaRPr>
          </a:p>
        </p:txBody>
      </p:sp>
      <p:sp>
        <p:nvSpPr>
          <p:cNvPr id="41" name="타원 40"/>
          <p:cNvSpPr/>
          <p:nvPr/>
        </p:nvSpPr>
        <p:spPr bwMode="auto">
          <a:xfrm>
            <a:off x="1276519" y="2717087"/>
            <a:ext cx="1545105" cy="119230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2000" b="0" i="0" u="none" strike="noStrike" cap="none" normalizeH="0" baseline="0" dirty="0" smtClean="0">
                <a:ln>
                  <a:noFill/>
                </a:ln>
                <a:solidFill>
                  <a:schemeClr val="tx1"/>
                </a:solidFill>
                <a:effectLst/>
                <a:latin typeface="HY헤드라인M" pitchFamily="18" charset="-127"/>
                <a:ea typeface="HY헤드라인M" pitchFamily="18" charset="-127"/>
              </a:rPr>
              <a:t>kernel</a:t>
            </a:r>
            <a:endParaRPr kumimoji="1" lang="ko-KR" altLang="en-US" sz="2000" b="0" i="0" u="none" strike="noStrike" cap="none" normalizeH="0" baseline="0" dirty="0" smtClean="0">
              <a:ln>
                <a:noFill/>
              </a:ln>
              <a:solidFill>
                <a:schemeClr val="tx1"/>
              </a:solidFill>
              <a:effectLst/>
              <a:latin typeface="HY헤드라인M" pitchFamily="18" charset="-127"/>
              <a:ea typeface="HY헤드라인M" pitchFamily="18" charset="-127"/>
            </a:endParaRPr>
          </a:p>
        </p:txBody>
      </p:sp>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12</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dirty="0">
                <a:solidFill>
                  <a:schemeClr val="tx1"/>
                </a:solidFill>
                <a:effectLst/>
                <a:latin typeface="맑은 고딕" panose="020B0503020000020004" pitchFamily="50" charset="-127"/>
                <a:ea typeface="맑은 고딕" panose="020B0503020000020004" pitchFamily="50" charset="-127"/>
              </a:rPr>
              <a:t>1</a:t>
            </a:r>
            <a:r>
              <a:rPr lang="en-US" altLang="ko-KR" sz="2000" b="1" dirty="0" smtClean="0">
                <a:solidFill>
                  <a:schemeClr val="tx1"/>
                </a:solidFill>
                <a:effectLst/>
                <a:latin typeface="맑은 고딕" panose="020B0503020000020004" pitchFamily="50" charset="-127"/>
                <a:ea typeface="맑은 고딕" panose="020B0503020000020004" pitchFamily="50" charset="-127"/>
              </a:rPr>
              <a:t>. Introduction – Virtualization System Ring-Layer Based on x86    			   Architecture </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cxnSp>
        <p:nvCxnSpPr>
          <p:cNvPr id="28" name="직선 화살표 연결선 27"/>
          <p:cNvCxnSpPr/>
          <p:nvPr/>
        </p:nvCxnSpPr>
        <p:spPr bwMode="auto">
          <a:xfrm>
            <a:off x="11799794" y="2319618"/>
            <a:ext cx="914400" cy="914400"/>
          </a:xfrm>
          <a:prstGeom prst="straightConnector1">
            <a:avLst/>
          </a:prstGeom>
          <a:solidFill>
            <a:srgbClr val="C7B6A9"/>
          </a:solidFill>
          <a:ln w="9525" cap="flat" cmpd="sng" algn="ctr">
            <a:noFill/>
            <a:prstDash val="solid"/>
            <a:round/>
            <a:headEnd type="none" w="med" len="med"/>
            <a:tailEnd type="triangle"/>
          </a:ln>
          <a:effectLst/>
        </p:spPr>
      </p:cxnSp>
      <p:sp>
        <p:nvSpPr>
          <p:cNvPr id="22" name="타원 21"/>
          <p:cNvSpPr/>
          <p:nvPr/>
        </p:nvSpPr>
        <p:spPr bwMode="auto">
          <a:xfrm>
            <a:off x="1420422" y="2845955"/>
            <a:ext cx="1257300" cy="93457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ko-KR" dirty="0">
                <a:effectLst/>
              </a:rPr>
              <a:t>kernel</a:t>
            </a:r>
            <a:endParaRPr lang="ko-KR" altLang="en-US" dirty="0">
              <a:effectLst/>
            </a:endParaRPr>
          </a:p>
        </p:txBody>
      </p:sp>
      <p:sp>
        <p:nvSpPr>
          <p:cNvPr id="23" name="TextBox 22"/>
          <p:cNvSpPr txBox="1"/>
          <p:nvPr/>
        </p:nvSpPr>
        <p:spPr>
          <a:xfrm>
            <a:off x="1901207" y="3996142"/>
            <a:ext cx="1265090" cy="338554"/>
          </a:xfrm>
          <a:prstGeom prst="rect">
            <a:avLst/>
          </a:prstGeom>
          <a:noFill/>
        </p:spPr>
        <p:txBody>
          <a:bodyPr wrap="none" rtlCol="0">
            <a:spAutoFit/>
          </a:bodyPr>
          <a:lstStyle/>
          <a:p>
            <a:r>
              <a:rPr lang="en-US" altLang="ko-KR" sz="1600" dirty="0" smtClean="0">
                <a:effectLst/>
              </a:rPr>
              <a:t>application</a:t>
            </a:r>
            <a:endParaRPr lang="ko-KR" altLang="en-US" sz="1600" dirty="0">
              <a:effectLst/>
            </a:endParaRPr>
          </a:p>
        </p:txBody>
      </p:sp>
      <p:sp>
        <p:nvSpPr>
          <p:cNvPr id="45" name="타원 44"/>
          <p:cNvSpPr/>
          <p:nvPr/>
        </p:nvSpPr>
        <p:spPr bwMode="auto">
          <a:xfrm>
            <a:off x="4960073" y="2109768"/>
            <a:ext cx="2920717" cy="22485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2000" b="0" i="0" u="none" strike="noStrike" cap="none" normalizeH="0" baseline="0" dirty="0" smtClean="0">
                <a:ln>
                  <a:noFill/>
                </a:ln>
                <a:solidFill>
                  <a:schemeClr val="tx1"/>
                </a:solidFill>
                <a:effectLst/>
                <a:latin typeface="HY헤드라인M" pitchFamily="18" charset="-127"/>
                <a:ea typeface="HY헤드라인M" pitchFamily="18" charset="-127"/>
              </a:rPr>
              <a:t>kernel</a:t>
            </a:r>
            <a:endParaRPr kumimoji="1" lang="ko-KR" altLang="en-US" sz="2000" b="0" i="0" u="none" strike="noStrike" cap="none" normalizeH="0" baseline="0" dirty="0" smtClean="0">
              <a:ln>
                <a:noFill/>
              </a:ln>
              <a:solidFill>
                <a:schemeClr val="tx1"/>
              </a:solidFill>
              <a:effectLst/>
              <a:latin typeface="HY헤드라인M" pitchFamily="18" charset="-127"/>
              <a:ea typeface="HY헤드라인M" pitchFamily="18" charset="-127"/>
            </a:endParaRPr>
          </a:p>
        </p:txBody>
      </p:sp>
      <p:sp>
        <p:nvSpPr>
          <p:cNvPr id="48" name="타원 47"/>
          <p:cNvSpPr/>
          <p:nvPr/>
        </p:nvSpPr>
        <p:spPr bwMode="auto">
          <a:xfrm>
            <a:off x="5192686" y="2499733"/>
            <a:ext cx="2403538" cy="142869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2000" b="0" i="0" u="none" strike="noStrike" cap="none" normalizeH="0" baseline="0" dirty="0" smtClean="0">
                <a:ln>
                  <a:noFill/>
                </a:ln>
                <a:solidFill>
                  <a:schemeClr val="tx1"/>
                </a:solidFill>
                <a:effectLst/>
                <a:latin typeface="HY헤드라인M" pitchFamily="18" charset="-127"/>
                <a:ea typeface="HY헤드라인M" pitchFamily="18" charset="-127"/>
              </a:rPr>
              <a:t>kernel</a:t>
            </a:r>
            <a:endParaRPr kumimoji="1" lang="ko-KR" altLang="en-US" sz="2000" b="0" i="0" u="none" strike="noStrike" cap="none" normalizeH="0" baseline="0" dirty="0" smtClean="0">
              <a:ln>
                <a:noFill/>
              </a:ln>
              <a:solidFill>
                <a:schemeClr val="tx1"/>
              </a:solidFill>
              <a:effectLst/>
              <a:latin typeface="HY헤드라인M" pitchFamily="18" charset="-127"/>
              <a:ea typeface="HY헤드라인M" pitchFamily="18" charset="-127"/>
            </a:endParaRPr>
          </a:p>
        </p:txBody>
      </p:sp>
      <p:sp>
        <p:nvSpPr>
          <p:cNvPr id="51" name="타원 50"/>
          <p:cNvSpPr/>
          <p:nvPr/>
        </p:nvSpPr>
        <p:spPr bwMode="auto">
          <a:xfrm>
            <a:off x="5332570" y="2649370"/>
            <a:ext cx="2055611" cy="119230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2000" b="0" i="0" u="none" strike="noStrike" cap="none" normalizeH="0" baseline="0" dirty="0" smtClean="0">
                <a:ln>
                  <a:noFill/>
                </a:ln>
                <a:solidFill>
                  <a:schemeClr val="tx1"/>
                </a:solidFill>
                <a:effectLst/>
                <a:latin typeface="HY헤드라인M" pitchFamily="18" charset="-127"/>
                <a:ea typeface="HY헤드라인M" pitchFamily="18" charset="-127"/>
              </a:rPr>
              <a:t>kernel</a:t>
            </a:r>
            <a:endParaRPr kumimoji="1" lang="ko-KR" altLang="en-US" sz="2000" b="0" i="0" u="none" strike="noStrike" cap="none" normalizeH="0" baseline="0" dirty="0" smtClean="0">
              <a:ln>
                <a:noFill/>
              </a:ln>
              <a:solidFill>
                <a:schemeClr val="tx1"/>
              </a:solidFill>
              <a:effectLst/>
              <a:latin typeface="HY헤드라인M" pitchFamily="18" charset="-127"/>
              <a:ea typeface="HY헤드라인M" pitchFamily="18" charset="-127"/>
            </a:endParaRPr>
          </a:p>
        </p:txBody>
      </p:sp>
      <p:sp>
        <p:nvSpPr>
          <p:cNvPr id="53" name="타원 52"/>
          <p:cNvSpPr/>
          <p:nvPr/>
        </p:nvSpPr>
        <p:spPr bwMode="auto">
          <a:xfrm>
            <a:off x="5500662" y="2778238"/>
            <a:ext cx="1257300" cy="93457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600" dirty="0" smtClean="0">
                <a:effectLst/>
              </a:rPr>
              <a:t>hypervisor</a:t>
            </a:r>
            <a:endParaRPr kumimoji="1" lang="ko-KR" altLang="en-US" sz="1600" b="0" i="0" u="none" strike="noStrike" cap="none" normalizeH="0" baseline="0" dirty="0" smtClean="0">
              <a:ln>
                <a:noFill/>
              </a:ln>
              <a:solidFill>
                <a:schemeClr val="tx1"/>
              </a:solidFill>
              <a:effectLst/>
            </a:endParaRPr>
          </a:p>
        </p:txBody>
      </p:sp>
      <p:sp>
        <p:nvSpPr>
          <p:cNvPr id="54" name="TextBox 53"/>
          <p:cNvSpPr txBox="1"/>
          <p:nvPr/>
        </p:nvSpPr>
        <p:spPr>
          <a:xfrm>
            <a:off x="5981450" y="3928425"/>
            <a:ext cx="1265090" cy="338554"/>
          </a:xfrm>
          <a:prstGeom prst="rect">
            <a:avLst/>
          </a:prstGeom>
          <a:noFill/>
        </p:spPr>
        <p:txBody>
          <a:bodyPr wrap="none" rtlCol="0">
            <a:spAutoFit/>
          </a:bodyPr>
          <a:lstStyle/>
          <a:p>
            <a:r>
              <a:rPr lang="en-US" altLang="ko-KR" sz="1600" dirty="0" smtClean="0">
                <a:effectLst/>
              </a:rPr>
              <a:t>application</a:t>
            </a:r>
            <a:endParaRPr lang="ko-KR" altLang="en-US" sz="1600" dirty="0">
              <a:effectLst/>
            </a:endParaRPr>
          </a:p>
        </p:txBody>
      </p:sp>
      <p:sp>
        <p:nvSpPr>
          <p:cNvPr id="26" name="TextBox 25"/>
          <p:cNvSpPr txBox="1"/>
          <p:nvPr/>
        </p:nvSpPr>
        <p:spPr>
          <a:xfrm>
            <a:off x="2266032" y="2302635"/>
            <a:ext cx="593432" cy="261610"/>
          </a:xfrm>
          <a:prstGeom prst="rect">
            <a:avLst/>
          </a:prstGeom>
          <a:noFill/>
        </p:spPr>
        <p:txBody>
          <a:bodyPr wrap="none" rtlCol="0">
            <a:spAutoFit/>
          </a:bodyPr>
          <a:lstStyle/>
          <a:p>
            <a:r>
              <a:rPr lang="en-US" altLang="ko-KR" sz="1050" dirty="0" smtClean="0">
                <a:effectLst/>
              </a:rPr>
              <a:t>Ring 3</a:t>
            </a:r>
            <a:endParaRPr lang="ko-KR" altLang="en-US" sz="1050" dirty="0">
              <a:effectLst/>
            </a:endParaRPr>
          </a:p>
        </p:txBody>
      </p:sp>
      <p:sp>
        <p:nvSpPr>
          <p:cNvPr id="58" name="TextBox 57"/>
          <p:cNvSpPr txBox="1"/>
          <p:nvPr/>
        </p:nvSpPr>
        <p:spPr>
          <a:xfrm>
            <a:off x="1754703" y="2945562"/>
            <a:ext cx="577402" cy="253916"/>
          </a:xfrm>
          <a:prstGeom prst="rect">
            <a:avLst/>
          </a:prstGeom>
          <a:noFill/>
        </p:spPr>
        <p:txBody>
          <a:bodyPr wrap="none" rtlCol="0">
            <a:spAutoFit/>
          </a:bodyPr>
          <a:lstStyle/>
          <a:p>
            <a:r>
              <a:rPr lang="en-US" altLang="ko-KR" sz="1050" dirty="0" smtClean="0">
                <a:effectLst/>
              </a:rPr>
              <a:t>Ring 0</a:t>
            </a:r>
            <a:endParaRPr lang="ko-KR" altLang="en-US" sz="1050" dirty="0">
              <a:effectLst/>
            </a:endParaRPr>
          </a:p>
        </p:txBody>
      </p:sp>
      <p:sp>
        <p:nvSpPr>
          <p:cNvPr id="61" name="TextBox 60"/>
          <p:cNvSpPr txBox="1"/>
          <p:nvPr/>
        </p:nvSpPr>
        <p:spPr>
          <a:xfrm>
            <a:off x="5817053" y="2903243"/>
            <a:ext cx="577402" cy="253916"/>
          </a:xfrm>
          <a:prstGeom prst="rect">
            <a:avLst/>
          </a:prstGeom>
          <a:noFill/>
        </p:spPr>
        <p:txBody>
          <a:bodyPr wrap="none" rtlCol="0">
            <a:spAutoFit/>
          </a:bodyPr>
          <a:lstStyle/>
          <a:p>
            <a:r>
              <a:rPr lang="en-US" altLang="ko-KR" sz="1050" dirty="0" smtClean="0">
                <a:effectLst/>
              </a:rPr>
              <a:t>Ring 0</a:t>
            </a:r>
            <a:endParaRPr lang="ko-KR" altLang="en-US" sz="1050" dirty="0">
              <a:effectLst/>
            </a:endParaRPr>
          </a:p>
        </p:txBody>
      </p:sp>
      <p:sp>
        <p:nvSpPr>
          <p:cNvPr id="63" name="TextBox 62"/>
          <p:cNvSpPr txBox="1"/>
          <p:nvPr/>
        </p:nvSpPr>
        <p:spPr>
          <a:xfrm>
            <a:off x="6661131" y="2268180"/>
            <a:ext cx="593432" cy="261610"/>
          </a:xfrm>
          <a:prstGeom prst="rect">
            <a:avLst/>
          </a:prstGeom>
          <a:noFill/>
        </p:spPr>
        <p:txBody>
          <a:bodyPr wrap="none" rtlCol="0">
            <a:spAutoFit/>
          </a:bodyPr>
          <a:lstStyle/>
          <a:p>
            <a:r>
              <a:rPr lang="en-US" altLang="ko-KR" sz="1050" dirty="0" smtClean="0">
                <a:effectLst/>
              </a:rPr>
              <a:t>Ring 3</a:t>
            </a:r>
            <a:endParaRPr lang="ko-KR" altLang="en-US" sz="1050" dirty="0">
              <a:effectLst/>
            </a:endParaRPr>
          </a:p>
        </p:txBody>
      </p:sp>
      <p:cxnSp>
        <p:nvCxnSpPr>
          <p:cNvPr id="39" name="직선 화살표 연결선 38"/>
          <p:cNvCxnSpPr>
            <a:stCxn id="23" idx="0"/>
          </p:cNvCxnSpPr>
          <p:nvPr/>
        </p:nvCxnSpPr>
        <p:spPr bwMode="auto">
          <a:xfrm flipH="1" flipV="1">
            <a:off x="2427474" y="3503384"/>
            <a:ext cx="106278" cy="492758"/>
          </a:xfrm>
          <a:prstGeom prst="straightConnector1">
            <a:avLst/>
          </a:prstGeom>
          <a:solidFill>
            <a:srgbClr val="C7B6A9"/>
          </a:solidFill>
          <a:ln w="9525" cap="flat" cmpd="sng" algn="ctr">
            <a:solidFill>
              <a:srgbClr val="FF0000"/>
            </a:solidFill>
            <a:prstDash val="solid"/>
            <a:round/>
            <a:headEnd type="none" w="med" len="med"/>
            <a:tailEnd type="triangle"/>
          </a:ln>
          <a:effectLst/>
        </p:spPr>
      </p:cxnSp>
      <p:sp>
        <p:nvSpPr>
          <p:cNvPr id="66" name="TextBox 65"/>
          <p:cNvSpPr txBox="1"/>
          <p:nvPr/>
        </p:nvSpPr>
        <p:spPr>
          <a:xfrm>
            <a:off x="6661131" y="3072520"/>
            <a:ext cx="851940" cy="415498"/>
          </a:xfrm>
          <a:prstGeom prst="rect">
            <a:avLst/>
          </a:prstGeom>
          <a:noFill/>
        </p:spPr>
        <p:txBody>
          <a:bodyPr wrap="square" rtlCol="0">
            <a:spAutoFit/>
          </a:bodyPr>
          <a:lstStyle/>
          <a:p>
            <a:r>
              <a:rPr lang="en-US" altLang="ko-KR" sz="1050" dirty="0" smtClean="0">
                <a:effectLst/>
              </a:rPr>
              <a:t>Domain</a:t>
            </a:r>
          </a:p>
          <a:p>
            <a:r>
              <a:rPr lang="en-US" altLang="ko-KR" sz="1050" dirty="0" smtClean="0">
                <a:effectLst/>
              </a:rPr>
              <a:t>user</a:t>
            </a:r>
            <a:endParaRPr lang="ko-KR" altLang="en-US" sz="1050" dirty="0">
              <a:effectLst/>
            </a:endParaRPr>
          </a:p>
        </p:txBody>
      </p:sp>
      <p:sp>
        <p:nvSpPr>
          <p:cNvPr id="75" name="TextBox 74"/>
          <p:cNvSpPr txBox="1"/>
          <p:nvPr/>
        </p:nvSpPr>
        <p:spPr>
          <a:xfrm>
            <a:off x="1120925" y="4484593"/>
            <a:ext cx="2159205" cy="400110"/>
          </a:xfrm>
          <a:prstGeom prst="rect">
            <a:avLst/>
          </a:prstGeom>
          <a:noFill/>
        </p:spPr>
        <p:txBody>
          <a:bodyPr wrap="square" rtlCol="0">
            <a:spAutoFit/>
          </a:bodyPr>
          <a:lstStyle/>
          <a:p>
            <a:r>
              <a:rPr lang="en-US" altLang="ko-KR" dirty="0" smtClean="0">
                <a:effectLst/>
              </a:rPr>
              <a:t>Typical system</a:t>
            </a:r>
            <a:endParaRPr lang="ko-KR" altLang="en-US" dirty="0">
              <a:effectLst/>
            </a:endParaRPr>
          </a:p>
        </p:txBody>
      </p:sp>
      <p:sp>
        <p:nvSpPr>
          <p:cNvPr id="76" name="TextBox 75"/>
          <p:cNvSpPr txBox="1"/>
          <p:nvPr/>
        </p:nvSpPr>
        <p:spPr>
          <a:xfrm>
            <a:off x="5060171" y="4491374"/>
            <a:ext cx="2820619" cy="400110"/>
          </a:xfrm>
          <a:prstGeom prst="rect">
            <a:avLst/>
          </a:prstGeom>
          <a:noFill/>
        </p:spPr>
        <p:txBody>
          <a:bodyPr wrap="square" rtlCol="0">
            <a:spAutoFit/>
          </a:bodyPr>
          <a:lstStyle/>
          <a:p>
            <a:r>
              <a:rPr lang="en-US" altLang="ko-KR" dirty="0" smtClean="0">
                <a:effectLst/>
              </a:rPr>
              <a:t>Virtualization system</a:t>
            </a:r>
            <a:endParaRPr lang="ko-KR" altLang="en-US" dirty="0">
              <a:effectLst/>
            </a:endParaRPr>
          </a:p>
        </p:txBody>
      </p:sp>
      <p:sp>
        <p:nvSpPr>
          <p:cNvPr id="77" name="TextBox 76"/>
          <p:cNvSpPr txBox="1"/>
          <p:nvPr/>
        </p:nvSpPr>
        <p:spPr>
          <a:xfrm>
            <a:off x="232510" y="5497697"/>
            <a:ext cx="5389873" cy="707886"/>
          </a:xfrm>
          <a:prstGeom prst="rect">
            <a:avLst/>
          </a:prstGeom>
          <a:noFill/>
        </p:spPr>
        <p:txBody>
          <a:bodyPr wrap="none" rtlCol="0">
            <a:spAutoFit/>
          </a:bodyPr>
          <a:lstStyle/>
          <a:p>
            <a:pPr algn="just"/>
            <a:r>
              <a:rPr lang="en-US" altLang="ko-KR" b="1" dirty="0" smtClean="0">
                <a:effectLst/>
                <a:latin typeface="맑은 고딕" panose="020B0503020000020004" pitchFamily="50" charset="-127"/>
                <a:ea typeface="맑은 고딕" panose="020B0503020000020004" pitchFamily="50" charset="-127"/>
              </a:rPr>
              <a:t>Typical system : Trap, </a:t>
            </a:r>
            <a:r>
              <a:rPr lang="en-US" altLang="ko-KR" b="1" dirty="0" err="1" smtClean="0">
                <a:effectLst/>
                <a:latin typeface="맑은 고딕" panose="020B0503020000020004" pitchFamily="50" charset="-127"/>
                <a:ea typeface="맑은 고딕" panose="020B0503020000020004" pitchFamily="50" charset="-127"/>
              </a:rPr>
              <a:t>systemcall</a:t>
            </a:r>
            <a:r>
              <a:rPr lang="en-US" altLang="ko-KR" b="1" dirty="0" smtClean="0">
                <a:effectLst/>
                <a:latin typeface="맑은 고딕" panose="020B0503020000020004" pitchFamily="50" charset="-127"/>
                <a:ea typeface="맑은 고딕" panose="020B0503020000020004" pitchFamily="50" charset="-127"/>
              </a:rPr>
              <a:t>, interrupt</a:t>
            </a:r>
          </a:p>
          <a:p>
            <a:pPr algn="just"/>
            <a:r>
              <a:rPr lang="en-US" altLang="ko-KR" b="1" dirty="0" smtClean="0">
                <a:effectLst/>
                <a:latin typeface="맑은 고딕" panose="020B0503020000020004" pitchFamily="50" charset="-127"/>
                <a:ea typeface="맑은 고딕" panose="020B0503020000020004" pitchFamily="50" charset="-127"/>
              </a:rPr>
              <a:t>Virtualization system : </a:t>
            </a:r>
            <a:r>
              <a:rPr lang="en-US" altLang="ko-KR" b="1" dirty="0" err="1" smtClean="0">
                <a:effectLst/>
                <a:latin typeface="맑은 고딕" panose="020B0503020000020004" pitchFamily="50" charset="-127"/>
                <a:ea typeface="맑은 고딕" panose="020B0503020000020004" pitchFamily="50" charset="-127"/>
              </a:rPr>
              <a:t>hypercall</a:t>
            </a:r>
            <a:endParaRPr lang="ko-KR" altLang="en-US" b="1" dirty="0">
              <a:effectLst/>
              <a:latin typeface="맑은 고딕" panose="020B0503020000020004" pitchFamily="50" charset="-127"/>
              <a:ea typeface="맑은 고딕" panose="020B0503020000020004" pitchFamily="50" charset="-127"/>
            </a:endParaRPr>
          </a:p>
        </p:txBody>
      </p:sp>
      <p:sp>
        <p:nvSpPr>
          <p:cNvPr id="78" name="TextBox 77"/>
          <p:cNvSpPr txBox="1"/>
          <p:nvPr/>
        </p:nvSpPr>
        <p:spPr>
          <a:xfrm>
            <a:off x="52301" y="5008964"/>
            <a:ext cx="2417650" cy="400110"/>
          </a:xfrm>
          <a:prstGeom prst="rect">
            <a:avLst/>
          </a:prstGeom>
          <a:noFill/>
        </p:spPr>
        <p:txBody>
          <a:bodyPr wrap="none" rtlCol="0">
            <a:spAutoFit/>
          </a:bodyPr>
          <a:lstStyle/>
          <a:p>
            <a:pPr marL="342900" indent="-342900">
              <a:buFont typeface="Arial" panose="020B0604020202020204" pitchFamily="34" charset="0"/>
              <a:buChar char="•"/>
            </a:pPr>
            <a:r>
              <a:rPr lang="en-US" altLang="ko-KR" dirty="0" smtClean="0">
                <a:effectLst/>
              </a:rPr>
              <a:t>Entering Ring-0</a:t>
            </a:r>
            <a:endParaRPr lang="ko-KR" altLang="en-US" dirty="0">
              <a:effectLst/>
            </a:endParaRPr>
          </a:p>
        </p:txBody>
      </p:sp>
      <p:cxnSp>
        <p:nvCxnSpPr>
          <p:cNvPr id="27" name="직선 화살표 연결선 26"/>
          <p:cNvCxnSpPr/>
          <p:nvPr/>
        </p:nvCxnSpPr>
        <p:spPr bwMode="auto">
          <a:xfrm flipH="1" flipV="1">
            <a:off x="6316742" y="3466790"/>
            <a:ext cx="106278" cy="492758"/>
          </a:xfrm>
          <a:prstGeom prst="straightConnector1">
            <a:avLst/>
          </a:prstGeom>
          <a:solidFill>
            <a:srgbClr val="C7B6A9"/>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422261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13</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dirty="0">
                <a:solidFill>
                  <a:schemeClr val="tx1"/>
                </a:solidFill>
                <a:effectLst/>
                <a:latin typeface="맑은 고딕" panose="020B0503020000020004" pitchFamily="50" charset="-127"/>
                <a:ea typeface="맑은 고딕" panose="020B0503020000020004" pitchFamily="50" charset="-127"/>
              </a:rPr>
              <a:t>1</a:t>
            </a:r>
            <a:r>
              <a:rPr lang="en-US" altLang="ko-KR" sz="2000" b="1" dirty="0" smtClean="0">
                <a:solidFill>
                  <a:schemeClr val="tx1"/>
                </a:solidFill>
                <a:effectLst/>
                <a:latin typeface="맑은 고딕" panose="020B0503020000020004" pitchFamily="50" charset="-127"/>
                <a:ea typeface="맑은 고딕" panose="020B0503020000020004" pitchFamily="50" charset="-127"/>
              </a:rPr>
              <a:t>. Introduction – </a:t>
            </a:r>
            <a:r>
              <a:rPr lang="en-US" altLang="ko-KR" sz="2000" b="1" dirty="0" err="1" smtClean="0">
                <a:solidFill>
                  <a:schemeClr val="tx1"/>
                </a:solidFill>
                <a:effectLst/>
                <a:latin typeface="맑은 고딕" panose="020B0503020000020004" pitchFamily="50" charset="-127"/>
                <a:ea typeface="맑은 고딕" panose="020B0503020000020004" pitchFamily="50" charset="-127"/>
              </a:rPr>
              <a:t>Syscall</a:t>
            </a:r>
            <a:r>
              <a:rPr lang="en-US" altLang="ko-KR" sz="2000" b="1" dirty="0" smtClean="0">
                <a:solidFill>
                  <a:schemeClr val="tx1"/>
                </a:solidFill>
                <a:effectLst/>
                <a:latin typeface="맑은 고딕" panose="020B0503020000020004" pitchFamily="50" charset="-127"/>
                <a:ea typeface="맑은 고딕" panose="020B0503020000020004" pitchFamily="50" charset="-127"/>
              </a:rPr>
              <a:t> in Virtualization </a:t>
            </a:r>
            <a:r>
              <a:rPr lang="en-US" altLang="ko-KR" sz="2000" b="1" dirty="0">
                <a:solidFill>
                  <a:schemeClr val="tx1"/>
                </a:solidFill>
                <a:effectLst/>
                <a:latin typeface="맑은 고딕" panose="020B0503020000020004" pitchFamily="50" charset="-127"/>
                <a:ea typeface="맑은 고딕" panose="020B0503020000020004" pitchFamily="50" charset="-127"/>
              </a:rPr>
              <a:t>S</a:t>
            </a:r>
            <a:r>
              <a:rPr lang="en-US" altLang="ko-KR" sz="2000" b="1" dirty="0" smtClean="0">
                <a:solidFill>
                  <a:schemeClr val="tx1"/>
                </a:solidFill>
                <a:effectLst/>
                <a:latin typeface="맑은 고딕" panose="020B0503020000020004" pitchFamily="50" charset="-127"/>
                <a:ea typeface="맑은 고딕" panose="020B0503020000020004" pitchFamily="50" charset="-127"/>
              </a:rPr>
              <a:t>ystem</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cxnSp>
        <p:nvCxnSpPr>
          <p:cNvPr id="28" name="직선 화살표 연결선 27"/>
          <p:cNvCxnSpPr/>
          <p:nvPr/>
        </p:nvCxnSpPr>
        <p:spPr bwMode="auto">
          <a:xfrm>
            <a:off x="11799794" y="2319618"/>
            <a:ext cx="914400" cy="914400"/>
          </a:xfrm>
          <a:prstGeom prst="straightConnector1">
            <a:avLst/>
          </a:prstGeom>
          <a:solidFill>
            <a:srgbClr val="C7B6A9"/>
          </a:solidFill>
          <a:ln w="9525" cap="flat" cmpd="sng" algn="ctr">
            <a:noFill/>
            <a:prstDash val="solid"/>
            <a:round/>
            <a:headEnd type="none" w="med" len="med"/>
            <a:tailEnd type="triangle"/>
          </a:ln>
          <a:effectLst/>
        </p:spPr>
      </p:cxnSp>
      <p:sp>
        <p:nvSpPr>
          <p:cNvPr id="7" name="TextBox 6"/>
          <p:cNvSpPr txBox="1"/>
          <p:nvPr/>
        </p:nvSpPr>
        <p:spPr>
          <a:xfrm>
            <a:off x="63920" y="1965964"/>
            <a:ext cx="974819" cy="338554"/>
          </a:xfrm>
          <a:prstGeom prst="rect">
            <a:avLst/>
          </a:prstGeom>
          <a:noFill/>
        </p:spPr>
        <p:txBody>
          <a:bodyPr wrap="none" rtlCol="0">
            <a:spAutoFit/>
          </a:bodyPr>
          <a:lstStyle/>
          <a:p>
            <a:r>
              <a:rPr lang="en-US" altLang="ko-KR" sz="1600" b="1" dirty="0" smtClean="0">
                <a:effectLst/>
                <a:latin typeface="맑은 고딕" panose="020B0503020000020004" pitchFamily="50" charset="-127"/>
                <a:ea typeface="맑은 고딕" panose="020B0503020000020004" pitchFamily="50" charset="-127"/>
              </a:rPr>
              <a:t>Register</a:t>
            </a:r>
            <a:endParaRPr lang="ko-KR" altLang="en-US" sz="1600" b="1" dirty="0">
              <a:effectLst/>
              <a:latin typeface="맑은 고딕" panose="020B0503020000020004" pitchFamily="50" charset="-127"/>
              <a:ea typeface="맑은 고딕" panose="020B0503020000020004" pitchFamily="50" charset="-127"/>
            </a:endParaRPr>
          </a:p>
        </p:txBody>
      </p:sp>
      <p:cxnSp>
        <p:nvCxnSpPr>
          <p:cNvPr id="9" name="직선 화살표 연결선 8"/>
          <p:cNvCxnSpPr/>
          <p:nvPr/>
        </p:nvCxnSpPr>
        <p:spPr bwMode="auto">
          <a:xfrm flipV="1">
            <a:off x="164044" y="2242963"/>
            <a:ext cx="8737909" cy="67236"/>
          </a:xfrm>
          <a:prstGeom prst="straightConnector1">
            <a:avLst/>
          </a:prstGeom>
          <a:solidFill>
            <a:srgbClr val="C7B6A9"/>
          </a:solidFill>
          <a:ln w="9525" cap="flat" cmpd="sng" algn="ctr">
            <a:solidFill>
              <a:schemeClr val="tx1"/>
            </a:solidFill>
            <a:prstDash val="solid"/>
            <a:round/>
            <a:headEnd type="none" w="med" len="med"/>
            <a:tailEnd type="triangle"/>
          </a:ln>
          <a:effectLst/>
        </p:spPr>
      </p:cxnSp>
      <p:sp>
        <p:nvSpPr>
          <p:cNvPr id="33" name="TextBox 32"/>
          <p:cNvSpPr txBox="1"/>
          <p:nvPr/>
        </p:nvSpPr>
        <p:spPr>
          <a:xfrm>
            <a:off x="1230708" y="1965964"/>
            <a:ext cx="458780" cy="338554"/>
          </a:xfrm>
          <a:prstGeom prst="rect">
            <a:avLst/>
          </a:prstGeom>
          <a:noFill/>
        </p:spPr>
        <p:txBody>
          <a:bodyPr wrap="none" rtlCol="0">
            <a:spAutoFit/>
          </a:bodyPr>
          <a:lstStyle/>
          <a:p>
            <a:r>
              <a:rPr lang="en-US" altLang="ko-KR" sz="1600" b="1" dirty="0" smtClean="0">
                <a:effectLst/>
                <a:latin typeface="맑은 고딕" panose="020B0503020000020004" pitchFamily="50" charset="-127"/>
                <a:ea typeface="맑은 고딕" panose="020B0503020000020004" pitchFamily="50" charset="-127"/>
              </a:rPr>
              <a:t>OS</a:t>
            </a:r>
          </a:p>
        </p:txBody>
      </p:sp>
      <p:sp>
        <p:nvSpPr>
          <p:cNvPr id="34" name="TextBox 33"/>
          <p:cNvSpPr txBox="1"/>
          <p:nvPr/>
        </p:nvSpPr>
        <p:spPr>
          <a:xfrm>
            <a:off x="1961202" y="1965964"/>
            <a:ext cx="808235" cy="338554"/>
          </a:xfrm>
          <a:prstGeom prst="rect">
            <a:avLst/>
          </a:prstGeom>
          <a:noFill/>
        </p:spPr>
        <p:txBody>
          <a:bodyPr wrap="none" rtlCol="0">
            <a:spAutoFit/>
          </a:bodyPr>
          <a:lstStyle/>
          <a:p>
            <a:r>
              <a:rPr lang="en-US" altLang="ko-KR" sz="1600" b="1" dirty="0" err="1" smtClean="0">
                <a:effectLst/>
                <a:latin typeface="맑은 고딕" panose="020B0503020000020004" pitchFamily="50" charset="-127"/>
                <a:ea typeface="맑은 고딕" panose="020B0503020000020004" pitchFamily="50" charset="-127"/>
              </a:rPr>
              <a:t>syscall</a:t>
            </a:r>
            <a:endParaRPr lang="ko-KR" altLang="en-US" sz="1600" b="1" dirty="0">
              <a:effectLst/>
              <a:latin typeface="맑은 고딕" panose="020B0503020000020004" pitchFamily="50" charset="-127"/>
              <a:ea typeface="맑은 고딕" panose="020B0503020000020004" pitchFamily="50" charset="-127"/>
            </a:endParaRPr>
          </a:p>
        </p:txBody>
      </p:sp>
      <p:sp>
        <p:nvSpPr>
          <p:cNvPr id="35" name="TextBox 34"/>
          <p:cNvSpPr txBox="1"/>
          <p:nvPr/>
        </p:nvSpPr>
        <p:spPr>
          <a:xfrm>
            <a:off x="2973007" y="1965963"/>
            <a:ext cx="781496" cy="338554"/>
          </a:xfrm>
          <a:prstGeom prst="rect">
            <a:avLst/>
          </a:prstGeom>
          <a:noFill/>
        </p:spPr>
        <p:txBody>
          <a:bodyPr wrap="none" rtlCol="0">
            <a:spAutoFit/>
          </a:bodyPr>
          <a:lstStyle/>
          <a:p>
            <a:r>
              <a:rPr lang="en-US" altLang="ko-KR" sz="1600" b="1" dirty="0" smtClean="0">
                <a:effectLst/>
                <a:latin typeface="맑은 고딕" panose="020B0503020000020004" pitchFamily="50" charset="-127"/>
                <a:ea typeface="맑은 고딕" panose="020B0503020000020004" pitchFamily="50" charset="-127"/>
              </a:rPr>
              <a:t>kernel</a:t>
            </a:r>
            <a:endParaRPr lang="ko-KR" altLang="en-US" sz="1600" b="1" dirty="0">
              <a:effectLst/>
              <a:latin typeface="맑은 고딕" panose="020B0503020000020004" pitchFamily="50" charset="-127"/>
              <a:ea typeface="맑은 고딕" panose="020B0503020000020004" pitchFamily="50" charset="-127"/>
            </a:endParaRPr>
          </a:p>
        </p:txBody>
      </p:sp>
      <p:sp>
        <p:nvSpPr>
          <p:cNvPr id="36" name="TextBox 35"/>
          <p:cNvSpPr txBox="1"/>
          <p:nvPr/>
        </p:nvSpPr>
        <p:spPr>
          <a:xfrm>
            <a:off x="3726919" y="1955208"/>
            <a:ext cx="1867435" cy="338554"/>
          </a:xfrm>
          <a:prstGeom prst="rect">
            <a:avLst/>
          </a:prstGeom>
          <a:noFill/>
        </p:spPr>
        <p:txBody>
          <a:bodyPr wrap="none" rtlCol="0">
            <a:spAutoFit/>
          </a:bodyPr>
          <a:lstStyle/>
          <a:p>
            <a:r>
              <a:rPr lang="en-US" altLang="ko-KR" sz="1600" b="1" dirty="0" smtClean="0">
                <a:effectLst/>
                <a:latin typeface="맑은 고딕" panose="020B0503020000020004" pitchFamily="50" charset="-127"/>
                <a:ea typeface="맑은 고딕" panose="020B0503020000020004" pitchFamily="50" charset="-127"/>
              </a:rPr>
              <a:t>Interrupt handler</a:t>
            </a:r>
            <a:endParaRPr lang="ko-KR" altLang="en-US" sz="1600" b="1" dirty="0">
              <a:effectLst/>
              <a:latin typeface="맑은 고딕" panose="020B0503020000020004" pitchFamily="50" charset="-127"/>
              <a:ea typeface="맑은 고딕" panose="020B0503020000020004" pitchFamily="50" charset="-127"/>
            </a:endParaRPr>
          </a:p>
        </p:txBody>
      </p:sp>
      <p:sp>
        <p:nvSpPr>
          <p:cNvPr id="37" name="TextBox 36"/>
          <p:cNvSpPr txBox="1"/>
          <p:nvPr/>
        </p:nvSpPr>
        <p:spPr>
          <a:xfrm>
            <a:off x="5622907" y="1928718"/>
            <a:ext cx="2172582" cy="338554"/>
          </a:xfrm>
          <a:prstGeom prst="rect">
            <a:avLst/>
          </a:prstGeom>
          <a:noFill/>
        </p:spPr>
        <p:txBody>
          <a:bodyPr wrap="none" rtlCol="0">
            <a:spAutoFit/>
          </a:bodyPr>
          <a:lstStyle/>
          <a:p>
            <a:r>
              <a:rPr lang="en-US" altLang="ko-KR" sz="1600" b="1" dirty="0" smtClean="0">
                <a:effectLst/>
                <a:latin typeface="맑은 고딕" panose="020B0503020000020004" pitchFamily="50" charset="-127"/>
                <a:ea typeface="맑은 고딕" panose="020B0503020000020004" pitchFamily="50" charset="-127"/>
              </a:rPr>
              <a:t>Interrupt processing</a:t>
            </a:r>
            <a:endParaRPr lang="ko-KR" altLang="en-US" sz="1600" b="1" dirty="0">
              <a:effectLst/>
              <a:latin typeface="맑은 고딕" panose="020B0503020000020004" pitchFamily="50" charset="-127"/>
              <a:ea typeface="맑은 고딕" panose="020B0503020000020004" pitchFamily="50" charset="-127"/>
            </a:endParaRPr>
          </a:p>
        </p:txBody>
      </p:sp>
      <p:sp>
        <p:nvSpPr>
          <p:cNvPr id="38" name="TextBox 37"/>
          <p:cNvSpPr txBox="1"/>
          <p:nvPr/>
        </p:nvSpPr>
        <p:spPr>
          <a:xfrm>
            <a:off x="8094171" y="1966959"/>
            <a:ext cx="907301" cy="338554"/>
          </a:xfrm>
          <a:prstGeom prst="rect">
            <a:avLst/>
          </a:prstGeom>
          <a:noFill/>
        </p:spPr>
        <p:txBody>
          <a:bodyPr wrap="none" rtlCol="0">
            <a:spAutoFit/>
          </a:bodyPr>
          <a:lstStyle/>
          <a:p>
            <a:r>
              <a:rPr lang="en-US" altLang="ko-KR" sz="1600" b="1" dirty="0" err="1" smtClean="0">
                <a:effectLst/>
                <a:latin typeface="맑은 고딕" panose="020B0503020000020004" pitchFamily="50" charset="-127"/>
                <a:ea typeface="맑은 고딕" panose="020B0503020000020004" pitchFamily="50" charset="-127"/>
              </a:rPr>
              <a:t>Retrun</a:t>
            </a:r>
            <a:r>
              <a:rPr lang="en-US" altLang="ko-KR" sz="1600" b="1" dirty="0" smtClean="0">
                <a:effectLst/>
                <a:latin typeface="맑은 고딕" panose="020B0503020000020004" pitchFamily="50" charset="-127"/>
                <a:ea typeface="맑은 고딕" panose="020B0503020000020004" pitchFamily="50" charset="-127"/>
              </a:rPr>
              <a:t> </a:t>
            </a:r>
            <a:endParaRPr lang="ko-KR" altLang="en-US" sz="1600" b="1" dirty="0">
              <a:effectLst/>
              <a:latin typeface="맑은 고딕" panose="020B0503020000020004" pitchFamily="50" charset="-127"/>
              <a:ea typeface="맑은 고딕" panose="020B0503020000020004" pitchFamily="50" charset="-127"/>
            </a:endParaRPr>
          </a:p>
        </p:txBody>
      </p:sp>
      <p:sp>
        <p:nvSpPr>
          <p:cNvPr id="40" name="TextBox 39"/>
          <p:cNvSpPr txBox="1"/>
          <p:nvPr/>
        </p:nvSpPr>
        <p:spPr>
          <a:xfrm>
            <a:off x="76744" y="4027848"/>
            <a:ext cx="974819" cy="338554"/>
          </a:xfrm>
          <a:prstGeom prst="rect">
            <a:avLst/>
          </a:prstGeom>
          <a:noFill/>
        </p:spPr>
        <p:txBody>
          <a:bodyPr wrap="none" rtlCol="0">
            <a:spAutoFit/>
          </a:bodyPr>
          <a:lstStyle/>
          <a:p>
            <a:r>
              <a:rPr lang="en-US" altLang="ko-KR" sz="1600" b="1" dirty="0" smtClean="0">
                <a:effectLst/>
                <a:latin typeface="맑은 고딕" panose="020B0503020000020004" pitchFamily="50" charset="-127"/>
                <a:ea typeface="맑은 고딕" panose="020B0503020000020004" pitchFamily="50" charset="-127"/>
              </a:rPr>
              <a:t>Register</a:t>
            </a:r>
            <a:endParaRPr lang="ko-KR" altLang="en-US" sz="1600" b="1" dirty="0">
              <a:effectLst/>
              <a:latin typeface="맑은 고딕" panose="020B0503020000020004" pitchFamily="50" charset="-127"/>
              <a:ea typeface="맑은 고딕" panose="020B0503020000020004" pitchFamily="50" charset="-127"/>
            </a:endParaRPr>
          </a:p>
        </p:txBody>
      </p:sp>
      <p:cxnSp>
        <p:nvCxnSpPr>
          <p:cNvPr id="44" name="직선 화살표 연결선 43"/>
          <p:cNvCxnSpPr/>
          <p:nvPr/>
        </p:nvCxnSpPr>
        <p:spPr bwMode="auto">
          <a:xfrm flipV="1">
            <a:off x="176868" y="4304847"/>
            <a:ext cx="8737909" cy="67236"/>
          </a:xfrm>
          <a:prstGeom prst="straightConnector1">
            <a:avLst/>
          </a:prstGeom>
          <a:solidFill>
            <a:srgbClr val="C7B6A9"/>
          </a:solidFill>
          <a:ln w="9525" cap="flat" cmpd="sng" algn="ctr">
            <a:solidFill>
              <a:schemeClr val="tx1"/>
            </a:solidFill>
            <a:prstDash val="solid"/>
            <a:round/>
            <a:headEnd type="none" w="med" len="med"/>
            <a:tailEnd type="triangle"/>
          </a:ln>
          <a:effectLst/>
        </p:spPr>
      </p:cxnSp>
      <p:sp>
        <p:nvSpPr>
          <p:cNvPr id="46" name="TextBox 45"/>
          <p:cNvSpPr txBox="1"/>
          <p:nvPr/>
        </p:nvSpPr>
        <p:spPr>
          <a:xfrm>
            <a:off x="974229" y="4027848"/>
            <a:ext cx="997389" cy="338554"/>
          </a:xfrm>
          <a:prstGeom prst="rect">
            <a:avLst/>
          </a:prstGeom>
          <a:noFill/>
        </p:spPr>
        <p:txBody>
          <a:bodyPr wrap="none" rtlCol="0">
            <a:spAutoFit/>
          </a:bodyPr>
          <a:lstStyle/>
          <a:p>
            <a:r>
              <a:rPr lang="en-US" altLang="ko-KR" sz="1600" b="1" dirty="0" err="1" smtClean="0">
                <a:effectLst/>
                <a:latin typeface="맑은 고딕" panose="020B0503020000020004" pitchFamily="50" charset="-127"/>
                <a:ea typeface="맑은 고딕" panose="020B0503020000020004" pitchFamily="50" charset="-127"/>
              </a:rPr>
              <a:t>guestOS</a:t>
            </a:r>
            <a:endParaRPr lang="en-US" altLang="ko-KR" sz="1600" b="1" dirty="0" smtClean="0">
              <a:effectLst/>
              <a:latin typeface="맑은 고딕" panose="020B0503020000020004" pitchFamily="50" charset="-127"/>
              <a:ea typeface="맑은 고딕" panose="020B0503020000020004" pitchFamily="50" charset="-127"/>
            </a:endParaRPr>
          </a:p>
        </p:txBody>
      </p:sp>
      <p:sp>
        <p:nvSpPr>
          <p:cNvPr id="47" name="TextBox 46"/>
          <p:cNvSpPr txBox="1"/>
          <p:nvPr/>
        </p:nvSpPr>
        <p:spPr>
          <a:xfrm>
            <a:off x="1974026" y="4027848"/>
            <a:ext cx="808235" cy="338554"/>
          </a:xfrm>
          <a:prstGeom prst="rect">
            <a:avLst/>
          </a:prstGeom>
          <a:noFill/>
        </p:spPr>
        <p:txBody>
          <a:bodyPr wrap="none" rtlCol="0">
            <a:spAutoFit/>
          </a:bodyPr>
          <a:lstStyle/>
          <a:p>
            <a:r>
              <a:rPr lang="en-US" altLang="ko-KR" sz="1600" b="1" dirty="0" err="1" smtClean="0">
                <a:effectLst/>
                <a:latin typeface="맑은 고딕" panose="020B0503020000020004" pitchFamily="50" charset="-127"/>
                <a:ea typeface="맑은 고딕" panose="020B0503020000020004" pitchFamily="50" charset="-127"/>
              </a:rPr>
              <a:t>syscall</a:t>
            </a:r>
            <a:endParaRPr lang="ko-KR" altLang="en-US" sz="1600" b="1" dirty="0">
              <a:effectLst/>
              <a:latin typeface="맑은 고딕" panose="020B0503020000020004" pitchFamily="50" charset="-127"/>
              <a:ea typeface="맑은 고딕" panose="020B0503020000020004" pitchFamily="50" charset="-127"/>
            </a:endParaRPr>
          </a:p>
        </p:txBody>
      </p:sp>
      <p:sp>
        <p:nvSpPr>
          <p:cNvPr id="49" name="TextBox 48"/>
          <p:cNvSpPr txBox="1"/>
          <p:nvPr/>
        </p:nvSpPr>
        <p:spPr>
          <a:xfrm>
            <a:off x="2767661" y="4027847"/>
            <a:ext cx="1217834" cy="338554"/>
          </a:xfrm>
          <a:prstGeom prst="rect">
            <a:avLst/>
          </a:prstGeom>
          <a:noFill/>
        </p:spPr>
        <p:txBody>
          <a:bodyPr wrap="none" rtlCol="0">
            <a:spAutoFit/>
          </a:bodyPr>
          <a:lstStyle/>
          <a:p>
            <a:r>
              <a:rPr lang="en-US" altLang="ko-KR" sz="1600" b="1" dirty="0" smtClean="0">
                <a:effectLst/>
                <a:latin typeface="맑은 고딕" panose="020B0503020000020004" pitchFamily="50" charset="-127"/>
                <a:ea typeface="맑은 고딕" panose="020B0503020000020004" pitchFamily="50" charset="-127"/>
              </a:rPr>
              <a:t>hypervisor</a:t>
            </a:r>
            <a:endParaRPr lang="ko-KR" altLang="en-US" sz="1600" b="1" dirty="0">
              <a:effectLst/>
              <a:latin typeface="맑은 고딕" panose="020B0503020000020004" pitchFamily="50" charset="-127"/>
              <a:ea typeface="맑은 고딕" panose="020B0503020000020004" pitchFamily="50" charset="-127"/>
            </a:endParaRPr>
          </a:p>
        </p:txBody>
      </p:sp>
      <p:sp>
        <p:nvSpPr>
          <p:cNvPr id="50" name="TextBox 49"/>
          <p:cNvSpPr txBox="1"/>
          <p:nvPr/>
        </p:nvSpPr>
        <p:spPr>
          <a:xfrm>
            <a:off x="4645167" y="3764289"/>
            <a:ext cx="1063689" cy="338554"/>
          </a:xfrm>
          <a:prstGeom prst="rect">
            <a:avLst/>
          </a:prstGeom>
          <a:noFill/>
        </p:spPr>
        <p:txBody>
          <a:bodyPr wrap="none" rtlCol="0">
            <a:spAutoFit/>
          </a:bodyPr>
          <a:lstStyle/>
          <a:p>
            <a:r>
              <a:rPr lang="en-US" altLang="ko-KR" sz="1600" b="1" dirty="0" err="1" smtClean="0">
                <a:effectLst/>
                <a:latin typeface="맑은 고딕" panose="020B0503020000020004" pitchFamily="50" charset="-127"/>
                <a:ea typeface="맑은 고딕" panose="020B0503020000020004" pitchFamily="50" charset="-127"/>
              </a:rPr>
              <a:t>hypercall</a:t>
            </a:r>
            <a:endParaRPr lang="ko-KR" altLang="en-US" sz="1600" b="1" dirty="0">
              <a:effectLst/>
              <a:latin typeface="맑은 고딕" panose="020B0503020000020004" pitchFamily="50" charset="-127"/>
              <a:ea typeface="맑은 고딕" panose="020B0503020000020004" pitchFamily="50" charset="-127"/>
            </a:endParaRPr>
          </a:p>
        </p:txBody>
      </p:sp>
      <p:sp>
        <p:nvSpPr>
          <p:cNvPr id="52" name="TextBox 51"/>
          <p:cNvSpPr txBox="1"/>
          <p:nvPr/>
        </p:nvSpPr>
        <p:spPr>
          <a:xfrm>
            <a:off x="5700145" y="3780084"/>
            <a:ext cx="2213619" cy="584775"/>
          </a:xfrm>
          <a:prstGeom prst="rect">
            <a:avLst/>
          </a:prstGeom>
          <a:noFill/>
        </p:spPr>
        <p:txBody>
          <a:bodyPr wrap="none" rtlCol="0">
            <a:spAutoFit/>
          </a:bodyPr>
          <a:lstStyle/>
          <a:p>
            <a:r>
              <a:rPr lang="en-US" altLang="ko-KR" sz="1600" b="1" dirty="0" err="1" smtClean="0">
                <a:effectLst/>
                <a:latin typeface="맑은 고딕" panose="020B0503020000020004" pitchFamily="50" charset="-127"/>
                <a:ea typeface="맑은 고딕" panose="020B0503020000020004" pitchFamily="50" charset="-127"/>
              </a:rPr>
              <a:t>Hypercall</a:t>
            </a:r>
            <a:r>
              <a:rPr lang="en-US" altLang="ko-KR" sz="1600" b="1" dirty="0" smtClean="0">
                <a:effectLst/>
                <a:latin typeface="맑은 고딕" panose="020B0503020000020004" pitchFamily="50" charset="-127"/>
                <a:ea typeface="맑은 고딕" panose="020B0503020000020004" pitchFamily="50" charset="-127"/>
              </a:rPr>
              <a:t> processing</a:t>
            </a:r>
          </a:p>
          <a:p>
            <a:r>
              <a:rPr lang="en-US" altLang="ko-KR" sz="1600" b="1" dirty="0" smtClean="0">
                <a:effectLst/>
                <a:latin typeface="맑은 고딕" panose="020B0503020000020004" pitchFamily="50" charset="-127"/>
                <a:ea typeface="맑은 고딕" panose="020B0503020000020004" pitchFamily="50" charset="-127"/>
              </a:rPr>
              <a:t> routine</a:t>
            </a:r>
            <a:endParaRPr lang="ko-KR" altLang="en-US" sz="1600" b="1" dirty="0">
              <a:effectLst/>
              <a:latin typeface="맑은 고딕" panose="020B0503020000020004" pitchFamily="50" charset="-127"/>
              <a:ea typeface="맑은 고딕" panose="020B0503020000020004" pitchFamily="50" charset="-127"/>
            </a:endParaRPr>
          </a:p>
        </p:txBody>
      </p:sp>
      <p:sp>
        <p:nvSpPr>
          <p:cNvPr id="55" name="TextBox 54"/>
          <p:cNvSpPr txBox="1"/>
          <p:nvPr/>
        </p:nvSpPr>
        <p:spPr>
          <a:xfrm>
            <a:off x="8075994" y="4024869"/>
            <a:ext cx="907301" cy="338554"/>
          </a:xfrm>
          <a:prstGeom prst="rect">
            <a:avLst/>
          </a:prstGeom>
          <a:noFill/>
        </p:spPr>
        <p:txBody>
          <a:bodyPr wrap="none" rtlCol="0">
            <a:spAutoFit/>
          </a:bodyPr>
          <a:lstStyle/>
          <a:p>
            <a:r>
              <a:rPr lang="en-US" altLang="ko-KR" sz="1600" b="1" dirty="0" err="1" smtClean="0">
                <a:effectLst/>
                <a:latin typeface="맑은 고딕" panose="020B0503020000020004" pitchFamily="50" charset="-127"/>
                <a:ea typeface="맑은 고딕" panose="020B0503020000020004" pitchFamily="50" charset="-127"/>
              </a:rPr>
              <a:t>Retrun</a:t>
            </a:r>
            <a:r>
              <a:rPr lang="en-US" altLang="ko-KR" sz="1600" b="1" dirty="0" smtClean="0">
                <a:effectLst/>
                <a:latin typeface="맑은 고딕" panose="020B0503020000020004" pitchFamily="50" charset="-127"/>
                <a:ea typeface="맑은 고딕" panose="020B0503020000020004" pitchFamily="50" charset="-127"/>
              </a:rPr>
              <a:t> </a:t>
            </a:r>
            <a:endParaRPr lang="ko-KR" altLang="en-US" sz="1600" b="1" dirty="0">
              <a:effectLst/>
              <a:latin typeface="맑은 고딕" panose="020B0503020000020004" pitchFamily="50" charset="-127"/>
              <a:ea typeface="맑은 고딕" panose="020B0503020000020004" pitchFamily="50" charset="-127"/>
            </a:endParaRPr>
          </a:p>
        </p:txBody>
      </p:sp>
      <p:sp>
        <p:nvSpPr>
          <p:cNvPr id="56" name="TextBox 55"/>
          <p:cNvSpPr txBox="1"/>
          <p:nvPr/>
        </p:nvSpPr>
        <p:spPr>
          <a:xfrm>
            <a:off x="4620514" y="3610617"/>
            <a:ext cx="891591" cy="261610"/>
          </a:xfrm>
          <a:prstGeom prst="rect">
            <a:avLst/>
          </a:prstGeom>
          <a:noFill/>
        </p:spPr>
        <p:txBody>
          <a:bodyPr wrap="none" rtlCol="0">
            <a:spAutoFit/>
          </a:bodyPr>
          <a:lstStyle/>
          <a:p>
            <a:r>
              <a:rPr lang="en-US" altLang="ko-KR" sz="1100" b="1" dirty="0" smtClean="0">
                <a:effectLst/>
                <a:latin typeface="맑은 고딕" panose="020B0503020000020004" pitchFamily="50" charset="-127"/>
                <a:ea typeface="맑은 고딕" panose="020B0503020000020004" pitchFamily="50" charset="-127"/>
              </a:rPr>
              <a:t>If </a:t>
            </a:r>
            <a:r>
              <a:rPr lang="en-US" altLang="ko-KR" sz="1100" b="1" dirty="0" err="1" smtClean="0">
                <a:effectLst/>
                <a:latin typeface="맑은 고딕" panose="020B0503020000020004" pitchFamily="50" charset="-127"/>
                <a:ea typeface="맑은 고딕" panose="020B0503020000020004" pitchFamily="50" charset="-127"/>
              </a:rPr>
              <a:t>guestOS</a:t>
            </a:r>
            <a:endParaRPr lang="ko-KR" altLang="en-US" sz="1100" b="1" dirty="0">
              <a:effectLst/>
              <a:latin typeface="맑은 고딕" panose="020B0503020000020004" pitchFamily="50" charset="-127"/>
              <a:ea typeface="맑은 고딕" panose="020B0503020000020004" pitchFamily="50" charset="-127"/>
            </a:endParaRPr>
          </a:p>
        </p:txBody>
      </p:sp>
      <p:sp>
        <p:nvSpPr>
          <p:cNvPr id="57" name="TextBox 56"/>
          <p:cNvSpPr txBox="1"/>
          <p:nvPr/>
        </p:nvSpPr>
        <p:spPr>
          <a:xfrm>
            <a:off x="4754477" y="4690497"/>
            <a:ext cx="978153" cy="261610"/>
          </a:xfrm>
          <a:prstGeom prst="rect">
            <a:avLst/>
          </a:prstGeom>
          <a:noFill/>
        </p:spPr>
        <p:txBody>
          <a:bodyPr wrap="none" rtlCol="0">
            <a:spAutoFit/>
          </a:bodyPr>
          <a:lstStyle/>
          <a:p>
            <a:r>
              <a:rPr lang="en-US" altLang="ko-KR" sz="1100" b="1" dirty="0" smtClean="0">
                <a:effectLst/>
                <a:latin typeface="맑은 고딕" panose="020B0503020000020004" pitchFamily="50" charset="-127"/>
                <a:ea typeface="맑은 고딕" panose="020B0503020000020004" pitchFamily="50" charset="-127"/>
              </a:rPr>
              <a:t>If </a:t>
            </a:r>
            <a:r>
              <a:rPr lang="en-US" altLang="ko-KR" sz="1100" b="1" dirty="0" err="1" smtClean="0">
                <a:effectLst/>
                <a:latin typeface="맑은 고딕" panose="020B0503020000020004" pitchFamily="50" charset="-127"/>
                <a:ea typeface="맑은 고딕" panose="020B0503020000020004" pitchFamily="50" charset="-127"/>
              </a:rPr>
              <a:t>guestApp</a:t>
            </a:r>
            <a:endParaRPr lang="ko-KR" altLang="en-US" sz="1100" b="1" dirty="0">
              <a:effectLst/>
              <a:latin typeface="맑은 고딕" panose="020B0503020000020004" pitchFamily="50" charset="-127"/>
              <a:ea typeface="맑은 고딕" panose="020B0503020000020004" pitchFamily="50" charset="-127"/>
            </a:endParaRPr>
          </a:p>
        </p:txBody>
      </p:sp>
      <p:sp>
        <p:nvSpPr>
          <p:cNvPr id="59" name="TextBox 58"/>
          <p:cNvSpPr txBox="1"/>
          <p:nvPr/>
        </p:nvSpPr>
        <p:spPr>
          <a:xfrm>
            <a:off x="4699132" y="4915828"/>
            <a:ext cx="2589876" cy="338554"/>
          </a:xfrm>
          <a:prstGeom prst="rect">
            <a:avLst/>
          </a:prstGeom>
          <a:noFill/>
        </p:spPr>
        <p:txBody>
          <a:bodyPr wrap="none" rtlCol="0">
            <a:spAutoFit/>
          </a:bodyPr>
          <a:lstStyle/>
          <a:p>
            <a:r>
              <a:rPr lang="en-US" altLang="ko-KR" sz="1600" b="1" dirty="0" smtClean="0">
                <a:effectLst/>
                <a:latin typeface="맑은 고딕" panose="020B0503020000020004" pitchFamily="50" charset="-127"/>
                <a:ea typeface="맑은 고딕" panose="020B0503020000020004" pitchFamily="50" charset="-127"/>
              </a:rPr>
              <a:t>Give </a:t>
            </a:r>
            <a:r>
              <a:rPr lang="en-US" altLang="ko-KR" sz="1600" b="1" dirty="0" err="1" smtClean="0">
                <a:effectLst/>
                <a:latin typeface="맑은 고딕" panose="020B0503020000020004" pitchFamily="50" charset="-127"/>
                <a:ea typeface="맑은 고딕" panose="020B0503020000020004" pitchFamily="50" charset="-127"/>
              </a:rPr>
              <a:t>controll</a:t>
            </a:r>
            <a:r>
              <a:rPr lang="en-US" altLang="ko-KR" sz="1600" b="1" dirty="0">
                <a:effectLst/>
                <a:latin typeface="맑은 고딕" panose="020B0503020000020004" pitchFamily="50" charset="-127"/>
                <a:ea typeface="맑은 고딕" panose="020B0503020000020004" pitchFamily="50" charset="-127"/>
              </a:rPr>
              <a:t> </a:t>
            </a:r>
            <a:r>
              <a:rPr lang="en-US" altLang="ko-KR" sz="1600" b="1" dirty="0" smtClean="0">
                <a:effectLst/>
                <a:latin typeface="맑은 고딕" panose="020B0503020000020004" pitchFamily="50" charset="-127"/>
                <a:ea typeface="맑은 고딕" panose="020B0503020000020004" pitchFamily="50" charset="-127"/>
              </a:rPr>
              <a:t>to </a:t>
            </a:r>
            <a:r>
              <a:rPr lang="en-US" altLang="ko-KR" sz="1600" b="1" dirty="0" err="1" smtClean="0">
                <a:effectLst/>
                <a:latin typeface="맑은 고딕" panose="020B0503020000020004" pitchFamily="50" charset="-127"/>
                <a:ea typeface="맑은 고딕" panose="020B0503020000020004" pitchFamily="50" charset="-127"/>
              </a:rPr>
              <a:t>guestOS</a:t>
            </a:r>
            <a:endParaRPr lang="ko-KR" altLang="en-US" sz="1600" b="1" dirty="0">
              <a:effectLst/>
              <a:latin typeface="맑은 고딕" panose="020B0503020000020004" pitchFamily="50" charset="-127"/>
              <a:ea typeface="맑은 고딕" panose="020B0503020000020004" pitchFamily="50" charset="-127"/>
            </a:endParaRPr>
          </a:p>
        </p:txBody>
      </p:sp>
      <p:cxnSp>
        <p:nvCxnSpPr>
          <p:cNvPr id="14" name="꺾인 연결선 13"/>
          <p:cNvCxnSpPr>
            <a:endCxn id="59" idx="1"/>
          </p:cNvCxnSpPr>
          <p:nvPr/>
        </p:nvCxnSpPr>
        <p:spPr bwMode="auto">
          <a:xfrm rot="16200000" flipH="1">
            <a:off x="4013475" y="4399448"/>
            <a:ext cx="713022" cy="658291"/>
          </a:xfrm>
          <a:prstGeom prst="bentConnector2">
            <a:avLst/>
          </a:prstGeom>
          <a:solidFill>
            <a:srgbClr val="C7B6A9"/>
          </a:solidFill>
          <a:ln w="9525" cap="flat" cmpd="sng" algn="ctr">
            <a:noFill/>
            <a:prstDash val="solid"/>
            <a:round/>
            <a:headEnd type="none" w="med" len="med"/>
            <a:tailEnd type="triangle"/>
          </a:ln>
          <a:effectLst/>
        </p:spPr>
      </p:cxnSp>
      <p:cxnSp>
        <p:nvCxnSpPr>
          <p:cNvPr id="18" name="꺾인 연결선 17"/>
          <p:cNvCxnSpPr>
            <a:stCxn id="57" idx="2"/>
            <a:endCxn id="59" idx="1"/>
          </p:cNvCxnSpPr>
          <p:nvPr/>
        </p:nvCxnSpPr>
        <p:spPr bwMode="auto">
          <a:xfrm rot="5400000">
            <a:off x="4904844" y="4746395"/>
            <a:ext cx="132998" cy="544422"/>
          </a:xfrm>
          <a:prstGeom prst="bentConnector4">
            <a:avLst>
              <a:gd name="adj1" fmla="val 399160"/>
              <a:gd name="adj2" fmla="val 141989"/>
            </a:avLst>
          </a:prstGeom>
          <a:solidFill>
            <a:srgbClr val="C7B6A9"/>
          </a:solidFill>
          <a:ln w="9525" cap="flat" cmpd="sng" algn="ctr">
            <a:noFill/>
            <a:prstDash val="solid"/>
            <a:round/>
            <a:headEnd type="none" w="med" len="med"/>
            <a:tailEnd type="triangle"/>
          </a:ln>
          <a:effectLst/>
        </p:spPr>
      </p:cxnSp>
      <p:cxnSp>
        <p:nvCxnSpPr>
          <p:cNvPr id="20" name="꺾인 연결선 19"/>
          <p:cNvCxnSpPr>
            <a:endCxn id="59" idx="1"/>
          </p:cNvCxnSpPr>
          <p:nvPr/>
        </p:nvCxnSpPr>
        <p:spPr bwMode="auto">
          <a:xfrm rot="16200000" flipH="1">
            <a:off x="4158787" y="4544760"/>
            <a:ext cx="746638" cy="334051"/>
          </a:xfrm>
          <a:prstGeom prst="bentConnector2">
            <a:avLst/>
          </a:prstGeom>
          <a:solidFill>
            <a:srgbClr val="C7B6A9"/>
          </a:solidFill>
          <a:ln w="9525" cap="flat" cmpd="sng" algn="ctr">
            <a:solidFill>
              <a:schemeClr val="tx1"/>
            </a:solidFill>
            <a:prstDash val="solid"/>
            <a:round/>
            <a:headEnd type="none" w="med" len="med"/>
            <a:tailEnd type="triangle"/>
          </a:ln>
          <a:effectLst/>
        </p:spPr>
      </p:cxnSp>
      <p:sp>
        <p:nvSpPr>
          <p:cNvPr id="25" name="TextBox 24"/>
          <p:cNvSpPr txBox="1"/>
          <p:nvPr/>
        </p:nvSpPr>
        <p:spPr>
          <a:xfrm>
            <a:off x="54429" y="1368324"/>
            <a:ext cx="2310890" cy="400110"/>
          </a:xfrm>
          <a:prstGeom prst="rect">
            <a:avLst/>
          </a:prstGeom>
          <a:noFill/>
        </p:spPr>
        <p:txBody>
          <a:bodyPr wrap="none" rtlCol="0">
            <a:spAutoFit/>
          </a:bodyPr>
          <a:lstStyle/>
          <a:p>
            <a:pPr marL="342900" indent="-342900">
              <a:buFont typeface="Arial" panose="020B0604020202020204" pitchFamily="34" charset="0"/>
              <a:buChar char="•"/>
            </a:pPr>
            <a:r>
              <a:rPr lang="en-US" altLang="ko-KR" b="1" dirty="0" smtClean="0">
                <a:effectLst/>
                <a:latin typeface="맑은 고딕" panose="020B0503020000020004" pitchFamily="50" charset="-127"/>
                <a:ea typeface="맑은 고딕" panose="020B0503020000020004" pitchFamily="50" charset="-127"/>
              </a:rPr>
              <a:t>Typical system</a:t>
            </a:r>
            <a:endParaRPr lang="ko-KR" altLang="en-US" b="1" dirty="0">
              <a:effectLst/>
              <a:latin typeface="맑은 고딕" panose="020B0503020000020004" pitchFamily="50" charset="-127"/>
              <a:ea typeface="맑은 고딕" panose="020B0503020000020004" pitchFamily="50" charset="-127"/>
            </a:endParaRPr>
          </a:p>
        </p:txBody>
      </p:sp>
      <p:sp>
        <p:nvSpPr>
          <p:cNvPr id="62" name="TextBox 61"/>
          <p:cNvSpPr txBox="1"/>
          <p:nvPr/>
        </p:nvSpPr>
        <p:spPr>
          <a:xfrm>
            <a:off x="63920" y="3593838"/>
            <a:ext cx="3100849" cy="400110"/>
          </a:xfrm>
          <a:prstGeom prst="rect">
            <a:avLst/>
          </a:prstGeom>
          <a:noFill/>
        </p:spPr>
        <p:txBody>
          <a:bodyPr wrap="none" rtlCol="0">
            <a:spAutoFit/>
          </a:bodyPr>
          <a:lstStyle/>
          <a:p>
            <a:pPr marL="342900" indent="-342900">
              <a:buFont typeface="Arial" panose="020B0604020202020204" pitchFamily="34" charset="0"/>
              <a:buChar char="•"/>
            </a:pPr>
            <a:r>
              <a:rPr lang="en-US" altLang="ko-KR" b="1" dirty="0" smtClean="0">
                <a:effectLst/>
                <a:latin typeface="맑은 고딕" panose="020B0503020000020004" pitchFamily="50" charset="-127"/>
                <a:ea typeface="맑은 고딕" panose="020B0503020000020004" pitchFamily="50" charset="-127"/>
              </a:rPr>
              <a:t>Virtualization system</a:t>
            </a:r>
            <a:endParaRPr lang="ko-KR" altLang="en-US" b="1" dirty="0">
              <a:effectLst/>
              <a:latin typeface="맑은 고딕" panose="020B0503020000020004" pitchFamily="50" charset="-127"/>
              <a:ea typeface="맑은 고딕" panose="020B0503020000020004" pitchFamily="50" charset="-127"/>
            </a:endParaRPr>
          </a:p>
        </p:txBody>
      </p:sp>
      <p:sp>
        <p:nvSpPr>
          <p:cNvPr id="64" name="TextBox 63"/>
          <p:cNvSpPr txBox="1"/>
          <p:nvPr/>
        </p:nvSpPr>
        <p:spPr>
          <a:xfrm>
            <a:off x="4844470" y="4013294"/>
            <a:ext cx="583814" cy="338554"/>
          </a:xfrm>
          <a:prstGeom prst="rect">
            <a:avLst/>
          </a:prstGeom>
          <a:noFill/>
        </p:spPr>
        <p:txBody>
          <a:bodyPr wrap="none" rtlCol="0">
            <a:spAutoFit/>
          </a:bodyPr>
          <a:lstStyle/>
          <a:p>
            <a:r>
              <a:rPr lang="en-US" altLang="ko-KR" sz="1600" b="1" dirty="0" smtClean="0">
                <a:effectLst/>
                <a:latin typeface="맑은 고딕" panose="020B0503020000020004" pitchFamily="50" charset="-127"/>
                <a:ea typeface="맑은 고딕" panose="020B0503020000020004" pitchFamily="50" charset="-127"/>
              </a:rPr>
              <a:t>VMI</a:t>
            </a:r>
            <a:endParaRPr lang="ko-KR" altLang="en-US" sz="1600" b="1" dirty="0">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510468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14</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9" name="제목 1"/>
          <p:cNvSpPr>
            <a:spLocks noGrp="1"/>
          </p:cNvSpPr>
          <p:nvPr>
            <p:ph type="title"/>
          </p:nvPr>
        </p:nvSpPr>
        <p:spPr>
          <a:xfrm>
            <a:off x="0" y="15113"/>
            <a:ext cx="9144000" cy="946788"/>
          </a:xfrm>
        </p:spPr>
        <p:txBody>
          <a:bodyPr/>
          <a:lstStyle/>
          <a:p>
            <a:pPr algn="l"/>
            <a:r>
              <a:rPr lang="en-US" altLang="ko-KR" sz="2000" b="1" dirty="0">
                <a:solidFill>
                  <a:schemeClr val="tx1"/>
                </a:solidFill>
                <a:latin typeface="맑은 고딕" panose="020B0503020000020004" pitchFamily="50" charset="-127"/>
                <a:ea typeface="맑은 고딕" panose="020B0503020000020004" pitchFamily="50" charset="-127"/>
              </a:rPr>
              <a:t>1</a:t>
            </a:r>
            <a:r>
              <a:rPr lang="en-US" altLang="ko-KR" sz="2000" b="1" dirty="0" smtClean="0">
                <a:solidFill>
                  <a:schemeClr val="tx1"/>
                </a:solidFill>
                <a:latin typeface="맑은 고딕" panose="020B0503020000020004" pitchFamily="50" charset="-127"/>
                <a:ea typeface="맑은 고딕" panose="020B0503020000020004" pitchFamily="50" charset="-127"/>
              </a:rPr>
              <a:t>. Introduction – Virtualization Type</a:t>
            </a:r>
            <a:endParaRPr lang="ko-KR" altLang="en-US" sz="2000" b="1" dirty="0">
              <a:solidFill>
                <a:schemeClr val="tx1"/>
              </a:solidFill>
              <a:latin typeface="맑은 고딕" panose="020B0503020000020004" pitchFamily="50" charset="-127"/>
              <a:ea typeface="맑은 고딕" panose="020B0503020000020004" pitchFamily="50" charset="-127"/>
            </a:endParaRPr>
          </a:p>
        </p:txBody>
      </p:sp>
      <p:sp>
        <p:nvSpPr>
          <p:cNvPr id="15" name="TextBox 14"/>
          <p:cNvSpPr txBox="1"/>
          <p:nvPr/>
        </p:nvSpPr>
        <p:spPr>
          <a:xfrm rot="10800000">
            <a:off x="336442" y="1631126"/>
            <a:ext cx="492443" cy="2246769"/>
          </a:xfrm>
          <a:prstGeom prst="rect">
            <a:avLst/>
          </a:prstGeom>
          <a:noFill/>
        </p:spPr>
        <p:txBody>
          <a:bodyPr vert="eaVert" wrap="square" rtlCol="0">
            <a:spAutoFit/>
          </a:bodyPr>
          <a:lstStyle/>
          <a:p>
            <a:r>
              <a:rPr lang="en-US" altLang="ko-KR" b="1" dirty="0" smtClean="0">
                <a:effectLst/>
              </a:rPr>
              <a:t>Boot order</a:t>
            </a:r>
            <a:endParaRPr lang="ko-KR" altLang="en-US" b="1" dirty="0">
              <a:effectLst/>
            </a:endParaRPr>
          </a:p>
        </p:txBody>
      </p:sp>
      <p:cxnSp>
        <p:nvCxnSpPr>
          <p:cNvPr id="17" name="직선 화살표 연결선 16"/>
          <p:cNvCxnSpPr/>
          <p:nvPr/>
        </p:nvCxnSpPr>
        <p:spPr bwMode="auto">
          <a:xfrm flipV="1">
            <a:off x="828886" y="2088944"/>
            <a:ext cx="0" cy="1331132"/>
          </a:xfrm>
          <a:prstGeom prst="straightConnector1">
            <a:avLst/>
          </a:prstGeom>
          <a:solidFill>
            <a:srgbClr val="C7B6A9"/>
          </a:solidFill>
          <a:ln w="9525" cap="flat" cmpd="sng" algn="ctr">
            <a:solidFill>
              <a:srgbClr val="FF0000"/>
            </a:solidFill>
            <a:prstDash val="solid"/>
            <a:round/>
            <a:headEnd type="none" w="med" len="med"/>
            <a:tailEnd type="triangle"/>
          </a:ln>
          <a:effectLst/>
        </p:spPr>
      </p:cxnSp>
      <p:sp>
        <p:nvSpPr>
          <p:cNvPr id="18" name="TextBox 17"/>
          <p:cNvSpPr txBox="1"/>
          <p:nvPr/>
        </p:nvSpPr>
        <p:spPr>
          <a:xfrm rot="10800000">
            <a:off x="4717032" y="1665560"/>
            <a:ext cx="492443" cy="2246769"/>
          </a:xfrm>
          <a:prstGeom prst="rect">
            <a:avLst/>
          </a:prstGeom>
          <a:noFill/>
        </p:spPr>
        <p:txBody>
          <a:bodyPr vert="eaVert" wrap="square" rtlCol="0">
            <a:spAutoFit/>
          </a:bodyPr>
          <a:lstStyle/>
          <a:p>
            <a:r>
              <a:rPr lang="en-US" altLang="ko-KR" b="1" dirty="0" smtClean="0">
                <a:effectLst/>
              </a:rPr>
              <a:t>Boot order</a:t>
            </a:r>
            <a:endParaRPr lang="ko-KR" altLang="en-US" b="1" dirty="0">
              <a:effectLst/>
            </a:endParaRPr>
          </a:p>
        </p:txBody>
      </p:sp>
      <p:cxnSp>
        <p:nvCxnSpPr>
          <p:cNvPr id="19" name="직선 화살표 연결선 18"/>
          <p:cNvCxnSpPr/>
          <p:nvPr/>
        </p:nvCxnSpPr>
        <p:spPr bwMode="auto">
          <a:xfrm flipV="1">
            <a:off x="5242112" y="2123379"/>
            <a:ext cx="0" cy="1331132"/>
          </a:xfrm>
          <a:prstGeom prst="straightConnector1">
            <a:avLst/>
          </a:prstGeom>
          <a:solidFill>
            <a:srgbClr val="C7B6A9"/>
          </a:solidFill>
          <a:ln w="9525" cap="flat" cmpd="sng" algn="ctr">
            <a:solidFill>
              <a:srgbClr val="FF0000"/>
            </a:solidFill>
            <a:prstDash val="solid"/>
            <a:round/>
            <a:headEnd type="none" w="med" len="med"/>
            <a:tailEnd type="triangle"/>
          </a:ln>
          <a:effectLst/>
        </p:spPr>
      </p:cxnSp>
      <p:pic>
        <p:nvPicPr>
          <p:cNvPr id="20" name="그림 19"/>
          <p:cNvPicPr>
            <a:picLocks noChangeAspect="1"/>
          </p:cNvPicPr>
          <p:nvPr/>
        </p:nvPicPr>
        <p:blipFill>
          <a:blip r:embed="rId2"/>
          <a:stretch>
            <a:fillRect/>
          </a:stretch>
        </p:blipFill>
        <p:spPr>
          <a:xfrm>
            <a:off x="912365" y="1506223"/>
            <a:ext cx="2818717" cy="2296468"/>
          </a:xfrm>
          <a:prstGeom prst="rect">
            <a:avLst/>
          </a:prstGeom>
        </p:spPr>
      </p:pic>
      <p:pic>
        <p:nvPicPr>
          <p:cNvPr id="21" name="그림 20"/>
          <p:cNvPicPr>
            <a:picLocks noChangeAspect="1"/>
          </p:cNvPicPr>
          <p:nvPr/>
        </p:nvPicPr>
        <p:blipFill>
          <a:blip r:embed="rId3"/>
          <a:stretch>
            <a:fillRect/>
          </a:stretch>
        </p:blipFill>
        <p:spPr>
          <a:xfrm>
            <a:off x="5307387" y="1414810"/>
            <a:ext cx="2417950" cy="2463085"/>
          </a:xfrm>
          <a:prstGeom prst="rect">
            <a:avLst/>
          </a:prstGeom>
        </p:spPr>
      </p:pic>
      <p:sp>
        <p:nvSpPr>
          <p:cNvPr id="23" name="TextBox 22"/>
          <p:cNvSpPr txBox="1"/>
          <p:nvPr/>
        </p:nvSpPr>
        <p:spPr>
          <a:xfrm>
            <a:off x="4194795" y="4041539"/>
            <a:ext cx="5104987" cy="1754326"/>
          </a:xfrm>
          <a:prstGeom prst="rect">
            <a:avLst/>
          </a:prstGeom>
          <a:noFill/>
        </p:spPr>
        <p:txBody>
          <a:bodyPr wrap="none" rtlCol="0">
            <a:spAutoFit/>
          </a:bodyPr>
          <a:lstStyle/>
          <a:p>
            <a:pPr marL="285750" indent="-285750" algn="just">
              <a:buFont typeface="Arial" panose="020B0604020202020204" pitchFamily="34" charset="0"/>
              <a:buChar char="•"/>
            </a:pPr>
            <a:r>
              <a:rPr lang="en-US" altLang="ko-KR" sz="1800" b="1" dirty="0" err="1" smtClean="0">
                <a:effectLst/>
                <a:latin typeface="맑은 고딕" panose="020B0503020000020004" pitchFamily="50" charset="-127"/>
                <a:ea typeface="맑은 고딕" panose="020B0503020000020004" pitchFamily="50" charset="-127"/>
              </a:rPr>
              <a:t>Dont</a:t>
            </a:r>
            <a:r>
              <a:rPr lang="en-US" altLang="ko-KR" sz="1800" b="1" dirty="0" smtClean="0">
                <a:effectLst/>
                <a:latin typeface="맑은 고딕" panose="020B0503020000020004" pitchFamily="50" charset="-127"/>
                <a:ea typeface="맑은 고딕" panose="020B0503020000020004" pitchFamily="50" charset="-127"/>
              </a:rPr>
              <a:t> Need to modify the </a:t>
            </a:r>
            <a:r>
              <a:rPr lang="en-US" altLang="ko-KR" sz="1800" b="1" dirty="0" err="1" smtClean="0">
                <a:effectLst/>
                <a:latin typeface="맑은 고딕" panose="020B0503020000020004" pitchFamily="50" charset="-127"/>
                <a:ea typeface="맑은 고딕" panose="020B0503020000020004" pitchFamily="50" charset="-127"/>
              </a:rPr>
              <a:t>geustOS</a:t>
            </a:r>
            <a:r>
              <a:rPr lang="en-US" altLang="ko-KR" sz="1800" b="1" dirty="0" smtClean="0">
                <a:effectLst/>
                <a:latin typeface="맑은 고딕" panose="020B0503020000020004" pitchFamily="50" charset="-127"/>
                <a:ea typeface="맑은 고딕" panose="020B0503020000020004" pitchFamily="50" charset="-127"/>
              </a:rPr>
              <a:t> kernel.</a:t>
            </a:r>
          </a:p>
          <a:p>
            <a:pPr marL="285750" indent="-285750" algn="just">
              <a:buFont typeface="Arial" panose="020B0604020202020204" pitchFamily="34" charset="0"/>
              <a:buChar char="•"/>
            </a:pPr>
            <a:r>
              <a:rPr lang="en-US" altLang="ko-KR" sz="1800" b="1" dirty="0" smtClean="0">
                <a:effectLst/>
                <a:latin typeface="맑은 고딕" panose="020B0503020000020004" pitchFamily="50" charset="-127"/>
                <a:ea typeface="맑은 고딕" panose="020B0503020000020004" pitchFamily="50" charset="-127"/>
              </a:rPr>
              <a:t>Fully virtualized hardware.</a:t>
            </a:r>
          </a:p>
          <a:p>
            <a:pPr marL="285750" indent="-285750" algn="just">
              <a:buFont typeface="Arial" panose="020B0604020202020204" pitchFamily="34" charset="0"/>
              <a:buChar char="•"/>
            </a:pPr>
            <a:r>
              <a:rPr lang="en-US" altLang="ko-KR" sz="1800" b="1" dirty="0" smtClean="0">
                <a:effectLst/>
                <a:latin typeface="맑은 고딕" panose="020B0503020000020004" pitchFamily="50" charset="-127"/>
                <a:ea typeface="맑은 고딕" panose="020B0503020000020004" pitchFamily="50" charset="-127"/>
              </a:rPr>
              <a:t>Need to CPU – VT tech.</a:t>
            </a:r>
          </a:p>
          <a:p>
            <a:pPr marL="285750" indent="-285750" algn="just">
              <a:buFont typeface="Arial" panose="020B0604020202020204" pitchFamily="34" charset="0"/>
              <a:buChar char="•"/>
            </a:pPr>
            <a:r>
              <a:rPr lang="en-US" altLang="ko-KR" sz="1800" b="1" dirty="0" smtClean="0">
                <a:effectLst/>
                <a:latin typeface="맑은 고딕" panose="020B0503020000020004" pitchFamily="50" charset="-127"/>
                <a:ea typeface="맑은 고딕" panose="020B0503020000020004" pitchFamily="50" charset="-127"/>
              </a:rPr>
              <a:t>Low performance.</a:t>
            </a:r>
          </a:p>
          <a:p>
            <a:pPr marL="285750" indent="-285750" algn="just">
              <a:buFont typeface="Arial" panose="020B0604020202020204" pitchFamily="34" charset="0"/>
              <a:buChar char="•"/>
            </a:pPr>
            <a:endParaRPr lang="en-US" altLang="ko-KR" sz="1800" b="1" dirty="0" smtClean="0">
              <a:effectLst/>
              <a:latin typeface="맑은 고딕" panose="020B0503020000020004" pitchFamily="50" charset="-127"/>
              <a:ea typeface="맑은 고딕" panose="020B0503020000020004" pitchFamily="50" charset="-127"/>
            </a:endParaRPr>
          </a:p>
          <a:p>
            <a:pPr marL="285750" indent="-285750" algn="just">
              <a:buFont typeface="Arial" panose="020B0604020202020204" pitchFamily="34" charset="0"/>
              <a:buChar char="•"/>
            </a:pPr>
            <a:r>
              <a:rPr lang="en-US" altLang="ko-KR" sz="1800" b="1" dirty="0" smtClean="0">
                <a:effectLst/>
                <a:latin typeface="맑은 고딕" panose="020B0503020000020004" pitchFamily="50" charset="-127"/>
                <a:ea typeface="맑은 고딕" panose="020B0503020000020004" pitchFamily="50" charset="-127"/>
              </a:rPr>
              <a:t>Ex)</a:t>
            </a:r>
            <a:r>
              <a:rPr lang="en-US" altLang="ko-KR" sz="1800" b="1" dirty="0" err="1" smtClean="0">
                <a:effectLst/>
                <a:latin typeface="맑은 고딕" panose="020B0503020000020004" pitchFamily="50" charset="-127"/>
                <a:ea typeface="맑은 고딕" panose="020B0503020000020004" pitchFamily="50" charset="-127"/>
              </a:rPr>
              <a:t>Vmware</a:t>
            </a:r>
            <a:r>
              <a:rPr lang="en-US" altLang="ko-KR" sz="1800" b="1" dirty="0" smtClean="0">
                <a:effectLst/>
                <a:latin typeface="맑은 고딕" panose="020B0503020000020004" pitchFamily="50" charset="-127"/>
                <a:ea typeface="맑은 고딕" panose="020B0503020000020004" pitchFamily="50" charset="-127"/>
              </a:rPr>
              <a:t>, </a:t>
            </a:r>
            <a:r>
              <a:rPr lang="en-US" altLang="ko-KR" sz="1800" b="1" dirty="0" err="1" smtClean="0">
                <a:effectLst/>
                <a:latin typeface="맑은 고딕" panose="020B0503020000020004" pitchFamily="50" charset="-127"/>
                <a:ea typeface="맑은 고딕" panose="020B0503020000020004" pitchFamily="50" charset="-127"/>
              </a:rPr>
              <a:t>VirtualBox</a:t>
            </a:r>
            <a:endParaRPr lang="en-US" altLang="ko-KR" sz="1800" b="1" dirty="0" smtClean="0">
              <a:effectLst/>
              <a:latin typeface="맑은 고딕" panose="020B0503020000020004" pitchFamily="50" charset="-127"/>
              <a:ea typeface="맑은 고딕" panose="020B0503020000020004" pitchFamily="50" charset="-127"/>
            </a:endParaRPr>
          </a:p>
        </p:txBody>
      </p:sp>
      <p:sp>
        <p:nvSpPr>
          <p:cNvPr id="24" name="TextBox 23"/>
          <p:cNvSpPr txBox="1"/>
          <p:nvPr/>
        </p:nvSpPr>
        <p:spPr>
          <a:xfrm>
            <a:off x="0" y="3989275"/>
            <a:ext cx="4553747" cy="2031325"/>
          </a:xfrm>
          <a:prstGeom prst="rect">
            <a:avLst/>
          </a:prstGeom>
          <a:noFill/>
        </p:spPr>
        <p:txBody>
          <a:bodyPr wrap="none" rtlCol="0">
            <a:spAutoFit/>
          </a:bodyPr>
          <a:lstStyle/>
          <a:p>
            <a:pPr marL="285750" indent="-285750" algn="just">
              <a:buFont typeface="Arial" panose="020B0604020202020204" pitchFamily="34" charset="0"/>
              <a:buChar char="•"/>
            </a:pPr>
            <a:r>
              <a:rPr lang="en-US" altLang="ko-KR" sz="1800" b="1" dirty="0" smtClean="0">
                <a:effectLst/>
                <a:latin typeface="맑은 고딕" panose="020B0503020000020004" pitchFamily="50" charset="-127"/>
                <a:ea typeface="맑은 고딕" panose="020B0503020000020004" pitchFamily="50" charset="-127"/>
              </a:rPr>
              <a:t>Need modify the </a:t>
            </a:r>
            <a:r>
              <a:rPr lang="en-US" altLang="ko-KR" sz="1800" b="1" dirty="0" err="1" smtClean="0">
                <a:effectLst/>
                <a:latin typeface="맑은 고딕" panose="020B0503020000020004" pitchFamily="50" charset="-127"/>
                <a:ea typeface="맑은 고딕" panose="020B0503020000020004" pitchFamily="50" charset="-127"/>
              </a:rPr>
              <a:t>geustOS</a:t>
            </a:r>
            <a:r>
              <a:rPr lang="en-US" altLang="ko-KR" sz="1800" b="1" dirty="0" smtClean="0">
                <a:effectLst/>
                <a:latin typeface="맑은 고딕" panose="020B0503020000020004" pitchFamily="50" charset="-127"/>
                <a:ea typeface="맑은 고딕" panose="020B0503020000020004" pitchFamily="50" charset="-127"/>
              </a:rPr>
              <a:t> kernel.</a:t>
            </a:r>
          </a:p>
          <a:p>
            <a:pPr marL="285750" indent="-285750" algn="just">
              <a:buFont typeface="Arial" panose="020B0604020202020204" pitchFamily="34" charset="0"/>
              <a:buChar char="•"/>
            </a:pPr>
            <a:r>
              <a:rPr lang="en-US" altLang="ko-KR" sz="1800" b="1" dirty="0" err="1" smtClean="0">
                <a:effectLst/>
                <a:latin typeface="맑은 고딕" panose="020B0503020000020004" pitchFamily="50" charset="-127"/>
                <a:ea typeface="맑은 고딕" panose="020B0503020000020004" pitchFamily="50" charset="-127"/>
              </a:rPr>
              <a:t>GuestOSs</a:t>
            </a:r>
            <a:r>
              <a:rPr lang="en-US" altLang="ko-KR" sz="1800" b="1" dirty="0" smtClean="0">
                <a:effectLst/>
                <a:latin typeface="맑은 고딕" panose="020B0503020000020004" pitchFamily="50" charset="-127"/>
                <a:ea typeface="맑은 고딕" panose="020B0503020000020004" pitchFamily="50" charset="-127"/>
              </a:rPr>
              <a:t> use the </a:t>
            </a:r>
            <a:r>
              <a:rPr lang="en-US" altLang="ko-KR" sz="1800" b="1" dirty="0" err="1" smtClean="0">
                <a:effectLst/>
                <a:latin typeface="맑은 고딕" panose="020B0503020000020004" pitchFamily="50" charset="-127"/>
                <a:ea typeface="맑은 고딕" panose="020B0503020000020004" pitchFamily="50" charset="-127"/>
              </a:rPr>
              <a:t>hypercall</a:t>
            </a:r>
            <a:r>
              <a:rPr lang="en-US" altLang="ko-KR" sz="1800" b="1" dirty="0" smtClean="0">
                <a:effectLst/>
                <a:latin typeface="맑은 고딕" panose="020B0503020000020004" pitchFamily="50" charset="-127"/>
                <a:ea typeface="맑은 고딕" panose="020B0503020000020004" pitchFamily="50" charset="-127"/>
              </a:rPr>
              <a:t>.</a:t>
            </a:r>
          </a:p>
          <a:p>
            <a:pPr marL="285750" indent="-285750" algn="just">
              <a:buFont typeface="Arial" panose="020B0604020202020204" pitchFamily="34" charset="0"/>
              <a:buChar char="•"/>
            </a:pPr>
            <a:r>
              <a:rPr lang="en-US" altLang="ko-KR" sz="1800" b="1" dirty="0" err="1" smtClean="0">
                <a:effectLst/>
                <a:latin typeface="맑은 고딕" panose="020B0503020000020004" pitchFamily="50" charset="-127"/>
                <a:ea typeface="맑은 고딕" panose="020B0503020000020004" pitchFamily="50" charset="-127"/>
              </a:rPr>
              <a:t>GuestOSs</a:t>
            </a:r>
            <a:r>
              <a:rPr lang="en-US" altLang="ko-KR" sz="1800" b="1" dirty="0" smtClean="0">
                <a:effectLst/>
                <a:latin typeface="맑은 고딕" panose="020B0503020000020004" pitchFamily="50" charset="-127"/>
                <a:ea typeface="맑은 고딕" panose="020B0503020000020004" pitchFamily="50" charset="-127"/>
              </a:rPr>
              <a:t> must be reconfigured with</a:t>
            </a:r>
          </a:p>
          <a:p>
            <a:pPr algn="just"/>
            <a:r>
              <a:rPr lang="en-US" altLang="ko-KR" sz="1800" b="1" dirty="0" smtClean="0">
                <a:effectLst/>
                <a:latin typeface="맑은 고딕" panose="020B0503020000020004" pitchFamily="50" charset="-127"/>
                <a:ea typeface="맑은 고딕" panose="020B0503020000020004" pitchFamily="50" charset="-127"/>
              </a:rPr>
              <a:t>the corresponding hypervisor.</a:t>
            </a:r>
          </a:p>
          <a:p>
            <a:pPr marL="285750" indent="-285750" algn="just">
              <a:buFont typeface="Arial" panose="020B0604020202020204" pitchFamily="34" charset="0"/>
              <a:buChar char="•"/>
            </a:pPr>
            <a:r>
              <a:rPr lang="en-US" altLang="ko-KR" sz="1800" b="1" dirty="0" smtClean="0">
                <a:effectLst/>
                <a:latin typeface="맑은 고딕" panose="020B0503020000020004" pitchFamily="50" charset="-127"/>
                <a:ea typeface="맑은 고딕" panose="020B0503020000020004" pitchFamily="50" charset="-127"/>
              </a:rPr>
              <a:t>Low performance.</a:t>
            </a:r>
          </a:p>
          <a:p>
            <a:pPr marL="285750" indent="-285750" algn="just">
              <a:buFont typeface="Arial" panose="020B0604020202020204" pitchFamily="34" charset="0"/>
              <a:buChar char="•"/>
            </a:pPr>
            <a:endParaRPr lang="en-US" altLang="ko-KR" sz="1800" b="1" dirty="0" smtClean="0">
              <a:effectLst/>
              <a:latin typeface="맑은 고딕" panose="020B0503020000020004" pitchFamily="50" charset="-127"/>
              <a:ea typeface="맑은 고딕" panose="020B0503020000020004" pitchFamily="50" charset="-127"/>
            </a:endParaRPr>
          </a:p>
          <a:p>
            <a:pPr marL="285750" indent="-285750" algn="just">
              <a:buFont typeface="Arial" panose="020B0604020202020204" pitchFamily="34" charset="0"/>
              <a:buChar char="•"/>
            </a:pPr>
            <a:r>
              <a:rPr lang="en-US" altLang="ko-KR" sz="1800" b="1" dirty="0" smtClean="0">
                <a:effectLst/>
                <a:latin typeface="맑은 고딕" panose="020B0503020000020004" pitchFamily="50" charset="-127"/>
                <a:ea typeface="맑은 고딕" panose="020B0503020000020004" pitchFamily="50" charset="-127"/>
              </a:rPr>
              <a:t>Ex) </a:t>
            </a:r>
            <a:r>
              <a:rPr lang="en-US" altLang="ko-KR" sz="1800" b="1" dirty="0" err="1" smtClean="0">
                <a:effectLst/>
                <a:latin typeface="맑은 고딕" panose="020B0503020000020004" pitchFamily="50" charset="-127"/>
                <a:ea typeface="맑은 고딕" panose="020B0503020000020004" pitchFamily="50" charset="-127"/>
              </a:rPr>
              <a:t>Xen</a:t>
            </a:r>
            <a:r>
              <a:rPr lang="en-US" altLang="ko-KR" sz="1800" b="1" dirty="0" smtClean="0">
                <a:effectLst/>
                <a:latin typeface="맑은 고딕" panose="020B0503020000020004" pitchFamily="50" charset="-127"/>
                <a:ea typeface="맑은 고딕" panose="020B0503020000020004" pitchFamily="50" charset="-127"/>
              </a:rPr>
              <a:t>, KVM, </a:t>
            </a:r>
            <a:r>
              <a:rPr lang="en-US" altLang="ko-KR" sz="1800" b="1" dirty="0" err="1" smtClean="0">
                <a:effectLst/>
                <a:latin typeface="맑은 고딕" panose="020B0503020000020004" pitchFamily="50" charset="-127"/>
                <a:ea typeface="맑은 고딕" panose="020B0503020000020004" pitchFamily="50" charset="-127"/>
              </a:rPr>
              <a:t>Vmware</a:t>
            </a:r>
            <a:r>
              <a:rPr lang="en-US" altLang="ko-KR" sz="1800" b="1" dirty="0" smtClean="0">
                <a:effectLst/>
                <a:latin typeface="맑은 고딕" panose="020B0503020000020004" pitchFamily="50" charset="-127"/>
                <a:ea typeface="맑은 고딕" panose="020B0503020000020004" pitchFamily="50" charset="-127"/>
              </a:rPr>
              <a:t> ESX</a:t>
            </a:r>
          </a:p>
        </p:txBody>
      </p:sp>
    </p:spTree>
    <p:extLst>
      <p:ext uri="{BB962C8B-B14F-4D97-AF65-F5344CB8AC3E}">
        <p14:creationId xmlns:p14="http://schemas.microsoft.com/office/powerpoint/2010/main" val="511422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15</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7" name="TextBox 6"/>
          <p:cNvSpPr txBox="1"/>
          <p:nvPr/>
        </p:nvSpPr>
        <p:spPr>
          <a:xfrm>
            <a:off x="150958" y="1105793"/>
            <a:ext cx="9071073" cy="3323987"/>
          </a:xfrm>
          <a:prstGeom prst="rect">
            <a:avLst/>
          </a:prstGeom>
          <a:noFill/>
        </p:spPr>
        <p:txBody>
          <a:bodyPr wrap="none" rtlCol="0">
            <a:spAutoFit/>
          </a:bodyPr>
          <a:lstStyle/>
          <a:p>
            <a:pPr marL="285750" indent="-285750" algn="l">
              <a:lnSpc>
                <a:spcPct val="150000"/>
              </a:lnSpc>
              <a:spcBef>
                <a:spcPts val="0"/>
              </a:spcBef>
              <a:spcAft>
                <a:spcPts val="0"/>
              </a:spcAft>
              <a:buFont typeface="Arial" panose="020B0604020202020204" pitchFamily="34" charset="0"/>
              <a:buChar char="•"/>
            </a:pPr>
            <a:r>
              <a:rPr lang="en-US" altLang="ko-KR" sz="1400" b="1" dirty="0" err="1">
                <a:effectLst/>
                <a:latin typeface="맑은 고딕" panose="020B0503020000020004" pitchFamily="50" charset="-127"/>
                <a:ea typeface="맑은 고딕" panose="020B0503020000020004" pitchFamily="50" charset="-127"/>
              </a:rPr>
              <a:t>Xen</a:t>
            </a:r>
            <a:r>
              <a:rPr lang="en-US" altLang="ko-KR" sz="1400" b="1" dirty="0">
                <a:effectLst/>
                <a:latin typeface="맑은 고딕" panose="020B0503020000020004" pitchFamily="50" charset="-127"/>
                <a:ea typeface="맑은 고딕" panose="020B0503020000020004" pitchFamily="50" charset="-127"/>
              </a:rPr>
              <a:t> Project </a:t>
            </a:r>
            <a:r>
              <a:rPr lang="en-US" altLang="ko-KR" sz="1400" b="1" dirty="0" smtClean="0">
                <a:effectLst/>
                <a:latin typeface="맑은 고딕" panose="020B0503020000020004" pitchFamily="50" charset="-127"/>
                <a:ea typeface="맑은 고딕" panose="020B0503020000020004" pitchFamily="50" charset="-127"/>
              </a:rPr>
              <a:t>is </a:t>
            </a:r>
            <a:r>
              <a:rPr lang="en-US" altLang="ko-KR" sz="1400" b="1" dirty="0">
                <a:effectLst/>
                <a:latin typeface="맑은 고딕" panose="020B0503020000020004" pitchFamily="50" charset="-127"/>
                <a:ea typeface="맑은 고딕" panose="020B0503020000020004" pitchFamily="50" charset="-127"/>
              </a:rPr>
              <a:t>a </a:t>
            </a:r>
            <a:r>
              <a:rPr lang="en-US" altLang="ko-KR" sz="1400" b="1" dirty="0">
                <a:effectLst/>
                <a:latin typeface="맑은 고딕" panose="020B0503020000020004" pitchFamily="50" charset="-127"/>
                <a:ea typeface="맑은 고딕" panose="020B0503020000020004" pitchFamily="50" charset="-127"/>
                <a:hlinkClick r:id="rId2" tooltip="Hypervisor"/>
              </a:rPr>
              <a:t>hypervisor</a:t>
            </a:r>
            <a:r>
              <a:rPr lang="en-US" altLang="ko-KR" sz="1400" b="1" dirty="0">
                <a:effectLst/>
                <a:latin typeface="맑은 고딕" panose="020B0503020000020004" pitchFamily="50" charset="-127"/>
                <a:ea typeface="맑은 고딕" panose="020B0503020000020004" pitchFamily="50" charset="-127"/>
              </a:rPr>
              <a:t> using a </a:t>
            </a:r>
            <a:r>
              <a:rPr lang="en-US" altLang="ko-KR" sz="1400" b="1" dirty="0">
                <a:effectLst/>
                <a:latin typeface="맑은 고딕" panose="020B0503020000020004" pitchFamily="50" charset="-127"/>
                <a:ea typeface="맑은 고딕" panose="020B0503020000020004" pitchFamily="50" charset="-127"/>
                <a:hlinkClick r:id="rId3" tooltip="Microkernel"/>
              </a:rPr>
              <a:t>microkernel</a:t>
            </a:r>
            <a:r>
              <a:rPr lang="en-US" altLang="ko-KR" sz="1400" b="1" dirty="0">
                <a:effectLst/>
                <a:latin typeface="맑은 고딕" panose="020B0503020000020004" pitchFamily="50" charset="-127"/>
                <a:ea typeface="맑은 고딕" panose="020B0503020000020004" pitchFamily="50" charset="-127"/>
              </a:rPr>
              <a:t> design, providing services that </a:t>
            </a:r>
            <a:r>
              <a:rPr lang="en-US" altLang="ko-KR" sz="1400" b="1" dirty="0" smtClean="0">
                <a:effectLst/>
                <a:latin typeface="맑은 고딕" panose="020B0503020000020004" pitchFamily="50" charset="-127"/>
                <a:ea typeface="맑은 고딕" panose="020B0503020000020004" pitchFamily="50" charset="-127"/>
              </a:rPr>
              <a:t>allow</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multiple computer </a:t>
            </a:r>
            <a:r>
              <a:rPr lang="en-US" altLang="ko-KR" sz="1400" b="1" dirty="0" smtClean="0">
                <a:effectLst/>
                <a:latin typeface="맑은 고딕" panose="020B0503020000020004" pitchFamily="50" charset="-127"/>
                <a:ea typeface="맑은 고딕" panose="020B0503020000020004" pitchFamily="50" charset="-127"/>
                <a:hlinkClick r:id="rId4" tooltip="Operating system"/>
              </a:rPr>
              <a:t>operating </a:t>
            </a:r>
            <a:r>
              <a:rPr lang="en-US" altLang="ko-KR" sz="1400" b="1" dirty="0">
                <a:effectLst/>
                <a:latin typeface="맑은 고딕" panose="020B0503020000020004" pitchFamily="50" charset="-127"/>
                <a:ea typeface="맑은 고딕" panose="020B0503020000020004" pitchFamily="50" charset="-127"/>
                <a:hlinkClick r:id="rId4" tooltip="Operating system"/>
              </a:rPr>
              <a:t>systems</a:t>
            </a:r>
            <a:r>
              <a:rPr lang="en-US" altLang="ko-KR" sz="1400" b="1" dirty="0">
                <a:effectLst/>
                <a:latin typeface="맑은 고딕" panose="020B0503020000020004" pitchFamily="50" charset="-127"/>
                <a:ea typeface="맑은 고딕" panose="020B0503020000020004" pitchFamily="50" charset="-127"/>
              </a:rPr>
              <a:t> to execute on the same </a:t>
            </a:r>
            <a:r>
              <a:rPr lang="en-US" altLang="ko-KR" sz="1400" b="1" dirty="0">
                <a:effectLst/>
                <a:latin typeface="맑은 고딕" panose="020B0503020000020004" pitchFamily="50" charset="-127"/>
                <a:ea typeface="맑은 고딕" panose="020B0503020000020004" pitchFamily="50" charset="-127"/>
                <a:hlinkClick r:id="rId5" tooltip="Computer hardware"/>
              </a:rPr>
              <a:t>computer hardware</a:t>
            </a:r>
            <a:r>
              <a:rPr lang="en-US" altLang="ko-KR" sz="1400" b="1" dirty="0">
                <a:effectLst/>
                <a:latin typeface="맑은 고딕" panose="020B0503020000020004" pitchFamily="50" charset="-127"/>
                <a:ea typeface="맑은 고딕" panose="020B0503020000020004" pitchFamily="50" charset="-127"/>
              </a:rPr>
              <a:t> concurrently</a:t>
            </a:r>
            <a:r>
              <a:rPr lang="en-US" altLang="ko-KR" sz="1400" b="1" dirty="0" smtClean="0">
                <a:effectLst/>
                <a:latin typeface="맑은 고딕" panose="020B0503020000020004" pitchFamily="50" charset="-127"/>
                <a:ea typeface="맑은 고딕" panose="020B0503020000020004" pitchFamily="50" charset="-127"/>
              </a:rPr>
              <a:t>.</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It </a:t>
            </a:r>
            <a:r>
              <a:rPr lang="en-US" altLang="ko-KR" sz="1400" b="1" dirty="0">
                <a:effectLst/>
                <a:latin typeface="맑은 고딕" panose="020B0503020000020004" pitchFamily="50" charset="-127"/>
                <a:ea typeface="맑은 고딕" panose="020B0503020000020004" pitchFamily="50" charset="-127"/>
              </a:rPr>
              <a:t>was developed by </a:t>
            </a:r>
            <a:r>
              <a:rPr lang="en-US" altLang="ko-KR" sz="1400" b="1" dirty="0" smtClean="0">
                <a:effectLst/>
                <a:latin typeface="맑은 고딕" panose="020B0503020000020004" pitchFamily="50" charset="-127"/>
                <a:ea typeface="맑은 고딕" panose="020B0503020000020004" pitchFamily="50" charset="-127"/>
              </a:rPr>
              <a:t>the </a:t>
            </a:r>
            <a:r>
              <a:rPr lang="en-US" altLang="ko-KR" sz="1400" b="1" dirty="0" smtClean="0">
                <a:effectLst/>
                <a:latin typeface="맑은 고딕" panose="020B0503020000020004" pitchFamily="50" charset="-127"/>
                <a:ea typeface="맑은 고딕" panose="020B0503020000020004" pitchFamily="50" charset="-127"/>
                <a:hlinkClick r:id="rId6" tooltip="University of Cambridge"/>
              </a:rPr>
              <a:t>University </a:t>
            </a:r>
            <a:r>
              <a:rPr lang="en-US" altLang="ko-KR" sz="1400" b="1" dirty="0">
                <a:effectLst/>
                <a:latin typeface="맑은 고딕" panose="020B0503020000020004" pitchFamily="50" charset="-127"/>
                <a:ea typeface="맑은 고딕" panose="020B0503020000020004" pitchFamily="50" charset="-127"/>
                <a:hlinkClick r:id="rId6" tooltip="University of Cambridge"/>
              </a:rPr>
              <a:t>of Cambridge</a:t>
            </a:r>
            <a:r>
              <a:rPr lang="en-US" altLang="ko-KR" sz="1400" b="1" dirty="0">
                <a:effectLst/>
                <a:latin typeface="맑은 고딕" panose="020B0503020000020004" pitchFamily="50" charset="-127"/>
                <a:ea typeface="맑은 고딕" panose="020B0503020000020004" pitchFamily="50" charset="-127"/>
              </a:rPr>
              <a:t> and is now being developed by the </a:t>
            </a:r>
            <a:r>
              <a:rPr lang="en-US" altLang="ko-KR" sz="1400" b="1" dirty="0">
                <a:effectLst/>
                <a:latin typeface="맑은 고딕" panose="020B0503020000020004" pitchFamily="50" charset="-127"/>
                <a:ea typeface="맑은 고딕" panose="020B0503020000020004" pitchFamily="50" charset="-127"/>
                <a:hlinkClick r:id="rId7" tooltip="Linux Foundation"/>
              </a:rPr>
              <a:t>Linux </a:t>
            </a:r>
            <a:r>
              <a:rPr lang="en-US" altLang="ko-KR" sz="1400" b="1" dirty="0" smtClean="0">
                <a:effectLst/>
                <a:latin typeface="맑은 고딕" panose="020B0503020000020004" pitchFamily="50" charset="-127"/>
                <a:ea typeface="맑은 고딕" panose="020B0503020000020004" pitchFamily="50" charset="-127"/>
                <a:hlinkClick r:id="rId7" tooltip="Linux Foundation"/>
              </a:rPr>
              <a:t>Foundation</a:t>
            </a:r>
            <a:endParaRPr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with </a:t>
            </a:r>
            <a:r>
              <a:rPr lang="en-US" altLang="ko-KR" sz="1400" b="1" dirty="0">
                <a:effectLst/>
                <a:latin typeface="맑은 고딕" panose="020B0503020000020004" pitchFamily="50" charset="-127"/>
                <a:ea typeface="맑은 고딕" panose="020B0503020000020004" pitchFamily="50" charset="-127"/>
              </a:rPr>
              <a:t>support from </a:t>
            </a:r>
            <a:r>
              <a:rPr lang="en-US" altLang="ko-KR" sz="1400" b="1" dirty="0">
                <a:effectLst/>
                <a:latin typeface="맑은 고딕" panose="020B0503020000020004" pitchFamily="50" charset="-127"/>
                <a:ea typeface="맑은 고딕" panose="020B0503020000020004" pitchFamily="50" charset="-127"/>
                <a:hlinkClick r:id="rId8" tooltip="Intel"/>
              </a:rPr>
              <a:t>Intel</a:t>
            </a:r>
            <a:r>
              <a:rPr lang="en-US" altLang="ko-KR" sz="1400" b="1" dirty="0">
                <a:effectLst/>
                <a:latin typeface="맑은 고딕" panose="020B0503020000020004" pitchFamily="50" charset="-127"/>
                <a:ea typeface="맑은 고딕" panose="020B0503020000020004" pitchFamily="50" charset="-127"/>
              </a:rPr>
              <a:t>.</a:t>
            </a: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400" b="1" dirty="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ko-KR" altLang="en-US" sz="1400" b="1" dirty="0">
              <a:effectLst/>
              <a:latin typeface="맑은 고딕" panose="020B0503020000020004" pitchFamily="50" charset="-127"/>
              <a:ea typeface="맑은 고딕" panose="020B0503020000020004" pitchFamily="50" charset="-127"/>
            </a:endParaRPr>
          </a:p>
        </p:txBody>
      </p:sp>
      <p:sp>
        <p:nvSpPr>
          <p:cNvPr id="9" name="제목 1"/>
          <p:cNvSpPr>
            <a:spLocks noGrp="1"/>
          </p:cNvSpPr>
          <p:nvPr>
            <p:ph type="title"/>
          </p:nvPr>
        </p:nvSpPr>
        <p:spPr>
          <a:xfrm>
            <a:off x="0" y="15113"/>
            <a:ext cx="9144000" cy="946788"/>
          </a:xfrm>
        </p:spPr>
        <p:txBody>
          <a:bodyPr/>
          <a:lstStyle/>
          <a:p>
            <a:pPr algn="l"/>
            <a:r>
              <a:rPr lang="en-US" altLang="ko-KR" sz="2000" b="1" dirty="0">
                <a:solidFill>
                  <a:schemeClr val="tx1"/>
                </a:solidFill>
                <a:latin typeface="맑은 고딕" panose="020B0503020000020004" pitchFamily="50" charset="-127"/>
                <a:ea typeface="맑은 고딕" panose="020B0503020000020004" pitchFamily="50" charset="-127"/>
              </a:rPr>
              <a:t>2</a:t>
            </a:r>
            <a:r>
              <a:rPr lang="en-US" altLang="ko-KR" sz="2000" b="1" dirty="0" smtClean="0">
                <a:solidFill>
                  <a:schemeClr val="tx1"/>
                </a:solidFill>
                <a:latin typeface="맑은 고딕" panose="020B0503020000020004" pitchFamily="50" charset="-127"/>
                <a:ea typeface="맑은 고딕" panose="020B0503020000020004" pitchFamily="50" charset="-127"/>
              </a:rPr>
              <a:t>. XEN</a:t>
            </a:r>
            <a:endParaRPr lang="ko-KR" altLang="en-US" sz="2000" b="1" dirty="0">
              <a:solidFill>
                <a:schemeClr val="tx1"/>
              </a:solidFill>
              <a:latin typeface="맑은 고딕" panose="020B0503020000020004" pitchFamily="50" charset="-127"/>
              <a:ea typeface="맑은 고딕" panose="020B0503020000020004" pitchFamily="50" charset="-127"/>
            </a:endParaRPr>
          </a:p>
        </p:txBody>
      </p:sp>
      <p:pic>
        <p:nvPicPr>
          <p:cNvPr id="3" name="그림 2"/>
          <p:cNvPicPr>
            <a:picLocks noChangeAspect="1"/>
          </p:cNvPicPr>
          <p:nvPr/>
        </p:nvPicPr>
        <p:blipFill>
          <a:blip r:embed="rId9"/>
          <a:stretch>
            <a:fillRect/>
          </a:stretch>
        </p:blipFill>
        <p:spPr>
          <a:xfrm>
            <a:off x="199836" y="3076990"/>
            <a:ext cx="8387955" cy="2845326"/>
          </a:xfrm>
          <a:prstGeom prst="rect">
            <a:avLst/>
          </a:prstGeom>
        </p:spPr>
      </p:pic>
    </p:spTree>
    <p:extLst>
      <p:ext uri="{BB962C8B-B14F-4D97-AF65-F5344CB8AC3E}">
        <p14:creationId xmlns:p14="http://schemas.microsoft.com/office/powerpoint/2010/main" val="3061411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16</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7" name="TextBox 6"/>
          <p:cNvSpPr txBox="1"/>
          <p:nvPr/>
        </p:nvSpPr>
        <p:spPr>
          <a:xfrm>
            <a:off x="302349" y="1202683"/>
            <a:ext cx="7960449" cy="6878806"/>
          </a:xfrm>
          <a:prstGeom prst="rect">
            <a:avLst/>
          </a:prstGeom>
          <a:noFill/>
        </p:spPr>
        <p:txBody>
          <a:bodyPr wrap="none" rtlCol="0">
            <a:spAutoFit/>
          </a:bodyPr>
          <a:lstStyle/>
          <a:p>
            <a:pPr marL="285750" indent="-285750" algn="l">
              <a:lnSpc>
                <a:spcPct val="150000"/>
              </a:lnSpc>
              <a:spcBef>
                <a:spcPts val="0"/>
              </a:spcBef>
              <a:spcAft>
                <a:spcPts val="0"/>
              </a:spcAft>
              <a:buFont typeface="Arial" panose="020B0604020202020204" pitchFamily="34" charset="0"/>
              <a:buChar char="•"/>
            </a:pPr>
            <a:r>
              <a:rPr lang="en-US" altLang="ko-KR" sz="1400" b="1" dirty="0" smtClean="0">
                <a:effectLst/>
                <a:latin typeface="맑은 고딕" panose="020B0503020000020004" pitchFamily="50" charset="-127"/>
                <a:ea typeface="맑은 고딕" panose="020B0503020000020004" pitchFamily="50" charset="-127"/>
              </a:rPr>
              <a:t>Scalability : </a:t>
            </a:r>
            <a:r>
              <a:rPr lang="en-US" altLang="ko-KR" sz="1400" b="1" dirty="0">
                <a:effectLst/>
                <a:latin typeface="맑은 고딕" panose="020B0503020000020004" pitchFamily="50" charset="-127"/>
                <a:ea typeface="맑은 고딕" panose="020B0503020000020004" pitchFamily="50" charset="-127"/>
              </a:rPr>
              <a:t>The hypervisor can scale up </a:t>
            </a:r>
            <a:r>
              <a:rPr lang="en-US" altLang="ko-KR" sz="1400" b="1" dirty="0">
                <a:solidFill>
                  <a:srgbClr val="7030A0"/>
                </a:solidFill>
                <a:effectLst/>
                <a:latin typeface="맑은 고딕" panose="020B0503020000020004" pitchFamily="50" charset="-127"/>
                <a:ea typeface="맑은 고딕" panose="020B0503020000020004" pitchFamily="50" charset="-127"/>
              </a:rPr>
              <a:t>to 4,095 host CPUs with 16Tb of RAM</a:t>
            </a:r>
            <a:r>
              <a:rPr lang="en-US" altLang="ko-KR" sz="1400" b="1" dirty="0">
                <a:effectLst/>
                <a:latin typeface="맑은 고딕" panose="020B0503020000020004" pitchFamily="50" charset="-127"/>
                <a:ea typeface="맑은 고딕" panose="020B0503020000020004" pitchFamily="50" charset="-127"/>
              </a:rPr>
              <a:t>. </a:t>
            </a:r>
            <a:endParaRPr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Using </a:t>
            </a:r>
            <a:r>
              <a:rPr lang="en-US" altLang="ko-KR" sz="1400" b="1" dirty="0">
                <a:effectLst/>
                <a:latin typeface="맑은 고딕" panose="020B0503020000020004" pitchFamily="50" charset="-127"/>
                <a:ea typeface="맑은 고딕" panose="020B0503020000020004" pitchFamily="50" charset="-127"/>
              </a:rPr>
              <a:t>Para Virtualization (PV), the hypervisor supports a </a:t>
            </a:r>
            <a:r>
              <a:rPr lang="en-US" altLang="ko-KR" sz="1400" b="1" dirty="0">
                <a:solidFill>
                  <a:srgbClr val="7030A0"/>
                </a:solidFill>
                <a:effectLst/>
                <a:latin typeface="맑은 고딕" panose="020B0503020000020004" pitchFamily="50" charset="-127"/>
                <a:ea typeface="맑은 고딕" panose="020B0503020000020004" pitchFamily="50" charset="-127"/>
              </a:rPr>
              <a:t>maximum of 512 </a:t>
            </a:r>
            <a:r>
              <a:rPr lang="en-US" altLang="ko-KR" sz="1400" b="1" dirty="0" smtClean="0">
                <a:solidFill>
                  <a:srgbClr val="7030A0"/>
                </a:solidFill>
                <a:effectLst/>
                <a:latin typeface="맑은 고딕" panose="020B0503020000020004" pitchFamily="50" charset="-127"/>
                <a:ea typeface="맑은 고딕" panose="020B0503020000020004" pitchFamily="50" charset="-127"/>
              </a:rPr>
              <a:t>VCPUs</a:t>
            </a:r>
          </a:p>
          <a:p>
            <a:pPr algn="l">
              <a:lnSpc>
                <a:spcPct val="150000"/>
              </a:lnSpc>
              <a:spcBef>
                <a:spcPts val="0"/>
              </a:spcBef>
              <a:spcAft>
                <a:spcPts val="0"/>
              </a:spcAft>
            </a:pPr>
            <a:r>
              <a:rPr lang="en-US" altLang="ko-KR" sz="1400" b="1" dirty="0" smtClean="0">
                <a:solidFill>
                  <a:srgbClr val="7030A0"/>
                </a:solidFill>
                <a:effectLst/>
                <a:latin typeface="맑은 고딕" panose="020B0503020000020004" pitchFamily="50" charset="-127"/>
                <a:ea typeface="맑은 고딕" panose="020B0503020000020004" pitchFamily="50" charset="-127"/>
              </a:rPr>
              <a:t>with </a:t>
            </a:r>
            <a:r>
              <a:rPr lang="en-US" altLang="ko-KR" sz="1400" b="1" dirty="0">
                <a:solidFill>
                  <a:srgbClr val="7030A0"/>
                </a:solidFill>
                <a:effectLst/>
                <a:latin typeface="맑은 고딕" panose="020B0503020000020004" pitchFamily="50" charset="-127"/>
                <a:ea typeface="맑은 고딕" panose="020B0503020000020004" pitchFamily="50" charset="-127"/>
              </a:rPr>
              <a:t>512Gb RAM </a:t>
            </a:r>
            <a:r>
              <a:rPr lang="en-US" altLang="ko-KR" sz="1400" b="1" dirty="0">
                <a:effectLst/>
                <a:latin typeface="맑은 고딕" panose="020B0503020000020004" pitchFamily="50" charset="-127"/>
                <a:ea typeface="맑은 고딕" panose="020B0503020000020004" pitchFamily="50" charset="-127"/>
              </a:rPr>
              <a:t>per guest. </a:t>
            </a:r>
            <a:r>
              <a:rPr lang="en-US" altLang="ko-KR" sz="1400" b="1" dirty="0" smtClean="0">
                <a:effectLst/>
                <a:latin typeface="맑은 고딕" panose="020B0503020000020004" pitchFamily="50" charset="-127"/>
                <a:ea typeface="맑은 고딕" panose="020B0503020000020004" pitchFamily="50" charset="-127"/>
              </a:rPr>
              <a:t>Using </a:t>
            </a:r>
            <a:r>
              <a:rPr lang="en-US" altLang="ko-KR" sz="1400" b="1" dirty="0">
                <a:effectLst/>
                <a:latin typeface="맑은 고딕" panose="020B0503020000020004" pitchFamily="50" charset="-127"/>
                <a:ea typeface="맑은 고딕" panose="020B0503020000020004" pitchFamily="50" charset="-127"/>
              </a:rPr>
              <a:t>Hardware Virtualization (HVM), </a:t>
            </a:r>
            <a:r>
              <a:rPr lang="en-US" altLang="ko-KR" sz="1400" b="1" dirty="0">
                <a:solidFill>
                  <a:srgbClr val="7030A0"/>
                </a:solidFill>
                <a:effectLst/>
                <a:latin typeface="맑은 고딕" panose="020B0503020000020004" pitchFamily="50" charset="-127"/>
                <a:ea typeface="맑은 고딕" panose="020B0503020000020004" pitchFamily="50" charset="-127"/>
              </a:rPr>
              <a:t>it supports a </a:t>
            </a:r>
            <a:r>
              <a:rPr lang="en-US" altLang="ko-KR" sz="1400" b="1" dirty="0" smtClean="0">
                <a:solidFill>
                  <a:srgbClr val="7030A0"/>
                </a:solidFill>
                <a:effectLst/>
                <a:latin typeface="맑은 고딕" panose="020B0503020000020004" pitchFamily="50" charset="-127"/>
                <a:ea typeface="맑은 고딕" panose="020B0503020000020004" pitchFamily="50" charset="-127"/>
              </a:rPr>
              <a:t>maximum</a:t>
            </a:r>
          </a:p>
          <a:p>
            <a:pPr algn="l">
              <a:lnSpc>
                <a:spcPct val="150000"/>
              </a:lnSpc>
              <a:spcBef>
                <a:spcPts val="0"/>
              </a:spcBef>
              <a:spcAft>
                <a:spcPts val="0"/>
              </a:spcAft>
            </a:pPr>
            <a:r>
              <a:rPr lang="en-US" altLang="ko-KR" sz="1400" b="1" dirty="0" smtClean="0">
                <a:solidFill>
                  <a:srgbClr val="7030A0"/>
                </a:solidFill>
                <a:effectLst/>
                <a:latin typeface="맑은 고딕" panose="020B0503020000020004" pitchFamily="50" charset="-127"/>
                <a:ea typeface="맑은 고딕" panose="020B0503020000020004" pitchFamily="50" charset="-127"/>
              </a:rPr>
              <a:t> </a:t>
            </a:r>
            <a:r>
              <a:rPr lang="en-US" altLang="ko-KR" sz="1400" b="1" dirty="0">
                <a:solidFill>
                  <a:srgbClr val="7030A0"/>
                </a:solidFill>
                <a:effectLst/>
                <a:latin typeface="맑은 고딕" panose="020B0503020000020004" pitchFamily="50" charset="-127"/>
                <a:ea typeface="맑은 고딕" panose="020B0503020000020004" pitchFamily="50" charset="-127"/>
              </a:rPr>
              <a:t>of 128 VCPUs with 1Tb RAM per guest</a:t>
            </a:r>
            <a:r>
              <a:rPr lang="en-US" altLang="ko-KR" sz="1400" b="1" dirty="0" smtClean="0">
                <a:effectLst/>
                <a:latin typeface="맑은 고딕" panose="020B0503020000020004" pitchFamily="50" charset="-127"/>
                <a:ea typeface="맑은 고딕" panose="020B0503020000020004" pitchFamily="50" charset="-127"/>
              </a:rPr>
              <a:t>.</a:t>
            </a:r>
            <a:r>
              <a:rPr kumimoji="0" lang="en-US" altLang="ko-KR" sz="1400" b="1" dirty="0" smtClean="0">
                <a:effectLst/>
                <a:latin typeface="맑은 고딕" panose="020B0503020000020004" pitchFamily="50" charset="-127"/>
                <a:ea typeface="맑은 고딕" panose="020B0503020000020004" pitchFamily="50" charset="-127"/>
              </a:rPr>
              <a:t> </a:t>
            </a:r>
          </a:p>
          <a:p>
            <a:pPr algn="l">
              <a:lnSpc>
                <a:spcPct val="150000"/>
              </a:lnSpc>
              <a:spcBef>
                <a:spcPts val="0"/>
              </a:spcBef>
              <a:spcAft>
                <a:spcPts val="0"/>
              </a:spcAft>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r>
              <a:rPr lang="en-US" altLang="ko-KR" sz="1400" b="1" dirty="0">
                <a:effectLst/>
                <a:latin typeface="맑은 고딕" panose="020B0503020000020004" pitchFamily="50" charset="-127"/>
                <a:ea typeface="맑은 고딕" panose="020B0503020000020004" pitchFamily="50" charset="-127"/>
              </a:rPr>
              <a:t>VM </a:t>
            </a:r>
            <a:r>
              <a:rPr lang="en-US" altLang="ko-KR" sz="1400" b="1" dirty="0" smtClean="0">
                <a:effectLst/>
                <a:latin typeface="맑은 고딕" panose="020B0503020000020004" pitchFamily="50" charset="-127"/>
                <a:ea typeface="맑은 고딕" panose="020B0503020000020004" pitchFamily="50" charset="-127"/>
              </a:rPr>
              <a:t>Migration : </a:t>
            </a:r>
            <a:r>
              <a:rPr lang="en-US" altLang="ko-KR" sz="1400" b="1" dirty="0">
                <a:effectLst/>
                <a:latin typeface="맑은 고딕" panose="020B0503020000020004" pitchFamily="50" charset="-127"/>
                <a:ea typeface="맑은 고딕" panose="020B0503020000020004" pitchFamily="50" charset="-127"/>
              </a:rPr>
              <a:t>The software supports Virtual Machine Migration. </a:t>
            </a:r>
            <a:endParaRPr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This </a:t>
            </a:r>
            <a:r>
              <a:rPr lang="en-US" altLang="ko-KR" sz="1400" b="1" dirty="0">
                <a:effectLst/>
                <a:latin typeface="맑은 고딕" panose="020B0503020000020004" pitchFamily="50" charset="-127"/>
                <a:ea typeface="맑은 고딕" panose="020B0503020000020004" pitchFamily="50" charset="-127"/>
              </a:rPr>
              <a:t>allows you to react to </a:t>
            </a:r>
            <a:r>
              <a:rPr lang="en-US" altLang="ko-KR" sz="1400" b="1" dirty="0">
                <a:solidFill>
                  <a:srgbClr val="7030A0"/>
                </a:solidFill>
                <a:effectLst/>
                <a:latin typeface="맑은 고딕" panose="020B0503020000020004" pitchFamily="50" charset="-127"/>
                <a:ea typeface="맑은 고딕" panose="020B0503020000020004" pitchFamily="50" charset="-127"/>
              </a:rPr>
              <a:t>changing loads on your servers</a:t>
            </a:r>
            <a:r>
              <a:rPr lang="en-US" altLang="ko-KR" sz="1400" b="1" dirty="0">
                <a:effectLst/>
                <a:latin typeface="맑은 고딕" panose="020B0503020000020004" pitchFamily="50" charset="-127"/>
                <a:ea typeface="맑은 고딕" panose="020B0503020000020004" pitchFamily="50" charset="-127"/>
              </a:rPr>
              <a:t>, protecting your workloads</a:t>
            </a:r>
            <a:r>
              <a:rPr lang="en-US" altLang="ko-KR" sz="1400" b="1" dirty="0" smtClean="0">
                <a:effectLst/>
                <a:latin typeface="맑은 고딕" panose="020B0503020000020004" pitchFamily="50" charset="-127"/>
                <a:ea typeface="맑은 고딕" panose="020B0503020000020004" pitchFamily="50" charset="-127"/>
              </a:rPr>
              <a:t>.</a:t>
            </a:r>
          </a:p>
          <a:p>
            <a:pPr algn="l">
              <a:lnSpc>
                <a:spcPct val="150000"/>
              </a:lnSpc>
              <a:spcBef>
                <a:spcPts val="0"/>
              </a:spcBef>
              <a:spcAft>
                <a:spcPts val="0"/>
              </a:spcAft>
            </a:pPr>
            <a:endParaRPr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r>
              <a:rPr lang="en-US" altLang="ko-KR" sz="1400" b="1" dirty="0">
                <a:effectLst/>
                <a:latin typeface="맑은 고딕" panose="020B0503020000020004" pitchFamily="50" charset="-127"/>
                <a:ea typeface="맑은 고딕" panose="020B0503020000020004" pitchFamily="50" charset="-127"/>
              </a:rPr>
              <a:t>Open </a:t>
            </a:r>
            <a:r>
              <a:rPr lang="en-US" altLang="ko-KR" sz="1400" b="1" dirty="0" smtClean="0">
                <a:effectLst/>
                <a:latin typeface="맑은 고딕" panose="020B0503020000020004" pitchFamily="50" charset="-127"/>
                <a:ea typeface="맑은 고딕" panose="020B0503020000020004" pitchFamily="50" charset="-127"/>
              </a:rPr>
              <a:t>Source : </a:t>
            </a:r>
            <a:r>
              <a:rPr lang="en-US" altLang="ko-KR" sz="1400" b="1" dirty="0">
                <a:effectLst/>
                <a:latin typeface="맑은 고딕" panose="020B0503020000020004" pitchFamily="50" charset="-127"/>
                <a:ea typeface="맑은 고딕" panose="020B0503020000020004" pitchFamily="50" charset="-127"/>
              </a:rPr>
              <a:t>Alibaba / </a:t>
            </a:r>
            <a:r>
              <a:rPr lang="en-US" altLang="ko-KR" sz="1400" b="1" dirty="0" err="1">
                <a:effectLst/>
                <a:latin typeface="맑은 고딕" panose="020B0503020000020004" pitchFamily="50" charset="-127"/>
                <a:ea typeface="맑은 고딕" panose="020B0503020000020004" pitchFamily="50" charset="-127"/>
              </a:rPr>
              <a:t>Aliyun</a:t>
            </a:r>
            <a:r>
              <a:rPr lang="en-US" altLang="ko-KR" sz="1400" b="1" dirty="0">
                <a:effectLst/>
                <a:latin typeface="맑은 고딕" panose="020B0503020000020004" pitchFamily="50" charset="-127"/>
                <a:ea typeface="맑은 고딕" panose="020B0503020000020004" pitchFamily="50" charset="-127"/>
              </a:rPr>
              <a:t>, AWS, AMD, ARM, </a:t>
            </a:r>
            <a:r>
              <a:rPr lang="en-US" altLang="ko-KR" sz="1400" b="1" dirty="0" err="1">
                <a:effectLst/>
                <a:latin typeface="맑은 고딕" panose="020B0503020000020004" pitchFamily="50" charset="-127"/>
                <a:ea typeface="맑은 고딕" panose="020B0503020000020004" pitchFamily="50" charset="-127"/>
              </a:rPr>
              <a:t>Bromium</a:t>
            </a:r>
            <a:r>
              <a:rPr lang="en-US" altLang="ko-KR" sz="1400" b="1" dirty="0" smtClean="0">
                <a:effectLst/>
                <a:latin typeface="맑은 고딕" panose="020B0503020000020004" pitchFamily="50" charset="-127"/>
                <a:ea typeface="맑은 고딕" panose="020B0503020000020004" pitchFamily="50" charset="-127"/>
              </a:rPr>
              <a:t>,</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Cavium</a:t>
            </a:r>
            <a:r>
              <a:rPr lang="en-US" altLang="ko-KR" sz="1400" b="1" dirty="0">
                <a:effectLst/>
                <a:latin typeface="맑은 고딕" panose="020B0503020000020004" pitchFamily="50" charset="-127"/>
                <a:ea typeface="맑은 고딕" panose="020B0503020000020004" pitchFamily="50" charset="-127"/>
              </a:rPr>
              <a:t>, Citrix, Google, Intel, NetApp, Oracle, Rackspace, and Verizon</a:t>
            </a:r>
            <a:r>
              <a:rPr lang="en-US" altLang="ko-KR" sz="1400" b="1" dirty="0" smtClean="0">
                <a:effectLst/>
                <a:latin typeface="맑은 고딕" panose="020B0503020000020004" pitchFamily="50" charset="-127"/>
                <a:ea typeface="맑은 고딕" panose="020B0503020000020004" pitchFamily="50" charset="-127"/>
              </a:rPr>
              <a:t>.</a:t>
            </a:r>
          </a:p>
          <a:p>
            <a:pPr algn="l">
              <a:lnSpc>
                <a:spcPct val="150000"/>
              </a:lnSpc>
              <a:spcBef>
                <a:spcPts val="0"/>
              </a:spcBef>
              <a:spcAft>
                <a:spcPts val="0"/>
              </a:spcAft>
            </a:pPr>
            <a:endParaRPr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r>
              <a:rPr lang="en-US" altLang="ko-KR" sz="1400" b="1" dirty="0">
                <a:effectLst/>
                <a:latin typeface="맑은 고딕" panose="020B0503020000020004" pitchFamily="50" charset="-127"/>
                <a:ea typeface="맑은 고딕" panose="020B0503020000020004" pitchFamily="50" charset="-127"/>
              </a:rPr>
              <a:t>Supports multiple Cloud </a:t>
            </a:r>
            <a:r>
              <a:rPr lang="en-US" altLang="ko-KR" sz="1400" b="1" dirty="0" smtClean="0">
                <a:effectLst/>
                <a:latin typeface="맑은 고딕" panose="020B0503020000020004" pitchFamily="50" charset="-127"/>
                <a:ea typeface="맑은 고딕" panose="020B0503020000020004" pitchFamily="50" charset="-127"/>
              </a:rPr>
              <a:t>platforms : </a:t>
            </a:r>
            <a:r>
              <a:rPr lang="en-US" altLang="ko-KR" sz="1400" b="1" dirty="0" err="1">
                <a:effectLst/>
                <a:latin typeface="맑은 고딕" panose="020B0503020000020004" pitchFamily="50" charset="-127"/>
                <a:ea typeface="맑은 고딕" panose="020B0503020000020004" pitchFamily="50" charset="-127"/>
              </a:rPr>
              <a:t>CloudStack</a:t>
            </a:r>
            <a:r>
              <a:rPr lang="en-US" altLang="ko-KR" sz="1400" b="1" dirty="0">
                <a:effectLst/>
                <a:latin typeface="맑은 고딕" panose="020B0503020000020004" pitchFamily="50" charset="-127"/>
                <a:ea typeface="맑은 고딕" panose="020B0503020000020004" pitchFamily="50" charset="-127"/>
              </a:rPr>
              <a:t>, </a:t>
            </a:r>
            <a:r>
              <a:rPr lang="en-US" altLang="ko-KR" sz="1400" b="1" dirty="0" smtClean="0">
                <a:effectLst/>
                <a:latin typeface="맑은 고딕" panose="020B0503020000020004" pitchFamily="50" charset="-127"/>
                <a:ea typeface="맑은 고딕" panose="020B0503020000020004" pitchFamily="50" charset="-127"/>
              </a:rPr>
              <a:t>OpenStack</a:t>
            </a:r>
          </a:p>
          <a:p>
            <a:pPr marL="285750" indent="-285750" algn="l">
              <a:lnSpc>
                <a:spcPct val="150000"/>
              </a:lnSpc>
              <a:spcBef>
                <a:spcPts val="0"/>
              </a:spcBef>
              <a:spcAft>
                <a:spcPts val="0"/>
              </a:spcAft>
              <a:buFont typeface="Arial" panose="020B0604020202020204" pitchFamily="34" charset="0"/>
              <a:buChar char="•"/>
            </a:pPr>
            <a:endParaRPr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r>
              <a:rPr lang="en-US" altLang="ko-KR" sz="1400" b="1" dirty="0">
                <a:effectLst/>
                <a:latin typeface="맑은 고딕" panose="020B0503020000020004" pitchFamily="50" charset="-127"/>
                <a:ea typeface="맑은 고딕" panose="020B0503020000020004" pitchFamily="50" charset="-127"/>
              </a:rPr>
              <a:t>Supports multiple guest operating </a:t>
            </a:r>
            <a:r>
              <a:rPr lang="en-US" altLang="ko-KR" sz="1400" b="1" dirty="0" smtClean="0">
                <a:effectLst/>
                <a:latin typeface="맑은 고딕" panose="020B0503020000020004" pitchFamily="50" charset="-127"/>
                <a:ea typeface="맑은 고딕" panose="020B0503020000020004" pitchFamily="50" charset="-127"/>
              </a:rPr>
              <a:t>systems : </a:t>
            </a:r>
            <a:r>
              <a:rPr lang="en-US" altLang="ko-KR" sz="1400" b="1" dirty="0">
                <a:effectLst/>
                <a:latin typeface="맑은 고딕" panose="020B0503020000020004" pitchFamily="50" charset="-127"/>
                <a:ea typeface="맑은 고딕" panose="020B0503020000020004" pitchFamily="50" charset="-127"/>
              </a:rPr>
              <a:t>Linux, Windows, </a:t>
            </a:r>
            <a:r>
              <a:rPr lang="en-US" altLang="ko-KR" sz="1400" b="1" dirty="0" err="1">
                <a:effectLst/>
                <a:latin typeface="맑은 고딕" panose="020B0503020000020004" pitchFamily="50" charset="-127"/>
                <a:ea typeface="맑은 고딕" panose="020B0503020000020004" pitchFamily="50" charset="-127"/>
              </a:rPr>
              <a:t>NetBSD</a:t>
            </a:r>
            <a:r>
              <a:rPr lang="en-US" altLang="ko-KR" sz="1400" b="1" dirty="0">
                <a:effectLst/>
                <a:latin typeface="맑은 고딕" panose="020B0503020000020004" pitchFamily="50" charset="-127"/>
                <a:ea typeface="맑은 고딕" panose="020B0503020000020004" pitchFamily="50" charset="-127"/>
              </a:rPr>
              <a:t>, FreeBSD</a:t>
            </a:r>
            <a:endParaRPr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400" b="1" dirty="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ko-KR" altLang="en-US" sz="1400" b="1" dirty="0">
              <a:effectLst/>
              <a:latin typeface="맑은 고딕" panose="020B0503020000020004" pitchFamily="50" charset="-127"/>
              <a:ea typeface="맑은 고딕" panose="020B0503020000020004" pitchFamily="50" charset="-127"/>
            </a:endParaRPr>
          </a:p>
        </p:txBody>
      </p:sp>
      <p:sp>
        <p:nvSpPr>
          <p:cNvPr id="9" name="제목 1"/>
          <p:cNvSpPr>
            <a:spLocks noGrp="1"/>
          </p:cNvSpPr>
          <p:nvPr>
            <p:ph type="title"/>
          </p:nvPr>
        </p:nvSpPr>
        <p:spPr>
          <a:xfrm>
            <a:off x="0" y="15113"/>
            <a:ext cx="9144000" cy="946788"/>
          </a:xfrm>
        </p:spPr>
        <p:txBody>
          <a:bodyPr/>
          <a:lstStyle/>
          <a:p>
            <a:pPr algn="l"/>
            <a:r>
              <a:rPr lang="en-US" altLang="ko-KR" sz="2000" b="1" dirty="0">
                <a:solidFill>
                  <a:schemeClr val="tx1"/>
                </a:solidFill>
                <a:latin typeface="맑은 고딕" panose="020B0503020000020004" pitchFamily="50" charset="-127"/>
                <a:ea typeface="맑은 고딕" panose="020B0503020000020004" pitchFamily="50" charset="-127"/>
              </a:rPr>
              <a:t>2</a:t>
            </a:r>
            <a:r>
              <a:rPr lang="en-US" altLang="ko-KR" sz="2000" b="1" dirty="0" smtClean="0">
                <a:solidFill>
                  <a:schemeClr val="tx1"/>
                </a:solidFill>
                <a:latin typeface="맑은 고딕" panose="020B0503020000020004" pitchFamily="50" charset="-127"/>
                <a:ea typeface="맑은 고딕" panose="020B0503020000020004" pitchFamily="50" charset="-127"/>
              </a:rPr>
              <a:t>. XEN</a:t>
            </a:r>
            <a:endParaRPr lang="ko-KR" altLang="en-US" sz="2000" b="1" dirty="0">
              <a:solidFill>
                <a:schemeClr val="tx1"/>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198542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17</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dirty="0">
                <a:solidFill>
                  <a:schemeClr val="tx1"/>
                </a:solidFill>
                <a:effectLst/>
                <a:latin typeface="맑은 고딕" panose="020B0503020000020004" pitchFamily="50" charset="-127"/>
                <a:ea typeface="맑은 고딕" panose="020B0503020000020004" pitchFamily="50" charset="-127"/>
              </a:rPr>
              <a:t>2. </a:t>
            </a:r>
            <a:r>
              <a:rPr lang="en-US" altLang="ko-KR" sz="2000" b="1" dirty="0" smtClean="0">
                <a:solidFill>
                  <a:schemeClr val="tx1"/>
                </a:solidFill>
                <a:effectLst/>
                <a:latin typeface="맑은 고딕" panose="020B0503020000020004" pitchFamily="50" charset="-127"/>
                <a:ea typeface="맑은 고딕" panose="020B0503020000020004" pitchFamily="50" charset="-127"/>
              </a:rPr>
              <a:t>XEN - Structure</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pic>
        <p:nvPicPr>
          <p:cNvPr id="7" name="그림 6"/>
          <p:cNvPicPr>
            <a:picLocks noChangeAspect="1"/>
          </p:cNvPicPr>
          <p:nvPr/>
        </p:nvPicPr>
        <p:blipFill>
          <a:blip r:embed="rId2"/>
          <a:stretch>
            <a:fillRect/>
          </a:stretch>
        </p:blipFill>
        <p:spPr>
          <a:xfrm>
            <a:off x="1880177" y="1572889"/>
            <a:ext cx="5401162" cy="4066864"/>
          </a:xfrm>
          <a:prstGeom prst="rect">
            <a:avLst/>
          </a:prstGeom>
        </p:spPr>
      </p:pic>
    </p:spTree>
    <p:extLst>
      <p:ext uri="{BB962C8B-B14F-4D97-AF65-F5344CB8AC3E}">
        <p14:creationId xmlns:p14="http://schemas.microsoft.com/office/powerpoint/2010/main" val="3453159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18</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7" name="TextBox 6"/>
          <p:cNvSpPr txBox="1"/>
          <p:nvPr/>
        </p:nvSpPr>
        <p:spPr>
          <a:xfrm>
            <a:off x="302349" y="1202683"/>
            <a:ext cx="8469178" cy="3000821"/>
          </a:xfrm>
          <a:prstGeom prst="rect">
            <a:avLst/>
          </a:prstGeom>
          <a:noFill/>
        </p:spPr>
        <p:txBody>
          <a:bodyPr wrap="none" rtlCol="0">
            <a:spAutoFit/>
          </a:bodyPr>
          <a:lstStyle/>
          <a:p>
            <a:pPr marL="285750" indent="-285750" algn="l">
              <a:lnSpc>
                <a:spcPct val="150000"/>
              </a:lnSpc>
              <a:spcBef>
                <a:spcPts val="0"/>
              </a:spcBef>
              <a:spcAft>
                <a:spcPts val="0"/>
              </a:spcAft>
              <a:buFont typeface="Arial" panose="020B0604020202020204" pitchFamily="34" charset="0"/>
              <a:buChar char="•"/>
            </a:pPr>
            <a:r>
              <a:rPr lang="en-US" altLang="ko-KR" sz="1400" b="1" dirty="0">
                <a:effectLst/>
                <a:latin typeface="맑은 고딕" panose="020B0503020000020004" pitchFamily="50" charset="-127"/>
                <a:ea typeface="맑은 고딕" panose="020B0503020000020004" pitchFamily="50" charset="-127"/>
              </a:rPr>
              <a:t>Dom0 in </a:t>
            </a:r>
            <a:r>
              <a:rPr lang="en-US" altLang="ko-KR" sz="1400" b="1" dirty="0" err="1">
                <a:effectLst/>
                <a:latin typeface="맑은 고딕" panose="020B0503020000020004" pitchFamily="50" charset="-127"/>
                <a:ea typeface="맑은 고딕" panose="020B0503020000020004" pitchFamily="50" charset="-127"/>
              </a:rPr>
              <a:t>Xen</a:t>
            </a:r>
            <a:r>
              <a:rPr lang="en-US" altLang="ko-KR" sz="1400" b="1" dirty="0">
                <a:effectLst/>
                <a:latin typeface="맑은 고딕" panose="020B0503020000020004" pitchFamily="50" charset="-127"/>
                <a:ea typeface="맑은 고딕" panose="020B0503020000020004" pitchFamily="50" charset="-127"/>
              </a:rPr>
              <a:t> is a privileged domain that can function as a driver </a:t>
            </a:r>
            <a:r>
              <a:rPr lang="en-US" altLang="ko-KR" sz="1400" b="1" dirty="0" smtClean="0">
                <a:effectLst/>
                <a:latin typeface="맑은 고딕" panose="020B0503020000020004" pitchFamily="50" charset="-127"/>
                <a:ea typeface="맑은 고딕" panose="020B0503020000020004" pitchFamily="50" charset="-127"/>
              </a:rPr>
              <a:t>domain</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 </a:t>
            </a:r>
            <a:r>
              <a:rPr lang="en-US" altLang="ko-KR" sz="1400" b="1" dirty="0">
                <a:effectLst/>
                <a:latin typeface="맑은 고딕" panose="020B0503020000020004" pitchFamily="50" charset="-127"/>
                <a:ea typeface="맑은 고딕" panose="020B0503020000020004" pitchFamily="50" charset="-127"/>
              </a:rPr>
              <a:t>(if it hosts the device drivers) to perform the I/O operations on behalf of the </a:t>
            </a:r>
            <a:r>
              <a:rPr lang="en-US" altLang="ko-KR" sz="1400" b="1" dirty="0" smtClean="0">
                <a:effectLst/>
                <a:latin typeface="맑은 고딕" panose="020B0503020000020004" pitchFamily="50" charset="-127"/>
                <a:ea typeface="맑은 고딕" panose="020B0503020000020004" pitchFamily="50" charset="-127"/>
              </a:rPr>
              <a:t>unprivileged</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 </a:t>
            </a:r>
            <a:r>
              <a:rPr lang="en-US" altLang="ko-KR" sz="1400" b="1" dirty="0">
                <a:effectLst/>
                <a:latin typeface="맑은 고딕" panose="020B0503020000020004" pitchFamily="50" charset="-127"/>
                <a:ea typeface="맑은 고딕" panose="020B0503020000020004" pitchFamily="50" charset="-127"/>
              </a:rPr>
              <a:t>guest domains (i.e., </a:t>
            </a:r>
            <a:r>
              <a:rPr lang="en-US" altLang="ko-KR" sz="1400" b="1" dirty="0" err="1">
                <a:effectLst/>
                <a:latin typeface="맑은 고딕" panose="020B0503020000020004" pitchFamily="50" charset="-127"/>
                <a:ea typeface="맑은 고딕" panose="020B0503020000020004" pitchFamily="50" charset="-127"/>
              </a:rPr>
              <a:t>DomUs</a:t>
            </a:r>
            <a:r>
              <a:rPr lang="en-US" altLang="ko-KR" sz="1400" b="1" dirty="0">
                <a:effectLst/>
                <a:latin typeface="맑은 고딕" panose="020B0503020000020004" pitchFamily="50" charset="-127"/>
                <a:ea typeface="맑은 고딕" panose="020B0503020000020004" pitchFamily="50" charset="-127"/>
              </a:rPr>
              <a:t>) on the same host. In order to transit and receive the data </a:t>
            </a:r>
            <a:r>
              <a:rPr lang="en-US" altLang="ko-KR" sz="1400" b="1" dirty="0" smtClean="0">
                <a:effectLst/>
                <a:latin typeface="맑은 고딕" panose="020B0503020000020004" pitchFamily="50" charset="-127"/>
                <a:ea typeface="맑은 고딕" panose="020B0503020000020004" pitchFamily="50" charset="-127"/>
              </a:rPr>
              <a:t>packets,</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 </a:t>
            </a:r>
            <a:r>
              <a:rPr lang="en-US" altLang="ko-KR" sz="1400" b="1" dirty="0">
                <a:effectLst/>
                <a:latin typeface="맑은 고딕" panose="020B0503020000020004" pitchFamily="50" charset="-127"/>
                <a:ea typeface="맑은 고딕" panose="020B0503020000020004" pitchFamily="50" charset="-127"/>
              </a:rPr>
              <a:t>the </a:t>
            </a:r>
            <a:r>
              <a:rPr lang="en-US" altLang="ko-KR" sz="1400" b="1" dirty="0" err="1">
                <a:effectLst/>
                <a:latin typeface="맑은 고딕" panose="020B0503020000020004" pitchFamily="50" charset="-127"/>
                <a:ea typeface="맑은 고딕" panose="020B0503020000020004" pitchFamily="50" charset="-127"/>
              </a:rPr>
              <a:t>DomUs</a:t>
            </a:r>
            <a:r>
              <a:rPr lang="en-US" altLang="ko-KR" sz="1400" b="1" dirty="0">
                <a:effectLst/>
                <a:latin typeface="맑은 고딕" panose="020B0503020000020004" pitchFamily="50" charset="-127"/>
                <a:ea typeface="맑은 고딕" panose="020B0503020000020004" pitchFamily="50" charset="-127"/>
              </a:rPr>
              <a:t> cooperate with the Dom0 </a:t>
            </a:r>
            <a:r>
              <a:rPr lang="en-US" altLang="ko-KR" sz="1400" b="1" dirty="0" smtClean="0">
                <a:effectLst/>
                <a:latin typeface="맑은 고딕" panose="020B0503020000020004" pitchFamily="50" charset="-127"/>
                <a:ea typeface="맑은 고딕" panose="020B0503020000020004" pitchFamily="50" charset="-127"/>
              </a:rPr>
              <a:t>via ring</a:t>
            </a:r>
            <a:endParaRPr kumimoji="0" lang="en-US" altLang="ko-KR" sz="1400" b="1" dirty="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ko-KR" altLang="en-US" sz="1400" b="1" dirty="0">
              <a:effectLst/>
              <a:latin typeface="맑은 고딕" panose="020B0503020000020004" pitchFamily="50" charset="-127"/>
              <a:ea typeface="맑은 고딕" panose="020B0503020000020004" pitchFamily="50" charset="-127"/>
            </a:endParaRPr>
          </a:p>
        </p:txBody>
      </p:sp>
      <p:sp>
        <p:nvSpPr>
          <p:cNvPr id="9" name="제목 1"/>
          <p:cNvSpPr>
            <a:spLocks noGrp="1"/>
          </p:cNvSpPr>
          <p:nvPr>
            <p:ph type="title"/>
          </p:nvPr>
        </p:nvSpPr>
        <p:spPr>
          <a:xfrm>
            <a:off x="0" y="15113"/>
            <a:ext cx="9144000" cy="946788"/>
          </a:xfrm>
        </p:spPr>
        <p:txBody>
          <a:bodyPr/>
          <a:lstStyle/>
          <a:p>
            <a:pPr algn="l"/>
            <a:r>
              <a:rPr lang="en-US" altLang="ko-KR" sz="2000" b="1" dirty="0">
                <a:solidFill>
                  <a:schemeClr val="tx1"/>
                </a:solidFill>
                <a:latin typeface="맑은 고딕" panose="020B0503020000020004" pitchFamily="50" charset="-127"/>
                <a:ea typeface="맑은 고딕" panose="020B0503020000020004" pitchFamily="50" charset="-127"/>
              </a:rPr>
              <a:t>2</a:t>
            </a:r>
            <a:r>
              <a:rPr lang="en-US" altLang="ko-KR" sz="2000" b="1" dirty="0" smtClean="0">
                <a:solidFill>
                  <a:schemeClr val="tx1"/>
                </a:solidFill>
                <a:latin typeface="맑은 고딕" panose="020B0503020000020004" pitchFamily="50" charset="-127"/>
                <a:ea typeface="맑은 고딕" panose="020B0503020000020004" pitchFamily="50" charset="-127"/>
              </a:rPr>
              <a:t>. </a:t>
            </a:r>
            <a:r>
              <a:rPr lang="en-US" altLang="ko-KR" sz="2000" b="1" dirty="0" smtClean="0">
                <a:solidFill>
                  <a:schemeClr val="tx1"/>
                </a:solidFill>
                <a:latin typeface="맑은 고딕" panose="020B0503020000020004" pitchFamily="50" charset="-127"/>
                <a:ea typeface="맑은 고딕" panose="020B0503020000020004" pitchFamily="50" charset="-127"/>
              </a:rPr>
              <a:t>XEN </a:t>
            </a:r>
            <a:r>
              <a:rPr lang="en-US" altLang="ko-KR" sz="2000" b="1" dirty="0" smtClean="0">
                <a:solidFill>
                  <a:schemeClr val="tx1"/>
                </a:solidFill>
                <a:latin typeface="맑은 고딕" panose="020B0503020000020004" pitchFamily="50" charset="-127"/>
                <a:ea typeface="맑은 고딕" panose="020B0503020000020004" pitchFamily="50" charset="-127"/>
              </a:rPr>
              <a:t>- Domain-0 </a:t>
            </a:r>
            <a:r>
              <a:rPr lang="en-US" altLang="ko-KR" sz="2000" b="1" dirty="0" smtClean="0">
                <a:solidFill>
                  <a:schemeClr val="tx1"/>
                </a:solidFill>
                <a:latin typeface="맑은 고딕" panose="020B0503020000020004" pitchFamily="50" charset="-127"/>
                <a:ea typeface="맑은 고딕" panose="020B0503020000020004" pitchFamily="50" charset="-127"/>
              </a:rPr>
              <a:t>and Domain-U</a:t>
            </a:r>
            <a:endParaRPr lang="ko-KR" altLang="en-US" sz="2000" b="1" dirty="0">
              <a:solidFill>
                <a:schemeClr val="tx1"/>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058034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19</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7" name="TextBox 6"/>
          <p:cNvSpPr txBox="1"/>
          <p:nvPr/>
        </p:nvSpPr>
        <p:spPr>
          <a:xfrm>
            <a:off x="4177952" y="1547853"/>
            <a:ext cx="4772267" cy="3000821"/>
          </a:xfrm>
          <a:prstGeom prst="rect">
            <a:avLst/>
          </a:prstGeom>
          <a:noFill/>
        </p:spPr>
        <p:txBody>
          <a:bodyPr wrap="square" rtlCol="0">
            <a:spAutoFit/>
          </a:bodyPr>
          <a:lstStyle/>
          <a:p>
            <a:pPr marL="285750" indent="-285750" algn="l">
              <a:lnSpc>
                <a:spcPct val="150000"/>
              </a:lnSpc>
              <a:spcBef>
                <a:spcPts val="0"/>
              </a:spcBef>
              <a:spcAft>
                <a:spcPts val="0"/>
              </a:spcAft>
              <a:buFont typeface="Arial" panose="020B0604020202020204" pitchFamily="34" charset="0"/>
              <a:buChar char="•"/>
            </a:pPr>
            <a:r>
              <a:rPr lang="en-US" altLang="ko-KR" sz="1400" b="1" dirty="0">
                <a:effectLst/>
                <a:latin typeface="맑은 고딕" panose="020B0503020000020004" pitchFamily="50" charset="-127"/>
                <a:ea typeface="맑은 고딕" panose="020B0503020000020004" pitchFamily="50" charset="-127"/>
              </a:rPr>
              <a:t>A</a:t>
            </a:r>
            <a:r>
              <a:rPr lang="en-US" altLang="ko-KR" sz="1400" b="1" dirty="0" smtClean="0">
                <a:effectLst/>
                <a:latin typeface="맑은 고딕" panose="020B0503020000020004" pitchFamily="50" charset="-127"/>
                <a:ea typeface="맑은 고딕" panose="020B0503020000020004" pitchFamily="50" charset="-127"/>
              </a:rPr>
              <a:t> </a:t>
            </a:r>
            <a:r>
              <a:rPr lang="en-US" altLang="ko-KR" sz="1400" b="1" dirty="0">
                <a:effectLst/>
                <a:latin typeface="맑은 고딕" panose="020B0503020000020004" pitchFamily="50" charset="-127"/>
                <a:ea typeface="맑은 고딕" panose="020B0503020000020004" pitchFamily="50" charset="-127"/>
              </a:rPr>
              <a:t>physical central processing unit (CPU) </a:t>
            </a:r>
            <a:r>
              <a:rPr lang="en-US" altLang="ko-KR" sz="1400" b="1" dirty="0" smtClean="0">
                <a:effectLst/>
                <a:latin typeface="맑은 고딕" panose="020B0503020000020004" pitchFamily="50" charset="-127"/>
                <a:ea typeface="맑은 고딕" panose="020B0503020000020004" pitchFamily="50" charset="-127"/>
              </a:rPr>
              <a:t>which </a:t>
            </a:r>
            <a:r>
              <a:rPr lang="en-US" altLang="ko-KR" sz="1400" b="1" dirty="0">
                <a:effectLst/>
                <a:latin typeface="맑은 고딕" panose="020B0503020000020004" pitchFamily="50" charset="-127"/>
                <a:ea typeface="맑은 고딕" panose="020B0503020000020004" pitchFamily="50" charset="-127"/>
              </a:rPr>
              <a:t>is assigned to a virtual machine (VM</a:t>
            </a:r>
            <a:r>
              <a:rPr lang="en-US" altLang="ko-KR" sz="1400" b="1" dirty="0" smtClean="0">
                <a:effectLst/>
                <a:latin typeface="맑은 고딕" panose="020B0503020000020004" pitchFamily="50" charset="-127"/>
                <a:ea typeface="맑은 고딕" panose="020B0503020000020004" pitchFamily="50" charset="-127"/>
              </a:rPr>
              <a:t>).</a:t>
            </a:r>
          </a:p>
          <a:p>
            <a:pPr marL="285750" indent="-285750" algn="l">
              <a:lnSpc>
                <a:spcPct val="150000"/>
              </a:lnSpc>
              <a:spcBef>
                <a:spcPts val="0"/>
              </a:spcBef>
              <a:spcAft>
                <a:spcPts val="0"/>
              </a:spcAft>
              <a:buFont typeface="Arial" panose="020B0604020202020204" pitchFamily="34" charset="0"/>
              <a:buChar char="•"/>
            </a:pPr>
            <a:r>
              <a:rPr kumimoji="0" lang="en-US" altLang="ko-KR" sz="1400" b="1" dirty="0">
                <a:effectLst/>
                <a:latin typeface="맑은 고딕" panose="020B0503020000020004" pitchFamily="50" charset="-127"/>
                <a:ea typeface="맑은 고딕" panose="020B0503020000020004" pitchFamily="50" charset="-127"/>
              </a:rPr>
              <a:t>A virtual processor is more likely amount of processing time spent on the </a:t>
            </a:r>
            <a:r>
              <a:rPr kumimoji="0" lang="en-US" altLang="ko-KR" sz="1400" b="1" dirty="0" smtClean="0">
                <a:effectLst/>
                <a:latin typeface="맑은 고딕" panose="020B0503020000020004" pitchFamily="50" charset="-127"/>
                <a:ea typeface="맑은 고딕" panose="020B0503020000020004" pitchFamily="50" charset="-127"/>
              </a:rPr>
              <a:t>CPU</a:t>
            </a:r>
          </a:p>
          <a:p>
            <a:pPr algn="l">
              <a:lnSpc>
                <a:spcPct val="150000"/>
              </a:lnSpc>
              <a:spcBef>
                <a:spcPts val="0"/>
              </a:spcBef>
              <a:spcAft>
                <a:spcPts val="0"/>
              </a:spcAft>
            </a:pPr>
            <a:endParaRPr kumimoji="0"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ko-KR" altLang="en-US" sz="1400" b="1" dirty="0">
              <a:effectLst/>
              <a:latin typeface="맑은 고딕" panose="020B0503020000020004" pitchFamily="50" charset="-127"/>
              <a:ea typeface="맑은 고딕" panose="020B0503020000020004" pitchFamily="50" charset="-127"/>
            </a:endParaRPr>
          </a:p>
        </p:txBody>
      </p:sp>
      <p:sp>
        <p:nvSpPr>
          <p:cNvPr id="9" name="제목 1"/>
          <p:cNvSpPr>
            <a:spLocks noGrp="1"/>
          </p:cNvSpPr>
          <p:nvPr>
            <p:ph type="title"/>
          </p:nvPr>
        </p:nvSpPr>
        <p:spPr>
          <a:xfrm>
            <a:off x="436005" y="2302233"/>
            <a:ext cx="9144000" cy="946788"/>
          </a:xfrm>
        </p:spPr>
        <p:txBody>
          <a:bodyPr/>
          <a:lstStyle/>
          <a:p>
            <a:pPr algn="l"/>
            <a:r>
              <a:rPr lang="en-US" altLang="ko-KR" sz="2000" b="1" dirty="0" smtClean="0">
                <a:solidFill>
                  <a:schemeClr val="tx1"/>
                </a:solidFill>
                <a:latin typeface="맑은 고딕" panose="020B0503020000020004" pitchFamily="50" charset="-127"/>
                <a:ea typeface="맑은 고딕" panose="020B0503020000020004" pitchFamily="50" charset="-127"/>
              </a:rPr>
              <a:t>1. XEN </a:t>
            </a:r>
            <a:r>
              <a:rPr lang="en-US" altLang="ko-KR" sz="2000" b="1" dirty="0" err="1" smtClean="0">
                <a:solidFill>
                  <a:schemeClr val="tx1"/>
                </a:solidFill>
                <a:latin typeface="맑은 고딕" panose="020B0503020000020004" pitchFamily="50" charset="-127"/>
                <a:ea typeface="맑은 고딕" panose="020B0503020000020004" pitchFamily="50" charset="-127"/>
              </a:rPr>
              <a:t>Vcpu</a:t>
            </a:r>
            <a:endParaRPr lang="ko-KR" altLang="en-US" sz="2000" b="1" dirty="0">
              <a:solidFill>
                <a:schemeClr val="tx1"/>
              </a:solidFill>
              <a:latin typeface="맑은 고딕" panose="020B0503020000020004" pitchFamily="50" charset="-127"/>
              <a:ea typeface="맑은 고딕" panose="020B0503020000020004" pitchFamily="50" charset="-127"/>
            </a:endParaRPr>
          </a:p>
        </p:txBody>
      </p:sp>
      <p:sp>
        <p:nvSpPr>
          <p:cNvPr id="6" name="직사각형 5"/>
          <p:cNvSpPr/>
          <p:nvPr/>
        </p:nvSpPr>
        <p:spPr>
          <a:xfrm>
            <a:off x="378476" y="4013063"/>
            <a:ext cx="8256851" cy="1020216"/>
          </a:xfrm>
          <a:prstGeom prst="rect">
            <a:avLst/>
          </a:prstGeom>
        </p:spPr>
        <p:txBody>
          <a:bodyPr wrap="square">
            <a:spAutoFit/>
          </a:bodyPr>
          <a:lstStyle/>
          <a:p>
            <a:pPr marL="285750" indent="-285750" algn="l">
              <a:lnSpc>
                <a:spcPct val="150000"/>
              </a:lnSpc>
              <a:spcBef>
                <a:spcPts val="0"/>
              </a:spcBef>
              <a:spcAft>
                <a:spcPts val="0"/>
              </a:spcAft>
              <a:buFont typeface="Arial" panose="020B0604020202020204" pitchFamily="34" charset="0"/>
              <a:buChar char="•"/>
            </a:pPr>
            <a:r>
              <a:rPr kumimoji="0" lang="en-US" altLang="ko-KR" sz="1400" b="1" dirty="0">
                <a:effectLst/>
                <a:latin typeface="맑은 고딕" panose="020B0503020000020004" pitchFamily="50" charset="-127"/>
                <a:ea typeface="맑은 고딕" panose="020B0503020000020004" pitchFamily="50" charset="-127"/>
              </a:rPr>
              <a:t>Virtual processors are mapped to available logical processors in the physical computer and are scheduled by the Hypervisor software to allow you to have more virtual processors than you have logical processors. </a:t>
            </a:r>
          </a:p>
        </p:txBody>
      </p:sp>
      <p:pic>
        <p:nvPicPr>
          <p:cNvPr id="20" name="그림 19"/>
          <p:cNvPicPr>
            <a:picLocks noChangeAspect="1"/>
          </p:cNvPicPr>
          <p:nvPr/>
        </p:nvPicPr>
        <p:blipFill>
          <a:blip r:embed="rId2"/>
          <a:stretch>
            <a:fillRect/>
          </a:stretch>
        </p:blipFill>
        <p:spPr>
          <a:xfrm>
            <a:off x="522884" y="1376431"/>
            <a:ext cx="3307945" cy="2558303"/>
          </a:xfrm>
          <a:prstGeom prst="rect">
            <a:avLst/>
          </a:prstGeom>
        </p:spPr>
      </p:pic>
      <p:pic>
        <p:nvPicPr>
          <p:cNvPr id="21" name="그림 20"/>
          <p:cNvPicPr>
            <a:picLocks noChangeAspect="1"/>
          </p:cNvPicPr>
          <p:nvPr/>
        </p:nvPicPr>
        <p:blipFill>
          <a:blip r:embed="rId3"/>
          <a:stretch>
            <a:fillRect/>
          </a:stretch>
        </p:blipFill>
        <p:spPr>
          <a:xfrm>
            <a:off x="3802872" y="4849171"/>
            <a:ext cx="4832455" cy="1606699"/>
          </a:xfrm>
          <a:prstGeom prst="rect">
            <a:avLst/>
          </a:prstGeom>
        </p:spPr>
      </p:pic>
      <p:sp>
        <p:nvSpPr>
          <p:cNvPr id="22"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dirty="0">
                <a:solidFill>
                  <a:schemeClr val="tx1"/>
                </a:solidFill>
                <a:effectLst/>
                <a:latin typeface="맑은 고딕" panose="020B0503020000020004" pitchFamily="50" charset="-127"/>
                <a:ea typeface="맑은 고딕" panose="020B0503020000020004" pitchFamily="50" charset="-127"/>
              </a:rPr>
              <a:t>2. </a:t>
            </a:r>
            <a:r>
              <a:rPr lang="en-US" altLang="ko-KR" sz="2000" b="1" dirty="0" smtClean="0">
                <a:solidFill>
                  <a:schemeClr val="tx1"/>
                </a:solidFill>
                <a:effectLst/>
                <a:latin typeface="맑은 고딕" panose="020B0503020000020004" pitchFamily="50" charset="-127"/>
                <a:ea typeface="맑은 고딕" panose="020B0503020000020004" pitchFamily="50" charset="-127"/>
              </a:rPr>
              <a:t>XEN - VCPU</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228003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2</a:t>
            </a:fld>
            <a:endParaRPr lang="en-US" altLang="ko-KR" dirty="0"/>
          </a:p>
        </p:txBody>
      </p:sp>
      <p:sp>
        <p:nvSpPr>
          <p:cNvPr id="5" name="바닥글 개체 틀 4"/>
          <p:cNvSpPr>
            <a:spLocks noGrp="1"/>
          </p:cNvSpPr>
          <p:nvPr>
            <p:ph type="ftr" sz="quarter" idx="11"/>
          </p:nvPr>
        </p:nvSpPr>
        <p:spPr/>
        <p:txBody>
          <a:bodyPr/>
          <a:lstStyle/>
          <a:p>
            <a:pPr>
              <a:defRPr/>
            </a:pPr>
            <a:r>
              <a:rPr lang="en-US" altLang="ko-KR" dirty="0" smtClean="0"/>
              <a:t>Distributed and Cloud Computing LAB</a:t>
            </a:r>
            <a:endParaRPr lang="en-US" altLang="ko-KR" dirty="0"/>
          </a:p>
        </p:txBody>
      </p:sp>
      <p:sp>
        <p:nvSpPr>
          <p:cNvPr id="6" name="모서리가 둥근 직사각형 5"/>
          <p:cNvSpPr/>
          <p:nvPr/>
        </p:nvSpPr>
        <p:spPr>
          <a:xfrm>
            <a:off x="2691227" y="3477086"/>
            <a:ext cx="3704845" cy="618465"/>
          </a:xfrm>
          <a:prstGeom prst="roundRect">
            <a:avLst/>
          </a:prstGeom>
          <a:gradFill>
            <a:gsLst>
              <a:gs pos="0">
                <a:schemeClr val="bg1">
                  <a:alpha val="50000"/>
                </a:schemeClr>
              </a:gs>
              <a:gs pos="50000">
                <a:schemeClr val="bg1">
                  <a:lumMod val="85000"/>
                  <a:alpha val="70000"/>
                </a:schemeClr>
              </a:gs>
            </a:gsLst>
            <a:lin ang="5400000" scaled="0"/>
          </a:gradFill>
          <a:ln w="25400">
            <a:solidFill>
              <a:schemeClr val="accent3">
                <a:lumMod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b="1" dirty="0">
                <a:solidFill>
                  <a:schemeClr val="tx1"/>
                </a:solidFill>
                <a:effectLst/>
                <a:latin typeface="맑은 고딕" panose="020B0503020000020004" pitchFamily="50" charset="-127"/>
                <a:ea typeface="맑은 고딕" panose="020B0503020000020004" pitchFamily="50" charset="-127"/>
                <a:cs typeface="Times New Roman" pitchFamily="18" charset="0"/>
              </a:rPr>
              <a:t>2</a:t>
            </a:r>
            <a:r>
              <a:rPr lang="ko-KR" altLang="en-US" sz="1400" b="1" dirty="0" smtClean="0">
                <a:solidFill>
                  <a:schemeClr val="tx1"/>
                </a:solidFill>
                <a:effectLst/>
                <a:latin typeface="맑은 고딕" panose="020B0503020000020004" pitchFamily="50" charset="-127"/>
                <a:ea typeface="맑은 고딕" panose="020B0503020000020004" pitchFamily="50" charset="-127"/>
                <a:cs typeface="Times New Roman" pitchFamily="18" charset="0"/>
              </a:rPr>
              <a:t>일차</a:t>
            </a:r>
            <a:r>
              <a:rPr lang="en-US" altLang="ko-KR" sz="1400" b="1" dirty="0" smtClean="0">
                <a:solidFill>
                  <a:schemeClr val="tx1"/>
                </a:solidFill>
                <a:effectLst/>
                <a:latin typeface="맑은 고딕" panose="020B0503020000020004" pitchFamily="50" charset="-127"/>
                <a:ea typeface="맑은 고딕" panose="020B0503020000020004" pitchFamily="50" charset="-127"/>
                <a:cs typeface="Times New Roman" pitchFamily="18" charset="0"/>
              </a:rPr>
              <a:t> </a:t>
            </a:r>
            <a:r>
              <a:rPr lang="en-US" altLang="ko-KR" sz="1400" b="1" dirty="0" err="1" smtClean="0">
                <a:solidFill>
                  <a:schemeClr val="tx1"/>
                </a:solidFill>
                <a:effectLst/>
                <a:latin typeface="맑은 고딕" panose="020B0503020000020004" pitchFamily="50" charset="-127"/>
                <a:ea typeface="맑은 고딕" panose="020B0503020000020004" pitchFamily="50" charset="-127"/>
                <a:cs typeface="Times New Roman" pitchFamily="18" charset="0"/>
              </a:rPr>
              <a:t>Xentool</a:t>
            </a:r>
            <a:r>
              <a:rPr lang="en-US" altLang="ko-KR" sz="1400" b="1" dirty="0" smtClean="0">
                <a:solidFill>
                  <a:schemeClr val="tx1"/>
                </a:solidFill>
                <a:effectLst/>
                <a:latin typeface="맑은 고딕" panose="020B0503020000020004" pitchFamily="50" charset="-127"/>
                <a:ea typeface="맑은 고딕" panose="020B0503020000020004" pitchFamily="50" charset="-127"/>
                <a:cs typeface="Times New Roman" pitchFamily="18" charset="0"/>
              </a:rPr>
              <a:t> </a:t>
            </a:r>
            <a:endParaRPr lang="ko-KR" altLang="en-US" sz="1400" b="1" dirty="0">
              <a:solidFill>
                <a:schemeClr val="tx1"/>
              </a:solidFill>
              <a:effectLst/>
              <a:latin typeface="맑은 고딕" panose="020B0503020000020004" pitchFamily="50" charset="-127"/>
              <a:ea typeface="맑은 고딕" panose="020B0503020000020004" pitchFamily="50" charset="-127"/>
              <a:cs typeface="Times New Roman" pitchFamily="18" charset="0"/>
            </a:endParaRPr>
          </a:p>
        </p:txBody>
      </p:sp>
      <p:sp>
        <p:nvSpPr>
          <p:cNvPr id="7" name="모서리가 둥근 직사각형 6"/>
          <p:cNvSpPr/>
          <p:nvPr/>
        </p:nvSpPr>
        <p:spPr>
          <a:xfrm>
            <a:off x="2691229" y="4371918"/>
            <a:ext cx="3704845" cy="618465"/>
          </a:xfrm>
          <a:prstGeom prst="roundRect">
            <a:avLst/>
          </a:prstGeom>
          <a:gradFill>
            <a:gsLst>
              <a:gs pos="0">
                <a:schemeClr val="bg1">
                  <a:alpha val="50000"/>
                </a:schemeClr>
              </a:gs>
              <a:gs pos="50000">
                <a:schemeClr val="bg1">
                  <a:lumMod val="85000"/>
                  <a:alpha val="70000"/>
                </a:schemeClr>
              </a:gs>
            </a:gsLst>
            <a:lin ang="5400000" scaled="0"/>
          </a:gradFill>
          <a:ln w="25400">
            <a:solidFill>
              <a:schemeClr val="accent3">
                <a:lumMod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b="1" dirty="0">
                <a:solidFill>
                  <a:schemeClr val="tx1"/>
                </a:solidFill>
                <a:effectLst/>
                <a:latin typeface="맑은 고딕" panose="020B0503020000020004" pitchFamily="50" charset="-127"/>
                <a:ea typeface="맑은 고딕" panose="020B0503020000020004" pitchFamily="50" charset="-127"/>
                <a:cs typeface="Times New Roman" pitchFamily="18" charset="0"/>
              </a:rPr>
              <a:t>3</a:t>
            </a:r>
            <a:r>
              <a:rPr lang="ko-KR" altLang="en-US" sz="1400" b="1" dirty="0" smtClean="0">
                <a:solidFill>
                  <a:schemeClr val="tx1"/>
                </a:solidFill>
                <a:effectLst/>
                <a:latin typeface="맑은 고딕" panose="020B0503020000020004" pitchFamily="50" charset="-127"/>
                <a:ea typeface="맑은 고딕" panose="020B0503020000020004" pitchFamily="50" charset="-127"/>
                <a:cs typeface="Times New Roman" pitchFamily="18" charset="0"/>
              </a:rPr>
              <a:t>일차</a:t>
            </a:r>
            <a:r>
              <a:rPr lang="en-US" altLang="ko-KR" sz="1400" b="1" dirty="0" smtClean="0">
                <a:solidFill>
                  <a:schemeClr val="tx1"/>
                </a:solidFill>
                <a:effectLst/>
                <a:latin typeface="맑은 고딕" panose="020B0503020000020004" pitchFamily="50" charset="-127"/>
                <a:ea typeface="맑은 고딕" panose="020B0503020000020004" pitchFamily="50" charset="-127"/>
                <a:cs typeface="Times New Roman" pitchFamily="18" charset="0"/>
              </a:rPr>
              <a:t> credit scheduler</a:t>
            </a:r>
            <a:endParaRPr lang="ko-KR" altLang="ko-KR" sz="1400" b="1" dirty="0">
              <a:solidFill>
                <a:schemeClr val="tx1"/>
              </a:solidFill>
              <a:effectLst/>
              <a:latin typeface="맑은 고딕" panose="020B0503020000020004" pitchFamily="50" charset="-127"/>
              <a:ea typeface="맑은 고딕" panose="020B0503020000020004" pitchFamily="50" charset="-127"/>
              <a:cs typeface="Times New Roman" pitchFamily="18" charset="0"/>
            </a:endParaRPr>
          </a:p>
        </p:txBody>
      </p:sp>
      <p:sp>
        <p:nvSpPr>
          <p:cNvPr id="10" name="직사각형 9"/>
          <p:cNvSpPr/>
          <p:nvPr/>
        </p:nvSpPr>
        <p:spPr>
          <a:xfrm>
            <a:off x="3322010" y="254052"/>
            <a:ext cx="2499980" cy="461665"/>
          </a:xfrm>
          <a:prstGeom prst="rect">
            <a:avLst/>
          </a:prstGeom>
        </p:spPr>
        <p:txBody>
          <a:bodyPr wrap="none">
            <a:spAutoFit/>
          </a:bodyPr>
          <a:lstStyle/>
          <a:p>
            <a:r>
              <a:rPr lang="en-US" altLang="ko-KR" sz="2400" b="1" dirty="0" smtClean="0">
                <a:effectLst/>
                <a:latin typeface="Times New Roman" pitchFamily="18" charset="0"/>
                <a:cs typeface="Times New Roman" pitchFamily="18" charset="0"/>
              </a:rPr>
              <a:t>Table </a:t>
            </a:r>
            <a:r>
              <a:rPr lang="en-US" altLang="ko-KR" sz="2400" b="1" dirty="0">
                <a:effectLst/>
                <a:latin typeface="Times New Roman" pitchFamily="18" charset="0"/>
                <a:cs typeface="Times New Roman" pitchFamily="18" charset="0"/>
              </a:rPr>
              <a:t>of Contents</a:t>
            </a:r>
            <a:endParaRPr lang="ko-KR" altLang="en-US" sz="2400" b="1" dirty="0">
              <a:effectLst/>
              <a:latin typeface="Times New Roman" pitchFamily="18" charset="0"/>
              <a:cs typeface="Times New Roman" pitchFamily="18" charset="0"/>
            </a:endParaRPr>
          </a:p>
        </p:txBody>
      </p:sp>
      <p:sp>
        <p:nvSpPr>
          <p:cNvPr id="9" name="모서리가 둥근 직사각형 8"/>
          <p:cNvSpPr/>
          <p:nvPr/>
        </p:nvSpPr>
        <p:spPr>
          <a:xfrm>
            <a:off x="2691227" y="2563356"/>
            <a:ext cx="3704845" cy="618465"/>
          </a:xfrm>
          <a:prstGeom prst="roundRect">
            <a:avLst/>
          </a:prstGeom>
          <a:solidFill>
            <a:srgbClr val="7030A0"/>
          </a:solidFill>
          <a:ln w="25400">
            <a:solidFill>
              <a:schemeClr val="accent3">
                <a:lumMod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b="1" dirty="0" smtClean="0">
                <a:solidFill>
                  <a:schemeClr val="tx1"/>
                </a:solidFill>
                <a:effectLst/>
                <a:latin typeface="맑은 고딕" panose="020B0503020000020004" pitchFamily="50" charset="-127"/>
                <a:ea typeface="맑은 고딕" panose="020B0503020000020004" pitchFamily="50" charset="-127"/>
                <a:cs typeface="Times New Roman" pitchFamily="18" charset="0"/>
              </a:rPr>
              <a:t>1</a:t>
            </a:r>
            <a:r>
              <a:rPr lang="ko-KR" altLang="en-US" sz="1400" b="1" dirty="0" smtClean="0">
                <a:solidFill>
                  <a:schemeClr val="tx1"/>
                </a:solidFill>
                <a:effectLst/>
                <a:latin typeface="맑은 고딕" panose="020B0503020000020004" pitchFamily="50" charset="-127"/>
                <a:ea typeface="맑은 고딕" panose="020B0503020000020004" pitchFamily="50" charset="-127"/>
                <a:cs typeface="Times New Roman" pitchFamily="18" charset="0"/>
              </a:rPr>
              <a:t>일차</a:t>
            </a:r>
            <a:r>
              <a:rPr lang="en-US" altLang="ko-KR" sz="1400" b="1" dirty="0" smtClean="0">
                <a:solidFill>
                  <a:schemeClr val="tx1"/>
                </a:solidFill>
                <a:effectLst/>
                <a:latin typeface="맑은 고딕" panose="020B0503020000020004" pitchFamily="50" charset="-127"/>
                <a:ea typeface="맑은 고딕" panose="020B0503020000020004" pitchFamily="50" charset="-127"/>
                <a:cs typeface="Times New Roman" pitchFamily="18" charset="0"/>
              </a:rPr>
              <a:t> Introduction </a:t>
            </a:r>
            <a:endParaRPr lang="ko-KR" altLang="en-US" sz="1400" b="1" dirty="0">
              <a:solidFill>
                <a:schemeClr val="tx1"/>
              </a:solidFill>
              <a:effectLst/>
              <a:latin typeface="맑은 고딕" panose="020B0503020000020004" pitchFamily="50" charset="-127"/>
              <a:ea typeface="맑은 고딕" panose="020B0503020000020004" pitchFamily="50" charset="-127"/>
              <a:cs typeface="Times New Roman" pitchFamily="18" charset="0"/>
            </a:endParaRPr>
          </a:p>
        </p:txBody>
      </p:sp>
    </p:spTree>
    <p:extLst>
      <p:ext uri="{BB962C8B-B14F-4D97-AF65-F5344CB8AC3E}">
        <p14:creationId xmlns:p14="http://schemas.microsoft.com/office/powerpoint/2010/main" val="1388710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20</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7" name="TextBox 6"/>
          <p:cNvSpPr txBox="1"/>
          <p:nvPr/>
        </p:nvSpPr>
        <p:spPr>
          <a:xfrm>
            <a:off x="302349" y="1202683"/>
            <a:ext cx="8533105" cy="7525137"/>
          </a:xfrm>
          <a:prstGeom prst="rect">
            <a:avLst/>
          </a:prstGeom>
          <a:noFill/>
        </p:spPr>
        <p:txBody>
          <a:bodyPr wrap="none" rtlCol="0">
            <a:spAutoFit/>
          </a:bodyPr>
          <a:lstStyle/>
          <a:p>
            <a:pPr marL="285750" indent="-285750" algn="l">
              <a:lnSpc>
                <a:spcPct val="150000"/>
              </a:lnSpc>
              <a:spcBef>
                <a:spcPts val="0"/>
              </a:spcBef>
              <a:spcAft>
                <a:spcPts val="0"/>
              </a:spcAft>
              <a:buFont typeface="Arial" panose="020B0604020202020204" pitchFamily="34" charset="0"/>
              <a:buChar char="•"/>
            </a:pPr>
            <a:r>
              <a:rPr lang="en-US" altLang="ko-KR" sz="1400" b="1" dirty="0" smtClean="0">
                <a:effectLst/>
                <a:latin typeface="맑은 고딕" panose="020B0503020000020004" pitchFamily="50" charset="-127"/>
                <a:ea typeface="맑은 고딕" panose="020B0503020000020004" pitchFamily="50" charset="-127"/>
              </a:rPr>
              <a:t>Split Driver model (Backend Driver and Frontend Driver)</a:t>
            </a:r>
          </a:p>
          <a:p>
            <a:pPr algn="l">
              <a:lnSpc>
                <a:spcPct val="150000"/>
              </a:lnSpc>
              <a:spcBef>
                <a:spcPts val="0"/>
              </a:spcBef>
              <a:spcAft>
                <a:spcPts val="0"/>
              </a:spcAft>
            </a:pPr>
            <a:r>
              <a:rPr lang="en-US" altLang="ko-KR" sz="1400" b="1" dirty="0">
                <a:effectLst/>
                <a:latin typeface="맑은 고딕" panose="020B0503020000020004" pitchFamily="50" charset="-127"/>
                <a:ea typeface="맑은 고딕" panose="020B0503020000020004" pitchFamily="50" charset="-127"/>
              </a:rPr>
              <a:t>To allow unprivileged </a:t>
            </a:r>
            <a:r>
              <a:rPr lang="en-US" altLang="ko-KR" sz="1400" b="1" dirty="0" err="1">
                <a:effectLst/>
                <a:latin typeface="맑은 고딕" panose="020B0503020000020004" pitchFamily="50" charset="-127"/>
                <a:ea typeface="맑은 고딕" panose="020B0503020000020004" pitchFamily="50" charset="-127"/>
              </a:rPr>
              <a:t>DomUs</a:t>
            </a:r>
            <a:r>
              <a:rPr lang="en-US" altLang="ko-KR" sz="1400" b="1" dirty="0">
                <a:effectLst/>
                <a:latin typeface="맑은 고딕" panose="020B0503020000020004" pitchFamily="50" charset="-127"/>
                <a:ea typeface="맑은 고딕" panose="020B0503020000020004" pitchFamily="50" charset="-127"/>
              </a:rPr>
              <a:t> to share hardware, Dom0 must give them an interface by which </a:t>
            </a:r>
            <a:r>
              <a:rPr lang="en-US" altLang="ko-KR" sz="1400" b="1" dirty="0" smtClean="0">
                <a:effectLst/>
                <a:latin typeface="맑은 고딕" panose="020B0503020000020004" pitchFamily="50" charset="-127"/>
                <a:ea typeface="맑은 고딕" panose="020B0503020000020004" pitchFamily="50" charset="-127"/>
              </a:rPr>
              <a:t>to</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make </a:t>
            </a:r>
            <a:r>
              <a:rPr lang="en-US" altLang="ko-KR" sz="1400" b="1" dirty="0">
                <a:effectLst/>
                <a:latin typeface="맑은 고딕" panose="020B0503020000020004" pitchFamily="50" charset="-127"/>
                <a:ea typeface="맑은 고딕" panose="020B0503020000020004" pitchFamily="50" charset="-127"/>
              </a:rPr>
              <a:t>requests for access to the hardware. </a:t>
            </a:r>
            <a:r>
              <a:rPr lang="en-US" altLang="ko-KR" sz="1400" b="1" dirty="0" smtClean="0">
                <a:effectLst/>
                <a:latin typeface="맑은 고딕" panose="020B0503020000020004" pitchFamily="50" charset="-127"/>
                <a:ea typeface="맑은 고딕" panose="020B0503020000020004" pitchFamily="50" charset="-127"/>
              </a:rPr>
              <a:t>This </a:t>
            </a:r>
            <a:r>
              <a:rPr lang="en-US" altLang="ko-KR" sz="1400" b="1" dirty="0">
                <a:effectLst/>
                <a:latin typeface="맑은 고딕" panose="020B0503020000020004" pitchFamily="50" charset="-127"/>
                <a:ea typeface="맑은 고딕" panose="020B0503020000020004" pitchFamily="50" charset="-127"/>
              </a:rPr>
              <a:t>is accomplished by using a </a:t>
            </a:r>
            <a:r>
              <a:rPr lang="en-US" altLang="ko-KR" sz="1400" b="1" dirty="0" smtClean="0">
                <a:effectLst/>
                <a:latin typeface="맑은 고딕" panose="020B0503020000020004" pitchFamily="50" charset="-127"/>
                <a:ea typeface="맑은 고딕" panose="020B0503020000020004" pitchFamily="50" charset="-127"/>
              </a:rPr>
              <a:t>Backend-Driver</a:t>
            </a:r>
            <a:r>
              <a:rPr lang="en-US" altLang="ko-KR" sz="1400" b="1" dirty="0">
                <a:effectLst/>
                <a:latin typeface="맑은 고딕" panose="020B0503020000020004" pitchFamily="50" charset="-127"/>
                <a:ea typeface="맑은 고딕" panose="020B0503020000020004" pitchFamily="50" charset="-127"/>
              </a:rPr>
              <a:t>. </a:t>
            </a:r>
            <a:endParaRPr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The Backend-Driver </a:t>
            </a:r>
            <a:r>
              <a:rPr lang="en-US" altLang="ko-KR" sz="1400" b="1" dirty="0">
                <a:effectLst/>
                <a:latin typeface="맑은 고딕" panose="020B0503020000020004" pitchFamily="50" charset="-127"/>
                <a:ea typeface="맑은 고딕" panose="020B0503020000020004" pitchFamily="50" charset="-127"/>
              </a:rPr>
              <a:t>runs in </a:t>
            </a:r>
            <a:r>
              <a:rPr lang="en-US" altLang="ko-KR" sz="1400" b="1" dirty="0" smtClean="0">
                <a:effectLst/>
                <a:latin typeface="맑은 고딕" panose="020B0503020000020004" pitchFamily="50" charset="-127"/>
                <a:ea typeface="맑은 고딕" panose="020B0503020000020004" pitchFamily="50" charset="-127"/>
              </a:rPr>
              <a:t>Dom0 </a:t>
            </a:r>
            <a:r>
              <a:rPr lang="en-US" altLang="ko-KR" sz="1400" b="1" dirty="0">
                <a:effectLst/>
                <a:latin typeface="맑은 고딕" panose="020B0503020000020004" pitchFamily="50" charset="-127"/>
                <a:ea typeface="맑은 고딕" panose="020B0503020000020004" pitchFamily="50" charset="-127"/>
              </a:rPr>
              <a:t>and </a:t>
            </a:r>
            <a:r>
              <a:rPr lang="en-US" altLang="ko-KR" sz="1400" b="1" dirty="0" smtClean="0">
                <a:effectLst/>
                <a:latin typeface="맑은 고딕" panose="020B0503020000020004" pitchFamily="50" charset="-127"/>
                <a:ea typeface="맑은 고딕" panose="020B0503020000020004" pitchFamily="50" charset="-127"/>
              </a:rPr>
              <a:t>communicates with Domain-U’s frontend-Driver</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It </a:t>
            </a:r>
            <a:r>
              <a:rPr lang="en-US" altLang="ko-KR" sz="1400" b="1" dirty="0">
                <a:effectLst/>
                <a:latin typeface="맑은 고딕" panose="020B0503020000020004" pitchFamily="50" charset="-127"/>
                <a:ea typeface="맑은 고딕" panose="020B0503020000020004" pitchFamily="50" charset="-127"/>
              </a:rPr>
              <a:t>queues requests from </a:t>
            </a:r>
            <a:r>
              <a:rPr lang="en-US" altLang="ko-KR" sz="1400" b="1" dirty="0" err="1">
                <a:effectLst/>
                <a:latin typeface="맑은 고딕" panose="020B0503020000020004" pitchFamily="50" charset="-127"/>
                <a:ea typeface="맑은 고딕" panose="020B0503020000020004" pitchFamily="50" charset="-127"/>
              </a:rPr>
              <a:t>DomUs</a:t>
            </a:r>
            <a:r>
              <a:rPr lang="en-US" altLang="ko-KR" sz="1400" b="1" dirty="0">
                <a:effectLst/>
                <a:latin typeface="맑은 고딕" panose="020B0503020000020004" pitchFamily="50" charset="-127"/>
                <a:ea typeface="맑은 고딕" panose="020B0503020000020004" pitchFamily="50" charset="-127"/>
              </a:rPr>
              <a:t> and relays them to the real hardware driver</a:t>
            </a:r>
            <a:r>
              <a:rPr lang="en-US" altLang="ko-KR" sz="1400" b="1" dirty="0" smtClean="0">
                <a:effectLst/>
                <a:latin typeface="맑은 고딕" panose="020B0503020000020004" pitchFamily="50" charset="-127"/>
                <a:ea typeface="맑은 고딕" panose="020B0503020000020004" pitchFamily="50" charset="-127"/>
              </a:rPr>
              <a:t>.</a:t>
            </a:r>
          </a:p>
          <a:p>
            <a:pPr algn="l">
              <a:lnSpc>
                <a:spcPct val="150000"/>
              </a:lnSpc>
              <a:spcBef>
                <a:spcPts val="0"/>
              </a:spcBef>
              <a:spcAft>
                <a:spcPts val="0"/>
              </a:spcAft>
            </a:pPr>
            <a:endParaRPr lang="en-US" altLang="ko-KR" sz="1400" b="1" dirty="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r>
              <a:rPr lang="en-US" altLang="ko-KR" sz="1400" b="1" dirty="0" smtClean="0">
                <a:effectLst/>
                <a:latin typeface="맑은 고딕" panose="020B0503020000020004" pitchFamily="50" charset="-127"/>
                <a:ea typeface="맑은 고딕" panose="020B0503020000020004" pitchFamily="50" charset="-127"/>
              </a:rPr>
              <a:t>Event Channel </a:t>
            </a:r>
            <a:r>
              <a:rPr lang="en-US" altLang="ko-KR" sz="1400" b="1" dirty="0">
                <a:effectLst/>
                <a:latin typeface="맑은 고딕" panose="020B0503020000020004" pitchFamily="50" charset="-127"/>
                <a:ea typeface="맑은 고딕" panose="020B0503020000020004" pitchFamily="50" charset="-127"/>
              </a:rPr>
              <a:t>: </a:t>
            </a:r>
            <a:r>
              <a:rPr lang="en-US" altLang="ko-KR" sz="1400" b="1" dirty="0" smtClean="0">
                <a:effectLst/>
                <a:latin typeface="맑은 고딕" panose="020B0503020000020004" pitchFamily="50" charset="-127"/>
                <a:ea typeface="맑은 고딕" panose="020B0503020000020004" pitchFamily="50" charset="-127"/>
              </a:rPr>
              <a:t>Asynchronous notification mechanism. </a:t>
            </a:r>
          </a:p>
          <a:p>
            <a:pPr marL="800100" lvl="1" indent="-342900" algn="l">
              <a:lnSpc>
                <a:spcPct val="150000"/>
              </a:lnSpc>
              <a:spcBef>
                <a:spcPts val="0"/>
              </a:spcBef>
              <a:spcAft>
                <a:spcPts val="0"/>
              </a:spcAft>
              <a:buAutoNum type="arabicPeriod"/>
            </a:pPr>
            <a:r>
              <a:rPr lang="en-US" altLang="ko-KR" sz="1400" b="1" dirty="0" err="1" smtClean="0">
                <a:effectLst/>
                <a:latin typeface="맑은 고딕" panose="020B0503020000020004" pitchFamily="50" charset="-127"/>
                <a:ea typeface="맑은 고딕" panose="020B0503020000020004" pitchFamily="50" charset="-127"/>
              </a:rPr>
              <a:t>Interdomain</a:t>
            </a:r>
            <a:r>
              <a:rPr lang="en-US" altLang="ko-KR" sz="1400" b="1" dirty="0" smtClean="0">
                <a:effectLst/>
                <a:latin typeface="맑은 고딕" panose="020B0503020000020004" pitchFamily="50" charset="-127"/>
                <a:ea typeface="맑은 고딕" panose="020B0503020000020004" pitchFamily="50" charset="-127"/>
              </a:rPr>
              <a:t> Events(Domain </a:t>
            </a:r>
            <a:r>
              <a:rPr lang="en-US" altLang="ko-KR" sz="1400" b="1" dirty="0" smtClean="0">
                <a:effectLst/>
                <a:latin typeface="맑은 고딕" panose="020B0503020000020004" pitchFamily="50" charset="-127"/>
                <a:ea typeface="맑은 고딕" panose="020B0503020000020004" pitchFamily="50" charset="-127"/>
                <a:sym typeface="Wingdings" panose="05000000000000000000" pitchFamily="2" charset="2"/>
              </a:rPr>
              <a:t> Domain)</a:t>
            </a:r>
          </a:p>
          <a:p>
            <a:pPr marL="800100" lvl="1" indent="-342900" algn="l">
              <a:lnSpc>
                <a:spcPct val="150000"/>
              </a:lnSpc>
              <a:spcBef>
                <a:spcPts val="0"/>
              </a:spcBef>
              <a:spcAft>
                <a:spcPts val="0"/>
              </a:spcAft>
              <a:buAutoNum type="arabicPeriod"/>
            </a:pPr>
            <a:r>
              <a:rPr lang="en-US" altLang="ko-KR" sz="1400" b="1" dirty="0" smtClean="0">
                <a:effectLst/>
                <a:latin typeface="맑은 고딕" panose="020B0503020000020004" pitchFamily="50" charset="-127"/>
                <a:ea typeface="맑은 고딕" panose="020B0503020000020004" pitchFamily="50" charset="-127"/>
                <a:sym typeface="Wingdings" panose="05000000000000000000" pitchFamily="2" charset="2"/>
              </a:rPr>
              <a:t>Physical IRQ (hardware  Domain)</a:t>
            </a:r>
          </a:p>
          <a:p>
            <a:pPr marL="800100" lvl="1" indent="-342900" algn="l">
              <a:lnSpc>
                <a:spcPct val="150000"/>
              </a:lnSpc>
              <a:spcBef>
                <a:spcPts val="0"/>
              </a:spcBef>
              <a:spcAft>
                <a:spcPts val="0"/>
              </a:spcAft>
              <a:buAutoNum type="arabicPeriod"/>
            </a:pPr>
            <a:r>
              <a:rPr lang="en-US" altLang="ko-KR" sz="1400" b="1" dirty="0" smtClean="0">
                <a:effectLst/>
                <a:latin typeface="맑은 고딕" panose="020B0503020000020004" pitchFamily="50" charset="-127"/>
                <a:ea typeface="맑은 고딕" panose="020B0503020000020004" pitchFamily="50" charset="-127"/>
                <a:sym typeface="Wingdings" panose="05000000000000000000" pitchFamily="2" charset="2"/>
              </a:rPr>
              <a:t>Virtual IRQ (virtual hardware  Domain)</a:t>
            </a:r>
          </a:p>
          <a:p>
            <a:pPr marL="342900" indent="-342900" algn="l">
              <a:lnSpc>
                <a:spcPct val="150000"/>
              </a:lnSpc>
              <a:spcBef>
                <a:spcPts val="0"/>
              </a:spcBef>
              <a:spcAft>
                <a:spcPts val="0"/>
              </a:spcAft>
              <a:buAutoNum type="arabicPeriod"/>
            </a:pPr>
            <a:endParaRPr lang="en-US" altLang="ko-KR" sz="1400" b="1" dirty="0" smtClean="0">
              <a:effectLst/>
              <a:latin typeface="맑은 고딕" panose="020B0503020000020004" pitchFamily="50" charset="-127"/>
              <a:ea typeface="맑은 고딕" panose="020B0503020000020004" pitchFamily="50" charset="-127"/>
              <a:sym typeface="Wingdings" panose="05000000000000000000" pitchFamily="2" charset="2"/>
            </a:endParaRPr>
          </a:p>
          <a:p>
            <a:pPr marL="285750" indent="-285750" algn="l">
              <a:lnSpc>
                <a:spcPct val="150000"/>
              </a:lnSpc>
              <a:spcBef>
                <a:spcPts val="0"/>
              </a:spcBef>
              <a:spcAft>
                <a:spcPts val="0"/>
              </a:spcAft>
              <a:buFont typeface="Arial" panose="020B0604020202020204" pitchFamily="34" charset="0"/>
              <a:buChar char="•"/>
            </a:pPr>
            <a:r>
              <a:rPr lang="en-US" altLang="ko-KR" sz="1400" b="1" dirty="0">
                <a:effectLst/>
                <a:latin typeface="맑은 고딕" panose="020B0503020000020004" pitchFamily="50" charset="-127"/>
                <a:ea typeface="맑은 고딕" panose="020B0503020000020004" pitchFamily="50" charset="-127"/>
                <a:sym typeface="Wingdings" panose="05000000000000000000" pitchFamily="2" charset="2"/>
              </a:rPr>
              <a:t>Ring-IO : used for data transfer between </a:t>
            </a:r>
            <a:r>
              <a:rPr lang="en-US" altLang="ko-KR" sz="1400" b="1" dirty="0" err="1">
                <a:effectLst/>
                <a:latin typeface="맑은 고딕" panose="020B0503020000020004" pitchFamily="50" charset="-127"/>
                <a:ea typeface="맑은 고딕" panose="020B0503020000020004" pitchFamily="50" charset="-127"/>
                <a:sym typeface="Wingdings" panose="05000000000000000000" pitchFamily="2" charset="2"/>
              </a:rPr>
              <a:t>Xen</a:t>
            </a:r>
            <a:r>
              <a:rPr lang="en-US" altLang="ko-KR" sz="1400" b="1" dirty="0">
                <a:effectLst/>
                <a:latin typeface="맑은 고딕" panose="020B0503020000020004" pitchFamily="50" charset="-127"/>
                <a:ea typeface="맑은 고딕" panose="020B0503020000020004" pitchFamily="50" charset="-127"/>
                <a:sym typeface="Wingdings" panose="05000000000000000000" pitchFamily="2" charset="2"/>
              </a:rPr>
              <a:t> and the guest OSes</a:t>
            </a:r>
            <a:r>
              <a:rPr lang="en-US" altLang="ko-KR" sz="1400" b="1" dirty="0" smtClean="0">
                <a:effectLst/>
                <a:latin typeface="맑은 고딕" panose="020B0503020000020004" pitchFamily="50" charset="-127"/>
                <a:ea typeface="맑은 고딕" panose="020B0503020000020004" pitchFamily="50" charset="-127"/>
                <a:sym typeface="Wingdings" panose="05000000000000000000" pitchFamily="2" charset="2"/>
              </a:rPr>
              <a:t>.</a:t>
            </a:r>
          </a:p>
          <a:p>
            <a:pPr marL="285750" indent="-285750" algn="l">
              <a:lnSpc>
                <a:spcPct val="150000"/>
              </a:lnSpc>
              <a:spcBef>
                <a:spcPts val="0"/>
              </a:spcBef>
              <a:spcAft>
                <a:spcPts val="0"/>
              </a:spcAft>
              <a:buFont typeface="Arial" panose="020B0604020202020204" pitchFamily="34" charset="0"/>
              <a:buChar char="•"/>
            </a:pPr>
            <a:endParaRPr lang="en-US" altLang="ko-KR" sz="1400" b="1" dirty="0">
              <a:effectLst/>
              <a:latin typeface="맑은 고딕" panose="020B0503020000020004" pitchFamily="50" charset="-127"/>
              <a:ea typeface="맑은 고딕" panose="020B0503020000020004" pitchFamily="50" charset="-127"/>
              <a:sym typeface="Wingdings" panose="05000000000000000000" pitchFamily="2" charset="2"/>
            </a:endParaRPr>
          </a:p>
          <a:p>
            <a:pPr marL="285750" indent="-285750" algn="l">
              <a:lnSpc>
                <a:spcPct val="150000"/>
              </a:lnSpc>
              <a:spcBef>
                <a:spcPts val="0"/>
              </a:spcBef>
              <a:spcAft>
                <a:spcPts val="0"/>
              </a:spcAft>
              <a:buFont typeface="Arial" panose="020B0604020202020204" pitchFamily="34" charset="0"/>
              <a:buChar char="•"/>
            </a:pPr>
            <a:r>
              <a:rPr lang="en-US" altLang="ko-KR" sz="1400" b="1" dirty="0" smtClean="0">
                <a:effectLst/>
                <a:latin typeface="맑은 고딕" panose="020B0503020000020004" pitchFamily="50" charset="-127"/>
                <a:ea typeface="맑은 고딕" panose="020B0503020000020004" pitchFamily="50" charset="-127"/>
                <a:sym typeface="Wingdings" panose="05000000000000000000" pitchFamily="2" charset="2"/>
              </a:rPr>
              <a:t>Grant-Table </a:t>
            </a:r>
            <a:r>
              <a:rPr lang="en-US" altLang="ko-KR" sz="1400" b="1" dirty="0">
                <a:effectLst/>
                <a:latin typeface="맑은 고딕" panose="020B0503020000020004" pitchFamily="50" charset="-127"/>
                <a:ea typeface="맑은 고딕" panose="020B0503020000020004" pitchFamily="50" charset="-127"/>
                <a:sym typeface="Wingdings" panose="05000000000000000000" pitchFamily="2" charset="2"/>
              </a:rPr>
              <a:t>: The grant table is a mechanism to share or transfer memory pages </a:t>
            </a:r>
            <a:r>
              <a:rPr lang="en-US" altLang="ko-KR" sz="1400" b="1" dirty="0" smtClean="0">
                <a:effectLst/>
                <a:latin typeface="맑은 고딕" panose="020B0503020000020004" pitchFamily="50" charset="-127"/>
                <a:ea typeface="맑은 고딕" panose="020B0503020000020004" pitchFamily="50" charset="-127"/>
                <a:sym typeface="Wingdings" panose="05000000000000000000" pitchFamily="2" charset="2"/>
              </a:rPr>
              <a:t>between</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sym typeface="Wingdings" panose="05000000000000000000" pitchFamily="2" charset="2"/>
              </a:rPr>
              <a:t>domains</a:t>
            </a:r>
            <a:r>
              <a:rPr lang="en-US" altLang="ko-KR" sz="1400" b="1" dirty="0">
                <a:effectLst/>
                <a:latin typeface="맑은 고딕" panose="020B0503020000020004" pitchFamily="50" charset="-127"/>
                <a:ea typeface="맑은 고딕" panose="020B0503020000020004" pitchFamily="50" charset="-127"/>
                <a:sym typeface="Wingdings" panose="05000000000000000000" pitchFamily="2" charset="2"/>
              </a:rPr>
              <a:t>. With grant table, one domain can inform the hypervisor of granting </a:t>
            </a:r>
            <a:r>
              <a:rPr lang="en-US" altLang="ko-KR" sz="1400" b="1" dirty="0" smtClean="0">
                <a:effectLst/>
                <a:latin typeface="맑은 고딕" panose="020B0503020000020004" pitchFamily="50" charset="-127"/>
                <a:ea typeface="맑은 고딕" panose="020B0503020000020004" pitchFamily="50" charset="-127"/>
                <a:sym typeface="Wingdings" panose="05000000000000000000" pitchFamily="2" charset="2"/>
              </a:rPr>
              <a:t>another</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sym typeface="Wingdings" panose="05000000000000000000" pitchFamily="2" charset="2"/>
              </a:rPr>
              <a:t>domain </a:t>
            </a:r>
            <a:r>
              <a:rPr lang="en-US" altLang="ko-KR" sz="1400" b="1" dirty="0">
                <a:effectLst/>
                <a:latin typeface="맑은 고딕" panose="020B0503020000020004" pitchFamily="50" charset="-127"/>
                <a:ea typeface="맑은 고딕" panose="020B0503020000020004" pitchFamily="50" charset="-127"/>
                <a:sym typeface="Wingdings" panose="05000000000000000000" pitchFamily="2" charset="2"/>
              </a:rPr>
              <a:t>to access its own memory pages</a:t>
            </a:r>
            <a:endParaRPr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400" b="1" dirty="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ko-KR" altLang="en-US" sz="1400" b="1" dirty="0">
              <a:effectLst/>
              <a:latin typeface="맑은 고딕" panose="020B0503020000020004" pitchFamily="50" charset="-127"/>
              <a:ea typeface="맑은 고딕" panose="020B0503020000020004" pitchFamily="50" charset="-127"/>
            </a:endParaRPr>
          </a:p>
        </p:txBody>
      </p:sp>
      <p:sp>
        <p:nvSpPr>
          <p:cNvPr id="9" name="제목 1"/>
          <p:cNvSpPr>
            <a:spLocks noGrp="1"/>
          </p:cNvSpPr>
          <p:nvPr>
            <p:ph type="title"/>
          </p:nvPr>
        </p:nvSpPr>
        <p:spPr>
          <a:xfrm>
            <a:off x="0" y="15113"/>
            <a:ext cx="9144000" cy="946788"/>
          </a:xfrm>
        </p:spPr>
        <p:txBody>
          <a:bodyPr/>
          <a:lstStyle/>
          <a:p>
            <a:pPr algn="l"/>
            <a:r>
              <a:rPr lang="en-US" altLang="ko-KR" sz="2000" b="1" dirty="0">
                <a:solidFill>
                  <a:schemeClr val="tx1"/>
                </a:solidFill>
                <a:latin typeface="맑은 고딕" panose="020B0503020000020004" pitchFamily="50" charset="-127"/>
                <a:ea typeface="맑은 고딕" panose="020B0503020000020004" pitchFamily="50" charset="-127"/>
              </a:rPr>
              <a:t>2</a:t>
            </a:r>
            <a:r>
              <a:rPr lang="en-US" altLang="ko-KR" sz="2000" b="1" dirty="0" smtClean="0">
                <a:solidFill>
                  <a:schemeClr val="tx1"/>
                </a:solidFill>
                <a:latin typeface="맑은 고딕" panose="020B0503020000020004" pitchFamily="50" charset="-127"/>
                <a:ea typeface="맑은 고딕" panose="020B0503020000020004" pitchFamily="50" charset="-127"/>
              </a:rPr>
              <a:t>. </a:t>
            </a:r>
            <a:r>
              <a:rPr lang="en-US" altLang="ko-KR" sz="2000" b="1" dirty="0" smtClean="0">
                <a:solidFill>
                  <a:schemeClr val="tx1"/>
                </a:solidFill>
                <a:latin typeface="맑은 고딕" panose="020B0503020000020004" pitchFamily="50" charset="-127"/>
                <a:ea typeface="맑은 고딕" panose="020B0503020000020004" pitchFamily="50" charset="-127"/>
              </a:rPr>
              <a:t>XEN </a:t>
            </a:r>
            <a:r>
              <a:rPr lang="en-US" altLang="ko-KR" sz="2000" b="1" dirty="0" smtClean="0">
                <a:solidFill>
                  <a:schemeClr val="tx1"/>
                </a:solidFill>
                <a:latin typeface="맑은 고딕" panose="020B0503020000020004" pitchFamily="50" charset="-127"/>
                <a:ea typeface="맑은 고딕" panose="020B0503020000020004" pitchFamily="50" charset="-127"/>
              </a:rPr>
              <a:t>– I/O</a:t>
            </a:r>
            <a:endParaRPr lang="ko-KR" altLang="en-US" sz="2000" b="1" dirty="0">
              <a:solidFill>
                <a:schemeClr val="tx1"/>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5579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21</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dirty="0">
                <a:solidFill>
                  <a:schemeClr val="tx1"/>
                </a:solidFill>
                <a:effectLst/>
                <a:latin typeface="맑은 고딕" panose="020B0503020000020004" pitchFamily="50" charset="-127"/>
                <a:ea typeface="맑은 고딕" panose="020B0503020000020004" pitchFamily="50" charset="-127"/>
              </a:rPr>
              <a:t>2. </a:t>
            </a:r>
            <a:r>
              <a:rPr lang="en-US" altLang="ko-KR" sz="2000" b="1" dirty="0" smtClean="0">
                <a:solidFill>
                  <a:schemeClr val="tx1"/>
                </a:solidFill>
                <a:effectLst/>
                <a:latin typeface="맑은 고딕" panose="020B0503020000020004" pitchFamily="50" charset="-127"/>
                <a:ea typeface="맑은 고딕" panose="020B0503020000020004" pitchFamily="50" charset="-127"/>
              </a:rPr>
              <a:t>XEN – I/O ring</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pic>
        <p:nvPicPr>
          <p:cNvPr id="2" name="그림 1"/>
          <p:cNvPicPr>
            <a:picLocks noChangeAspect="1"/>
          </p:cNvPicPr>
          <p:nvPr/>
        </p:nvPicPr>
        <p:blipFill>
          <a:blip r:embed="rId2"/>
          <a:stretch>
            <a:fillRect/>
          </a:stretch>
        </p:blipFill>
        <p:spPr>
          <a:xfrm>
            <a:off x="1096122" y="1239540"/>
            <a:ext cx="7048783" cy="4847282"/>
          </a:xfrm>
          <a:prstGeom prst="rect">
            <a:avLst/>
          </a:prstGeom>
        </p:spPr>
      </p:pic>
    </p:spTree>
    <p:extLst>
      <p:ext uri="{BB962C8B-B14F-4D97-AF65-F5344CB8AC3E}">
        <p14:creationId xmlns:p14="http://schemas.microsoft.com/office/powerpoint/2010/main" val="2259179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22</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dirty="0">
                <a:solidFill>
                  <a:schemeClr val="tx1"/>
                </a:solidFill>
                <a:effectLst/>
                <a:latin typeface="맑은 고딕" panose="020B0503020000020004" pitchFamily="50" charset="-127"/>
                <a:ea typeface="맑은 고딕" panose="020B0503020000020004" pitchFamily="50" charset="-127"/>
              </a:rPr>
              <a:t>2. </a:t>
            </a:r>
            <a:r>
              <a:rPr lang="en-US" altLang="ko-KR" sz="2000" b="1" dirty="0" smtClean="0">
                <a:solidFill>
                  <a:schemeClr val="tx1"/>
                </a:solidFill>
                <a:effectLst/>
                <a:latin typeface="맑은 고딕" panose="020B0503020000020004" pitchFamily="50" charset="-127"/>
                <a:ea typeface="맑은 고딕" panose="020B0503020000020004" pitchFamily="50" charset="-127"/>
              </a:rPr>
              <a:t>XEN – I/O ring</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pic>
        <p:nvPicPr>
          <p:cNvPr id="2" name="그림 1"/>
          <p:cNvPicPr>
            <a:picLocks noChangeAspect="1"/>
          </p:cNvPicPr>
          <p:nvPr/>
        </p:nvPicPr>
        <p:blipFill>
          <a:blip r:embed="rId2"/>
          <a:stretch>
            <a:fillRect/>
          </a:stretch>
        </p:blipFill>
        <p:spPr>
          <a:xfrm>
            <a:off x="2349285" y="1185040"/>
            <a:ext cx="4462946" cy="3069063"/>
          </a:xfrm>
          <a:prstGeom prst="rect">
            <a:avLst/>
          </a:prstGeom>
        </p:spPr>
      </p:pic>
      <p:sp>
        <p:nvSpPr>
          <p:cNvPr id="7" name="TextBox 6"/>
          <p:cNvSpPr txBox="1"/>
          <p:nvPr/>
        </p:nvSpPr>
        <p:spPr>
          <a:xfrm>
            <a:off x="229279" y="4533279"/>
            <a:ext cx="8616590" cy="3647152"/>
          </a:xfrm>
          <a:prstGeom prst="rect">
            <a:avLst/>
          </a:prstGeom>
          <a:noFill/>
        </p:spPr>
        <p:txBody>
          <a:bodyPr wrap="none" rtlCol="0">
            <a:spAutoFit/>
          </a:bodyPr>
          <a:lstStyle/>
          <a:p>
            <a:pPr marL="342900" indent="-342900" algn="l">
              <a:lnSpc>
                <a:spcPct val="150000"/>
              </a:lnSpc>
              <a:spcBef>
                <a:spcPts val="0"/>
              </a:spcBef>
              <a:spcAft>
                <a:spcPts val="0"/>
              </a:spcAft>
              <a:buAutoNum type="arabicParenBoth"/>
            </a:pPr>
            <a:r>
              <a:rPr kumimoji="0" lang="en-US" altLang="ko-KR" sz="1400" b="1" dirty="0" smtClean="0">
                <a:effectLst/>
                <a:latin typeface="맑은 고딕" panose="020B0503020000020004" pitchFamily="50" charset="-127"/>
                <a:ea typeface="맑은 고딕" panose="020B0503020000020004" pitchFamily="50" charset="-127"/>
              </a:rPr>
              <a:t>Dom-3 write the Grant reference(ID, Page frame number…) to Grant Table.</a:t>
            </a:r>
          </a:p>
          <a:p>
            <a:pPr marL="342900" indent="-342900" algn="l">
              <a:lnSpc>
                <a:spcPct val="150000"/>
              </a:lnSpc>
              <a:spcBef>
                <a:spcPts val="0"/>
              </a:spcBef>
              <a:spcAft>
                <a:spcPts val="0"/>
              </a:spcAft>
              <a:buAutoNum type="arabicParenBoth"/>
            </a:pPr>
            <a:r>
              <a:rPr kumimoji="0" lang="en-US" altLang="ko-KR" sz="1400" b="1" dirty="0" smtClean="0">
                <a:effectLst/>
                <a:latin typeface="맑은 고딕" panose="020B0503020000020004" pitchFamily="50" charset="-127"/>
                <a:ea typeface="맑은 고딕" panose="020B0503020000020004" pitchFamily="50" charset="-127"/>
              </a:rPr>
              <a:t>Dom-3 write the Request information(ID, request type…) to I/O-Ring.</a:t>
            </a:r>
          </a:p>
          <a:p>
            <a:pPr marL="342900" indent="-342900" algn="l">
              <a:lnSpc>
                <a:spcPct val="150000"/>
              </a:lnSpc>
              <a:spcBef>
                <a:spcPts val="0"/>
              </a:spcBef>
              <a:spcAft>
                <a:spcPts val="0"/>
              </a:spcAft>
              <a:buAutoNum type="arabicParenBoth"/>
            </a:pPr>
            <a:r>
              <a:rPr kumimoji="0" lang="en-US" altLang="ko-KR" sz="1400" b="1" dirty="0" smtClean="0">
                <a:effectLst/>
                <a:latin typeface="맑은 고딕" panose="020B0503020000020004" pitchFamily="50" charset="-127"/>
                <a:ea typeface="맑은 고딕" panose="020B0503020000020004" pitchFamily="50" charset="-127"/>
              </a:rPr>
              <a:t>Dom-0 reads the Request information in I/O-Ring written from Dom-3.</a:t>
            </a:r>
          </a:p>
          <a:p>
            <a:pPr marL="342900" indent="-342900" algn="l">
              <a:lnSpc>
                <a:spcPct val="150000"/>
              </a:lnSpc>
              <a:spcBef>
                <a:spcPts val="0"/>
              </a:spcBef>
              <a:spcAft>
                <a:spcPts val="0"/>
              </a:spcAft>
              <a:buAutoNum type="arabicParenBoth"/>
            </a:pPr>
            <a:r>
              <a:rPr kumimoji="0" lang="en-US" altLang="ko-KR" sz="1400" b="1" dirty="0" smtClean="0">
                <a:effectLst/>
                <a:latin typeface="맑은 고딕" panose="020B0503020000020004" pitchFamily="50" charset="-127"/>
                <a:ea typeface="맑은 고딕" panose="020B0503020000020004" pitchFamily="50" charset="-127"/>
              </a:rPr>
              <a:t>Dom-0 notices to </a:t>
            </a:r>
            <a:r>
              <a:rPr kumimoji="0" lang="en-US" altLang="ko-KR" sz="1400" b="1" dirty="0" err="1" smtClean="0">
                <a:effectLst/>
                <a:latin typeface="맑은 고딕" panose="020B0503020000020004" pitchFamily="50" charset="-127"/>
                <a:ea typeface="맑은 고딕" panose="020B0503020000020004" pitchFamily="50" charset="-127"/>
              </a:rPr>
              <a:t>Xen</a:t>
            </a:r>
            <a:r>
              <a:rPr kumimoji="0" lang="en-US" altLang="ko-KR" sz="1400" b="1" dirty="0" smtClean="0">
                <a:effectLst/>
                <a:latin typeface="맑은 고딕" panose="020B0503020000020004" pitchFamily="50" charset="-127"/>
                <a:ea typeface="맑은 고딕" panose="020B0503020000020004" pitchFamily="50" charset="-127"/>
              </a:rPr>
              <a:t>-Hypervisor to mapping the Grant reference at </a:t>
            </a:r>
            <a:r>
              <a:rPr kumimoji="0" lang="en-US" altLang="ko-KR" sz="1400" b="1" dirty="0" err="1" smtClean="0">
                <a:effectLst/>
                <a:latin typeface="맑은 고딕" panose="020B0503020000020004" pitchFamily="50" charset="-127"/>
                <a:ea typeface="맑은 고딕" panose="020B0503020000020004" pitchFamily="50" charset="-127"/>
              </a:rPr>
              <a:t>Xen’s</a:t>
            </a:r>
            <a:r>
              <a:rPr kumimoji="0" lang="en-US" altLang="ko-KR" sz="1400" b="1" dirty="0" smtClean="0">
                <a:effectLst/>
                <a:latin typeface="맑은 고딕" panose="020B0503020000020004" pitchFamily="50" charset="-127"/>
                <a:ea typeface="맑은 고딕" panose="020B0503020000020004" pitchFamily="50" charset="-127"/>
              </a:rPr>
              <a:t> Active Grant Table</a:t>
            </a:r>
          </a:p>
          <a:p>
            <a:pPr marL="342900" indent="-342900" algn="l">
              <a:lnSpc>
                <a:spcPct val="150000"/>
              </a:lnSpc>
              <a:spcBef>
                <a:spcPts val="0"/>
              </a:spcBef>
              <a:spcAft>
                <a:spcPts val="0"/>
              </a:spcAft>
              <a:buAutoNum type="arabicParenBoth"/>
            </a:pPr>
            <a:r>
              <a:rPr kumimoji="0" lang="en-US" altLang="ko-KR" sz="1400" b="1" dirty="0" smtClean="0">
                <a:effectLst/>
                <a:latin typeface="맑은 고딕" panose="020B0503020000020004" pitchFamily="50" charset="-127"/>
                <a:ea typeface="맑은 고딕" panose="020B0503020000020004" pitchFamily="50" charset="-127"/>
              </a:rPr>
              <a:t>Dom-0’s backend driver request(Dom-3’s request Type) to Physical Device Driver </a:t>
            </a:r>
          </a:p>
          <a:p>
            <a:pPr marL="285750" indent="-285750" algn="l">
              <a:lnSpc>
                <a:spcPct val="150000"/>
              </a:lnSpc>
              <a:spcBef>
                <a:spcPts val="0"/>
              </a:spcBef>
              <a:spcAft>
                <a:spcPts val="0"/>
              </a:spcAft>
              <a:buFont typeface="Arial" panose="020B0604020202020204" pitchFamily="34" charset="0"/>
              <a:buChar char="•"/>
            </a:pPr>
            <a:endParaRPr kumimoji="0" lang="en-US" altLang="ko-KR" sz="1400" b="1" dirty="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ko-KR" altLang="en-US" sz="1400" b="1" dirty="0">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022286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23</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dirty="0">
                <a:solidFill>
                  <a:schemeClr val="tx1"/>
                </a:solidFill>
                <a:effectLst/>
                <a:latin typeface="맑은 고딕" panose="020B0503020000020004" pitchFamily="50" charset="-127"/>
                <a:ea typeface="맑은 고딕" panose="020B0503020000020004" pitchFamily="50" charset="-127"/>
              </a:rPr>
              <a:t>2. </a:t>
            </a:r>
            <a:r>
              <a:rPr lang="en-US" altLang="ko-KR" sz="2000" b="1" dirty="0" smtClean="0">
                <a:solidFill>
                  <a:schemeClr val="tx1"/>
                </a:solidFill>
                <a:effectLst/>
                <a:latin typeface="맑은 고딕" panose="020B0503020000020004" pitchFamily="50" charset="-127"/>
                <a:ea typeface="맑은 고딕" panose="020B0503020000020004" pitchFamily="50" charset="-127"/>
              </a:rPr>
              <a:t>XEN – I/O ring</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pic>
        <p:nvPicPr>
          <p:cNvPr id="2" name="그림 1"/>
          <p:cNvPicPr>
            <a:picLocks noChangeAspect="1"/>
          </p:cNvPicPr>
          <p:nvPr/>
        </p:nvPicPr>
        <p:blipFill>
          <a:blip r:embed="rId2"/>
          <a:stretch>
            <a:fillRect/>
          </a:stretch>
        </p:blipFill>
        <p:spPr>
          <a:xfrm>
            <a:off x="2349285" y="1185040"/>
            <a:ext cx="4462946" cy="3069063"/>
          </a:xfrm>
          <a:prstGeom prst="rect">
            <a:avLst/>
          </a:prstGeom>
        </p:spPr>
      </p:pic>
      <p:sp>
        <p:nvSpPr>
          <p:cNvPr id="7" name="TextBox 6"/>
          <p:cNvSpPr txBox="1"/>
          <p:nvPr/>
        </p:nvSpPr>
        <p:spPr>
          <a:xfrm>
            <a:off x="229279" y="4533279"/>
            <a:ext cx="8759962" cy="3000821"/>
          </a:xfrm>
          <a:prstGeom prst="rect">
            <a:avLst/>
          </a:prstGeom>
          <a:noFill/>
        </p:spPr>
        <p:txBody>
          <a:bodyPr wrap="none" rtlCol="0">
            <a:spAutoFit/>
          </a:bodyPr>
          <a:lstStyle/>
          <a:p>
            <a:pPr algn="l">
              <a:lnSpc>
                <a:spcPct val="150000"/>
              </a:lnSpc>
              <a:spcBef>
                <a:spcPts val="0"/>
              </a:spcBef>
              <a:spcAft>
                <a:spcPts val="0"/>
              </a:spcAft>
            </a:pPr>
            <a:r>
              <a:rPr kumimoji="0" lang="en-US" altLang="ko-KR" sz="1400" b="1" dirty="0" smtClean="0">
                <a:effectLst/>
                <a:latin typeface="맑은 고딕" panose="020B0503020000020004" pitchFamily="50" charset="-127"/>
                <a:ea typeface="맑은 고딕" panose="020B0503020000020004" pitchFamily="50" charset="-127"/>
              </a:rPr>
              <a:t>(6) When device driver complete the task, </a:t>
            </a:r>
            <a:r>
              <a:rPr kumimoji="0" lang="en-US" altLang="ko-KR" sz="1400" b="1" dirty="0" err="1" smtClean="0">
                <a:effectLst/>
                <a:latin typeface="맑은 고딕" panose="020B0503020000020004" pitchFamily="50" charset="-127"/>
                <a:ea typeface="맑은 고딕" panose="020B0503020000020004" pitchFamily="50" charset="-127"/>
              </a:rPr>
              <a:t>Xen</a:t>
            </a:r>
            <a:r>
              <a:rPr kumimoji="0" lang="en-US" altLang="ko-KR" sz="1400" b="1" dirty="0" smtClean="0">
                <a:effectLst/>
                <a:latin typeface="맑은 고딕" panose="020B0503020000020004" pitchFamily="50" charset="-127"/>
                <a:ea typeface="맑은 고딕" panose="020B0503020000020004" pitchFamily="50" charset="-127"/>
              </a:rPr>
              <a:t>-hypervisor initialize the Active Grant Table.</a:t>
            </a:r>
          </a:p>
          <a:p>
            <a:pPr algn="l">
              <a:lnSpc>
                <a:spcPct val="150000"/>
              </a:lnSpc>
              <a:spcBef>
                <a:spcPts val="0"/>
              </a:spcBef>
              <a:spcAft>
                <a:spcPts val="0"/>
              </a:spcAft>
            </a:pPr>
            <a:r>
              <a:rPr kumimoji="0" lang="en-US" altLang="ko-KR" sz="1400" b="1" dirty="0" smtClean="0">
                <a:effectLst/>
                <a:latin typeface="맑은 고딕" panose="020B0503020000020004" pitchFamily="50" charset="-127"/>
                <a:ea typeface="맑은 고딕" panose="020B0503020000020004" pitchFamily="50" charset="-127"/>
              </a:rPr>
              <a:t>(7) Dom-0’s backend driver write the respond to I/O-Ring</a:t>
            </a:r>
          </a:p>
          <a:p>
            <a:pPr algn="l">
              <a:lnSpc>
                <a:spcPct val="150000"/>
              </a:lnSpc>
              <a:spcBef>
                <a:spcPts val="0"/>
              </a:spcBef>
              <a:spcAft>
                <a:spcPts val="0"/>
              </a:spcAft>
            </a:pPr>
            <a:r>
              <a:rPr kumimoji="0" lang="en-US" altLang="ko-KR" sz="1400" b="1" dirty="0" smtClean="0">
                <a:effectLst/>
                <a:latin typeface="맑은 고딕" panose="020B0503020000020004" pitchFamily="50" charset="-127"/>
                <a:ea typeface="맑은 고딕" panose="020B0503020000020004" pitchFamily="50" charset="-127"/>
              </a:rPr>
              <a:t>(8) When one of the Dom-3’s vCPU is implemented, it checks the event channels and then reads the</a:t>
            </a:r>
          </a:p>
          <a:p>
            <a:pPr algn="l">
              <a:lnSpc>
                <a:spcPct val="150000"/>
              </a:lnSpc>
              <a:spcBef>
                <a:spcPts val="0"/>
              </a:spcBef>
              <a:spcAft>
                <a:spcPts val="0"/>
              </a:spcAft>
            </a:pPr>
            <a:r>
              <a:rPr kumimoji="0" lang="en-US" altLang="ko-KR" sz="1400" b="1" dirty="0" smtClean="0">
                <a:effectLst/>
                <a:latin typeface="맑은 고딕" panose="020B0503020000020004" pitchFamily="50" charset="-127"/>
                <a:ea typeface="맑은 고딕" panose="020B0503020000020004" pitchFamily="50" charset="-127"/>
              </a:rPr>
              <a:t>Respond which is from Dom-0 via I/O-ring</a:t>
            </a:r>
            <a:endParaRPr kumimoji="0" lang="en-US" altLang="ko-KR" sz="1400" b="1" dirty="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en-US" altLang="ko-KR" sz="1400" b="1" dirty="0" smtClean="0">
              <a:effectLst/>
              <a:latin typeface="맑은 고딕" panose="020B0503020000020004" pitchFamily="50" charset="-127"/>
              <a:ea typeface="맑은 고딕" panose="020B0503020000020004" pitchFamily="50" charset="-127"/>
            </a:endParaRPr>
          </a:p>
          <a:p>
            <a:pPr marL="285750" indent="-285750" algn="l">
              <a:lnSpc>
                <a:spcPct val="150000"/>
              </a:lnSpc>
              <a:spcBef>
                <a:spcPts val="0"/>
              </a:spcBef>
              <a:spcAft>
                <a:spcPts val="0"/>
              </a:spcAft>
              <a:buFont typeface="Wingdings" panose="05000000000000000000" pitchFamily="2" charset="2"/>
              <a:buChar char="§"/>
            </a:pPr>
            <a:endParaRPr kumimoji="0" lang="ko-KR" altLang="en-US" sz="1400" b="1" dirty="0">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564748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24</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dirty="0">
                <a:solidFill>
                  <a:schemeClr val="tx1"/>
                </a:solidFill>
                <a:effectLst/>
                <a:latin typeface="맑은 고딕" panose="020B0503020000020004" pitchFamily="50" charset="-127"/>
                <a:ea typeface="맑은 고딕" panose="020B0503020000020004" pitchFamily="50" charset="-127"/>
              </a:rPr>
              <a:t>2. </a:t>
            </a:r>
            <a:r>
              <a:rPr lang="en-US" altLang="ko-KR" sz="2000" b="1" dirty="0" smtClean="0">
                <a:solidFill>
                  <a:schemeClr val="tx1"/>
                </a:solidFill>
                <a:effectLst/>
                <a:latin typeface="맑은 고딕" panose="020B0503020000020004" pitchFamily="50" charset="-127"/>
                <a:ea typeface="맑은 고딕" panose="020B0503020000020004" pitchFamily="50" charset="-127"/>
              </a:rPr>
              <a:t>XEN – I/O ring</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pic>
        <p:nvPicPr>
          <p:cNvPr id="2" name="그림 1"/>
          <p:cNvPicPr>
            <a:picLocks noChangeAspect="1"/>
          </p:cNvPicPr>
          <p:nvPr/>
        </p:nvPicPr>
        <p:blipFill>
          <a:blip r:embed="rId2"/>
          <a:stretch>
            <a:fillRect/>
          </a:stretch>
        </p:blipFill>
        <p:spPr>
          <a:xfrm>
            <a:off x="2037593" y="1496056"/>
            <a:ext cx="4992344" cy="3106223"/>
          </a:xfrm>
          <a:prstGeom prst="rect">
            <a:avLst/>
          </a:prstGeom>
        </p:spPr>
      </p:pic>
    </p:spTree>
    <p:extLst>
      <p:ext uri="{BB962C8B-B14F-4D97-AF65-F5344CB8AC3E}">
        <p14:creationId xmlns:p14="http://schemas.microsoft.com/office/powerpoint/2010/main" val="677178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25</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dirty="0">
                <a:solidFill>
                  <a:schemeClr val="tx1"/>
                </a:solidFill>
                <a:effectLst/>
                <a:latin typeface="맑은 고딕" panose="020B0503020000020004" pitchFamily="50" charset="-127"/>
                <a:ea typeface="맑은 고딕" panose="020B0503020000020004" pitchFamily="50" charset="-127"/>
              </a:rPr>
              <a:t>2. </a:t>
            </a:r>
            <a:r>
              <a:rPr lang="en-US" altLang="ko-KR" sz="2000" b="1" dirty="0" smtClean="0">
                <a:solidFill>
                  <a:schemeClr val="tx1"/>
                </a:solidFill>
                <a:effectLst/>
                <a:latin typeface="맑은 고딕" panose="020B0503020000020004" pitchFamily="50" charset="-127"/>
                <a:ea typeface="맑은 고딕" panose="020B0503020000020004" pitchFamily="50" charset="-127"/>
              </a:rPr>
              <a:t>XEN – PERFORMANCE</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pic>
        <p:nvPicPr>
          <p:cNvPr id="2" name="그림 1"/>
          <p:cNvPicPr>
            <a:picLocks noChangeAspect="1"/>
          </p:cNvPicPr>
          <p:nvPr/>
        </p:nvPicPr>
        <p:blipFill>
          <a:blip r:embed="rId2"/>
          <a:stretch>
            <a:fillRect/>
          </a:stretch>
        </p:blipFill>
        <p:spPr>
          <a:xfrm>
            <a:off x="245426" y="1353162"/>
            <a:ext cx="4140785" cy="2253637"/>
          </a:xfrm>
          <a:prstGeom prst="rect">
            <a:avLst/>
          </a:prstGeom>
        </p:spPr>
      </p:pic>
      <p:pic>
        <p:nvPicPr>
          <p:cNvPr id="3" name="그림 2"/>
          <p:cNvPicPr>
            <a:picLocks noChangeAspect="1"/>
          </p:cNvPicPr>
          <p:nvPr/>
        </p:nvPicPr>
        <p:blipFill>
          <a:blip r:embed="rId3"/>
          <a:stretch>
            <a:fillRect/>
          </a:stretch>
        </p:blipFill>
        <p:spPr>
          <a:xfrm>
            <a:off x="4785360" y="1353162"/>
            <a:ext cx="4057163" cy="2253637"/>
          </a:xfrm>
          <a:prstGeom prst="rect">
            <a:avLst/>
          </a:prstGeom>
        </p:spPr>
      </p:pic>
      <p:pic>
        <p:nvPicPr>
          <p:cNvPr id="8" name="그림 7"/>
          <p:cNvPicPr>
            <a:picLocks noChangeAspect="1"/>
          </p:cNvPicPr>
          <p:nvPr/>
        </p:nvPicPr>
        <p:blipFill>
          <a:blip r:embed="rId4"/>
          <a:stretch>
            <a:fillRect/>
          </a:stretch>
        </p:blipFill>
        <p:spPr>
          <a:xfrm>
            <a:off x="245425" y="3887390"/>
            <a:ext cx="4140785" cy="2218770"/>
          </a:xfrm>
          <a:prstGeom prst="rect">
            <a:avLst/>
          </a:prstGeom>
        </p:spPr>
      </p:pic>
      <p:pic>
        <p:nvPicPr>
          <p:cNvPr id="9" name="그림 8"/>
          <p:cNvPicPr>
            <a:picLocks noChangeAspect="1"/>
          </p:cNvPicPr>
          <p:nvPr/>
        </p:nvPicPr>
        <p:blipFill>
          <a:blip r:embed="rId5"/>
          <a:stretch>
            <a:fillRect/>
          </a:stretch>
        </p:blipFill>
        <p:spPr>
          <a:xfrm>
            <a:off x="4785361" y="3887390"/>
            <a:ext cx="4057164" cy="2218770"/>
          </a:xfrm>
          <a:prstGeom prst="rect">
            <a:avLst/>
          </a:prstGeom>
        </p:spPr>
      </p:pic>
    </p:spTree>
    <p:extLst>
      <p:ext uri="{BB962C8B-B14F-4D97-AF65-F5344CB8AC3E}">
        <p14:creationId xmlns:p14="http://schemas.microsoft.com/office/powerpoint/2010/main" val="741169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26</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8"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smtClean="0">
                <a:solidFill>
                  <a:schemeClr val="tx1"/>
                </a:solidFill>
                <a:effectLst/>
                <a:latin typeface="맑은 고딕" panose="020B0503020000020004" pitchFamily="50" charset="-127"/>
                <a:ea typeface="맑은 고딕" panose="020B0503020000020004" pitchFamily="50" charset="-127"/>
              </a:rPr>
              <a:t>2. XEN - Installation</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
        <p:nvSpPr>
          <p:cNvPr id="9" name="TextBox 8"/>
          <p:cNvSpPr txBox="1"/>
          <p:nvPr/>
        </p:nvSpPr>
        <p:spPr>
          <a:xfrm>
            <a:off x="161154" y="1168427"/>
            <a:ext cx="8922333" cy="5801588"/>
          </a:xfrm>
          <a:prstGeom prst="rect">
            <a:avLst/>
          </a:prstGeom>
          <a:noFill/>
        </p:spPr>
        <p:txBody>
          <a:bodyPr wrap="square" rtlCol="0">
            <a:spAutoFit/>
          </a:bodyPr>
          <a:lstStyle/>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[XEN INSTALLATION]</a:t>
            </a:r>
          </a:p>
          <a:p>
            <a:pPr algn="l">
              <a:lnSpc>
                <a:spcPct val="150000"/>
              </a:lnSpc>
              <a:spcBef>
                <a:spcPts val="0"/>
              </a:spcBef>
              <a:spcAft>
                <a:spcPts val="0"/>
              </a:spcAft>
            </a:pPr>
            <a:r>
              <a:rPr lang="en-US" altLang="ko-KR" sz="1400" i="1" dirty="0" smtClean="0">
                <a:effectLst/>
                <a:latin typeface="맑은 고딕" panose="020B0503020000020004" pitchFamily="50" charset="-127"/>
                <a:ea typeface="맑은 고딕" panose="020B0503020000020004" pitchFamily="50" charset="-127"/>
              </a:rPr>
              <a:t>$</a:t>
            </a:r>
            <a:r>
              <a:rPr lang="en-US" altLang="ko-KR" sz="1400" i="1" dirty="0" err="1" smtClean="0">
                <a:effectLst/>
                <a:latin typeface="맑은 고딕" panose="020B0503020000020004" pitchFamily="50" charset="-127"/>
                <a:ea typeface="맑은 고딕" panose="020B0503020000020004" pitchFamily="50" charset="-127"/>
              </a:rPr>
              <a:t>sudo</a:t>
            </a:r>
            <a:r>
              <a:rPr lang="en-US" altLang="ko-KR" sz="1400" i="1" dirty="0" smtClean="0">
                <a:effectLst/>
                <a:latin typeface="맑은 고딕" panose="020B0503020000020004" pitchFamily="50" charset="-127"/>
                <a:ea typeface="맑은 고딕" panose="020B0503020000020004" pitchFamily="50" charset="-127"/>
              </a:rPr>
              <a:t> –s</a:t>
            </a:r>
          </a:p>
          <a:p>
            <a:pPr algn="l">
              <a:lnSpc>
                <a:spcPct val="150000"/>
              </a:lnSpc>
              <a:spcBef>
                <a:spcPts val="0"/>
              </a:spcBef>
              <a:spcAft>
                <a:spcPts val="0"/>
              </a:spcAft>
            </a:pPr>
            <a:r>
              <a:rPr lang="en-US" altLang="ko-KR" sz="1400" i="1" dirty="0" smtClean="0">
                <a:effectLst/>
                <a:latin typeface="맑은 고딕" panose="020B0503020000020004" pitchFamily="50" charset="-127"/>
                <a:ea typeface="맑은 고딕" panose="020B0503020000020004" pitchFamily="50" charset="-127"/>
              </a:rPr>
              <a:t>#apt-get install xen-hypervisor-4.6-amd64</a:t>
            </a:r>
          </a:p>
          <a:p>
            <a:pPr algn="l">
              <a:lnSpc>
                <a:spcPct val="150000"/>
              </a:lnSpc>
              <a:spcBef>
                <a:spcPts val="0"/>
              </a:spcBef>
              <a:spcAft>
                <a:spcPts val="0"/>
              </a:spcAft>
            </a:pPr>
            <a:r>
              <a:rPr lang="en-US" altLang="ko-KR" sz="1400" i="1" dirty="0" smtClean="0">
                <a:effectLst/>
                <a:latin typeface="맑은 고딕" panose="020B0503020000020004" pitchFamily="50" charset="-127"/>
                <a:ea typeface="맑은 고딕" panose="020B0503020000020004" pitchFamily="50" charset="-127"/>
              </a:rPr>
              <a:t>#reboot</a:t>
            </a:r>
          </a:p>
          <a:p>
            <a:pPr algn="l">
              <a:lnSpc>
                <a:spcPct val="150000"/>
              </a:lnSpc>
              <a:spcBef>
                <a:spcPts val="0"/>
              </a:spcBef>
              <a:spcAft>
                <a:spcPts val="0"/>
              </a:spcAft>
            </a:pPr>
            <a:r>
              <a:rPr lang="en-US" altLang="ko-KR" sz="1400" i="1" dirty="0" smtClean="0">
                <a:effectLst/>
                <a:latin typeface="맑은 고딕" panose="020B0503020000020004" pitchFamily="50" charset="-127"/>
                <a:ea typeface="맑은 고딕" panose="020B0503020000020004" pitchFamily="50" charset="-127"/>
              </a:rPr>
              <a:t>#apt-get install </a:t>
            </a:r>
            <a:r>
              <a:rPr lang="en-US" altLang="ko-KR" sz="1400" i="1" dirty="0" err="1" smtClean="0">
                <a:effectLst/>
                <a:latin typeface="맑은 고딕" panose="020B0503020000020004" pitchFamily="50" charset="-127"/>
                <a:ea typeface="맑은 고딕" panose="020B0503020000020004" pitchFamily="50" charset="-127"/>
              </a:rPr>
              <a:t>virt</a:t>
            </a:r>
            <a:r>
              <a:rPr lang="en-US" altLang="ko-KR" sz="1400" i="1" dirty="0" smtClean="0">
                <a:effectLst/>
                <a:latin typeface="맑은 고딕" panose="020B0503020000020004" pitchFamily="50" charset="-127"/>
                <a:ea typeface="맑은 고딕" panose="020B0503020000020004" pitchFamily="50" charset="-127"/>
              </a:rPr>
              <a:t>-manager</a:t>
            </a:r>
          </a:p>
          <a:p>
            <a:pPr algn="l">
              <a:lnSpc>
                <a:spcPct val="150000"/>
              </a:lnSpc>
              <a:spcBef>
                <a:spcPts val="0"/>
              </a:spcBef>
              <a:spcAft>
                <a:spcPts val="0"/>
              </a:spcAft>
            </a:pPr>
            <a:r>
              <a:rPr lang="en-US" altLang="ko-KR" sz="1400" i="1" dirty="0" smtClean="0">
                <a:effectLst/>
                <a:latin typeface="맑은 고딕" panose="020B0503020000020004" pitchFamily="50" charset="-127"/>
                <a:ea typeface="맑은 고딕" panose="020B0503020000020004" pitchFamily="50" charset="-127"/>
              </a:rPr>
              <a:t>#reboot</a:t>
            </a:r>
            <a:endParaRPr lang="en-US" altLang="ko-KR" sz="1400"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a:t>
            </a:r>
            <a:r>
              <a:rPr lang="en-US" altLang="ko-KR" sz="1400" b="1" dirty="0">
                <a:effectLst/>
                <a:latin typeface="맑은 고딕" panose="020B0503020000020004" pitchFamily="50" charset="-127"/>
                <a:ea typeface="맑은 고딕" panose="020B0503020000020004" pitchFamily="50" charset="-127"/>
              </a:rPr>
              <a:t>work directory]</a:t>
            </a:r>
          </a:p>
          <a:p>
            <a:pPr algn="l">
              <a:lnSpc>
                <a:spcPct val="150000"/>
              </a:lnSpc>
              <a:spcBef>
                <a:spcPts val="0"/>
              </a:spcBef>
              <a:spcAft>
                <a:spcPts val="0"/>
              </a:spcAft>
            </a:pPr>
            <a:r>
              <a:rPr lang="en-US" altLang="ko-KR" sz="1400" dirty="0">
                <a:effectLst/>
                <a:latin typeface="맑은 고딕" panose="020B0503020000020004" pitchFamily="50" charset="-127"/>
                <a:ea typeface="맑은 고딕" panose="020B0503020000020004" pitchFamily="50" charset="-127"/>
              </a:rPr>
              <a:t>/</a:t>
            </a:r>
            <a:r>
              <a:rPr lang="en-US" altLang="ko-KR" sz="1400" dirty="0" err="1">
                <a:effectLst/>
                <a:latin typeface="맑은 고딕" panose="020B0503020000020004" pitchFamily="50" charset="-127"/>
                <a:ea typeface="맑은 고딕" panose="020B0503020000020004" pitchFamily="50" charset="-127"/>
              </a:rPr>
              <a:t>etc</a:t>
            </a:r>
            <a:r>
              <a:rPr lang="en-US" altLang="ko-KR" sz="1400" dirty="0">
                <a:effectLst/>
                <a:latin typeface="맑은 고딕" panose="020B0503020000020004" pitchFamily="50" charset="-127"/>
                <a:ea typeface="맑은 고딕" panose="020B0503020000020004" pitchFamily="50" charset="-127"/>
              </a:rPr>
              <a:t>/</a:t>
            </a:r>
            <a:r>
              <a:rPr lang="en-US" altLang="ko-KR" sz="1400" dirty="0" err="1">
                <a:effectLst/>
                <a:latin typeface="맑은 고딕" panose="020B0503020000020004" pitchFamily="50" charset="-127"/>
                <a:ea typeface="맑은 고딕" panose="020B0503020000020004" pitchFamily="50" charset="-127"/>
              </a:rPr>
              <a:t>xen</a:t>
            </a:r>
            <a:r>
              <a:rPr lang="en-US" altLang="ko-KR" sz="1400" dirty="0">
                <a:effectLst/>
                <a:latin typeface="맑은 고딕" panose="020B0503020000020004" pitchFamily="50" charset="-127"/>
                <a:ea typeface="맑은 고딕" panose="020B0503020000020004" pitchFamily="50" charset="-127"/>
              </a:rPr>
              <a:t>/</a:t>
            </a:r>
          </a:p>
          <a:p>
            <a:pPr algn="l">
              <a:lnSpc>
                <a:spcPct val="150000"/>
              </a:lnSpc>
              <a:spcBef>
                <a:spcPts val="0"/>
              </a:spcBef>
              <a:spcAft>
                <a:spcPts val="0"/>
              </a:spcAft>
            </a:pPr>
            <a:endParaRPr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[check]</a:t>
            </a:r>
          </a:p>
          <a:p>
            <a:pPr algn="l">
              <a:lnSpc>
                <a:spcPct val="150000"/>
              </a:lnSpc>
              <a:spcBef>
                <a:spcPts val="0"/>
              </a:spcBef>
              <a:spcAft>
                <a:spcPts val="0"/>
              </a:spcAft>
            </a:pPr>
            <a:r>
              <a:rPr lang="en-US" altLang="ko-KR" sz="1400" i="1" dirty="0" smtClean="0">
                <a:effectLst/>
                <a:latin typeface="맑은 고딕" panose="020B0503020000020004" pitchFamily="50" charset="-127"/>
                <a:ea typeface="맑은 고딕" panose="020B0503020000020004" pitchFamily="50" charset="-127"/>
              </a:rPr>
              <a:t>#xl info</a:t>
            </a:r>
          </a:p>
          <a:p>
            <a:pPr algn="l">
              <a:lnSpc>
                <a:spcPct val="150000"/>
              </a:lnSpc>
              <a:spcBef>
                <a:spcPts val="0"/>
              </a:spcBef>
              <a:spcAft>
                <a:spcPts val="0"/>
              </a:spcAft>
            </a:pPr>
            <a:r>
              <a:rPr lang="en-US" altLang="ko-KR" sz="1400" i="1" dirty="0" smtClean="0">
                <a:effectLst/>
                <a:latin typeface="맑은 고딕" panose="020B0503020000020004" pitchFamily="50" charset="-127"/>
                <a:ea typeface="맑은 고딕" panose="020B0503020000020004" pitchFamily="50" charset="-127"/>
              </a:rPr>
              <a:t>#</a:t>
            </a:r>
            <a:r>
              <a:rPr lang="en-US" altLang="ko-KR" sz="1400" i="1" dirty="0" err="1" smtClean="0">
                <a:effectLst/>
                <a:latin typeface="맑은 고딕" panose="020B0503020000020004" pitchFamily="50" charset="-127"/>
                <a:ea typeface="맑은 고딕" panose="020B0503020000020004" pitchFamily="50" charset="-127"/>
              </a:rPr>
              <a:t>xentop</a:t>
            </a:r>
            <a:endParaRPr lang="en-US" altLang="ko-KR" sz="1400" i="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400"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400"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400" dirty="0">
              <a:effectLst/>
              <a:latin typeface="맑은 고딕" panose="020B0503020000020004" pitchFamily="50" charset="-127"/>
              <a:ea typeface="맑은 고딕" panose="020B0503020000020004" pitchFamily="50" charset="-127"/>
            </a:endParaRPr>
          </a:p>
          <a:p>
            <a:pPr marL="285750" indent="-285750" algn="l">
              <a:lnSpc>
                <a:spcPct val="250000"/>
              </a:lnSpc>
              <a:spcBef>
                <a:spcPts val="0"/>
              </a:spcBef>
              <a:spcAft>
                <a:spcPts val="0"/>
              </a:spcAft>
              <a:buFont typeface="Wingdings" panose="05000000000000000000" pitchFamily="2" charset="2"/>
              <a:buChar char="§"/>
            </a:pPr>
            <a:endParaRPr lang="ko-KR" altLang="en-US" sz="1400" dirty="0">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887189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27</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8"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smtClean="0">
                <a:solidFill>
                  <a:schemeClr val="tx1"/>
                </a:solidFill>
                <a:effectLst/>
                <a:latin typeface="맑은 고딕" panose="020B0503020000020004" pitchFamily="50" charset="-127"/>
                <a:ea typeface="맑은 고딕" panose="020B0503020000020004" pitchFamily="50" charset="-127"/>
              </a:rPr>
              <a:t>2. XEN – Para Virtual Machine(PVM)</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
        <p:nvSpPr>
          <p:cNvPr id="9" name="TextBox 8"/>
          <p:cNvSpPr txBox="1"/>
          <p:nvPr/>
        </p:nvSpPr>
        <p:spPr>
          <a:xfrm>
            <a:off x="161154" y="1168427"/>
            <a:ext cx="8922333" cy="6232475"/>
          </a:xfrm>
          <a:prstGeom prst="rect">
            <a:avLst/>
          </a:prstGeom>
          <a:noFill/>
        </p:spPr>
        <p:txBody>
          <a:bodyPr wrap="square" rtlCol="0">
            <a:spAutoFit/>
          </a:bodyPr>
          <a:lstStyle/>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Para-Virtualization needs to modify the </a:t>
            </a:r>
            <a:r>
              <a:rPr lang="en-US" altLang="ko-KR" sz="1400" b="1" dirty="0" err="1" smtClean="0">
                <a:effectLst/>
                <a:latin typeface="맑은 고딕" panose="020B0503020000020004" pitchFamily="50" charset="-127"/>
                <a:ea typeface="맑은 고딕" panose="020B0503020000020004" pitchFamily="50" charset="-127"/>
              </a:rPr>
              <a:t>guestOS</a:t>
            </a:r>
            <a:r>
              <a:rPr lang="en-US" altLang="ko-KR" sz="1400" b="1" dirty="0" smtClean="0">
                <a:effectLst/>
                <a:latin typeface="맑은 고딕" panose="020B0503020000020004" pitchFamily="50" charset="-127"/>
                <a:ea typeface="맑은 고딕" panose="020B0503020000020004" pitchFamily="50" charset="-127"/>
              </a:rPr>
              <a:t>.</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We need 4 file below.</a:t>
            </a:r>
          </a:p>
          <a:p>
            <a:pPr marL="342900" indent="-342900" algn="l">
              <a:lnSpc>
                <a:spcPct val="150000"/>
              </a:lnSpc>
              <a:spcBef>
                <a:spcPts val="0"/>
              </a:spcBef>
              <a:spcAft>
                <a:spcPts val="0"/>
              </a:spcAft>
              <a:buAutoNum type="arabicPeriod"/>
            </a:pPr>
            <a:r>
              <a:rPr lang="en-US" altLang="ko-KR" sz="1400" b="1" dirty="0" smtClean="0">
                <a:effectLst/>
                <a:latin typeface="맑은 고딕" panose="020B0503020000020004" pitchFamily="50" charset="-127"/>
                <a:ea typeface="맑은 고딕" panose="020B0503020000020004" pitchFamily="50" charset="-127"/>
              </a:rPr>
              <a:t>Linux kernel binary file 2. RAM disk file 3. VM configuration file 4. VM storage file</a:t>
            </a:r>
          </a:p>
          <a:p>
            <a:pPr algn="l">
              <a:lnSpc>
                <a:spcPct val="150000"/>
              </a:lnSpc>
              <a:spcBef>
                <a:spcPts val="0"/>
              </a:spcBef>
              <a:spcAft>
                <a:spcPts val="0"/>
              </a:spcAft>
            </a:pPr>
            <a:endParaRPr lang="en-US" altLang="ko-KR" sz="1400"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dirty="0" smtClean="0">
                <a:effectLst/>
                <a:latin typeface="맑은 고딕" panose="020B0503020000020004" pitchFamily="50" charset="-127"/>
                <a:ea typeface="맑은 고딕" panose="020B0503020000020004" pitchFamily="50" charset="-127"/>
              </a:rPr>
              <a:t>[Para-Virtual Machine set up]</a:t>
            </a: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1. Make the directory which is store the </a:t>
            </a:r>
            <a:r>
              <a:rPr lang="en-US" altLang="ko-KR" sz="1400" b="1" dirty="0" err="1" smtClean="0">
                <a:effectLst/>
                <a:latin typeface="맑은 고딕" panose="020B0503020000020004" pitchFamily="50" charset="-127"/>
                <a:ea typeface="맑은 고딕" panose="020B0503020000020004" pitchFamily="50" charset="-127"/>
              </a:rPr>
              <a:t>linux</a:t>
            </a:r>
            <a:r>
              <a:rPr lang="en-US" altLang="ko-KR" sz="1400" b="1" dirty="0" smtClean="0">
                <a:effectLst/>
                <a:latin typeface="맑은 고딕" panose="020B0503020000020004" pitchFamily="50" charset="-127"/>
                <a:ea typeface="맑은 고딕" panose="020B0503020000020004" pitchFamily="50" charset="-127"/>
              </a:rPr>
              <a:t> kernel, RAM disk file.</a:t>
            </a:r>
            <a:endParaRPr lang="en-US" altLang="ko-KR" sz="14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i="1" dirty="0" smtClean="0">
                <a:effectLst/>
                <a:latin typeface="맑은 고딕" panose="020B0503020000020004" pitchFamily="50" charset="-127"/>
                <a:ea typeface="맑은 고딕" panose="020B0503020000020004" pitchFamily="50" charset="-127"/>
              </a:rPr>
              <a:t># </a:t>
            </a:r>
            <a:r>
              <a:rPr lang="en-US" altLang="ko-KR" sz="1400" i="1" dirty="0" err="1">
                <a:effectLst/>
                <a:latin typeface="맑은 고딕" panose="020B0503020000020004" pitchFamily="50" charset="-127"/>
                <a:ea typeface="맑은 고딕" panose="020B0503020000020004" pitchFamily="50" charset="-127"/>
              </a:rPr>
              <a:t>sudo</a:t>
            </a:r>
            <a:r>
              <a:rPr lang="en-US" altLang="ko-KR" sz="1400" i="1" dirty="0">
                <a:effectLst/>
                <a:latin typeface="맑은 고딕" panose="020B0503020000020004" pitchFamily="50" charset="-127"/>
                <a:ea typeface="맑은 고딕" panose="020B0503020000020004" pitchFamily="50" charset="-127"/>
              </a:rPr>
              <a:t> </a:t>
            </a:r>
            <a:r>
              <a:rPr lang="en-US" altLang="ko-KR" sz="1400" i="1" dirty="0" err="1">
                <a:effectLst/>
                <a:latin typeface="맑은 고딕" panose="020B0503020000020004" pitchFamily="50" charset="-127"/>
                <a:ea typeface="맑은 고딕" panose="020B0503020000020004" pitchFamily="50" charset="-127"/>
              </a:rPr>
              <a:t>mkdir</a:t>
            </a:r>
            <a:r>
              <a:rPr lang="en-US" altLang="ko-KR" sz="1400" i="1" dirty="0">
                <a:effectLst/>
                <a:latin typeface="맑은 고딕" panose="020B0503020000020004" pitchFamily="50" charset="-127"/>
                <a:ea typeface="맑은 고딕" panose="020B0503020000020004" pitchFamily="50" charset="-127"/>
              </a:rPr>
              <a:t> -p /</a:t>
            </a:r>
            <a:r>
              <a:rPr lang="en-US" altLang="ko-KR" sz="1400" i="1" dirty="0" err="1" smtClean="0">
                <a:effectLst/>
                <a:latin typeface="맑은 고딕" panose="020B0503020000020004" pitchFamily="50" charset="-127"/>
                <a:ea typeface="맑은 고딕" panose="020B0503020000020004" pitchFamily="50" charset="-127"/>
              </a:rPr>
              <a:t>var</a:t>
            </a:r>
            <a:r>
              <a:rPr lang="en-US" altLang="ko-KR" sz="1400" i="1" dirty="0" smtClean="0">
                <a:effectLst/>
                <a:latin typeface="맑은 고딕" panose="020B0503020000020004" pitchFamily="50" charset="-127"/>
                <a:ea typeface="맑은 고딕" panose="020B0503020000020004" pitchFamily="50" charset="-127"/>
              </a:rPr>
              <a:t>/lib/</a:t>
            </a:r>
            <a:r>
              <a:rPr lang="en-US" altLang="ko-KR" sz="1400" i="1" dirty="0" err="1" smtClean="0">
                <a:effectLst/>
                <a:latin typeface="맑은 고딕" panose="020B0503020000020004" pitchFamily="50" charset="-127"/>
                <a:ea typeface="맑은 고딕" panose="020B0503020000020004" pitchFamily="50" charset="-127"/>
              </a:rPr>
              <a:t>xen</a:t>
            </a:r>
            <a:r>
              <a:rPr lang="en-US" altLang="ko-KR" sz="1400" i="1" dirty="0" smtClean="0">
                <a:effectLst/>
                <a:latin typeface="맑은 고딕" panose="020B0503020000020004" pitchFamily="50" charset="-127"/>
                <a:ea typeface="맑은 고딕" panose="020B0503020000020004" pitchFamily="50" charset="-127"/>
              </a:rPr>
              <a:t>/images/</a:t>
            </a:r>
            <a:r>
              <a:rPr lang="en-US" altLang="ko-KR" sz="1400" i="1" dirty="0" err="1" smtClean="0">
                <a:effectLst/>
                <a:latin typeface="맑은 고딕" panose="020B0503020000020004" pitchFamily="50" charset="-127"/>
                <a:ea typeface="맑은 고딕" panose="020B0503020000020004" pitchFamily="50" charset="-127"/>
              </a:rPr>
              <a:t>ubuntu-netboot</a:t>
            </a:r>
            <a:r>
              <a:rPr lang="en-US" altLang="ko-KR" sz="1400" i="1" dirty="0" smtClean="0">
                <a:effectLst/>
                <a:latin typeface="맑은 고딕" panose="020B0503020000020004" pitchFamily="50" charset="-127"/>
                <a:ea typeface="맑은 고딕" panose="020B0503020000020004" pitchFamily="50" charset="-127"/>
              </a:rPr>
              <a:t>/trusty14LTS</a:t>
            </a:r>
          </a:p>
          <a:p>
            <a:pPr algn="l">
              <a:lnSpc>
                <a:spcPct val="150000"/>
              </a:lnSpc>
              <a:spcBef>
                <a:spcPts val="0"/>
              </a:spcBef>
              <a:spcAft>
                <a:spcPts val="0"/>
              </a:spcAft>
            </a:pPr>
            <a:r>
              <a:rPr lang="en-US" altLang="ko-KR" sz="1400" i="1" dirty="0">
                <a:effectLst/>
                <a:latin typeface="맑은 고딕" panose="020B0503020000020004" pitchFamily="50" charset="-127"/>
                <a:ea typeface="맑은 고딕" panose="020B0503020000020004" pitchFamily="50" charset="-127"/>
              </a:rPr>
              <a:t># cd /</a:t>
            </a:r>
            <a:r>
              <a:rPr lang="en-US" altLang="ko-KR" sz="1400" i="1" dirty="0" err="1" smtClean="0">
                <a:effectLst/>
                <a:latin typeface="맑은 고딕" panose="020B0503020000020004" pitchFamily="50" charset="-127"/>
                <a:ea typeface="맑은 고딕" panose="020B0503020000020004" pitchFamily="50" charset="-127"/>
              </a:rPr>
              <a:t>var</a:t>
            </a:r>
            <a:r>
              <a:rPr lang="en-US" altLang="ko-KR" sz="1400" i="1" dirty="0" smtClean="0">
                <a:effectLst/>
                <a:latin typeface="맑은 고딕" panose="020B0503020000020004" pitchFamily="50" charset="-127"/>
                <a:ea typeface="맑은 고딕" panose="020B0503020000020004" pitchFamily="50" charset="-127"/>
              </a:rPr>
              <a:t>/lib/</a:t>
            </a:r>
            <a:r>
              <a:rPr lang="en-US" altLang="ko-KR" sz="1400" i="1" dirty="0" err="1" smtClean="0">
                <a:effectLst/>
                <a:latin typeface="맑은 고딕" panose="020B0503020000020004" pitchFamily="50" charset="-127"/>
                <a:ea typeface="맑은 고딕" panose="020B0503020000020004" pitchFamily="50" charset="-127"/>
              </a:rPr>
              <a:t>xen</a:t>
            </a:r>
            <a:r>
              <a:rPr lang="en-US" altLang="ko-KR" sz="1400" i="1" dirty="0" smtClean="0">
                <a:effectLst/>
                <a:latin typeface="맑은 고딕" panose="020B0503020000020004" pitchFamily="50" charset="-127"/>
                <a:ea typeface="맑은 고딕" panose="020B0503020000020004" pitchFamily="50" charset="-127"/>
              </a:rPr>
              <a:t>/images/</a:t>
            </a:r>
            <a:r>
              <a:rPr lang="en-US" altLang="ko-KR" sz="1400" i="1" dirty="0" err="1" smtClean="0">
                <a:effectLst/>
                <a:latin typeface="맑은 고딕" panose="020B0503020000020004" pitchFamily="50" charset="-127"/>
                <a:ea typeface="맑은 고딕" panose="020B0503020000020004" pitchFamily="50" charset="-127"/>
              </a:rPr>
              <a:t>ubuntu-netboot</a:t>
            </a:r>
            <a:r>
              <a:rPr lang="en-US" altLang="ko-KR" sz="1400" i="1" dirty="0" smtClean="0">
                <a:effectLst/>
                <a:latin typeface="맑은 고딕" panose="020B0503020000020004" pitchFamily="50" charset="-127"/>
                <a:ea typeface="맑은 고딕" panose="020B0503020000020004" pitchFamily="50" charset="-127"/>
              </a:rPr>
              <a:t>/trusty14LTS</a:t>
            </a:r>
          </a:p>
          <a:p>
            <a:pPr algn="l">
              <a:lnSpc>
                <a:spcPct val="150000"/>
              </a:lnSpc>
              <a:spcBef>
                <a:spcPts val="0"/>
              </a:spcBef>
              <a:spcAft>
                <a:spcPts val="0"/>
              </a:spcAft>
            </a:pPr>
            <a:endParaRPr lang="en-US" altLang="ko-KR" sz="1400"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2. </a:t>
            </a:r>
            <a:r>
              <a:rPr lang="en-US" altLang="ko-KR" sz="1400" b="1" dirty="0">
                <a:effectLst/>
                <a:latin typeface="맑은 고딕" panose="020B0503020000020004" pitchFamily="50" charset="-127"/>
                <a:ea typeface="맑은 고딕" panose="020B0503020000020004" pitchFamily="50" charset="-127"/>
              </a:rPr>
              <a:t>Use Linux kernel, RAM disk file which are </a:t>
            </a:r>
            <a:r>
              <a:rPr lang="en-US" altLang="ko-KR" sz="1400" b="1" dirty="0" smtClean="0">
                <a:effectLst/>
                <a:latin typeface="맑은 고딕" panose="020B0503020000020004" pitchFamily="50" charset="-127"/>
                <a:ea typeface="맑은 고딕" panose="020B0503020000020004" pitchFamily="50" charset="-127"/>
              </a:rPr>
              <a:t>offered</a:t>
            </a:r>
            <a:r>
              <a:rPr lang="en-US" altLang="ko-KR" sz="1400" b="1" dirty="0">
                <a:effectLst/>
                <a:latin typeface="맑은 고딕" panose="020B0503020000020004" pitchFamily="50" charset="-127"/>
                <a:ea typeface="맑은 고딕" panose="020B0503020000020004" pitchFamily="50" charset="-127"/>
              </a:rPr>
              <a:t> </a:t>
            </a:r>
            <a:r>
              <a:rPr lang="en-US" altLang="ko-KR" sz="1400" b="1" dirty="0" smtClean="0">
                <a:effectLst/>
                <a:latin typeface="맑은 고딕" panose="020B0503020000020004" pitchFamily="50" charset="-127"/>
                <a:ea typeface="맑은 고딕" panose="020B0503020000020004" pitchFamily="50" charset="-127"/>
              </a:rPr>
              <a:t>by Ubuntu mirror server(we use </a:t>
            </a:r>
            <a:r>
              <a:rPr lang="en-US" altLang="ko-KR" sz="1400" b="1" dirty="0" err="1" smtClean="0">
                <a:effectLst/>
                <a:latin typeface="맑은 고딕" panose="020B0503020000020004" pitchFamily="50" charset="-127"/>
                <a:ea typeface="맑은 고딕" panose="020B0503020000020004" pitchFamily="50" charset="-127"/>
              </a:rPr>
              <a:t>neowiz</a:t>
            </a:r>
            <a:r>
              <a:rPr lang="en-US" altLang="ko-KR" sz="1400" b="1" dirty="0" smtClean="0">
                <a:effectLst/>
                <a:latin typeface="맑은 고딕" panose="020B0503020000020004" pitchFamily="50" charset="-127"/>
                <a:ea typeface="맑은 고딕" panose="020B0503020000020004" pitchFamily="50" charset="-127"/>
              </a:rPr>
              <a:t> </a:t>
            </a:r>
            <a:r>
              <a:rPr lang="en-US" altLang="ko-KR" sz="1400" b="1" dirty="0" err="1" smtClean="0">
                <a:effectLst/>
                <a:latin typeface="맑은 고딕" panose="020B0503020000020004" pitchFamily="50" charset="-127"/>
                <a:ea typeface="맑은 고딕" panose="020B0503020000020004" pitchFamily="50" charset="-127"/>
              </a:rPr>
              <a:t>ubuntu</a:t>
            </a:r>
            <a:r>
              <a:rPr lang="en-US" altLang="ko-KR" sz="1400" b="1" dirty="0" smtClean="0">
                <a:effectLst/>
                <a:latin typeface="맑은 고딕" panose="020B0503020000020004" pitchFamily="50" charset="-127"/>
                <a:ea typeface="맑은 고딕" panose="020B0503020000020004" pitchFamily="50" charset="-127"/>
              </a:rPr>
              <a:t>-mirror server).</a:t>
            </a:r>
            <a:endParaRPr lang="da-DK"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da-DK" altLang="ko-KR" sz="1400" i="1" dirty="0" smtClean="0">
                <a:effectLst/>
                <a:latin typeface="맑은 고딕" panose="020B0503020000020004" pitchFamily="50" charset="-127"/>
                <a:ea typeface="맑은 고딕" panose="020B0503020000020004" pitchFamily="50" charset="-127"/>
              </a:rPr>
              <a:t># </a:t>
            </a:r>
            <a:r>
              <a:rPr lang="da-DK" altLang="ko-KR" sz="1400" i="1" dirty="0">
                <a:effectLst/>
                <a:latin typeface="맑은 고딕" panose="020B0503020000020004" pitchFamily="50" charset="-127"/>
                <a:ea typeface="맑은 고딕" panose="020B0503020000020004" pitchFamily="50" charset="-127"/>
              </a:rPr>
              <a:t>wget http://</a:t>
            </a:r>
            <a:r>
              <a:rPr lang="da-DK" altLang="ko-KR" sz="1400" i="1" dirty="0" smtClean="0">
                <a:effectLst/>
                <a:latin typeface="맑은 고딕" panose="020B0503020000020004" pitchFamily="50" charset="-127"/>
                <a:ea typeface="맑은 고딕" panose="020B0503020000020004" pitchFamily="50" charset="-127"/>
              </a:rPr>
              <a:t>ftp.neowiz.com/ubuntu/ubuntu/dists/trusty/main/installer-amd64/current/images/netboot/xen/vmlinuz</a:t>
            </a:r>
            <a:endParaRPr lang="da-DK" altLang="ko-KR" sz="1400" i="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da-DK" altLang="ko-KR" sz="1400" i="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da-DK" altLang="ko-KR" sz="1400" i="1" dirty="0">
                <a:effectLst/>
                <a:latin typeface="맑은 고딕" panose="020B0503020000020004" pitchFamily="50" charset="-127"/>
                <a:ea typeface="맑은 고딕" panose="020B0503020000020004" pitchFamily="50" charset="-127"/>
              </a:rPr>
              <a:t># wget http://ftp.neowiz.com/ubuntu/ubuntu/dists/trusty/main/installer-amd64/current/images/netboot/xen/initrd.gz</a:t>
            </a:r>
          </a:p>
          <a:p>
            <a:pPr algn="l">
              <a:lnSpc>
                <a:spcPct val="150000"/>
              </a:lnSpc>
              <a:spcBef>
                <a:spcPts val="0"/>
              </a:spcBef>
              <a:spcAft>
                <a:spcPts val="0"/>
              </a:spcAft>
            </a:pPr>
            <a:endParaRPr lang="da-DK" altLang="ko-KR" sz="1400"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400"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400" dirty="0">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905982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28</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8"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smtClean="0">
                <a:solidFill>
                  <a:schemeClr val="tx1"/>
                </a:solidFill>
                <a:effectLst/>
                <a:latin typeface="맑은 고딕" panose="020B0503020000020004" pitchFamily="50" charset="-127"/>
                <a:ea typeface="맑은 고딕" panose="020B0503020000020004" pitchFamily="50" charset="-127"/>
              </a:rPr>
              <a:t>2. XEN – Para Virtual </a:t>
            </a:r>
            <a:r>
              <a:rPr lang="en-US" altLang="ko-KR" sz="2000" b="1" kern="0" dirty="0">
                <a:solidFill>
                  <a:schemeClr val="tx1"/>
                </a:solidFill>
                <a:effectLst/>
                <a:latin typeface="맑은 고딕" panose="020B0503020000020004" pitchFamily="50" charset="-127"/>
                <a:ea typeface="맑은 고딕" panose="020B0503020000020004" pitchFamily="50" charset="-127"/>
              </a:rPr>
              <a:t>Machine(PVM)</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
        <p:nvSpPr>
          <p:cNvPr id="9" name="TextBox 8"/>
          <p:cNvSpPr txBox="1"/>
          <p:nvPr/>
        </p:nvSpPr>
        <p:spPr>
          <a:xfrm>
            <a:off x="161154" y="1168427"/>
            <a:ext cx="8922333" cy="2354491"/>
          </a:xfrm>
          <a:prstGeom prst="rect">
            <a:avLst/>
          </a:prstGeom>
          <a:noFill/>
        </p:spPr>
        <p:txBody>
          <a:bodyPr wrap="square" rtlCol="0">
            <a:spAutoFit/>
          </a:bodyPr>
          <a:lstStyle/>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3. Make the block device which is used by PVM at /</a:t>
            </a:r>
            <a:r>
              <a:rPr lang="en-US" altLang="ko-KR" sz="1400" b="1" dirty="0" err="1" smtClean="0">
                <a:effectLst/>
                <a:latin typeface="맑은 고딕" panose="020B0503020000020004" pitchFamily="50" charset="-127"/>
                <a:ea typeface="맑은 고딕" panose="020B0503020000020004" pitchFamily="50" charset="-127"/>
              </a:rPr>
              <a:t>etc</a:t>
            </a:r>
            <a:r>
              <a:rPr lang="en-US" altLang="ko-KR" sz="1400" b="1" dirty="0" smtClean="0">
                <a:effectLst/>
                <a:latin typeface="맑은 고딕" panose="020B0503020000020004" pitchFamily="50" charset="-127"/>
                <a:ea typeface="맑은 고딕" panose="020B0503020000020004" pitchFamily="50" charset="-127"/>
              </a:rPr>
              <a:t>/</a:t>
            </a:r>
            <a:r>
              <a:rPr lang="en-US" altLang="ko-KR" sz="1400" b="1" dirty="0" err="1" smtClean="0">
                <a:effectLst/>
                <a:latin typeface="맑은 고딕" panose="020B0503020000020004" pitchFamily="50" charset="-127"/>
                <a:ea typeface="맑은 고딕" panose="020B0503020000020004" pitchFamily="50" charset="-127"/>
              </a:rPr>
              <a:t>xen</a:t>
            </a:r>
            <a:endParaRPr lang="en-US" altLang="ko-KR" sz="14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400"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da-DK" altLang="ko-KR" sz="1400" i="1" dirty="0">
                <a:effectLst/>
                <a:latin typeface="맑은 고딕" panose="020B0503020000020004" pitchFamily="50" charset="-127"/>
                <a:ea typeface="맑은 고딕" panose="020B0503020000020004" pitchFamily="50" charset="-127"/>
              </a:rPr>
              <a:t># sudo dd if=/dev/zero </a:t>
            </a:r>
            <a:r>
              <a:rPr lang="da-DK" altLang="ko-KR" sz="1400" i="1" dirty="0" smtClean="0">
                <a:effectLst/>
                <a:latin typeface="맑은 고딕" panose="020B0503020000020004" pitchFamily="50" charset="-127"/>
                <a:ea typeface="맑은 고딕" panose="020B0503020000020004" pitchFamily="50" charset="-127"/>
              </a:rPr>
              <a:t>of=</a:t>
            </a:r>
            <a:r>
              <a:rPr lang="en-US" altLang="ko-KR" sz="1400" i="1" dirty="0" smtClean="0">
                <a:effectLst/>
                <a:latin typeface="맑은 고딕" panose="020B0503020000020004" pitchFamily="50" charset="-127"/>
                <a:ea typeface="맑은 고딕" panose="020B0503020000020004" pitchFamily="50" charset="-127"/>
              </a:rPr>
              <a:t>pvm1.</a:t>
            </a:r>
            <a:r>
              <a:rPr lang="da-DK" altLang="ko-KR" sz="1400" i="1" dirty="0" smtClean="0">
                <a:effectLst/>
                <a:latin typeface="맑은 고딕" panose="020B0503020000020004" pitchFamily="50" charset="-127"/>
                <a:ea typeface="맑은 고딕" panose="020B0503020000020004" pitchFamily="50" charset="-127"/>
              </a:rPr>
              <a:t>img </a:t>
            </a:r>
            <a:r>
              <a:rPr lang="da-DK" altLang="ko-KR" sz="1400" i="1" dirty="0">
                <a:effectLst/>
                <a:latin typeface="맑은 고딕" panose="020B0503020000020004" pitchFamily="50" charset="-127"/>
                <a:ea typeface="맑은 고딕" panose="020B0503020000020004" pitchFamily="50" charset="-127"/>
              </a:rPr>
              <a:t>bs=1024k </a:t>
            </a:r>
            <a:r>
              <a:rPr lang="da-DK" altLang="ko-KR" sz="1400" i="1" dirty="0" smtClean="0">
                <a:effectLst/>
                <a:latin typeface="맑은 고딕" panose="020B0503020000020004" pitchFamily="50" charset="-127"/>
                <a:ea typeface="맑은 고딕" panose="020B0503020000020004" pitchFamily="50" charset="-127"/>
              </a:rPr>
              <a:t>seek=20000 </a:t>
            </a:r>
            <a:r>
              <a:rPr lang="da-DK" altLang="ko-KR" sz="1400" i="1" dirty="0">
                <a:effectLst/>
                <a:latin typeface="맑은 고딕" panose="020B0503020000020004" pitchFamily="50" charset="-127"/>
                <a:ea typeface="맑은 고딕" panose="020B0503020000020004" pitchFamily="50" charset="-127"/>
              </a:rPr>
              <a:t>count=0</a:t>
            </a:r>
          </a:p>
          <a:p>
            <a:pPr algn="l">
              <a:lnSpc>
                <a:spcPct val="150000"/>
              </a:lnSpc>
              <a:spcBef>
                <a:spcPts val="0"/>
              </a:spcBef>
              <a:spcAft>
                <a:spcPts val="0"/>
              </a:spcAft>
            </a:pPr>
            <a:r>
              <a:rPr lang="da-DK" altLang="ko-KR" sz="1400" dirty="0" smtClean="0">
                <a:effectLst/>
                <a:latin typeface="맑은 고딕" panose="020B0503020000020004" pitchFamily="50" charset="-127"/>
                <a:ea typeface="맑은 고딕" panose="020B0503020000020004" pitchFamily="50" charset="-127"/>
              </a:rPr>
              <a:t>(make 100GB block disk)</a:t>
            </a:r>
          </a:p>
          <a:p>
            <a:pPr algn="l">
              <a:lnSpc>
                <a:spcPct val="150000"/>
              </a:lnSpc>
              <a:spcBef>
                <a:spcPts val="0"/>
              </a:spcBef>
              <a:spcAft>
                <a:spcPts val="0"/>
              </a:spcAft>
            </a:pPr>
            <a:endParaRPr lang="da-DK" altLang="ko-KR" sz="1400"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da-DK" altLang="ko-KR" sz="1400" b="1" dirty="0" smtClean="0">
                <a:effectLst/>
                <a:latin typeface="맑은 고딕" panose="020B0503020000020004" pitchFamily="50" charset="-127"/>
                <a:ea typeface="맑은 고딕" panose="020B0503020000020004" pitchFamily="50" charset="-127"/>
              </a:rPr>
              <a:t>4. Make VM configuration file at /etc/xen</a:t>
            </a:r>
          </a:p>
          <a:p>
            <a:pPr algn="l">
              <a:lnSpc>
                <a:spcPct val="150000"/>
              </a:lnSpc>
              <a:spcBef>
                <a:spcPts val="0"/>
              </a:spcBef>
              <a:spcAft>
                <a:spcPts val="0"/>
              </a:spcAft>
            </a:pPr>
            <a:r>
              <a:rPr lang="da-DK" altLang="ko-KR" sz="1400" i="1" dirty="0" smtClean="0">
                <a:effectLst/>
                <a:latin typeface="맑은 고딕" panose="020B0503020000020004" pitchFamily="50" charset="-127"/>
                <a:ea typeface="맑은 고딕" panose="020B0503020000020004" pitchFamily="50" charset="-127"/>
              </a:rPr>
              <a:t>#gedit pvm1.cfg</a:t>
            </a:r>
          </a:p>
        </p:txBody>
      </p:sp>
    </p:spTree>
    <p:extLst>
      <p:ext uri="{BB962C8B-B14F-4D97-AF65-F5344CB8AC3E}">
        <p14:creationId xmlns:p14="http://schemas.microsoft.com/office/powerpoint/2010/main" val="934156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29</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8"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a:solidFill>
                  <a:schemeClr val="tx1"/>
                </a:solidFill>
                <a:effectLst/>
                <a:latin typeface="맑은 고딕" panose="020B0503020000020004" pitchFamily="50" charset="-127"/>
                <a:ea typeface="맑은 고딕" panose="020B0503020000020004" pitchFamily="50" charset="-127"/>
              </a:rPr>
              <a:t>2. XEN </a:t>
            </a:r>
            <a:r>
              <a:rPr lang="en-US" altLang="ko-KR" sz="2000" b="1" kern="0" dirty="0" smtClean="0">
                <a:solidFill>
                  <a:schemeClr val="tx1"/>
                </a:solidFill>
                <a:effectLst/>
                <a:latin typeface="맑은 고딕" panose="020B0503020000020004" pitchFamily="50" charset="-127"/>
                <a:ea typeface="맑은 고딕" panose="020B0503020000020004" pitchFamily="50" charset="-127"/>
              </a:rPr>
              <a:t>–VM </a:t>
            </a:r>
            <a:r>
              <a:rPr lang="en-US" altLang="ko-KR" sz="2000" b="1" kern="0" dirty="0" err="1" smtClean="0">
                <a:solidFill>
                  <a:schemeClr val="tx1"/>
                </a:solidFill>
                <a:effectLst/>
                <a:latin typeface="맑은 고딕" panose="020B0503020000020004" pitchFamily="50" charset="-127"/>
                <a:ea typeface="맑은 고딕" panose="020B0503020000020004" pitchFamily="50" charset="-127"/>
              </a:rPr>
              <a:t>config</a:t>
            </a:r>
            <a:r>
              <a:rPr lang="en-US" altLang="ko-KR" sz="2000" b="1" kern="0" dirty="0" smtClean="0">
                <a:solidFill>
                  <a:schemeClr val="tx1"/>
                </a:solidFill>
                <a:effectLst/>
                <a:latin typeface="맑은 고딕" panose="020B0503020000020004" pitchFamily="50" charset="-127"/>
                <a:ea typeface="맑은 고딕" panose="020B0503020000020004" pitchFamily="50" charset="-127"/>
              </a:rPr>
              <a:t> file</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
        <p:nvSpPr>
          <p:cNvPr id="9" name="TextBox 8"/>
          <p:cNvSpPr txBox="1"/>
          <p:nvPr/>
        </p:nvSpPr>
        <p:spPr>
          <a:xfrm>
            <a:off x="8758" y="960040"/>
            <a:ext cx="8922333" cy="6232475"/>
          </a:xfrm>
          <a:prstGeom prst="rect">
            <a:avLst/>
          </a:prstGeom>
          <a:noFill/>
        </p:spPr>
        <p:txBody>
          <a:bodyPr wrap="square" rtlCol="0">
            <a:spAutoFit/>
          </a:bodyPr>
          <a:lstStyle/>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[XEN PV </a:t>
            </a:r>
            <a:r>
              <a:rPr lang="en-US" altLang="ko-KR" sz="1400" b="1" dirty="0" err="1" smtClean="0">
                <a:effectLst/>
                <a:latin typeface="맑은 고딕" panose="020B0503020000020004" pitchFamily="50" charset="-127"/>
                <a:ea typeface="맑은 고딕" panose="020B0503020000020004" pitchFamily="50" charset="-127"/>
              </a:rPr>
              <a:t>config</a:t>
            </a:r>
            <a:r>
              <a:rPr lang="en-US" altLang="ko-KR" sz="1400" b="1" dirty="0" smtClean="0">
                <a:effectLst/>
                <a:latin typeface="맑은 고딕" panose="020B0503020000020004" pitchFamily="50" charset="-127"/>
                <a:ea typeface="맑은 고딕" panose="020B0503020000020004" pitchFamily="50" charset="-127"/>
              </a:rPr>
              <a:t> file example]</a:t>
            </a:r>
            <a:endParaRPr lang="en-US" altLang="ko-KR" sz="9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900" b="1" dirty="0" smtClean="0">
                <a:effectLst/>
                <a:latin typeface="맑은 고딕" panose="020B0503020000020004" pitchFamily="50" charset="-127"/>
                <a:ea typeface="맑은 고딕" panose="020B0503020000020004" pitchFamily="50" charset="-127"/>
              </a:rPr>
              <a:t># </a:t>
            </a:r>
            <a:r>
              <a:rPr lang="en-US" altLang="ko-KR" sz="900" b="1" dirty="0">
                <a:effectLst/>
                <a:latin typeface="맑은 고딕" panose="020B0503020000020004" pitchFamily="50" charset="-127"/>
                <a:ea typeface="맑은 고딕" panose="020B0503020000020004" pitchFamily="50" charset="-127"/>
              </a:rPr>
              <a:t>Guest name</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err="1">
                <a:effectLst/>
                <a:latin typeface="맑은 고딕" panose="020B0503020000020004" pitchFamily="50" charset="-127"/>
                <a:ea typeface="맑은 고딕" panose="020B0503020000020004" pitchFamily="50" charset="-127"/>
              </a:rPr>
              <a:t>name</a:t>
            </a:r>
            <a:r>
              <a:rPr lang="en-US" altLang="ko-KR" sz="900" b="1" dirty="0">
                <a:effectLst/>
                <a:latin typeface="맑은 고딕" panose="020B0503020000020004" pitchFamily="50" charset="-127"/>
                <a:ea typeface="맑은 고딕" panose="020B0503020000020004" pitchFamily="50" charset="-127"/>
              </a:rPr>
              <a:t> </a:t>
            </a:r>
            <a:r>
              <a:rPr lang="en-US" altLang="ko-KR" sz="900" b="1" dirty="0" smtClean="0">
                <a:effectLst/>
                <a:latin typeface="맑은 고딕" panose="020B0503020000020004" pitchFamily="50" charset="-127"/>
                <a:ea typeface="맑은 고딕" panose="020B0503020000020004" pitchFamily="50" charset="-127"/>
              </a:rPr>
              <a:t>=‘pvm1’</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 128-bit UUID for the domain as a hexadecimal number.</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 Use "</a:t>
            </a:r>
            <a:r>
              <a:rPr lang="en-US" altLang="ko-KR" sz="900" b="1" dirty="0" err="1">
                <a:effectLst/>
                <a:latin typeface="맑은 고딕" panose="020B0503020000020004" pitchFamily="50" charset="-127"/>
                <a:ea typeface="맑은 고딕" panose="020B0503020000020004" pitchFamily="50" charset="-127"/>
              </a:rPr>
              <a:t>uuidgen</a:t>
            </a:r>
            <a:r>
              <a:rPr lang="en-US" altLang="ko-KR" sz="900" b="1" dirty="0">
                <a:effectLst/>
                <a:latin typeface="맑은 고딕" panose="020B0503020000020004" pitchFamily="50" charset="-127"/>
                <a:ea typeface="맑은 고딕" panose="020B0503020000020004" pitchFamily="50" charset="-127"/>
              </a:rPr>
              <a:t>" to generate one if required.</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 The default behavior is to generate a new UUID each time the guest is started.</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a:t>
            </a:r>
            <a:r>
              <a:rPr lang="en-US" altLang="ko-KR" sz="900" b="1" dirty="0" err="1">
                <a:effectLst/>
                <a:latin typeface="맑은 고딕" panose="020B0503020000020004" pitchFamily="50" charset="-127"/>
                <a:ea typeface="맑은 고딕" panose="020B0503020000020004" pitchFamily="50" charset="-127"/>
              </a:rPr>
              <a:t>uuid</a:t>
            </a:r>
            <a:r>
              <a:rPr lang="en-US" altLang="ko-KR" sz="900" b="1" dirty="0">
                <a:effectLst/>
                <a:latin typeface="맑은 고딕" panose="020B0503020000020004" pitchFamily="50" charset="-127"/>
                <a:ea typeface="맑은 고딕" panose="020B0503020000020004" pitchFamily="50" charset="-127"/>
              </a:rPr>
              <a:t> = "XXXXXXXX-XXXX-XXXX-XXXX-XXXXXXXXXXXX"</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smtClean="0">
                <a:latin typeface="맑은 고딕" panose="020B0503020000020004" pitchFamily="50" charset="-127"/>
                <a:ea typeface="맑은 고딕" panose="020B0503020000020004" pitchFamily="50" charset="-127"/>
              </a:rPr>
              <a:t>#</a:t>
            </a:r>
            <a:r>
              <a:rPr lang="en-US" altLang="ko-KR" sz="900" b="1" dirty="0" smtClean="0">
                <a:effectLst/>
                <a:latin typeface="맑은 고딕" panose="020B0503020000020004" pitchFamily="50" charset="-127"/>
                <a:ea typeface="맑은 고딕" panose="020B0503020000020004" pitchFamily="50" charset="-127"/>
              </a:rPr>
              <a:t>bootloader </a:t>
            </a:r>
            <a:r>
              <a:rPr lang="en-US" altLang="ko-KR" sz="900" b="1" dirty="0">
                <a:effectLst/>
                <a:latin typeface="맑은 고딕" panose="020B0503020000020004" pitchFamily="50" charset="-127"/>
                <a:ea typeface="맑은 고딕" panose="020B0503020000020004" pitchFamily="50" charset="-127"/>
              </a:rPr>
              <a:t>= "/</a:t>
            </a:r>
            <a:r>
              <a:rPr lang="en-US" altLang="ko-KR" sz="900" b="1" dirty="0" err="1">
                <a:effectLst/>
                <a:latin typeface="맑은 고딕" panose="020B0503020000020004" pitchFamily="50" charset="-127"/>
                <a:ea typeface="맑은 고딕" panose="020B0503020000020004" pitchFamily="50" charset="-127"/>
              </a:rPr>
              <a:t>usr</a:t>
            </a:r>
            <a:r>
              <a:rPr lang="en-US" altLang="ko-KR" sz="900" b="1" dirty="0">
                <a:effectLst/>
                <a:latin typeface="맑은 고딕" panose="020B0503020000020004" pitchFamily="50" charset="-127"/>
                <a:ea typeface="맑은 고딕" panose="020B0503020000020004" pitchFamily="50" charset="-127"/>
              </a:rPr>
              <a:t>/lib/xen-4.4/bin/</a:t>
            </a:r>
            <a:r>
              <a:rPr lang="en-US" altLang="ko-KR" sz="900" b="1" dirty="0" err="1">
                <a:effectLst/>
                <a:latin typeface="맑은 고딕" panose="020B0503020000020004" pitchFamily="50" charset="-127"/>
                <a:ea typeface="맑은 고딕" panose="020B0503020000020004" pitchFamily="50" charset="-127"/>
              </a:rPr>
              <a:t>pygrub</a:t>
            </a:r>
            <a:r>
              <a:rPr lang="en-US" altLang="ko-KR" sz="900" b="1" dirty="0">
                <a:effectLst/>
                <a:latin typeface="맑은 고딕" panose="020B0503020000020004" pitchFamily="50" charset="-127"/>
                <a:ea typeface="맑은 고딕" panose="020B0503020000020004" pitchFamily="50" charset="-127"/>
              </a:rPr>
              <a:t>"</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err="1">
                <a:effectLst/>
                <a:latin typeface="맑은 고딕" panose="020B0503020000020004" pitchFamily="50" charset="-127"/>
                <a:ea typeface="맑은 고딕" panose="020B0503020000020004" pitchFamily="50" charset="-127"/>
              </a:rPr>
              <a:t>on_reboot</a:t>
            </a:r>
            <a:r>
              <a:rPr lang="en-US" altLang="ko-KR" sz="900" b="1" dirty="0">
                <a:effectLst/>
                <a:latin typeface="맑은 고딕" panose="020B0503020000020004" pitchFamily="50" charset="-127"/>
                <a:ea typeface="맑은 고딕" panose="020B0503020000020004" pitchFamily="50" charset="-127"/>
              </a:rPr>
              <a:t>="restart"</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err="1">
                <a:effectLst/>
                <a:latin typeface="맑은 고딕" panose="020B0503020000020004" pitchFamily="50" charset="-127"/>
                <a:ea typeface="맑은 고딕" panose="020B0503020000020004" pitchFamily="50" charset="-127"/>
              </a:rPr>
              <a:t>on_crash</a:t>
            </a:r>
            <a:r>
              <a:rPr lang="en-US" altLang="ko-KR" sz="900" b="1" dirty="0">
                <a:effectLst/>
                <a:latin typeface="맑은 고딕" panose="020B0503020000020004" pitchFamily="50" charset="-127"/>
                <a:ea typeface="맑은 고딕" panose="020B0503020000020004" pitchFamily="50" charset="-127"/>
              </a:rPr>
              <a:t>="restart</a:t>
            </a:r>
            <a:r>
              <a:rPr lang="en-US" altLang="ko-KR" sz="900" b="1" dirty="0" smtClean="0">
                <a:effectLst/>
                <a:latin typeface="맑은 고딕" panose="020B0503020000020004" pitchFamily="50" charset="-127"/>
                <a:ea typeface="맑은 고딕" panose="020B0503020000020004" pitchFamily="50" charset="-127"/>
              </a:rPr>
              <a:t>"</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 Kernel image to boot</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smtClean="0">
                <a:effectLst/>
                <a:latin typeface="맑은 고딕" panose="020B0503020000020004" pitchFamily="50" charset="-127"/>
                <a:ea typeface="맑은 고딕" panose="020B0503020000020004" pitchFamily="50" charset="-127"/>
              </a:rPr>
              <a:t>kernel </a:t>
            </a:r>
            <a:r>
              <a:rPr lang="en-US" altLang="ko-KR" sz="900" b="1" dirty="0">
                <a:effectLst/>
                <a:latin typeface="맑은 고딕" panose="020B0503020000020004" pitchFamily="50" charset="-127"/>
                <a:ea typeface="맑은 고딕" panose="020B0503020000020004" pitchFamily="50" charset="-127"/>
              </a:rPr>
              <a:t>= "/</a:t>
            </a:r>
            <a:r>
              <a:rPr lang="en-US" altLang="ko-KR" sz="900" b="1" dirty="0" err="1">
                <a:effectLst/>
                <a:latin typeface="맑은 고딕" panose="020B0503020000020004" pitchFamily="50" charset="-127"/>
                <a:ea typeface="맑은 고딕" panose="020B0503020000020004" pitchFamily="50" charset="-127"/>
              </a:rPr>
              <a:t>var</a:t>
            </a:r>
            <a:r>
              <a:rPr lang="en-US" altLang="ko-KR" sz="900" b="1" dirty="0">
                <a:effectLst/>
                <a:latin typeface="맑은 고딕" panose="020B0503020000020004" pitchFamily="50" charset="-127"/>
                <a:ea typeface="맑은 고딕" panose="020B0503020000020004" pitchFamily="50" charset="-127"/>
              </a:rPr>
              <a:t>/lib/</a:t>
            </a:r>
            <a:r>
              <a:rPr lang="en-US" altLang="ko-KR" sz="900" b="1" dirty="0" err="1">
                <a:effectLst/>
                <a:latin typeface="맑은 고딕" panose="020B0503020000020004" pitchFamily="50" charset="-127"/>
                <a:ea typeface="맑은 고딕" panose="020B0503020000020004" pitchFamily="50" charset="-127"/>
              </a:rPr>
              <a:t>xen</a:t>
            </a:r>
            <a:r>
              <a:rPr lang="en-US" altLang="ko-KR" sz="900" b="1" dirty="0">
                <a:effectLst/>
                <a:latin typeface="맑은 고딕" panose="020B0503020000020004" pitchFamily="50" charset="-127"/>
                <a:ea typeface="맑은 고딕" panose="020B0503020000020004" pitchFamily="50" charset="-127"/>
              </a:rPr>
              <a:t>/images/</a:t>
            </a:r>
            <a:r>
              <a:rPr lang="en-US" altLang="ko-KR" sz="900" b="1" dirty="0" err="1">
                <a:effectLst/>
                <a:latin typeface="맑은 고딕" panose="020B0503020000020004" pitchFamily="50" charset="-127"/>
                <a:ea typeface="맑은 고딕" panose="020B0503020000020004" pitchFamily="50" charset="-127"/>
              </a:rPr>
              <a:t>ubuntu-netboot</a:t>
            </a:r>
            <a:r>
              <a:rPr lang="en-US" altLang="ko-KR" sz="900" b="1" dirty="0">
                <a:effectLst/>
                <a:latin typeface="맑은 고딕" panose="020B0503020000020004" pitchFamily="50" charset="-127"/>
                <a:ea typeface="맑은 고딕" panose="020B0503020000020004" pitchFamily="50" charset="-127"/>
              </a:rPr>
              <a:t>/trusty14LTS/</a:t>
            </a:r>
            <a:r>
              <a:rPr lang="en-US" altLang="ko-KR" sz="900" b="1" dirty="0" err="1">
                <a:effectLst/>
                <a:latin typeface="맑은 고딕" panose="020B0503020000020004" pitchFamily="50" charset="-127"/>
                <a:ea typeface="맑은 고딕" panose="020B0503020000020004" pitchFamily="50" charset="-127"/>
              </a:rPr>
              <a:t>vmlinuz</a:t>
            </a:r>
            <a:r>
              <a:rPr lang="en-US" altLang="ko-KR" sz="900" b="1" dirty="0" smtClean="0">
                <a:effectLst/>
                <a:latin typeface="맑은 고딕" panose="020B0503020000020004" pitchFamily="50" charset="-127"/>
                <a:ea typeface="맑은 고딕" panose="020B0503020000020004" pitchFamily="50" charset="-127"/>
              </a:rPr>
              <a:t>"</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 </a:t>
            </a:r>
            <a:r>
              <a:rPr lang="en-US" altLang="ko-KR" sz="900" b="1" dirty="0" err="1">
                <a:effectLst/>
                <a:latin typeface="맑은 고딕" panose="020B0503020000020004" pitchFamily="50" charset="-127"/>
                <a:ea typeface="맑은 고딕" panose="020B0503020000020004" pitchFamily="50" charset="-127"/>
              </a:rPr>
              <a:t>Ramdisk</a:t>
            </a:r>
            <a:r>
              <a:rPr lang="en-US" altLang="ko-KR" sz="900" b="1" dirty="0">
                <a:effectLst/>
                <a:latin typeface="맑은 고딕" panose="020B0503020000020004" pitchFamily="50" charset="-127"/>
                <a:ea typeface="맑은 고딕" panose="020B0503020000020004" pitchFamily="50" charset="-127"/>
              </a:rPr>
              <a:t> (optional)</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err="1" smtClean="0">
                <a:effectLst/>
                <a:latin typeface="맑은 고딕" panose="020B0503020000020004" pitchFamily="50" charset="-127"/>
                <a:ea typeface="맑은 고딕" panose="020B0503020000020004" pitchFamily="50" charset="-127"/>
              </a:rPr>
              <a:t>ramdisk</a:t>
            </a:r>
            <a:r>
              <a:rPr lang="en-US" altLang="ko-KR" sz="900" b="1" dirty="0" smtClean="0">
                <a:effectLst/>
                <a:latin typeface="맑은 고딕" panose="020B0503020000020004" pitchFamily="50" charset="-127"/>
                <a:ea typeface="맑은 고딕" panose="020B0503020000020004" pitchFamily="50" charset="-127"/>
              </a:rPr>
              <a:t> </a:t>
            </a:r>
            <a:r>
              <a:rPr lang="en-US" altLang="ko-KR" sz="900" b="1" dirty="0">
                <a:effectLst/>
                <a:latin typeface="맑은 고딕" panose="020B0503020000020004" pitchFamily="50" charset="-127"/>
                <a:ea typeface="맑은 고딕" panose="020B0503020000020004" pitchFamily="50" charset="-127"/>
              </a:rPr>
              <a:t>= "/</a:t>
            </a:r>
            <a:r>
              <a:rPr lang="en-US" altLang="ko-KR" sz="900" b="1" dirty="0" err="1">
                <a:effectLst/>
                <a:latin typeface="맑은 고딕" panose="020B0503020000020004" pitchFamily="50" charset="-127"/>
                <a:ea typeface="맑은 고딕" panose="020B0503020000020004" pitchFamily="50" charset="-127"/>
              </a:rPr>
              <a:t>var</a:t>
            </a:r>
            <a:r>
              <a:rPr lang="en-US" altLang="ko-KR" sz="900" b="1" dirty="0">
                <a:effectLst/>
                <a:latin typeface="맑은 고딕" panose="020B0503020000020004" pitchFamily="50" charset="-127"/>
                <a:ea typeface="맑은 고딕" panose="020B0503020000020004" pitchFamily="50" charset="-127"/>
              </a:rPr>
              <a:t>/lib/</a:t>
            </a:r>
            <a:r>
              <a:rPr lang="en-US" altLang="ko-KR" sz="900" b="1" dirty="0" err="1">
                <a:effectLst/>
                <a:latin typeface="맑은 고딕" panose="020B0503020000020004" pitchFamily="50" charset="-127"/>
                <a:ea typeface="맑은 고딕" panose="020B0503020000020004" pitchFamily="50" charset="-127"/>
              </a:rPr>
              <a:t>xen</a:t>
            </a:r>
            <a:r>
              <a:rPr lang="en-US" altLang="ko-KR" sz="900" b="1" dirty="0">
                <a:effectLst/>
                <a:latin typeface="맑은 고딕" panose="020B0503020000020004" pitchFamily="50" charset="-127"/>
                <a:ea typeface="맑은 고딕" panose="020B0503020000020004" pitchFamily="50" charset="-127"/>
              </a:rPr>
              <a:t>/images/</a:t>
            </a:r>
            <a:r>
              <a:rPr lang="en-US" altLang="ko-KR" sz="900" b="1" dirty="0" err="1">
                <a:effectLst/>
                <a:latin typeface="맑은 고딕" panose="020B0503020000020004" pitchFamily="50" charset="-127"/>
                <a:ea typeface="맑은 고딕" panose="020B0503020000020004" pitchFamily="50" charset="-127"/>
              </a:rPr>
              <a:t>ubuntu-netboot</a:t>
            </a:r>
            <a:r>
              <a:rPr lang="en-US" altLang="ko-KR" sz="900" b="1" dirty="0">
                <a:effectLst/>
                <a:latin typeface="맑은 고딕" panose="020B0503020000020004" pitchFamily="50" charset="-127"/>
                <a:ea typeface="맑은 고딕" panose="020B0503020000020004" pitchFamily="50" charset="-127"/>
              </a:rPr>
              <a:t>/trusty14LTS/initrd.gz</a:t>
            </a:r>
            <a:r>
              <a:rPr lang="en-US" altLang="ko-KR" sz="900" b="1" dirty="0" smtClean="0">
                <a:effectLst/>
                <a:latin typeface="맑은 고딕" panose="020B0503020000020004" pitchFamily="50" charset="-127"/>
                <a:ea typeface="맑은 고딕" panose="020B0503020000020004" pitchFamily="50" charset="-127"/>
              </a:rPr>
              <a:t>"</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 Kernel command line options</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extra = "root=/dev/xvda1</a:t>
            </a:r>
            <a:r>
              <a:rPr lang="en-US" altLang="ko-KR" sz="900" b="1" dirty="0" smtClean="0">
                <a:effectLst/>
                <a:latin typeface="맑은 고딕" panose="020B0503020000020004" pitchFamily="50" charset="-127"/>
                <a:ea typeface="맑은 고딕" panose="020B0503020000020004" pitchFamily="50" charset="-127"/>
              </a:rPr>
              <a:t>"</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 Initial memory allocation (MB)</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memory = </a:t>
            </a:r>
            <a:r>
              <a:rPr lang="en-US" altLang="ko-KR" sz="900" b="1" dirty="0" smtClean="0">
                <a:effectLst/>
                <a:latin typeface="맑은 고딕" panose="020B0503020000020004" pitchFamily="50" charset="-127"/>
                <a:ea typeface="맑은 고딕" panose="020B0503020000020004" pitchFamily="50" charset="-127"/>
              </a:rPr>
              <a:t>256</a:t>
            </a:r>
          </a:p>
          <a:p>
            <a:pPr algn="l">
              <a:lnSpc>
                <a:spcPct val="150000"/>
              </a:lnSpc>
              <a:spcBef>
                <a:spcPts val="0"/>
              </a:spcBef>
              <a:spcAft>
                <a:spcPts val="0"/>
              </a:spcAft>
            </a:pPr>
            <a:r>
              <a:rPr lang="en-US" altLang="ko-KR" sz="900" b="1" dirty="0" err="1" smtClean="0">
                <a:effectLst/>
                <a:latin typeface="맑은 고딕" panose="020B0503020000020004" pitchFamily="50" charset="-127"/>
                <a:ea typeface="맑은 고딕" panose="020B0503020000020004" pitchFamily="50" charset="-127"/>
              </a:rPr>
              <a:t>maxmem</a:t>
            </a:r>
            <a:r>
              <a:rPr lang="en-US" altLang="ko-KR" sz="900" b="1" dirty="0" smtClean="0">
                <a:effectLst/>
                <a:latin typeface="맑은 고딕" panose="020B0503020000020004" pitchFamily="50" charset="-127"/>
                <a:ea typeface="맑은 고딕" panose="020B0503020000020004" pitchFamily="50" charset="-127"/>
              </a:rPr>
              <a:t> = 512</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 Number of VCPUS</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err="1" smtClean="0">
                <a:effectLst/>
                <a:latin typeface="맑은 고딕" panose="020B0503020000020004" pitchFamily="50" charset="-127"/>
                <a:ea typeface="맑은 고딕" panose="020B0503020000020004" pitchFamily="50" charset="-127"/>
              </a:rPr>
              <a:t>vcpus</a:t>
            </a:r>
            <a:r>
              <a:rPr lang="en-US" altLang="ko-KR" sz="900" b="1" dirty="0" smtClean="0">
                <a:effectLst/>
                <a:latin typeface="맑은 고딕" panose="020B0503020000020004" pitchFamily="50" charset="-127"/>
                <a:ea typeface="맑은 고딕" panose="020B0503020000020004" pitchFamily="50" charset="-127"/>
              </a:rPr>
              <a:t>=2</a:t>
            </a:r>
          </a:p>
          <a:p>
            <a:pPr algn="l">
              <a:lnSpc>
                <a:spcPct val="150000"/>
              </a:lnSpc>
              <a:spcBef>
                <a:spcPts val="0"/>
              </a:spcBef>
              <a:spcAft>
                <a:spcPts val="0"/>
              </a:spcAft>
            </a:pPr>
            <a:r>
              <a:rPr lang="en-US" altLang="ko-KR" sz="900" b="1" dirty="0" err="1">
                <a:effectLst/>
                <a:latin typeface="맑은 고딕" panose="020B0503020000020004" pitchFamily="50" charset="-127"/>
                <a:ea typeface="맑은 고딕" panose="020B0503020000020004" pitchFamily="50" charset="-127"/>
              </a:rPr>
              <a:t>m</a:t>
            </a:r>
            <a:r>
              <a:rPr lang="en-US" altLang="ko-KR" sz="900" b="1" dirty="0" err="1" smtClean="0">
                <a:effectLst/>
                <a:latin typeface="맑은 고딕" panose="020B0503020000020004" pitchFamily="50" charset="-127"/>
                <a:ea typeface="맑은 고딕" panose="020B0503020000020004" pitchFamily="50" charset="-127"/>
              </a:rPr>
              <a:t>axvcpus</a:t>
            </a:r>
            <a:r>
              <a:rPr lang="en-US" altLang="ko-KR" sz="900" b="1" dirty="0" smtClean="0">
                <a:effectLst/>
                <a:latin typeface="맑은 고딕" panose="020B0503020000020004" pitchFamily="50" charset="-127"/>
                <a:ea typeface="맑은 고딕" panose="020B0503020000020004" pitchFamily="50" charset="-127"/>
              </a:rPr>
              <a:t> = 4</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 Network devices</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err="1">
                <a:effectLst/>
                <a:latin typeface="맑은 고딕" panose="020B0503020000020004" pitchFamily="50" charset="-127"/>
                <a:ea typeface="맑은 고딕" panose="020B0503020000020004" pitchFamily="50" charset="-127"/>
              </a:rPr>
              <a:t>vif</a:t>
            </a:r>
            <a:r>
              <a:rPr lang="en-US" altLang="ko-KR" sz="900" b="1" dirty="0">
                <a:effectLst/>
                <a:latin typeface="맑은 고딕" panose="020B0503020000020004" pitchFamily="50" charset="-127"/>
                <a:ea typeface="맑은 고딕" panose="020B0503020000020004" pitchFamily="50" charset="-127"/>
              </a:rPr>
              <a:t> = [ </a:t>
            </a:r>
            <a:r>
              <a:rPr lang="en-US" altLang="ko-KR" sz="900" b="1" dirty="0" smtClean="0">
                <a:effectLst/>
                <a:latin typeface="맑은 고딕" panose="020B0503020000020004" pitchFamily="50" charset="-127"/>
                <a:ea typeface="맑은 고딕" panose="020B0503020000020004" pitchFamily="50" charset="-127"/>
              </a:rPr>
              <a:t>‘mac=00:16:3e:68:e1:01,bridge=virbr0,modell=e1000’ ]</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 Disk Devices</a:t>
            </a:r>
            <a:r>
              <a:rPr lang="en-US" altLang="ko-KR" sz="900" b="1" dirty="0">
                <a:latin typeface="맑은 고딕" panose="020B0503020000020004" pitchFamily="50" charset="-127"/>
                <a:ea typeface="맑은 고딕" panose="020B0503020000020004" pitchFamily="50" charset="-127"/>
              </a:rPr>
              <a:t/>
            </a:r>
            <a:br>
              <a:rPr lang="en-US" altLang="ko-KR" sz="900" b="1" dirty="0">
                <a:latin typeface="맑은 고딕" panose="020B0503020000020004" pitchFamily="50" charset="-127"/>
                <a:ea typeface="맑은 고딕" panose="020B0503020000020004" pitchFamily="50" charset="-127"/>
              </a:rPr>
            </a:br>
            <a:r>
              <a:rPr lang="en-US" altLang="ko-KR" sz="900" b="1" dirty="0">
                <a:effectLst/>
                <a:latin typeface="맑은 고딕" panose="020B0503020000020004" pitchFamily="50" charset="-127"/>
                <a:ea typeface="맑은 고딕" panose="020B0503020000020004" pitchFamily="50" charset="-127"/>
              </a:rPr>
              <a:t>disk = [ </a:t>
            </a:r>
            <a:r>
              <a:rPr lang="en-US" altLang="ko-KR" sz="900" b="1" dirty="0" smtClean="0">
                <a:effectLst/>
                <a:latin typeface="맑은 고딕" panose="020B0503020000020004" pitchFamily="50" charset="-127"/>
                <a:ea typeface="맑은 고딕" panose="020B0503020000020004" pitchFamily="50" charset="-127"/>
              </a:rPr>
              <a:t>‘/</a:t>
            </a:r>
            <a:r>
              <a:rPr lang="en-US" altLang="ko-KR" sz="900" b="1" dirty="0" err="1" smtClean="0">
                <a:effectLst/>
                <a:latin typeface="맑은 고딕" panose="020B0503020000020004" pitchFamily="50" charset="-127"/>
                <a:ea typeface="맑은 고딕" panose="020B0503020000020004" pitchFamily="50" charset="-127"/>
              </a:rPr>
              <a:t>etc</a:t>
            </a:r>
            <a:r>
              <a:rPr lang="en-US" altLang="ko-KR" sz="900" b="1" dirty="0" smtClean="0">
                <a:effectLst/>
                <a:latin typeface="맑은 고딕" panose="020B0503020000020004" pitchFamily="50" charset="-127"/>
                <a:ea typeface="맑은 고딕" panose="020B0503020000020004" pitchFamily="50" charset="-127"/>
              </a:rPr>
              <a:t>/</a:t>
            </a:r>
            <a:r>
              <a:rPr lang="en-US" altLang="ko-KR" sz="900" b="1" dirty="0" err="1" smtClean="0">
                <a:effectLst/>
                <a:latin typeface="맑은 고딕" panose="020B0503020000020004" pitchFamily="50" charset="-127"/>
                <a:ea typeface="맑은 고딕" panose="020B0503020000020004" pitchFamily="50" charset="-127"/>
              </a:rPr>
              <a:t>xen</a:t>
            </a:r>
            <a:r>
              <a:rPr lang="en-US" altLang="ko-KR" sz="900" b="1" dirty="0" smtClean="0">
                <a:effectLst/>
                <a:latin typeface="맑은 고딕" panose="020B0503020000020004" pitchFamily="50" charset="-127"/>
                <a:ea typeface="맑은 고딕" panose="020B0503020000020004" pitchFamily="50" charset="-127"/>
              </a:rPr>
              <a:t>/pvm1.img,raw,xvda,rw’ </a:t>
            </a:r>
            <a:r>
              <a:rPr lang="en-US" altLang="ko-KR" sz="900" b="1" dirty="0">
                <a:effectLst/>
                <a:latin typeface="맑은 고딕" panose="020B0503020000020004" pitchFamily="50" charset="-127"/>
                <a:ea typeface="맑은 고딕" panose="020B0503020000020004" pitchFamily="50" charset="-127"/>
              </a:rPr>
              <a:t>] </a:t>
            </a:r>
            <a:endParaRPr lang="en-US" altLang="ko-KR" sz="9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9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900" dirty="0" smtClean="0">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00246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3</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TextBox 5"/>
          <p:cNvSpPr txBox="1"/>
          <p:nvPr/>
        </p:nvSpPr>
        <p:spPr>
          <a:xfrm>
            <a:off x="1830093" y="2770590"/>
            <a:ext cx="8922333" cy="1419491"/>
          </a:xfrm>
          <a:prstGeom prst="rect">
            <a:avLst/>
          </a:prstGeom>
          <a:noFill/>
        </p:spPr>
        <p:txBody>
          <a:bodyPr wrap="square" rtlCol="0">
            <a:spAutoFit/>
          </a:bodyPr>
          <a:lstStyle/>
          <a:p>
            <a:pPr algn="l">
              <a:lnSpc>
                <a:spcPct val="150000"/>
              </a:lnSpc>
              <a:spcBef>
                <a:spcPts val="0"/>
              </a:spcBef>
              <a:spcAft>
                <a:spcPts val="0"/>
              </a:spcAft>
            </a:pPr>
            <a:r>
              <a:rPr kumimoji="0" lang="en-US" altLang="ko-KR" sz="6600" b="1" dirty="0" smtClean="0">
                <a:effectLst/>
                <a:latin typeface="맑은 고딕"/>
                <a:ea typeface="맑은 고딕"/>
              </a:rPr>
              <a:t>Introduction</a:t>
            </a:r>
            <a:endParaRPr kumimoji="0" lang="en-US" altLang="ko-KR" sz="6600" i="1" dirty="0">
              <a:effectLst/>
              <a:latin typeface="맑은 고딕"/>
              <a:ea typeface="맑은 고딕"/>
            </a:endParaRPr>
          </a:p>
        </p:txBody>
      </p:sp>
    </p:spTree>
    <p:extLst>
      <p:ext uri="{BB962C8B-B14F-4D97-AF65-F5344CB8AC3E}">
        <p14:creationId xmlns:p14="http://schemas.microsoft.com/office/powerpoint/2010/main" val="2251336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30</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8"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smtClean="0">
                <a:solidFill>
                  <a:schemeClr val="tx1"/>
                </a:solidFill>
                <a:effectLst/>
                <a:latin typeface="맑은 고딕" panose="020B0503020000020004" pitchFamily="50" charset="-127"/>
                <a:ea typeface="맑은 고딕" panose="020B0503020000020004" pitchFamily="50" charset="-127"/>
              </a:rPr>
              <a:t>2. XEN </a:t>
            </a:r>
            <a:r>
              <a:rPr lang="en-US" altLang="ko-KR" sz="2000" b="1" kern="0" dirty="0" smtClean="0">
                <a:solidFill>
                  <a:schemeClr val="tx1"/>
                </a:solidFill>
                <a:effectLst/>
                <a:latin typeface="맑은 고딕" panose="020B0503020000020004" pitchFamily="50" charset="-127"/>
                <a:ea typeface="맑은 고딕" panose="020B0503020000020004" pitchFamily="50" charset="-127"/>
              </a:rPr>
              <a:t>– VM instruction</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
        <p:nvSpPr>
          <p:cNvPr id="9" name="TextBox 8"/>
          <p:cNvSpPr txBox="1"/>
          <p:nvPr/>
        </p:nvSpPr>
        <p:spPr>
          <a:xfrm>
            <a:off x="161154" y="1168427"/>
            <a:ext cx="8922333" cy="3970318"/>
          </a:xfrm>
          <a:prstGeom prst="rect">
            <a:avLst/>
          </a:prstGeom>
          <a:noFill/>
        </p:spPr>
        <p:txBody>
          <a:bodyPr wrap="square" rtlCol="0">
            <a:spAutoFit/>
          </a:bodyPr>
          <a:lstStyle/>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Virtual machine(VM)’s resource is configured through the configure file.</a:t>
            </a:r>
          </a:p>
          <a:p>
            <a:pPr algn="l">
              <a:lnSpc>
                <a:spcPct val="150000"/>
              </a:lnSpc>
              <a:spcBef>
                <a:spcPts val="0"/>
              </a:spcBef>
              <a:spcAft>
                <a:spcPts val="0"/>
              </a:spcAft>
            </a:pPr>
            <a:endParaRPr lang="en-US" altLang="ko-KR" sz="1400"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b="1" i="1" dirty="0">
                <a:effectLst/>
                <a:latin typeface="맑은 고딕" panose="020B0503020000020004" pitchFamily="50" charset="-127"/>
                <a:ea typeface="맑은 고딕" panose="020B0503020000020004" pitchFamily="50" charset="-127"/>
              </a:rPr>
              <a:t>#</a:t>
            </a:r>
            <a:r>
              <a:rPr lang="en-US" altLang="ko-KR" sz="1400" b="1" i="1" dirty="0" smtClean="0">
                <a:effectLst/>
                <a:latin typeface="맑은 고딕" panose="020B0503020000020004" pitchFamily="50" charset="-127"/>
                <a:ea typeface="맑은 고딕" panose="020B0503020000020004" pitchFamily="50" charset="-127"/>
              </a:rPr>
              <a:t>xl create –c &lt;</a:t>
            </a:r>
            <a:r>
              <a:rPr lang="en-US" altLang="ko-KR" sz="1400" b="1" i="1" dirty="0" err="1" smtClean="0">
                <a:effectLst/>
                <a:latin typeface="맑은 고딕" panose="020B0503020000020004" pitchFamily="50" charset="-127"/>
                <a:ea typeface="맑은 고딕" panose="020B0503020000020004" pitchFamily="50" charset="-127"/>
              </a:rPr>
              <a:t>example.cfg</a:t>
            </a:r>
            <a:r>
              <a:rPr lang="en-US" altLang="ko-KR" sz="1400" b="1" i="1" dirty="0">
                <a:effectLst/>
                <a:latin typeface="맑은 고딕" panose="020B0503020000020004" pitchFamily="50" charset="-127"/>
                <a:ea typeface="맑은 고딕" panose="020B0503020000020004" pitchFamily="50" charset="-127"/>
              </a:rPr>
              <a:t>&gt;</a:t>
            </a:r>
            <a:endParaRPr lang="en-US" altLang="ko-KR" sz="1400" b="1" i="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i="1" dirty="0">
                <a:effectLst/>
                <a:latin typeface="맑은 고딕" panose="020B0503020000020004" pitchFamily="50" charset="-127"/>
                <a:ea typeface="맑은 고딕" panose="020B0503020000020004" pitchFamily="50" charset="-127"/>
              </a:rPr>
              <a:t>#</a:t>
            </a:r>
            <a:r>
              <a:rPr lang="en-US" altLang="ko-KR" sz="1400" i="1" dirty="0" smtClean="0">
                <a:effectLst/>
                <a:latin typeface="맑은 고딕" panose="020B0503020000020004" pitchFamily="50" charset="-127"/>
                <a:ea typeface="맑은 고딕" panose="020B0503020000020004" pitchFamily="50" charset="-127"/>
              </a:rPr>
              <a:t>xl console &lt;VM name or ID&gt;</a:t>
            </a:r>
          </a:p>
          <a:p>
            <a:pPr algn="l">
              <a:lnSpc>
                <a:spcPct val="150000"/>
              </a:lnSpc>
              <a:spcBef>
                <a:spcPts val="0"/>
              </a:spcBef>
              <a:spcAft>
                <a:spcPts val="0"/>
              </a:spcAft>
            </a:pPr>
            <a:r>
              <a:rPr lang="en-US" altLang="ko-KR" sz="1400" i="1" dirty="0" smtClean="0">
                <a:effectLst/>
                <a:latin typeface="맑은 고딕" panose="020B0503020000020004" pitchFamily="50" charset="-127"/>
                <a:ea typeface="맑은 고딕" panose="020B0503020000020004" pitchFamily="50" charset="-127"/>
              </a:rPr>
              <a:t>#xl destroy &lt;VM name or ID</a:t>
            </a:r>
            <a:r>
              <a:rPr lang="en-US" altLang="ko-KR" sz="1400" i="1" dirty="0">
                <a:effectLst/>
                <a:latin typeface="맑은 고딕" panose="020B0503020000020004" pitchFamily="50" charset="-127"/>
                <a:ea typeface="맑은 고딕" panose="020B0503020000020004" pitchFamily="50" charset="-127"/>
              </a:rPr>
              <a:t>&gt;</a:t>
            </a:r>
            <a:endParaRPr lang="en-US" altLang="ko-KR" sz="1400" i="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i="1" dirty="0" smtClean="0">
                <a:effectLst/>
                <a:latin typeface="맑은 고딕" panose="020B0503020000020004" pitchFamily="50" charset="-127"/>
                <a:ea typeface="맑은 고딕" panose="020B0503020000020004" pitchFamily="50" charset="-127"/>
              </a:rPr>
              <a:t>#xl shutdown &lt;VM name or ID&gt;</a:t>
            </a:r>
          </a:p>
          <a:p>
            <a:pPr algn="l">
              <a:lnSpc>
                <a:spcPct val="150000"/>
              </a:lnSpc>
              <a:spcBef>
                <a:spcPts val="0"/>
              </a:spcBef>
              <a:spcAft>
                <a:spcPts val="0"/>
              </a:spcAft>
            </a:pPr>
            <a:r>
              <a:rPr lang="en-US" altLang="ko-KR" sz="1400" i="1" dirty="0" smtClean="0">
                <a:effectLst/>
                <a:latin typeface="맑은 고딕" panose="020B0503020000020004" pitchFamily="50" charset="-127"/>
                <a:ea typeface="맑은 고딕" panose="020B0503020000020004" pitchFamily="50" charset="-127"/>
              </a:rPr>
              <a:t>#xl pause &lt;VM name or ID&gt;</a:t>
            </a:r>
          </a:p>
          <a:p>
            <a:pPr algn="l">
              <a:lnSpc>
                <a:spcPct val="150000"/>
              </a:lnSpc>
              <a:spcBef>
                <a:spcPts val="0"/>
              </a:spcBef>
              <a:spcAft>
                <a:spcPts val="0"/>
              </a:spcAft>
            </a:pPr>
            <a:r>
              <a:rPr lang="en-US" altLang="ko-KR" sz="1400" i="1" dirty="0">
                <a:effectLst/>
                <a:latin typeface="맑은 고딕" panose="020B0503020000020004" pitchFamily="50" charset="-127"/>
                <a:ea typeface="맑은 고딕" panose="020B0503020000020004" pitchFamily="50" charset="-127"/>
              </a:rPr>
              <a:t>#xl </a:t>
            </a:r>
            <a:r>
              <a:rPr lang="en-US" altLang="ko-KR" sz="1400" i="1" dirty="0" err="1" smtClean="0">
                <a:effectLst/>
                <a:latin typeface="맑은 고딕" panose="020B0503020000020004" pitchFamily="50" charset="-127"/>
                <a:ea typeface="맑은 고딕" panose="020B0503020000020004" pitchFamily="50" charset="-127"/>
              </a:rPr>
              <a:t>unpause</a:t>
            </a:r>
            <a:r>
              <a:rPr lang="en-US" altLang="ko-KR" sz="1400" i="1" dirty="0" smtClean="0">
                <a:effectLst/>
                <a:latin typeface="맑은 고딕" panose="020B0503020000020004" pitchFamily="50" charset="-127"/>
                <a:ea typeface="맑은 고딕" panose="020B0503020000020004" pitchFamily="50" charset="-127"/>
              </a:rPr>
              <a:t> </a:t>
            </a:r>
            <a:r>
              <a:rPr lang="en-US" altLang="ko-KR" sz="1400" i="1" dirty="0">
                <a:effectLst/>
                <a:latin typeface="맑은 고딕" panose="020B0503020000020004" pitchFamily="50" charset="-127"/>
                <a:ea typeface="맑은 고딕" panose="020B0503020000020004" pitchFamily="50" charset="-127"/>
              </a:rPr>
              <a:t>&lt;</a:t>
            </a:r>
            <a:r>
              <a:rPr lang="en-US" altLang="ko-KR" sz="1400" i="1" dirty="0" smtClean="0">
                <a:effectLst/>
                <a:latin typeface="맑은 고딕" panose="020B0503020000020004" pitchFamily="50" charset="-127"/>
                <a:ea typeface="맑은 고딕" panose="020B0503020000020004" pitchFamily="50" charset="-127"/>
              </a:rPr>
              <a:t>VM </a:t>
            </a:r>
            <a:r>
              <a:rPr lang="en-US" altLang="ko-KR" sz="1400" i="1" dirty="0">
                <a:effectLst/>
                <a:latin typeface="맑은 고딕" panose="020B0503020000020004" pitchFamily="50" charset="-127"/>
                <a:ea typeface="맑은 고딕" panose="020B0503020000020004" pitchFamily="50" charset="-127"/>
              </a:rPr>
              <a:t>name or </a:t>
            </a:r>
            <a:r>
              <a:rPr lang="en-US" altLang="ko-KR" sz="1400" i="1" dirty="0" smtClean="0">
                <a:effectLst/>
                <a:latin typeface="맑은 고딕" panose="020B0503020000020004" pitchFamily="50" charset="-127"/>
                <a:ea typeface="맑은 고딕" panose="020B0503020000020004" pitchFamily="50" charset="-127"/>
              </a:rPr>
              <a:t>ID&gt;</a:t>
            </a:r>
            <a:endParaRPr lang="en-US" altLang="ko-KR" sz="1400" i="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400"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a:t>
            </a:r>
            <a:r>
              <a:rPr lang="en-US" altLang="ko-KR" sz="1400" b="1" i="1" dirty="0" smtClean="0">
                <a:effectLst/>
                <a:latin typeface="맑은 고딕" panose="020B0503020000020004" pitchFamily="50" charset="-127"/>
                <a:ea typeface="맑은 고딕" panose="020B0503020000020004" pitchFamily="50" charset="-127"/>
              </a:rPr>
              <a:t>xl list</a:t>
            </a:r>
            <a:r>
              <a:rPr lang="en-US" altLang="ko-KR" sz="1400" b="1" dirty="0" smtClean="0">
                <a:effectLst/>
                <a:latin typeface="맑은 고딕" panose="020B0503020000020004" pitchFamily="50" charset="-127"/>
                <a:ea typeface="맑은 고딕" panose="020B0503020000020004" pitchFamily="50" charset="-127"/>
              </a:rPr>
              <a:t>” will help you to know about Domain information.</a:t>
            </a:r>
          </a:p>
          <a:p>
            <a:pPr algn="l">
              <a:lnSpc>
                <a:spcPct val="150000"/>
              </a:lnSpc>
              <a:spcBef>
                <a:spcPts val="0"/>
              </a:spcBef>
              <a:spcAft>
                <a:spcPts val="0"/>
              </a:spcAft>
            </a:pPr>
            <a:endParaRPr lang="en-US" altLang="ko-KR" sz="1400"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400" dirty="0" smtClean="0">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243368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31</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8"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a:solidFill>
                  <a:schemeClr val="tx1"/>
                </a:solidFill>
                <a:effectLst/>
                <a:latin typeface="맑은 고딕" panose="020B0503020000020004" pitchFamily="50" charset="-127"/>
                <a:ea typeface="맑은 고딕" panose="020B0503020000020004" pitchFamily="50" charset="-127"/>
              </a:rPr>
              <a:t>2. XEN – Para Virtual Machine(PVM)</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
        <p:nvSpPr>
          <p:cNvPr id="9" name="TextBox 8"/>
          <p:cNvSpPr txBox="1"/>
          <p:nvPr/>
        </p:nvSpPr>
        <p:spPr>
          <a:xfrm>
            <a:off x="161154" y="1168427"/>
            <a:ext cx="8922333" cy="1892826"/>
          </a:xfrm>
          <a:prstGeom prst="rect">
            <a:avLst/>
          </a:prstGeom>
          <a:noFill/>
        </p:spPr>
        <p:txBody>
          <a:bodyPr wrap="square" rtlCol="0">
            <a:spAutoFit/>
          </a:bodyPr>
          <a:lstStyle/>
          <a:p>
            <a:pPr algn="l">
              <a:lnSpc>
                <a:spcPct val="150000"/>
              </a:lnSpc>
              <a:spcBef>
                <a:spcPts val="0"/>
              </a:spcBef>
              <a:spcAft>
                <a:spcPts val="0"/>
              </a:spcAft>
            </a:pPr>
            <a:endParaRPr lang="en-US" altLang="ko-KR" sz="8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r>
              <a:rPr lang="en-US" altLang="ko-KR" sz="1400" b="1" dirty="0" smtClean="0">
                <a:effectLst/>
                <a:latin typeface="맑은 고딕" panose="020B0503020000020004" pitchFamily="50" charset="-127"/>
                <a:ea typeface="맑은 고딕" panose="020B0503020000020004" pitchFamily="50" charset="-127"/>
              </a:rPr>
              <a:t>After make </a:t>
            </a:r>
            <a:r>
              <a:rPr lang="en-US" altLang="ko-KR" sz="1400" b="1" dirty="0" err="1" smtClean="0">
                <a:effectLst/>
                <a:latin typeface="맑은 고딕" panose="020B0503020000020004" pitchFamily="50" charset="-127"/>
                <a:ea typeface="맑은 고딕" panose="020B0503020000020004" pitchFamily="50" charset="-127"/>
              </a:rPr>
              <a:t>config</a:t>
            </a:r>
            <a:r>
              <a:rPr lang="en-US" altLang="ko-KR" sz="1400" b="1" dirty="0" smtClean="0">
                <a:effectLst/>
                <a:latin typeface="맑은 고딕" panose="020B0503020000020004" pitchFamily="50" charset="-127"/>
                <a:ea typeface="맑은 고딕" panose="020B0503020000020004" pitchFamily="50" charset="-127"/>
              </a:rPr>
              <a:t> file, do command #xl create –c &lt;</a:t>
            </a:r>
            <a:r>
              <a:rPr lang="en-US" altLang="ko-KR" sz="1400" b="1" dirty="0" err="1" smtClean="0">
                <a:effectLst/>
                <a:latin typeface="맑은 고딕" panose="020B0503020000020004" pitchFamily="50" charset="-127"/>
                <a:ea typeface="맑은 고딕" panose="020B0503020000020004" pitchFamily="50" charset="-127"/>
              </a:rPr>
              <a:t>example.cfg</a:t>
            </a:r>
            <a:r>
              <a:rPr lang="en-US" altLang="ko-KR" sz="1400" b="1" dirty="0">
                <a:effectLst/>
                <a:latin typeface="맑은 고딕" panose="020B0503020000020004" pitchFamily="50" charset="-127"/>
                <a:ea typeface="맑은 고딕" panose="020B0503020000020004" pitchFamily="50" charset="-127"/>
              </a:rPr>
              <a:t>&gt;</a:t>
            </a:r>
            <a:endParaRPr lang="en-US" altLang="ko-KR" sz="12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2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200" b="1" dirty="0" smtClean="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2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1200" b="1" dirty="0">
              <a:effectLst/>
              <a:latin typeface="맑은 고딕" panose="020B0503020000020004" pitchFamily="50" charset="-127"/>
              <a:ea typeface="맑은 고딕" panose="020B0503020000020004" pitchFamily="50" charset="-127"/>
            </a:endParaRPr>
          </a:p>
          <a:p>
            <a:pPr algn="l">
              <a:lnSpc>
                <a:spcPct val="150000"/>
              </a:lnSpc>
              <a:spcBef>
                <a:spcPts val="0"/>
              </a:spcBef>
              <a:spcAft>
                <a:spcPts val="0"/>
              </a:spcAft>
            </a:pPr>
            <a:endParaRPr lang="en-US" altLang="ko-KR" sz="800" dirty="0" smtClean="0">
              <a:effectLst/>
              <a:latin typeface="맑은 고딕" panose="020B0503020000020004" pitchFamily="50" charset="-127"/>
              <a:ea typeface="맑은 고딕" panose="020B0503020000020004" pitchFamily="50" charset="-127"/>
            </a:endParaRPr>
          </a:p>
        </p:txBody>
      </p:sp>
      <p:pic>
        <p:nvPicPr>
          <p:cNvPr id="2" name="그림 1"/>
          <p:cNvPicPr>
            <a:picLocks noChangeAspect="1"/>
          </p:cNvPicPr>
          <p:nvPr/>
        </p:nvPicPr>
        <p:blipFill>
          <a:blip r:embed="rId3"/>
          <a:stretch>
            <a:fillRect/>
          </a:stretch>
        </p:blipFill>
        <p:spPr>
          <a:xfrm>
            <a:off x="1506721" y="1784676"/>
            <a:ext cx="6148074" cy="4488956"/>
          </a:xfrm>
          <a:prstGeom prst="rect">
            <a:avLst/>
          </a:prstGeom>
        </p:spPr>
      </p:pic>
    </p:spTree>
    <p:extLst>
      <p:ext uri="{BB962C8B-B14F-4D97-AF65-F5344CB8AC3E}">
        <p14:creationId xmlns:p14="http://schemas.microsoft.com/office/powerpoint/2010/main" val="1145114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32</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TextBox 5"/>
          <p:cNvSpPr txBox="1"/>
          <p:nvPr/>
        </p:nvSpPr>
        <p:spPr>
          <a:xfrm>
            <a:off x="161154" y="1168427"/>
            <a:ext cx="8922333" cy="8386911"/>
          </a:xfrm>
          <a:prstGeom prst="rect">
            <a:avLst/>
          </a:prstGeom>
          <a:noFill/>
        </p:spPr>
        <p:txBody>
          <a:bodyPr wrap="square" rtlCol="0">
            <a:spAutoFit/>
          </a:bodyPr>
          <a:lstStyle/>
          <a:p>
            <a:pPr algn="l">
              <a:lnSpc>
                <a:spcPct val="150000"/>
              </a:lnSpc>
              <a:spcBef>
                <a:spcPts val="0"/>
              </a:spcBef>
              <a:spcAft>
                <a:spcPts val="0"/>
              </a:spcAft>
            </a:pPr>
            <a:r>
              <a:rPr kumimoji="0" lang="en-US" altLang="ko-KR" sz="1400" b="1" dirty="0" smtClean="0">
                <a:effectLst/>
                <a:latin typeface="맑은 고딕"/>
                <a:ea typeface="맑은 고딕"/>
              </a:rPr>
              <a:t>5.  When finish the </a:t>
            </a:r>
            <a:r>
              <a:rPr kumimoji="0" lang="en-US" altLang="ko-KR" sz="1400" b="1" dirty="0" err="1" smtClean="0">
                <a:effectLst/>
                <a:latin typeface="맑은 고딕"/>
                <a:ea typeface="맑은 고딕"/>
              </a:rPr>
              <a:t>guestOS</a:t>
            </a:r>
            <a:r>
              <a:rPr kumimoji="0" lang="en-US" altLang="ko-KR" sz="1400" b="1" dirty="0" smtClean="0">
                <a:effectLst/>
                <a:latin typeface="맑은 고딕"/>
                <a:ea typeface="맑은 고딕"/>
              </a:rPr>
              <a:t> installation, modify the configuration file like below</a:t>
            </a:r>
          </a:p>
          <a:p>
            <a:pPr algn="l">
              <a:lnSpc>
                <a:spcPct val="150000"/>
              </a:lnSpc>
              <a:spcBef>
                <a:spcPts val="0"/>
              </a:spcBef>
              <a:spcAft>
                <a:spcPts val="0"/>
              </a:spcAft>
            </a:pPr>
            <a:endParaRPr kumimoji="0" lang="en-US" altLang="ko-KR" sz="1400" b="1" dirty="0" smtClean="0">
              <a:effectLst/>
              <a:latin typeface="맑은 고딕"/>
              <a:ea typeface="맑은 고딕"/>
            </a:endParaRPr>
          </a:p>
          <a:p>
            <a:pPr algn="l">
              <a:lnSpc>
                <a:spcPct val="150000"/>
              </a:lnSpc>
              <a:spcBef>
                <a:spcPts val="0"/>
              </a:spcBef>
              <a:spcAft>
                <a:spcPts val="0"/>
              </a:spcAft>
            </a:pPr>
            <a:r>
              <a:rPr kumimoji="0" lang="en-US" altLang="ko-KR" sz="1400" i="1" dirty="0" smtClean="0">
                <a:effectLst/>
                <a:latin typeface="맑은 고딕"/>
                <a:ea typeface="맑은 고딕"/>
              </a:rPr>
              <a:t>kernel </a:t>
            </a:r>
            <a:r>
              <a:rPr kumimoji="0" lang="en-US" altLang="ko-KR" sz="1400" i="1" dirty="0">
                <a:effectLst/>
                <a:latin typeface="맑은 고딕"/>
                <a:ea typeface="맑은 고딕"/>
              </a:rPr>
              <a:t>= "/</a:t>
            </a:r>
            <a:r>
              <a:rPr kumimoji="0" lang="en-US" altLang="ko-KR" sz="1400" i="1" dirty="0" err="1">
                <a:effectLst/>
                <a:latin typeface="맑은 고딕"/>
                <a:ea typeface="맑은 고딕"/>
              </a:rPr>
              <a:t>var</a:t>
            </a:r>
            <a:r>
              <a:rPr kumimoji="0" lang="en-US" altLang="ko-KR" sz="1400" i="1" dirty="0">
                <a:effectLst/>
                <a:latin typeface="맑은 고딕"/>
                <a:ea typeface="맑은 고딕"/>
              </a:rPr>
              <a:t>/lib/</a:t>
            </a:r>
            <a:r>
              <a:rPr kumimoji="0" lang="en-US" altLang="ko-KR" sz="1400" i="1" dirty="0" err="1">
                <a:effectLst/>
                <a:latin typeface="맑은 고딕"/>
                <a:ea typeface="맑은 고딕"/>
              </a:rPr>
              <a:t>xen</a:t>
            </a:r>
            <a:r>
              <a:rPr kumimoji="0" lang="en-US" altLang="ko-KR" sz="1400" i="1" dirty="0">
                <a:effectLst/>
                <a:latin typeface="맑은 고딕"/>
                <a:ea typeface="맑은 고딕"/>
              </a:rPr>
              <a:t>/images/</a:t>
            </a:r>
            <a:r>
              <a:rPr kumimoji="0" lang="en-US" altLang="ko-KR" sz="1400" i="1" dirty="0" err="1">
                <a:effectLst/>
                <a:latin typeface="맑은 고딕"/>
                <a:ea typeface="맑은 고딕"/>
              </a:rPr>
              <a:t>ubuntu-netboot</a:t>
            </a:r>
            <a:r>
              <a:rPr kumimoji="0" lang="en-US" altLang="ko-KR" sz="1400" i="1" dirty="0">
                <a:effectLst/>
                <a:latin typeface="맑은 고딕"/>
                <a:ea typeface="맑은 고딕"/>
              </a:rPr>
              <a:t>/trusty14LTS/</a:t>
            </a:r>
            <a:r>
              <a:rPr kumimoji="0" lang="en-US" altLang="ko-KR" sz="1400" i="1" dirty="0" err="1">
                <a:effectLst/>
                <a:latin typeface="맑은 고딕"/>
                <a:ea typeface="맑은 고딕"/>
              </a:rPr>
              <a:t>vmlinuz</a:t>
            </a:r>
            <a:r>
              <a:rPr kumimoji="0" lang="en-US" altLang="ko-KR" sz="1400" i="1" dirty="0">
                <a:effectLst/>
                <a:latin typeface="맑은 고딕"/>
                <a:ea typeface="맑은 고딕"/>
              </a:rPr>
              <a:t>"</a:t>
            </a:r>
          </a:p>
          <a:p>
            <a:pPr algn="l">
              <a:lnSpc>
                <a:spcPct val="150000"/>
              </a:lnSpc>
              <a:spcBef>
                <a:spcPts val="0"/>
              </a:spcBef>
              <a:spcAft>
                <a:spcPts val="0"/>
              </a:spcAft>
            </a:pPr>
            <a:r>
              <a:rPr kumimoji="0" lang="en-US" altLang="ko-KR" sz="1400" i="1" dirty="0" smtClean="0">
                <a:effectLst/>
                <a:latin typeface="맑은 고딕"/>
                <a:ea typeface="맑은 고딕"/>
                <a:sym typeface="Wingdings" panose="05000000000000000000" pitchFamily="2" charset="2"/>
              </a:rPr>
              <a:t></a:t>
            </a:r>
            <a:r>
              <a:rPr kumimoji="0" lang="en-US" altLang="ko-KR" sz="1400" i="1" dirty="0" smtClean="0">
                <a:effectLst/>
                <a:latin typeface="맑은 고딕"/>
                <a:ea typeface="맑은 고딕"/>
              </a:rPr>
              <a:t>#</a:t>
            </a:r>
            <a:r>
              <a:rPr kumimoji="0" lang="en-US" altLang="ko-KR" sz="1400" i="1" dirty="0">
                <a:effectLst/>
                <a:latin typeface="맑은 고딕"/>
                <a:ea typeface="맑은 고딕"/>
              </a:rPr>
              <a:t>kernel = "/</a:t>
            </a:r>
            <a:r>
              <a:rPr kumimoji="0" lang="en-US" altLang="ko-KR" sz="1400" i="1" dirty="0" err="1" smtClean="0">
                <a:effectLst/>
                <a:latin typeface="맑은 고딕"/>
                <a:ea typeface="맑은 고딕"/>
              </a:rPr>
              <a:t>var</a:t>
            </a:r>
            <a:r>
              <a:rPr kumimoji="0" lang="en-US" altLang="ko-KR" sz="1400" i="1" dirty="0" smtClean="0">
                <a:effectLst/>
                <a:latin typeface="맑은 고딕"/>
                <a:ea typeface="맑은 고딕"/>
              </a:rPr>
              <a:t>/lib/</a:t>
            </a:r>
            <a:r>
              <a:rPr kumimoji="0" lang="en-US" altLang="ko-KR" sz="1400" i="1" dirty="0" err="1" smtClean="0">
                <a:effectLst/>
                <a:latin typeface="맑은 고딕"/>
                <a:ea typeface="맑은 고딕"/>
              </a:rPr>
              <a:t>xen</a:t>
            </a:r>
            <a:r>
              <a:rPr kumimoji="0" lang="en-US" altLang="ko-KR" sz="1400" i="1" dirty="0" smtClean="0">
                <a:effectLst/>
                <a:latin typeface="맑은 고딕"/>
                <a:ea typeface="맑은 고딕"/>
              </a:rPr>
              <a:t>/images/</a:t>
            </a:r>
            <a:r>
              <a:rPr kumimoji="0" lang="en-US" altLang="ko-KR" sz="1400" i="1" dirty="0" err="1" smtClean="0">
                <a:effectLst/>
                <a:latin typeface="맑은 고딕"/>
                <a:ea typeface="맑은 고딕"/>
              </a:rPr>
              <a:t>ubuntu-netboot</a:t>
            </a:r>
            <a:r>
              <a:rPr kumimoji="0" lang="en-US" altLang="ko-KR" sz="1400" i="1" dirty="0" smtClean="0">
                <a:effectLst/>
                <a:latin typeface="맑은 고딕"/>
                <a:ea typeface="맑은 고딕"/>
              </a:rPr>
              <a:t>/trusty14LTS/</a:t>
            </a:r>
            <a:r>
              <a:rPr kumimoji="0" lang="en-US" altLang="ko-KR" sz="1400" i="1" dirty="0" err="1" smtClean="0">
                <a:effectLst/>
                <a:latin typeface="맑은 고딕"/>
                <a:ea typeface="맑은 고딕"/>
              </a:rPr>
              <a:t>vmlinuz</a:t>
            </a:r>
            <a:r>
              <a:rPr kumimoji="0" lang="en-US" altLang="ko-KR" sz="1400" i="1" dirty="0" smtClean="0">
                <a:effectLst/>
                <a:latin typeface="맑은 고딕"/>
                <a:ea typeface="맑은 고딕"/>
              </a:rPr>
              <a:t>“</a:t>
            </a:r>
          </a:p>
          <a:p>
            <a:pPr algn="l">
              <a:lnSpc>
                <a:spcPct val="150000"/>
              </a:lnSpc>
              <a:spcBef>
                <a:spcPts val="0"/>
              </a:spcBef>
              <a:spcAft>
                <a:spcPts val="0"/>
              </a:spcAft>
            </a:pPr>
            <a:endParaRPr kumimoji="0" lang="en-US" altLang="ko-KR" sz="1400" i="1" dirty="0">
              <a:effectLst/>
              <a:latin typeface="맑은 고딕"/>
              <a:ea typeface="맑은 고딕"/>
            </a:endParaRPr>
          </a:p>
          <a:p>
            <a:pPr algn="l">
              <a:lnSpc>
                <a:spcPct val="150000"/>
              </a:lnSpc>
              <a:spcBef>
                <a:spcPts val="0"/>
              </a:spcBef>
              <a:spcAft>
                <a:spcPts val="0"/>
              </a:spcAft>
            </a:pPr>
            <a:r>
              <a:rPr kumimoji="0" lang="en-US" altLang="ko-KR" sz="1400" i="1" dirty="0" err="1" smtClean="0">
                <a:effectLst/>
                <a:latin typeface="맑은 고딕"/>
                <a:ea typeface="맑은 고딕"/>
              </a:rPr>
              <a:t>ramdisk</a:t>
            </a:r>
            <a:r>
              <a:rPr kumimoji="0" lang="en-US" altLang="ko-KR" sz="1400" i="1" dirty="0" smtClean="0">
                <a:effectLst/>
                <a:latin typeface="맑은 고딕"/>
                <a:ea typeface="맑은 고딕"/>
              </a:rPr>
              <a:t> </a:t>
            </a:r>
            <a:r>
              <a:rPr kumimoji="0" lang="en-US" altLang="ko-KR" sz="1400" i="1" dirty="0">
                <a:effectLst/>
                <a:latin typeface="맑은 고딕"/>
                <a:ea typeface="맑은 고딕"/>
              </a:rPr>
              <a:t>= "/</a:t>
            </a:r>
            <a:r>
              <a:rPr kumimoji="0" lang="en-US" altLang="ko-KR" sz="1400" i="1" dirty="0" err="1">
                <a:effectLst/>
                <a:latin typeface="맑은 고딕"/>
                <a:ea typeface="맑은 고딕"/>
              </a:rPr>
              <a:t>var</a:t>
            </a:r>
            <a:r>
              <a:rPr kumimoji="0" lang="en-US" altLang="ko-KR" sz="1400" i="1" dirty="0">
                <a:effectLst/>
                <a:latin typeface="맑은 고딕"/>
                <a:ea typeface="맑은 고딕"/>
              </a:rPr>
              <a:t>/lib/</a:t>
            </a:r>
            <a:r>
              <a:rPr kumimoji="0" lang="en-US" altLang="ko-KR" sz="1400" i="1" dirty="0" err="1">
                <a:effectLst/>
                <a:latin typeface="맑은 고딕"/>
                <a:ea typeface="맑은 고딕"/>
              </a:rPr>
              <a:t>xen</a:t>
            </a:r>
            <a:r>
              <a:rPr kumimoji="0" lang="en-US" altLang="ko-KR" sz="1400" i="1" dirty="0">
                <a:effectLst/>
                <a:latin typeface="맑은 고딕"/>
                <a:ea typeface="맑은 고딕"/>
              </a:rPr>
              <a:t>/images/</a:t>
            </a:r>
            <a:r>
              <a:rPr kumimoji="0" lang="en-US" altLang="ko-KR" sz="1400" i="1" dirty="0" err="1">
                <a:effectLst/>
                <a:latin typeface="맑은 고딕"/>
                <a:ea typeface="맑은 고딕"/>
              </a:rPr>
              <a:t>ubuntu-netboot</a:t>
            </a:r>
            <a:r>
              <a:rPr kumimoji="0" lang="en-US" altLang="ko-KR" sz="1400" i="1" dirty="0">
                <a:effectLst/>
                <a:latin typeface="맑은 고딕"/>
                <a:ea typeface="맑은 고딕"/>
              </a:rPr>
              <a:t>/trusty14LTS/initrd.gz"</a:t>
            </a:r>
          </a:p>
          <a:p>
            <a:pPr algn="l">
              <a:lnSpc>
                <a:spcPct val="150000"/>
              </a:lnSpc>
              <a:spcBef>
                <a:spcPts val="0"/>
              </a:spcBef>
              <a:spcAft>
                <a:spcPts val="0"/>
              </a:spcAft>
            </a:pPr>
            <a:r>
              <a:rPr kumimoji="0" lang="en-US" altLang="ko-KR" sz="1400" i="1" dirty="0" smtClean="0">
                <a:effectLst/>
                <a:latin typeface="맑은 고딕"/>
                <a:ea typeface="맑은 고딕"/>
                <a:sym typeface="Wingdings" panose="05000000000000000000" pitchFamily="2" charset="2"/>
              </a:rPr>
              <a:t></a:t>
            </a:r>
            <a:r>
              <a:rPr kumimoji="0" lang="en-US" altLang="ko-KR" sz="1400" i="1" dirty="0" smtClean="0">
                <a:effectLst/>
                <a:latin typeface="맑은 고딕"/>
                <a:ea typeface="맑은 고딕"/>
              </a:rPr>
              <a:t>#</a:t>
            </a:r>
            <a:r>
              <a:rPr kumimoji="0" lang="en-US" altLang="ko-KR" sz="1400" i="1" dirty="0" err="1">
                <a:effectLst/>
                <a:latin typeface="맑은 고딕"/>
                <a:ea typeface="맑은 고딕"/>
              </a:rPr>
              <a:t>ramdisk</a:t>
            </a:r>
            <a:r>
              <a:rPr kumimoji="0" lang="en-US" altLang="ko-KR" sz="1400" i="1" dirty="0">
                <a:effectLst/>
                <a:latin typeface="맑은 고딕"/>
                <a:ea typeface="맑은 고딕"/>
              </a:rPr>
              <a:t> = "/</a:t>
            </a:r>
            <a:r>
              <a:rPr kumimoji="0" lang="en-US" altLang="ko-KR" sz="1400" i="1" dirty="0" err="1" smtClean="0">
                <a:effectLst/>
                <a:latin typeface="맑은 고딕"/>
                <a:ea typeface="맑은 고딕"/>
              </a:rPr>
              <a:t>var</a:t>
            </a:r>
            <a:r>
              <a:rPr kumimoji="0" lang="en-US" altLang="ko-KR" sz="1400" i="1" dirty="0" smtClean="0">
                <a:effectLst/>
                <a:latin typeface="맑은 고딕"/>
                <a:ea typeface="맑은 고딕"/>
              </a:rPr>
              <a:t>/lib/</a:t>
            </a:r>
            <a:r>
              <a:rPr kumimoji="0" lang="en-US" altLang="ko-KR" sz="1400" i="1" dirty="0" err="1" smtClean="0">
                <a:effectLst/>
                <a:latin typeface="맑은 고딕"/>
                <a:ea typeface="맑은 고딕"/>
              </a:rPr>
              <a:t>xen</a:t>
            </a:r>
            <a:r>
              <a:rPr kumimoji="0" lang="en-US" altLang="ko-KR" sz="1400" i="1" dirty="0" smtClean="0">
                <a:effectLst/>
                <a:latin typeface="맑은 고딕"/>
                <a:ea typeface="맑은 고딕"/>
              </a:rPr>
              <a:t>/images/</a:t>
            </a:r>
            <a:r>
              <a:rPr kumimoji="0" lang="en-US" altLang="ko-KR" sz="1400" i="1" dirty="0" err="1" smtClean="0">
                <a:effectLst/>
                <a:latin typeface="맑은 고딕"/>
                <a:ea typeface="맑은 고딕"/>
              </a:rPr>
              <a:t>ubuntu-netboot</a:t>
            </a:r>
            <a:r>
              <a:rPr kumimoji="0" lang="en-US" altLang="ko-KR" sz="1400" i="1" dirty="0" smtClean="0">
                <a:effectLst/>
                <a:latin typeface="맑은 고딕"/>
                <a:ea typeface="맑은 고딕"/>
              </a:rPr>
              <a:t>/trusty14LTS/initrd.gz“</a:t>
            </a:r>
          </a:p>
          <a:p>
            <a:pPr algn="l">
              <a:lnSpc>
                <a:spcPct val="150000"/>
              </a:lnSpc>
              <a:spcBef>
                <a:spcPts val="0"/>
              </a:spcBef>
              <a:spcAft>
                <a:spcPts val="0"/>
              </a:spcAft>
            </a:pPr>
            <a:endParaRPr kumimoji="0" lang="en-US" altLang="ko-KR" sz="1400" i="1" dirty="0">
              <a:effectLst/>
              <a:latin typeface="맑은 고딕"/>
              <a:ea typeface="맑은 고딕"/>
            </a:endParaRPr>
          </a:p>
          <a:p>
            <a:pPr algn="l">
              <a:lnSpc>
                <a:spcPct val="150000"/>
              </a:lnSpc>
              <a:spcBef>
                <a:spcPts val="0"/>
              </a:spcBef>
              <a:spcAft>
                <a:spcPts val="0"/>
              </a:spcAft>
            </a:pPr>
            <a:r>
              <a:rPr kumimoji="0" lang="en-US" altLang="ko-KR" sz="1400" i="1" dirty="0">
                <a:effectLst/>
                <a:latin typeface="맑은 고딕"/>
                <a:ea typeface="맑은 고딕"/>
              </a:rPr>
              <a:t>#bootloader = "/</a:t>
            </a:r>
            <a:r>
              <a:rPr kumimoji="0" lang="en-US" altLang="ko-KR" sz="1400" i="1" dirty="0" err="1">
                <a:effectLst/>
                <a:latin typeface="맑은 고딕"/>
                <a:ea typeface="맑은 고딕"/>
              </a:rPr>
              <a:t>usr</a:t>
            </a:r>
            <a:r>
              <a:rPr kumimoji="0" lang="en-US" altLang="ko-KR" sz="1400" i="1" dirty="0">
                <a:effectLst/>
                <a:latin typeface="맑은 고딕"/>
                <a:ea typeface="맑은 고딕"/>
              </a:rPr>
              <a:t>/lib/xen-4.4/bin/</a:t>
            </a:r>
            <a:r>
              <a:rPr kumimoji="0" lang="en-US" altLang="ko-KR" sz="1400" i="1" dirty="0" err="1">
                <a:effectLst/>
                <a:latin typeface="맑은 고딕"/>
                <a:ea typeface="맑은 고딕"/>
              </a:rPr>
              <a:t>pygrub</a:t>
            </a:r>
            <a:r>
              <a:rPr kumimoji="0" lang="en-US" altLang="ko-KR" sz="1400" i="1" dirty="0">
                <a:effectLst/>
                <a:latin typeface="맑은 고딕"/>
                <a:ea typeface="맑은 고딕"/>
              </a:rPr>
              <a:t>"</a:t>
            </a:r>
          </a:p>
          <a:p>
            <a:pPr algn="l">
              <a:lnSpc>
                <a:spcPct val="150000"/>
              </a:lnSpc>
              <a:spcBef>
                <a:spcPts val="0"/>
              </a:spcBef>
              <a:spcAft>
                <a:spcPts val="0"/>
              </a:spcAft>
            </a:pPr>
            <a:r>
              <a:rPr kumimoji="0" lang="en-US" altLang="ko-KR" sz="1400" i="1" dirty="0" smtClean="0">
                <a:effectLst/>
                <a:latin typeface="맑은 고딕"/>
                <a:ea typeface="맑은 고딕"/>
                <a:sym typeface="Wingdings" panose="05000000000000000000" pitchFamily="2" charset="2"/>
              </a:rPr>
              <a:t></a:t>
            </a:r>
            <a:r>
              <a:rPr kumimoji="0" lang="en-US" altLang="ko-KR" sz="1400" i="1" dirty="0" smtClean="0">
                <a:effectLst/>
                <a:latin typeface="맑은 고딕"/>
                <a:ea typeface="맑은 고딕"/>
              </a:rPr>
              <a:t>bootloader </a:t>
            </a:r>
            <a:r>
              <a:rPr kumimoji="0" lang="en-US" altLang="ko-KR" sz="1400" i="1" dirty="0">
                <a:effectLst/>
                <a:latin typeface="맑은 고딕"/>
                <a:ea typeface="맑은 고딕"/>
              </a:rPr>
              <a:t>= "/</a:t>
            </a:r>
            <a:r>
              <a:rPr kumimoji="0" lang="en-US" altLang="ko-KR" sz="1400" i="1" dirty="0" err="1" smtClean="0">
                <a:effectLst/>
                <a:latin typeface="맑은 고딕"/>
                <a:ea typeface="맑은 고딕"/>
              </a:rPr>
              <a:t>usr</a:t>
            </a:r>
            <a:r>
              <a:rPr kumimoji="0" lang="en-US" altLang="ko-KR" sz="1400" i="1" dirty="0" smtClean="0">
                <a:effectLst/>
                <a:latin typeface="맑은 고딕"/>
                <a:ea typeface="맑은 고딕"/>
              </a:rPr>
              <a:t>/lib/xen-4.4/bin/</a:t>
            </a:r>
            <a:r>
              <a:rPr kumimoji="0" lang="en-US" altLang="ko-KR" sz="1400" i="1" dirty="0" err="1" smtClean="0">
                <a:effectLst/>
                <a:latin typeface="맑은 고딕"/>
                <a:ea typeface="맑은 고딕"/>
              </a:rPr>
              <a:t>pygrub</a:t>
            </a:r>
            <a:r>
              <a:rPr kumimoji="0" lang="en-US" altLang="ko-KR" sz="1400" i="1" dirty="0" smtClean="0">
                <a:effectLst/>
                <a:latin typeface="맑은 고딕"/>
                <a:ea typeface="맑은 고딕"/>
              </a:rPr>
              <a:t>“</a:t>
            </a:r>
          </a:p>
          <a:p>
            <a:pPr algn="l">
              <a:lnSpc>
                <a:spcPct val="150000"/>
              </a:lnSpc>
              <a:spcBef>
                <a:spcPts val="0"/>
              </a:spcBef>
              <a:spcAft>
                <a:spcPts val="0"/>
              </a:spcAft>
            </a:pPr>
            <a:endParaRPr kumimoji="0" lang="en-US" altLang="ko-KR" sz="1400" b="1" dirty="0">
              <a:effectLst/>
              <a:latin typeface="맑은 고딕"/>
              <a:ea typeface="맑은 고딕"/>
            </a:endParaRPr>
          </a:p>
          <a:p>
            <a:pPr algn="l">
              <a:lnSpc>
                <a:spcPct val="150000"/>
              </a:lnSpc>
              <a:spcBef>
                <a:spcPts val="0"/>
              </a:spcBef>
              <a:spcAft>
                <a:spcPts val="0"/>
              </a:spcAft>
            </a:pPr>
            <a:r>
              <a:rPr kumimoji="0" lang="en-US" altLang="ko-KR" sz="1400" b="1" dirty="0" smtClean="0">
                <a:effectLst/>
                <a:latin typeface="맑은 고딕"/>
                <a:ea typeface="맑은 고딕"/>
              </a:rPr>
              <a:t>6. Reboot the VM</a:t>
            </a:r>
          </a:p>
          <a:p>
            <a:pPr algn="l">
              <a:lnSpc>
                <a:spcPct val="150000"/>
              </a:lnSpc>
              <a:spcBef>
                <a:spcPts val="0"/>
              </a:spcBef>
              <a:spcAft>
                <a:spcPts val="0"/>
              </a:spcAft>
            </a:pPr>
            <a:r>
              <a:rPr kumimoji="0" lang="en-US" altLang="ko-KR" sz="1400" i="1" dirty="0">
                <a:effectLst/>
                <a:latin typeface="맑은 고딕"/>
                <a:ea typeface="맑은 고딕"/>
              </a:rPr>
              <a:t>#xl shutdown </a:t>
            </a:r>
            <a:r>
              <a:rPr kumimoji="0" lang="en-US" altLang="ko-KR" sz="1400" i="1" dirty="0" smtClean="0">
                <a:effectLst/>
                <a:latin typeface="맑은 고딕"/>
                <a:ea typeface="맑은 고딕"/>
              </a:rPr>
              <a:t>&lt;</a:t>
            </a:r>
            <a:r>
              <a:rPr lang="en-US" altLang="ko-KR" sz="1400" i="1" dirty="0" smtClean="0">
                <a:effectLst/>
                <a:latin typeface="맑은 고딕" panose="020B0503020000020004" pitchFamily="50" charset="-127"/>
                <a:ea typeface="맑은 고딕" panose="020B0503020000020004" pitchFamily="50" charset="-127"/>
              </a:rPr>
              <a:t>VM </a:t>
            </a:r>
            <a:r>
              <a:rPr lang="en-US" altLang="ko-KR" sz="1400" i="1" dirty="0">
                <a:effectLst/>
                <a:latin typeface="맑은 고딕" panose="020B0503020000020004" pitchFamily="50" charset="-127"/>
                <a:ea typeface="맑은 고딕" panose="020B0503020000020004" pitchFamily="50" charset="-127"/>
              </a:rPr>
              <a:t>name or </a:t>
            </a:r>
            <a:r>
              <a:rPr lang="en-US" altLang="ko-KR" sz="1400" i="1" dirty="0" smtClean="0">
                <a:effectLst/>
                <a:latin typeface="맑은 고딕" panose="020B0503020000020004" pitchFamily="50" charset="-127"/>
                <a:ea typeface="맑은 고딕" panose="020B0503020000020004" pitchFamily="50" charset="-127"/>
              </a:rPr>
              <a:t>ID&gt;</a:t>
            </a:r>
            <a:endParaRPr kumimoji="0" lang="en-US" altLang="ko-KR" sz="1400" i="1" dirty="0" smtClean="0">
              <a:effectLst/>
              <a:latin typeface="맑은 고딕"/>
              <a:ea typeface="맑은 고딕"/>
            </a:endParaRPr>
          </a:p>
          <a:p>
            <a:pPr algn="l">
              <a:lnSpc>
                <a:spcPct val="150000"/>
              </a:lnSpc>
              <a:spcBef>
                <a:spcPts val="0"/>
              </a:spcBef>
              <a:spcAft>
                <a:spcPts val="0"/>
              </a:spcAft>
            </a:pPr>
            <a:r>
              <a:rPr kumimoji="0" lang="en-US" altLang="ko-KR" sz="1400" i="1" dirty="0">
                <a:effectLst/>
                <a:latin typeface="맑은 고딕"/>
                <a:ea typeface="맑은 고딕"/>
              </a:rPr>
              <a:t>#xl create -c </a:t>
            </a:r>
            <a:r>
              <a:rPr kumimoji="0" lang="en-US" altLang="ko-KR" sz="1400" i="1" dirty="0" smtClean="0">
                <a:effectLst/>
                <a:latin typeface="맑은 고딕"/>
                <a:ea typeface="맑은 고딕"/>
              </a:rPr>
              <a:t>&lt;</a:t>
            </a:r>
            <a:r>
              <a:rPr kumimoji="0" lang="en-US" altLang="ko-KR" sz="1400" i="1" dirty="0" err="1" smtClean="0">
                <a:effectLst/>
                <a:latin typeface="맑은 고딕"/>
                <a:ea typeface="맑은 고딕"/>
              </a:rPr>
              <a:t>example.cfg</a:t>
            </a:r>
            <a:r>
              <a:rPr kumimoji="0" lang="en-US" altLang="ko-KR" sz="1400" i="1" dirty="0" smtClean="0">
                <a:effectLst/>
                <a:latin typeface="맑은 고딕"/>
                <a:ea typeface="맑은 고딕"/>
              </a:rPr>
              <a:t>&gt;</a:t>
            </a:r>
          </a:p>
          <a:p>
            <a:pPr algn="l">
              <a:lnSpc>
                <a:spcPct val="150000"/>
              </a:lnSpc>
              <a:spcBef>
                <a:spcPts val="0"/>
              </a:spcBef>
              <a:spcAft>
                <a:spcPts val="0"/>
              </a:spcAft>
            </a:pPr>
            <a:r>
              <a:rPr kumimoji="0" lang="en-US" altLang="ko-KR" sz="1400" i="1" dirty="0">
                <a:effectLst/>
                <a:latin typeface="맑은 고딕"/>
                <a:ea typeface="맑은 고딕"/>
              </a:rPr>
              <a:t>#xl console </a:t>
            </a:r>
            <a:r>
              <a:rPr kumimoji="0" lang="en-US" altLang="ko-KR" sz="1400" i="1" dirty="0" smtClean="0">
                <a:effectLst/>
                <a:latin typeface="맑은 고딕"/>
                <a:ea typeface="맑은 고딕"/>
              </a:rPr>
              <a:t>&lt;</a:t>
            </a:r>
            <a:r>
              <a:rPr lang="en-US" altLang="ko-KR" sz="1400" i="1" dirty="0" smtClean="0">
                <a:effectLst/>
                <a:latin typeface="맑은 고딕" panose="020B0503020000020004" pitchFamily="50" charset="-127"/>
                <a:ea typeface="맑은 고딕" panose="020B0503020000020004" pitchFamily="50" charset="-127"/>
              </a:rPr>
              <a:t>VM </a:t>
            </a:r>
            <a:r>
              <a:rPr lang="en-US" altLang="ko-KR" sz="1400" i="1" dirty="0">
                <a:effectLst/>
                <a:latin typeface="맑은 고딕" panose="020B0503020000020004" pitchFamily="50" charset="-127"/>
                <a:ea typeface="맑은 고딕" panose="020B0503020000020004" pitchFamily="50" charset="-127"/>
              </a:rPr>
              <a:t>name or </a:t>
            </a:r>
            <a:r>
              <a:rPr lang="en-US" altLang="ko-KR" sz="1400" i="1" dirty="0" smtClean="0">
                <a:effectLst/>
                <a:latin typeface="맑은 고딕" panose="020B0503020000020004" pitchFamily="50" charset="-127"/>
                <a:ea typeface="맑은 고딕" panose="020B0503020000020004" pitchFamily="50" charset="-127"/>
              </a:rPr>
              <a:t>ID&gt;</a:t>
            </a:r>
            <a:endParaRPr kumimoji="0" lang="en-US" altLang="ko-KR" sz="1400" i="1" dirty="0">
              <a:effectLst/>
              <a:latin typeface="맑은 고딕"/>
              <a:ea typeface="맑은 고딕"/>
            </a:endParaRPr>
          </a:p>
          <a:p>
            <a:pPr algn="l">
              <a:lnSpc>
                <a:spcPct val="150000"/>
              </a:lnSpc>
              <a:spcBef>
                <a:spcPts val="0"/>
              </a:spcBef>
              <a:spcAft>
                <a:spcPts val="0"/>
              </a:spcAft>
            </a:pPr>
            <a:endParaRPr kumimoji="0" lang="en-US" altLang="ko-KR" sz="1400" b="1" dirty="0">
              <a:effectLst/>
              <a:latin typeface="맑은 고딕"/>
              <a:ea typeface="맑은 고딕"/>
            </a:endParaRPr>
          </a:p>
          <a:p>
            <a:pPr algn="l">
              <a:lnSpc>
                <a:spcPct val="150000"/>
              </a:lnSpc>
              <a:spcBef>
                <a:spcPts val="0"/>
              </a:spcBef>
              <a:spcAft>
                <a:spcPts val="0"/>
              </a:spcAft>
            </a:pPr>
            <a:endParaRPr kumimoji="0" lang="en-US" altLang="ko-KR" sz="1400" b="1" dirty="0">
              <a:effectLst/>
              <a:latin typeface="맑은 고딕"/>
              <a:ea typeface="맑은 고딕"/>
            </a:endParaRPr>
          </a:p>
          <a:p>
            <a:pPr algn="l">
              <a:lnSpc>
                <a:spcPct val="150000"/>
              </a:lnSpc>
              <a:spcBef>
                <a:spcPts val="0"/>
              </a:spcBef>
              <a:spcAft>
                <a:spcPts val="0"/>
              </a:spcAft>
            </a:pPr>
            <a:endParaRPr kumimoji="0" lang="en-US" altLang="ko-KR" sz="1400" b="1" dirty="0">
              <a:effectLst/>
              <a:latin typeface="맑은 고딕"/>
              <a:ea typeface="맑은 고딕"/>
            </a:endParaRPr>
          </a:p>
          <a:p>
            <a:pPr algn="l">
              <a:lnSpc>
                <a:spcPct val="150000"/>
              </a:lnSpc>
              <a:spcBef>
                <a:spcPts val="0"/>
              </a:spcBef>
              <a:spcAft>
                <a:spcPts val="0"/>
              </a:spcAft>
            </a:pPr>
            <a:endParaRPr kumimoji="0" lang="en-US" altLang="ko-KR" sz="1400" b="1" dirty="0" smtClean="0">
              <a:effectLst/>
              <a:latin typeface="맑은 고딕"/>
              <a:ea typeface="맑은 고딕"/>
            </a:endParaRPr>
          </a:p>
          <a:p>
            <a:pPr marL="342900" indent="-342900" algn="l">
              <a:lnSpc>
                <a:spcPct val="150000"/>
              </a:lnSpc>
              <a:spcBef>
                <a:spcPts val="0"/>
              </a:spcBef>
              <a:spcAft>
                <a:spcPts val="0"/>
              </a:spcAft>
              <a:buAutoNum type="arabicPeriod"/>
            </a:pPr>
            <a:endParaRPr kumimoji="0" lang="en-US" altLang="ko-KR" sz="1400" b="1" dirty="0" smtClean="0">
              <a:effectLst/>
              <a:latin typeface="맑은 고딕"/>
              <a:ea typeface="맑은 고딕"/>
            </a:endParaRPr>
          </a:p>
          <a:p>
            <a:pPr marL="342900" indent="-342900" algn="l">
              <a:lnSpc>
                <a:spcPct val="150000"/>
              </a:lnSpc>
              <a:spcBef>
                <a:spcPts val="0"/>
              </a:spcBef>
              <a:spcAft>
                <a:spcPts val="0"/>
              </a:spcAft>
              <a:buAutoNum type="arabicPeriod"/>
            </a:pPr>
            <a:endParaRPr kumimoji="0" lang="en-US" altLang="ko-KR" sz="1400" b="1" dirty="0" smtClean="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400" b="1" dirty="0">
              <a:effectLst/>
              <a:latin typeface="맑은 고딕"/>
              <a:ea typeface="맑은 고딕"/>
            </a:endParaRPr>
          </a:p>
          <a:p>
            <a:pPr algn="l">
              <a:lnSpc>
                <a:spcPct val="150000"/>
              </a:lnSpc>
              <a:spcBef>
                <a:spcPts val="0"/>
              </a:spcBef>
              <a:spcAft>
                <a:spcPts val="0"/>
              </a:spcAft>
            </a:pPr>
            <a:endParaRPr kumimoji="0" lang="en-US" altLang="ko-KR" sz="1400" b="1" dirty="0" smtClean="0">
              <a:effectLst/>
              <a:latin typeface="맑은 고딕"/>
              <a:ea typeface="맑은 고딕"/>
            </a:endParaRPr>
          </a:p>
          <a:p>
            <a:pPr algn="l">
              <a:lnSpc>
                <a:spcPct val="150000"/>
              </a:lnSpc>
              <a:spcBef>
                <a:spcPts val="0"/>
              </a:spcBef>
              <a:spcAft>
                <a:spcPts val="0"/>
              </a:spcAft>
            </a:pPr>
            <a:endParaRPr kumimoji="0" lang="en-US" altLang="ko-KR" sz="1400" b="1" dirty="0">
              <a:effectLst/>
              <a:latin typeface="맑은 고딕"/>
              <a:ea typeface="맑은 고딕"/>
            </a:endParaRPr>
          </a:p>
          <a:p>
            <a:pPr marL="285750" indent="-285750" algn="l">
              <a:lnSpc>
                <a:spcPct val="250000"/>
              </a:lnSpc>
              <a:spcBef>
                <a:spcPts val="0"/>
              </a:spcBef>
              <a:spcAft>
                <a:spcPts val="0"/>
              </a:spcAft>
              <a:buFont typeface="Wingdings" panose="05000000000000000000" pitchFamily="2" charset="2"/>
              <a:buChar char="§"/>
            </a:pPr>
            <a:endParaRPr kumimoji="0" lang="ko-KR" altLang="en-US" sz="1400" b="1" dirty="0">
              <a:solidFill>
                <a:srgbClr val="1F497D"/>
              </a:solidFill>
              <a:effectLst/>
              <a:latin typeface="맑은 고딕"/>
              <a:ea typeface="맑은 고딕"/>
            </a:endParaRPr>
          </a:p>
        </p:txBody>
      </p:sp>
      <p:sp>
        <p:nvSpPr>
          <p:cNvPr id="8"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a:solidFill>
                  <a:schemeClr val="tx1"/>
                </a:solidFill>
                <a:effectLst/>
                <a:latin typeface="맑은 고딕" panose="020B0503020000020004" pitchFamily="50" charset="-127"/>
                <a:ea typeface="맑은 고딕" panose="020B0503020000020004" pitchFamily="50" charset="-127"/>
              </a:rPr>
              <a:t>2. XEN – Para Virtual Machine(PVM)</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07631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p:cNvPicPr>
            <a:picLocks noGrp="1" noChangeAspect="1"/>
          </p:cNvPicPr>
          <p:nvPr>
            <p:ph idx="1"/>
          </p:nvPr>
        </p:nvPicPr>
        <p:blipFill>
          <a:blip r:embed="rId2"/>
          <a:stretch>
            <a:fillRect/>
          </a:stretch>
        </p:blipFill>
        <p:spPr>
          <a:xfrm>
            <a:off x="1522974" y="1810645"/>
            <a:ext cx="6207073" cy="4553822"/>
          </a:xfrm>
          <a:prstGeom prst="rect">
            <a:avLst/>
          </a:prstGeom>
        </p:spPr>
      </p:pic>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33</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7" name="TextBox 6"/>
          <p:cNvSpPr txBox="1"/>
          <p:nvPr/>
        </p:nvSpPr>
        <p:spPr>
          <a:xfrm>
            <a:off x="271256" y="1158798"/>
            <a:ext cx="1401346" cy="400110"/>
          </a:xfrm>
          <a:prstGeom prst="rect">
            <a:avLst/>
          </a:prstGeom>
          <a:noFill/>
        </p:spPr>
        <p:txBody>
          <a:bodyPr wrap="none" rtlCol="0">
            <a:spAutoFit/>
          </a:bodyPr>
          <a:lstStyle/>
          <a:p>
            <a:r>
              <a:rPr lang="en-US" altLang="ko-KR" dirty="0" smtClean="0">
                <a:effectLst/>
                <a:latin typeface="맑은 고딕" panose="020B0503020000020004" pitchFamily="50" charset="-127"/>
                <a:ea typeface="맑은 고딕" panose="020B0503020000020004" pitchFamily="50" charset="-127"/>
              </a:rPr>
              <a:t>Complete!</a:t>
            </a:r>
            <a:endParaRPr lang="ko-KR" altLang="en-US" dirty="0">
              <a:effectLst/>
              <a:latin typeface="맑은 고딕" panose="020B0503020000020004" pitchFamily="50" charset="-127"/>
              <a:ea typeface="맑은 고딕" panose="020B0503020000020004" pitchFamily="50" charset="-127"/>
            </a:endParaRPr>
          </a:p>
        </p:txBody>
      </p:sp>
      <p:sp>
        <p:nvSpPr>
          <p:cNvPr id="8"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a:solidFill>
                  <a:schemeClr val="tx1"/>
                </a:solidFill>
                <a:effectLst/>
                <a:latin typeface="맑은 고딕" panose="020B0503020000020004" pitchFamily="50" charset="-127"/>
                <a:ea typeface="맑은 고딕" panose="020B0503020000020004" pitchFamily="50" charset="-127"/>
              </a:rPr>
              <a:t>2. XEN – Para Virtual Machine(PVM)</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543647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34</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TextBox 5"/>
          <p:cNvSpPr txBox="1"/>
          <p:nvPr/>
        </p:nvSpPr>
        <p:spPr>
          <a:xfrm>
            <a:off x="161154" y="1168427"/>
            <a:ext cx="8922333" cy="1569660"/>
          </a:xfrm>
          <a:prstGeom prst="rect">
            <a:avLst/>
          </a:prstGeom>
          <a:noFill/>
        </p:spPr>
        <p:txBody>
          <a:bodyPr wrap="square" rtlCol="0">
            <a:spAutoFit/>
          </a:bodyPr>
          <a:lstStyle/>
          <a:p>
            <a:pPr algn="l">
              <a:lnSpc>
                <a:spcPct val="150000"/>
              </a:lnSpc>
              <a:spcBef>
                <a:spcPts val="0"/>
              </a:spcBef>
              <a:spcAft>
                <a:spcPts val="0"/>
              </a:spcAft>
            </a:pPr>
            <a:r>
              <a:rPr kumimoji="0" lang="en-US" altLang="ko-KR" sz="1600" b="1" dirty="0" smtClean="0">
                <a:effectLst/>
                <a:latin typeface="맑은 고딕"/>
                <a:ea typeface="맑은 고딕"/>
              </a:rPr>
              <a:t>Let’s command again below,</a:t>
            </a:r>
          </a:p>
          <a:p>
            <a:pPr algn="l">
              <a:lnSpc>
                <a:spcPct val="150000"/>
              </a:lnSpc>
              <a:spcBef>
                <a:spcPts val="0"/>
              </a:spcBef>
              <a:spcAft>
                <a:spcPts val="0"/>
              </a:spcAft>
            </a:pPr>
            <a:endParaRPr kumimoji="0" lang="en-US" altLang="ko-KR" sz="1600" b="1" dirty="0">
              <a:effectLst/>
              <a:latin typeface="맑은 고딕"/>
              <a:ea typeface="맑은 고딕"/>
            </a:endParaRPr>
          </a:p>
          <a:p>
            <a:pPr algn="l">
              <a:lnSpc>
                <a:spcPct val="150000"/>
              </a:lnSpc>
              <a:spcBef>
                <a:spcPts val="0"/>
              </a:spcBef>
              <a:spcAft>
                <a:spcPts val="0"/>
              </a:spcAft>
            </a:pPr>
            <a:r>
              <a:rPr kumimoji="0" lang="en-US" altLang="ko-KR" sz="1600" i="1" dirty="0" smtClean="0">
                <a:effectLst/>
                <a:latin typeface="맑은 고딕"/>
                <a:ea typeface="맑은 고딕"/>
              </a:rPr>
              <a:t>#xl list</a:t>
            </a:r>
          </a:p>
          <a:p>
            <a:pPr algn="l">
              <a:lnSpc>
                <a:spcPct val="150000"/>
              </a:lnSpc>
              <a:spcBef>
                <a:spcPts val="0"/>
              </a:spcBef>
              <a:spcAft>
                <a:spcPts val="0"/>
              </a:spcAft>
            </a:pPr>
            <a:r>
              <a:rPr kumimoji="0" lang="en-US" altLang="ko-KR" sz="1600" i="1" dirty="0" smtClean="0">
                <a:effectLst/>
                <a:latin typeface="맑은 고딕"/>
                <a:ea typeface="맑은 고딕"/>
              </a:rPr>
              <a:t>#</a:t>
            </a:r>
            <a:r>
              <a:rPr kumimoji="0" lang="en-US" altLang="ko-KR" sz="1600" i="1" dirty="0" err="1" smtClean="0">
                <a:effectLst/>
                <a:latin typeface="맑은 고딕"/>
                <a:ea typeface="맑은 고딕"/>
              </a:rPr>
              <a:t>xentop</a:t>
            </a:r>
            <a:endParaRPr kumimoji="0" lang="en-US" altLang="ko-KR" sz="1600" i="1" dirty="0">
              <a:effectLst/>
              <a:latin typeface="맑은 고딕"/>
              <a:ea typeface="맑은 고딕"/>
            </a:endParaRPr>
          </a:p>
        </p:txBody>
      </p:sp>
      <p:sp>
        <p:nvSpPr>
          <p:cNvPr id="8"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a:solidFill>
                  <a:schemeClr val="tx1"/>
                </a:solidFill>
                <a:effectLst/>
                <a:latin typeface="맑은 고딕" panose="020B0503020000020004" pitchFamily="50" charset="-127"/>
                <a:ea typeface="맑은 고딕" panose="020B0503020000020004" pitchFamily="50" charset="-127"/>
              </a:rPr>
              <a:t>2. XEN – Para Virtual Machine(PVM)</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517907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4</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17" name="제목 1"/>
          <p:cNvSpPr txBox="1">
            <a:spLocks/>
          </p:cNvSpPr>
          <p:nvPr/>
        </p:nvSpPr>
        <p:spPr bwMode="auto">
          <a:xfrm>
            <a:off x="0" y="45409"/>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smtClean="0">
                <a:solidFill>
                  <a:schemeClr val="tx1"/>
                </a:solidFill>
                <a:effectLst/>
                <a:latin typeface="맑은 고딕" panose="020B0503020000020004" pitchFamily="50" charset="-127"/>
                <a:ea typeface="맑은 고딕" panose="020B0503020000020004" pitchFamily="50" charset="-127"/>
              </a:rPr>
              <a:t>1. Introduction - corporation</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pic>
        <p:nvPicPr>
          <p:cNvPr id="19" name="그림 18"/>
          <p:cNvPicPr>
            <a:picLocks noChangeAspect="1"/>
          </p:cNvPicPr>
          <p:nvPr/>
        </p:nvPicPr>
        <p:blipFill>
          <a:blip r:embed="rId2"/>
          <a:stretch>
            <a:fillRect/>
          </a:stretch>
        </p:blipFill>
        <p:spPr>
          <a:xfrm>
            <a:off x="1340083" y="1485511"/>
            <a:ext cx="6293771" cy="4398058"/>
          </a:xfrm>
          <a:prstGeom prst="rect">
            <a:avLst/>
          </a:prstGeom>
        </p:spPr>
      </p:pic>
    </p:spTree>
    <p:extLst>
      <p:ext uri="{BB962C8B-B14F-4D97-AF65-F5344CB8AC3E}">
        <p14:creationId xmlns:p14="http://schemas.microsoft.com/office/powerpoint/2010/main" val="363788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5</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17" name="제목 1"/>
          <p:cNvSpPr txBox="1">
            <a:spLocks/>
          </p:cNvSpPr>
          <p:nvPr/>
        </p:nvSpPr>
        <p:spPr bwMode="auto">
          <a:xfrm>
            <a:off x="0" y="45409"/>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smtClean="0">
                <a:solidFill>
                  <a:schemeClr val="tx1"/>
                </a:solidFill>
                <a:effectLst/>
                <a:latin typeface="맑은 고딕" panose="020B0503020000020004" pitchFamily="50" charset="-127"/>
                <a:ea typeface="맑은 고딕" panose="020B0503020000020004" pitchFamily="50" charset="-127"/>
              </a:rPr>
              <a:t>1. Introduction - corporation</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
        <p:nvSpPr>
          <p:cNvPr id="7" name="TextBox 6"/>
          <p:cNvSpPr txBox="1"/>
          <p:nvPr/>
        </p:nvSpPr>
        <p:spPr>
          <a:xfrm>
            <a:off x="302349" y="1202683"/>
            <a:ext cx="8706166" cy="6740307"/>
          </a:xfrm>
          <a:prstGeom prst="rect">
            <a:avLst/>
          </a:prstGeom>
          <a:noFill/>
        </p:spPr>
        <p:txBody>
          <a:bodyPr wrap="none" rtlCol="0">
            <a:spAutoFit/>
          </a:bodyPr>
          <a:lstStyle/>
          <a:p>
            <a:pPr marL="285750" indent="-285750" algn="l">
              <a:lnSpc>
                <a:spcPct val="150000"/>
              </a:lnSpc>
              <a:spcBef>
                <a:spcPts val="0"/>
              </a:spcBef>
              <a:spcAft>
                <a:spcPts val="0"/>
              </a:spcAft>
              <a:buFont typeface="Arial" panose="020B0604020202020204" pitchFamily="34" charset="0"/>
              <a:buChar char="•"/>
            </a:pPr>
            <a:r>
              <a:rPr kumimoji="0" lang="en-US" altLang="ko-KR" sz="1600" b="1" dirty="0" smtClean="0">
                <a:effectLst/>
                <a:latin typeface="맑은 고딕"/>
                <a:ea typeface="맑은 고딕"/>
              </a:rPr>
              <a:t>1960s John McCarthy, Douglas </a:t>
            </a:r>
            <a:r>
              <a:rPr kumimoji="0" lang="en-US" altLang="ko-KR" sz="1600" b="1" dirty="0" err="1" smtClean="0">
                <a:effectLst/>
                <a:latin typeface="맑은 고딕"/>
                <a:ea typeface="맑은 고딕"/>
              </a:rPr>
              <a:t>Parkhill</a:t>
            </a:r>
            <a:r>
              <a:rPr kumimoji="0" lang="en-US" altLang="ko-KR" sz="1600" b="1" dirty="0" smtClean="0">
                <a:effectLst/>
                <a:latin typeface="맑은 고딕"/>
                <a:ea typeface="맑은 고딕"/>
              </a:rPr>
              <a:t>, and others explored the idea of computing</a:t>
            </a:r>
          </a:p>
          <a:p>
            <a:pPr algn="l">
              <a:lnSpc>
                <a:spcPct val="150000"/>
              </a:lnSpc>
              <a:spcBef>
                <a:spcPts val="0"/>
              </a:spcBef>
              <a:spcAft>
                <a:spcPts val="0"/>
              </a:spcAft>
            </a:pPr>
            <a:r>
              <a:rPr kumimoji="0" lang="en-US" altLang="ko-KR" sz="1600" b="1" dirty="0" smtClean="0">
                <a:effectLst/>
                <a:latin typeface="맑은 고딕"/>
                <a:ea typeface="맑은 고딕"/>
              </a:rPr>
              <a:t>as a public utility.</a:t>
            </a:r>
          </a:p>
          <a:p>
            <a:pPr algn="l">
              <a:lnSpc>
                <a:spcPct val="150000"/>
              </a:lnSpc>
              <a:spcBef>
                <a:spcPts val="0"/>
              </a:spcBef>
              <a:spcAft>
                <a:spcPts val="0"/>
              </a:spcAft>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r>
              <a:rPr kumimoji="0" lang="en-US" altLang="ko-KR" sz="1600" b="1" dirty="0" smtClean="0">
                <a:effectLst/>
                <a:latin typeface="맑은 고딕"/>
                <a:ea typeface="맑은 고딕"/>
              </a:rPr>
              <a:t>1960s, IBM developed first hypervisors which provide full virtualization by allowing</a:t>
            </a:r>
          </a:p>
          <a:p>
            <a:pPr algn="l">
              <a:lnSpc>
                <a:spcPct val="150000"/>
              </a:lnSpc>
              <a:spcBef>
                <a:spcPts val="0"/>
              </a:spcBef>
              <a:spcAft>
                <a:spcPts val="0"/>
              </a:spcAft>
            </a:pPr>
            <a:r>
              <a:rPr kumimoji="0" lang="en-US" altLang="ko-KR" sz="1600" b="1" dirty="0" smtClean="0">
                <a:effectLst/>
                <a:latin typeface="맑은 고딕"/>
                <a:ea typeface="맑은 고딕"/>
              </a:rPr>
              <a:t> multiple OS to run concurrently.</a:t>
            </a:r>
          </a:p>
          <a:p>
            <a:pPr algn="l">
              <a:lnSpc>
                <a:spcPct val="150000"/>
              </a:lnSpc>
              <a:spcBef>
                <a:spcPts val="0"/>
              </a:spcBef>
              <a:spcAft>
                <a:spcPts val="0"/>
              </a:spcAft>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r>
              <a:rPr kumimoji="0" lang="en-US" altLang="ko-KR" sz="1600" b="1" dirty="0" smtClean="0">
                <a:effectLst/>
                <a:latin typeface="맑은 고딕"/>
                <a:ea typeface="맑은 고딕"/>
              </a:rPr>
              <a:t>1999, </a:t>
            </a:r>
            <a:r>
              <a:rPr kumimoji="0" lang="en-US" altLang="ko-KR" sz="1600" b="1" dirty="0" err="1" smtClean="0">
                <a:effectLst/>
                <a:latin typeface="맑은 고딕"/>
                <a:ea typeface="맑은 고딕"/>
              </a:rPr>
              <a:t>Vmware</a:t>
            </a:r>
            <a:r>
              <a:rPr kumimoji="0" lang="en-US" altLang="ko-KR" sz="1600" b="1" dirty="0" smtClean="0">
                <a:effectLst/>
                <a:latin typeface="맑은 고딕"/>
                <a:ea typeface="맑은 고딕"/>
              </a:rPr>
              <a:t> introduced the first x86 virtualization product</a:t>
            </a:r>
          </a:p>
          <a:p>
            <a:pPr marL="285750" indent="-285750" algn="l">
              <a:lnSpc>
                <a:spcPct val="150000"/>
              </a:lnSpc>
              <a:spcBef>
                <a:spcPts val="0"/>
              </a:spcBef>
              <a:spcAft>
                <a:spcPts val="0"/>
              </a:spcAft>
              <a:buFont typeface="Arial" panose="020B0604020202020204" pitchFamily="34" charset="0"/>
              <a:buChar char="•"/>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r>
              <a:rPr kumimoji="0" lang="en-US" altLang="ko-KR" sz="1600" b="1" dirty="0" smtClean="0">
                <a:effectLst/>
                <a:latin typeface="맑은 고딕"/>
                <a:ea typeface="맑은 고딕"/>
              </a:rPr>
              <a:t>2003, </a:t>
            </a:r>
            <a:r>
              <a:rPr kumimoji="0" lang="en-US" altLang="ko-KR" sz="1600" b="1" dirty="0" err="1" smtClean="0">
                <a:effectLst/>
                <a:latin typeface="맑은 고딕"/>
                <a:ea typeface="맑은 고딕"/>
              </a:rPr>
              <a:t>Xen</a:t>
            </a:r>
            <a:r>
              <a:rPr kumimoji="0" lang="en-US" altLang="ko-KR" sz="1600" b="1" dirty="0" smtClean="0">
                <a:effectLst/>
                <a:latin typeface="맑은 고딕"/>
                <a:ea typeface="맑은 고딕"/>
              </a:rPr>
              <a:t> first </a:t>
            </a:r>
            <a:r>
              <a:rPr kumimoji="0" lang="en-US" altLang="ko-KR" sz="1600" b="1" dirty="0" err="1" smtClean="0">
                <a:effectLst/>
                <a:latin typeface="맑은 고딕"/>
                <a:ea typeface="맑은 고딕"/>
              </a:rPr>
              <a:t>opensource</a:t>
            </a:r>
            <a:r>
              <a:rPr kumimoji="0" lang="en-US" altLang="ko-KR" sz="1600" b="1" dirty="0" smtClean="0">
                <a:effectLst/>
                <a:latin typeface="맑은 고딕"/>
                <a:ea typeface="맑은 고딕"/>
              </a:rPr>
              <a:t> x86 hypervisor was released to the public.</a:t>
            </a:r>
          </a:p>
          <a:p>
            <a:pPr marL="285750" indent="-285750" algn="l">
              <a:lnSpc>
                <a:spcPct val="150000"/>
              </a:lnSpc>
              <a:spcBef>
                <a:spcPts val="0"/>
              </a:spcBef>
              <a:spcAft>
                <a:spcPts val="0"/>
              </a:spcAft>
              <a:buFont typeface="Arial" panose="020B0604020202020204" pitchFamily="34" charset="0"/>
              <a:buChar char="•"/>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r>
              <a:rPr kumimoji="0" lang="en-US" altLang="ko-KR" sz="1600" b="1" dirty="0" smtClean="0">
                <a:effectLst/>
                <a:latin typeface="맑은 고딕"/>
                <a:ea typeface="맑은 고딕"/>
              </a:rPr>
              <a:t>2006, AMAZON launched Cloud service which is new market for cloud computing</a:t>
            </a:r>
          </a:p>
          <a:p>
            <a:pPr marL="285750" indent="-285750" algn="l">
              <a:lnSpc>
                <a:spcPct val="150000"/>
              </a:lnSpc>
              <a:spcBef>
                <a:spcPts val="0"/>
              </a:spcBef>
              <a:spcAft>
                <a:spcPts val="0"/>
              </a:spcAft>
              <a:buFont typeface="Arial" panose="020B0604020202020204" pitchFamily="34" charset="0"/>
              <a:buChar char="•"/>
            </a:pPr>
            <a:endParaRPr kumimoji="0" lang="en-US" altLang="ko-KR" sz="1600" b="1" dirty="0">
              <a:effectLst/>
              <a:latin typeface="맑은 고딕"/>
              <a:ea typeface="맑은 고딕"/>
            </a:endParaRPr>
          </a:p>
          <a:p>
            <a:pPr algn="l">
              <a:lnSpc>
                <a:spcPct val="150000"/>
              </a:lnSpc>
              <a:spcBef>
                <a:spcPts val="0"/>
              </a:spcBef>
              <a:spcAft>
                <a:spcPts val="0"/>
              </a:spcAft>
            </a:pPr>
            <a:endParaRPr kumimoji="0" lang="en-US" altLang="ko-KR" sz="1600" b="1" dirty="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600" b="1" dirty="0" smtClean="0">
              <a:effectLst/>
              <a:latin typeface="맑은 고딕"/>
              <a:ea typeface="맑은 고딕"/>
            </a:endParaRPr>
          </a:p>
          <a:p>
            <a:pPr algn="l">
              <a:lnSpc>
                <a:spcPct val="150000"/>
              </a:lnSpc>
              <a:spcBef>
                <a:spcPts val="0"/>
              </a:spcBef>
              <a:spcAft>
                <a:spcPts val="0"/>
              </a:spcAft>
            </a:pPr>
            <a:endParaRPr kumimoji="0" lang="en-US" altLang="ko-KR" sz="1600" b="1" dirty="0">
              <a:effectLst/>
              <a:latin typeface="맑은 고딕"/>
              <a:ea typeface="맑은 고딕"/>
            </a:endParaRPr>
          </a:p>
          <a:p>
            <a:pPr algn="l">
              <a:lnSpc>
                <a:spcPct val="150000"/>
              </a:lnSpc>
              <a:spcBef>
                <a:spcPts val="0"/>
              </a:spcBef>
              <a:spcAft>
                <a:spcPts val="0"/>
              </a:spcAft>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Wingdings" panose="05000000000000000000" pitchFamily="2" charset="2"/>
              <a:buChar char="§"/>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Wingdings" panose="05000000000000000000" pitchFamily="2" charset="2"/>
              <a:buChar char="§"/>
            </a:pPr>
            <a:endParaRPr kumimoji="0" lang="ko-KR" altLang="en-US" sz="1600" b="1" dirty="0">
              <a:effectLst/>
              <a:latin typeface="맑은 고딕"/>
              <a:ea typeface="맑은 고딕"/>
            </a:endParaRPr>
          </a:p>
        </p:txBody>
      </p:sp>
    </p:spTree>
    <p:extLst>
      <p:ext uri="{BB962C8B-B14F-4D97-AF65-F5344CB8AC3E}">
        <p14:creationId xmlns:p14="http://schemas.microsoft.com/office/powerpoint/2010/main" val="255768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6</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17" name="제목 1"/>
          <p:cNvSpPr txBox="1">
            <a:spLocks/>
          </p:cNvSpPr>
          <p:nvPr/>
        </p:nvSpPr>
        <p:spPr bwMode="auto">
          <a:xfrm>
            <a:off x="0" y="45409"/>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kern="0" dirty="0" smtClean="0">
                <a:solidFill>
                  <a:schemeClr val="tx1"/>
                </a:solidFill>
                <a:effectLst/>
                <a:latin typeface="맑은 고딕" panose="020B0503020000020004" pitchFamily="50" charset="-127"/>
                <a:ea typeface="맑은 고딕" panose="020B0503020000020004" pitchFamily="50" charset="-127"/>
              </a:rPr>
              <a:t>1. Introduction - corporation</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pic>
        <p:nvPicPr>
          <p:cNvPr id="18" name="그림 17"/>
          <p:cNvPicPr>
            <a:picLocks noChangeAspect="1"/>
          </p:cNvPicPr>
          <p:nvPr/>
        </p:nvPicPr>
        <p:blipFill>
          <a:blip r:embed="rId2"/>
          <a:stretch>
            <a:fillRect/>
          </a:stretch>
        </p:blipFill>
        <p:spPr>
          <a:xfrm>
            <a:off x="769434" y="1476591"/>
            <a:ext cx="7270595" cy="4344802"/>
          </a:xfrm>
          <a:prstGeom prst="rect">
            <a:avLst/>
          </a:prstGeom>
        </p:spPr>
      </p:pic>
      <p:sp>
        <p:nvSpPr>
          <p:cNvPr id="3" name="직사각형 2"/>
          <p:cNvSpPr/>
          <p:nvPr/>
        </p:nvSpPr>
        <p:spPr bwMode="auto">
          <a:xfrm>
            <a:off x="1739590" y="3925229"/>
            <a:ext cx="6166625" cy="702527"/>
          </a:xfrm>
          <a:prstGeom prst="rect">
            <a:avLst/>
          </a:prstGeom>
          <a:noFill/>
          <a:ln w="476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endParaRPr>
          </a:p>
        </p:txBody>
      </p:sp>
    </p:spTree>
    <p:extLst>
      <p:ext uri="{BB962C8B-B14F-4D97-AF65-F5344CB8AC3E}">
        <p14:creationId xmlns:p14="http://schemas.microsoft.com/office/powerpoint/2010/main" val="149286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7</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7" name="TextBox 6"/>
          <p:cNvSpPr txBox="1"/>
          <p:nvPr/>
        </p:nvSpPr>
        <p:spPr>
          <a:xfrm>
            <a:off x="302349" y="1202683"/>
            <a:ext cx="8014053" cy="7109639"/>
          </a:xfrm>
          <a:prstGeom prst="rect">
            <a:avLst/>
          </a:prstGeom>
          <a:noFill/>
        </p:spPr>
        <p:txBody>
          <a:bodyPr wrap="none" rtlCol="0">
            <a:spAutoFit/>
          </a:bodyPr>
          <a:lstStyle/>
          <a:p>
            <a:pPr marL="285750" indent="-285750" algn="l">
              <a:lnSpc>
                <a:spcPct val="150000"/>
              </a:lnSpc>
              <a:spcBef>
                <a:spcPts val="0"/>
              </a:spcBef>
              <a:spcAft>
                <a:spcPts val="0"/>
              </a:spcAft>
              <a:buFont typeface="Arial" panose="020B0604020202020204" pitchFamily="34" charset="0"/>
              <a:buChar char="•"/>
            </a:pPr>
            <a:r>
              <a:rPr kumimoji="0" lang="en-US" altLang="ko-KR" sz="1600" b="1" dirty="0" smtClean="0">
                <a:effectLst/>
                <a:latin typeface="맑은 고딕"/>
                <a:ea typeface="맑은 고딕"/>
              </a:rPr>
              <a:t>So, what is the virtualization? Let’s look around Emulator on android in java.</a:t>
            </a:r>
            <a:endParaRPr kumimoji="0" lang="en-US" altLang="ko-KR" sz="1600" b="1" dirty="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r>
              <a:rPr kumimoji="0" lang="en-US" altLang="ko-KR" sz="1600" b="1" dirty="0" smtClean="0">
                <a:effectLst/>
                <a:latin typeface="맑은 고딕"/>
                <a:ea typeface="맑은 고딕"/>
              </a:rPr>
              <a:t>Android – ARM Architecture, PC – x86 Architecture</a:t>
            </a:r>
          </a:p>
          <a:p>
            <a:pPr algn="l">
              <a:lnSpc>
                <a:spcPct val="150000"/>
              </a:lnSpc>
              <a:spcBef>
                <a:spcPts val="0"/>
              </a:spcBef>
              <a:spcAft>
                <a:spcPts val="0"/>
              </a:spcAft>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r>
              <a:rPr kumimoji="0" lang="en-US" altLang="ko-KR" sz="1600" b="1" dirty="0" smtClean="0">
                <a:effectLst/>
                <a:latin typeface="맑은 고딕"/>
                <a:ea typeface="맑은 고딕"/>
              </a:rPr>
              <a:t>Emulator ordering(implementation ARM on x86 pc) </a:t>
            </a:r>
          </a:p>
          <a:p>
            <a:pPr marL="285750" indent="-285750" algn="l">
              <a:lnSpc>
                <a:spcPct val="150000"/>
              </a:lnSpc>
              <a:spcBef>
                <a:spcPts val="0"/>
              </a:spcBef>
              <a:spcAft>
                <a:spcPts val="0"/>
              </a:spcAft>
              <a:buFont typeface="Arial" panose="020B0604020202020204" pitchFamily="34" charset="0"/>
              <a:buChar char="•"/>
            </a:pPr>
            <a:endParaRPr kumimoji="0" lang="en-US" altLang="ko-KR" sz="1600" b="1" dirty="0">
              <a:effectLst/>
              <a:latin typeface="맑은 고딕"/>
              <a:ea typeface="맑은 고딕"/>
            </a:endParaRPr>
          </a:p>
          <a:p>
            <a:pPr marL="342900" indent="-342900" algn="l">
              <a:lnSpc>
                <a:spcPct val="150000"/>
              </a:lnSpc>
              <a:spcBef>
                <a:spcPts val="0"/>
              </a:spcBef>
              <a:spcAft>
                <a:spcPts val="0"/>
              </a:spcAft>
              <a:buAutoNum type="arabicPeriod"/>
            </a:pPr>
            <a:r>
              <a:rPr kumimoji="0" lang="en-US" altLang="ko-KR" sz="1600" b="1" dirty="0" smtClean="0">
                <a:effectLst/>
                <a:latin typeface="맑은 고딕"/>
                <a:ea typeface="맑은 고딕"/>
              </a:rPr>
              <a:t>Android ARM binary image</a:t>
            </a:r>
          </a:p>
          <a:p>
            <a:pPr marL="342900" indent="-342900" algn="l">
              <a:lnSpc>
                <a:spcPct val="150000"/>
              </a:lnSpc>
              <a:spcBef>
                <a:spcPts val="0"/>
              </a:spcBef>
              <a:spcAft>
                <a:spcPts val="0"/>
              </a:spcAft>
              <a:buAutoNum type="arabicPeriod"/>
            </a:pPr>
            <a:endParaRPr kumimoji="0" lang="en-US" altLang="ko-KR" sz="1600" b="1" dirty="0" smtClean="0">
              <a:effectLst/>
              <a:latin typeface="맑은 고딕"/>
              <a:ea typeface="맑은 고딕"/>
            </a:endParaRPr>
          </a:p>
          <a:p>
            <a:pPr marL="342900" indent="-342900" algn="l">
              <a:lnSpc>
                <a:spcPct val="150000"/>
              </a:lnSpc>
              <a:spcBef>
                <a:spcPts val="0"/>
              </a:spcBef>
              <a:spcAft>
                <a:spcPts val="0"/>
              </a:spcAft>
              <a:buAutoNum type="arabicPeriod"/>
            </a:pPr>
            <a:r>
              <a:rPr kumimoji="0" lang="en-US" altLang="ko-KR" sz="1600" b="1" dirty="0" smtClean="0">
                <a:effectLst/>
                <a:latin typeface="맑은 고딕"/>
                <a:ea typeface="맑은 고딕"/>
                <a:sym typeface="Wingdings" panose="05000000000000000000" pitchFamily="2" charset="2"/>
              </a:rPr>
              <a:t>reverse assembling</a:t>
            </a:r>
          </a:p>
          <a:p>
            <a:pPr marL="342900" indent="-342900" algn="l">
              <a:lnSpc>
                <a:spcPct val="150000"/>
              </a:lnSpc>
              <a:spcBef>
                <a:spcPts val="0"/>
              </a:spcBef>
              <a:spcAft>
                <a:spcPts val="0"/>
              </a:spcAft>
              <a:buAutoNum type="arabicPeriod"/>
            </a:pPr>
            <a:endParaRPr kumimoji="0" lang="en-US" altLang="ko-KR" sz="1600" b="1" dirty="0" smtClean="0">
              <a:effectLst/>
              <a:latin typeface="맑은 고딕"/>
              <a:ea typeface="맑은 고딕"/>
              <a:sym typeface="Wingdings" panose="05000000000000000000" pitchFamily="2" charset="2"/>
            </a:endParaRPr>
          </a:p>
          <a:p>
            <a:pPr marL="342900" indent="-342900" algn="l">
              <a:lnSpc>
                <a:spcPct val="150000"/>
              </a:lnSpc>
              <a:spcBef>
                <a:spcPts val="0"/>
              </a:spcBef>
              <a:spcAft>
                <a:spcPts val="0"/>
              </a:spcAft>
              <a:buAutoNum type="arabicPeriod"/>
            </a:pPr>
            <a:r>
              <a:rPr kumimoji="0" lang="en-US" altLang="ko-KR" sz="1600" b="1" dirty="0" smtClean="0">
                <a:effectLst/>
                <a:latin typeface="맑은 고딕"/>
                <a:ea typeface="맑은 고딕"/>
                <a:sym typeface="Wingdings" panose="05000000000000000000" pitchFamily="2" charset="2"/>
              </a:rPr>
              <a:t>translation ARM command to x86 command</a:t>
            </a:r>
          </a:p>
          <a:p>
            <a:pPr marL="342900" indent="-342900" algn="l">
              <a:lnSpc>
                <a:spcPct val="150000"/>
              </a:lnSpc>
              <a:spcBef>
                <a:spcPts val="0"/>
              </a:spcBef>
              <a:spcAft>
                <a:spcPts val="0"/>
              </a:spcAft>
              <a:buAutoNum type="arabicPeriod"/>
            </a:pPr>
            <a:endParaRPr kumimoji="0" lang="en-US" altLang="ko-KR" sz="1600" b="1" dirty="0" smtClean="0">
              <a:effectLst/>
              <a:latin typeface="맑은 고딕"/>
              <a:ea typeface="맑은 고딕"/>
              <a:sym typeface="Wingdings" panose="05000000000000000000" pitchFamily="2" charset="2"/>
            </a:endParaRPr>
          </a:p>
          <a:p>
            <a:pPr marL="342900" indent="-342900" algn="l">
              <a:lnSpc>
                <a:spcPct val="150000"/>
              </a:lnSpc>
              <a:spcBef>
                <a:spcPts val="0"/>
              </a:spcBef>
              <a:spcAft>
                <a:spcPts val="0"/>
              </a:spcAft>
              <a:buAutoNum type="arabicPeriod"/>
            </a:pPr>
            <a:r>
              <a:rPr kumimoji="0" lang="en-US" altLang="ko-KR" sz="1600" b="1" dirty="0" smtClean="0">
                <a:effectLst/>
                <a:latin typeface="맑은 고딕"/>
                <a:ea typeface="맑은 고딕"/>
                <a:sym typeface="Wingdings" panose="05000000000000000000" pitchFamily="2" charset="2"/>
              </a:rPr>
              <a:t>implementation on Virtual Machine</a:t>
            </a: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600" b="1" dirty="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600" b="1" dirty="0" smtClean="0">
              <a:effectLst/>
              <a:latin typeface="맑은 고딕"/>
              <a:ea typeface="맑은 고딕"/>
            </a:endParaRPr>
          </a:p>
          <a:p>
            <a:pPr algn="l">
              <a:lnSpc>
                <a:spcPct val="150000"/>
              </a:lnSpc>
              <a:spcBef>
                <a:spcPts val="0"/>
              </a:spcBef>
              <a:spcAft>
                <a:spcPts val="0"/>
              </a:spcAft>
            </a:pPr>
            <a:endParaRPr kumimoji="0" lang="en-US" altLang="ko-KR" sz="1600" b="1" dirty="0">
              <a:effectLst/>
              <a:latin typeface="맑은 고딕"/>
              <a:ea typeface="맑은 고딕"/>
            </a:endParaRPr>
          </a:p>
          <a:p>
            <a:pPr algn="l">
              <a:lnSpc>
                <a:spcPct val="150000"/>
              </a:lnSpc>
              <a:spcBef>
                <a:spcPts val="0"/>
              </a:spcBef>
              <a:spcAft>
                <a:spcPts val="0"/>
              </a:spcAft>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Wingdings" panose="05000000000000000000" pitchFamily="2" charset="2"/>
              <a:buChar char="§"/>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Wingdings" panose="05000000000000000000" pitchFamily="2" charset="2"/>
              <a:buChar char="§"/>
            </a:pPr>
            <a:endParaRPr kumimoji="0" lang="ko-KR" altLang="en-US" sz="1600" b="1" dirty="0">
              <a:effectLst/>
              <a:latin typeface="맑은 고딕"/>
              <a:ea typeface="맑은 고딕"/>
            </a:endParaRPr>
          </a:p>
        </p:txBody>
      </p:sp>
      <p:sp>
        <p:nvSpPr>
          <p:cNvPr id="9" name="제목 1"/>
          <p:cNvSpPr>
            <a:spLocks noGrp="1"/>
          </p:cNvSpPr>
          <p:nvPr>
            <p:ph type="title"/>
          </p:nvPr>
        </p:nvSpPr>
        <p:spPr>
          <a:xfrm>
            <a:off x="0" y="15113"/>
            <a:ext cx="9144000" cy="946788"/>
          </a:xfrm>
        </p:spPr>
        <p:txBody>
          <a:bodyPr/>
          <a:lstStyle/>
          <a:p>
            <a:pPr algn="l"/>
            <a:r>
              <a:rPr lang="en-US" altLang="ko-KR" sz="2000" b="1" dirty="0" smtClean="0">
                <a:solidFill>
                  <a:schemeClr val="tx1"/>
                </a:solidFill>
                <a:latin typeface="맑은 고딕" panose="020B0503020000020004" pitchFamily="50" charset="-127"/>
                <a:ea typeface="맑은 고딕" panose="020B0503020000020004" pitchFamily="50" charset="-127"/>
              </a:rPr>
              <a:t>1. Introduction – </a:t>
            </a:r>
            <a:r>
              <a:rPr lang="en-US" altLang="ko-KR" sz="2000" b="1" dirty="0">
                <a:solidFill>
                  <a:schemeClr val="tx1"/>
                </a:solidFill>
                <a:latin typeface="맑은 고딕" panose="020B0503020000020004" pitchFamily="50" charset="-127"/>
                <a:ea typeface="맑은 고딕" panose="020B0503020000020004" pitchFamily="50" charset="-127"/>
              </a:rPr>
              <a:t>Emulator and Virtualization</a:t>
            </a:r>
            <a:endParaRPr lang="ko-KR" altLang="en-US" sz="2000" b="1" dirty="0">
              <a:solidFill>
                <a:schemeClr val="tx1"/>
              </a:solidFill>
              <a:latin typeface="맑은 고딕" panose="020B0503020000020004" pitchFamily="50" charset="-127"/>
              <a:ea typeface="맑은 고딕" panose="020B0503020000020004" pitchFamily="50" charset="-127"/>
            </a:endParaRPr>
          </a:p>
        </p:txBody>
      </p:sp>
      <p:pic>
        <p:nvPicPr>
          <p:cNvPr id="3" name="그림 2"/>
          <p:cNvPicPr>
            <a:picLocks noChangeAspect="1"/>
          </p:cNvPicPr>
          <p:nvPr/>
        </p:nvPicPr>
        <p:blipFill>
          <a:blip r:embed="rId2"/>
          <a:stretch>
            <a:fillRect/>
          </a:stretch>
        </p:blipFill>
        <p:spPr>
          <a:xfrm>
            <a:off x="5410200" y="3291772"/>
            <a:ext cx="2931459" cy="2931459"/>
          </a:xfrm>
          <a:prstGeom prst="rect">
            <a:avLst/>
          </a:prstGeom>
        </p:spPr>
      </p:pic>
    </p:spTree>
    <p:extLst>
      <p:ext uri="{BB962C8B-B14F-4D97-AF65-F5344CB8AC3E}">
        <p14:creationId xmlns:p14="http://schemas.microsoft.com/office/powerpoint/2010/main" val="2317092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a:lnSpc>
                <a:spcPct val="150000"/>
              </a:lnSpc>
            </a:pPr>
            <a:r>
              <a:rPr lang="en-US" altLang="ko-KR" sz="1600" b="1" dirty="0" smtClean="0">
                <a:latin typeface="맑은 고딕" panose="020B0503020000020004" pitchFamily="50" charset="-127"/>
                <a:ea typeface="맑은 고딕" panose="020B0503020000020004" pitchFamily="50" charset="-127"/>
              </a:rPr>
              <a:t>But, there is a critical overhead on translation(too long path).</a:t>
            </a:r>
          </a:p>
          <a:p>
            <a:pPr>
              <a:lnSpc>
                <a:spcPct val="150000"/>
              </a:lnSpc>
            </a:pPr>
            <a:r>
              <a:rPr lang="en-US" altLang="ko-KR" sz="1600" b="1" dirty="0" smtClean="0">
                <a:latin typeface="맑은 고딕" panose="020B0503020000020004" pitchFamily="50" charset="-127"/>
                <a:ea typeface="맑은 고딕" panose="020B0503020000020004" pitchFamily="50" charset="-127"/>
              </a:rPr>
              <a:t>To overcome the overhead, we need to Direct Execution which means hardware directly implements the binary code without translation.</a:t>
            </a:r>
          </a:p>
          <a:p>
            <a:pPr>
              <a:lnSpc>
                <a:spcPct val="150000"/>
              </a:lnSpc>
            </a:pPr>
            <a:endParaRPr lang="en-US" altLang="ko-KR" sz="1600" b="1" dirty="0">
              <a:latin typeface="맑은 고딕" panose="020B0503020000020004" pitchFamily="50" charset="-127"/>
              <a:ea typeface="맑은 고딕" panose="020B0503020000020004" pitchFamily="50" charset="-127"/>
            </a:endParaRPr>
          </a:p>
          <a:p>
            <a:pPr marL="0" indent="0">
              <a:lnSpc>
                <a:spcPct val="150000"/>
              </a:lnSpc>
              <a:buNone/>
            </a:pPr>
            <a:r>
              <a:rPr lang="en-US" altLang="ko-KR" sz="1600" b="1" dirty="0" smtClean="0">
                <a:latin typeface="맑은 고딕" panose="020B0503020000020004" pitchFamily="50" charset="-127"/>
                <a:ea typeface="맑은 고딕" panose="020B0503020000020004" pitchFamily="50" charset="-127"/>
              </a:rPr>
              <a:t/>
            </a:r>
            <a:br>
              <a:rPr lang="en-US" altLang="ko-KR" sz="1600" b="1" dirty="0" smtClean="0">
                <a:latin typeface="맑은 고딕" panose="020B0503020000020004" pitchFamily="50" charset="-127"/>
                <a:ea typeface="맑은 고딕" panose="020B0503020000020004" pitchFamily="50" charset="-127"/>
              </a:rPr>
            </a:br>
            <a:endParaRPr lang="en-US" altLang="ko-KR" sz="1600" b="1" dirty="0" smtClean="0">
              <a:latin typeface="맑은 고딕" panose="020B0503020000020004" pitchFamily="50" charset="-127"/>
              <a:ea typeface="맑은 고딕" panose="020B0503020000020004" pitchFamily="50" charset="-127"/>
            </a:endParaRPr>
          </a:p>
          <a:p>
            <a:pPr>
              <a:lnSpc>
                <a:spcPct val="150000"/>
              </a:lnSpc>
            </a:pPr>
            <a:endParaRPr lang="en-US" altLang="ko-KR" sz="1600" b="1" dirty="0" smtClean="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8</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6" name="제목 1"/>
          <p:cNvSpPr txBox="1">
            <a:spLocks/>
          </p:cNvSpPr>
          <p:nvPr/>
        </p:nvSpPr>
        <p:spPr bwMode="auto">
          <a:xfrm>
            <a:off x="8758" y="13252"/>
            <a:ext cx="9144000" cy="946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latinLnBrk="1" hangingPunct="1">
              <a:spcBef>
                <a:spcPct val="0"/>
              </a:spcBef>
              <a:spcAft>
                <a:spcPct val="0"/>
              </a:spcAft>
              <a:defRPr kumimoji="1" sz="3200">
                <a:solidFill>
                  <a:schemeClr val="bg1"/>
                </a:solidFill>
                <a:latin typeface="Franklin Gothic Heavy" pitchFamily="34" charset="0"/>
                <a:ea typeface="휴먼둥근헤드라인" pitchFamily="18" charset="-127"/>
                <a:cs typeface="+mj-cs"/>
              </a:defRPr>
            </a:lvl1pPr>
            <a:lvl2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2pPr>
            <a:lvl3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3pPr>
            <a:lvl4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4pPr>
            <a:lvl5pPr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5pPr>
            <a:lvl6pPr marL="4572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6pPr>
            <a:lvl7pPr marL="9144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7pPr>
            <a:lvl8pPr marL="13716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8pPr>
            <a:lvl9pPr marL="1828800" algn="r" rtl="0" eaLnBrk="1" fontAlgn="base" latinLnBrk="1" hangingPunct="1">
              <a:spcBef>
                <a:spcPct val="0"/>
              </a:spcBef>
              <a:spcAft>
                <a:spcPct val="0"/>
              </a:spcAft>
              <a:defRPr kumimoji="1" sz="2000">
                <a:solidFill>
                  <a:schemeClr val="bg1"/>
                </a:solidFill>
                <a:latin typeface="HY헤드라인M" pitchFamily="18" charset="-127"/>
                <a:ea typeface="HY헤드라인M" pitchFamily="18" charset="-127"/>
              </a:defRPr>
            </a:lvl9pPr>
          </a:lstStyle>
          <a:p>
            <a:pPr algn="l"/>
            <a:r>
              <a:rPr lang="en-US" altLang="ko-KR" sz="2000" b="1" dirty="0">
                <a:solidFill>
                  <a:schemeClr val="tx1"/>
                </a:solidFill>
                <a:effectLst/>
                <a:latin typeface="맑은 고딕" panose="020B0503020000020004" pitchFamily="50" charset="-127"/>
                <a:ea typeface="맑은 고딕" panose="020B0503020000020004" pitchFamily="50" charset="-127"/>
              </a:rPr>
              <a:t>1</a:t>
            </a:r>
            <a:r>
              <a:rPr lang="en-US" altLang="ko-KR" sz="2000" b="1" dirty="0" smtClean="0">
                <a:solidFill>
                  <a:schemeClr val="tx1"/>
                </a:solidFill>
                <a:effectLst/>
                <a:latin typeface="맑은 고딕" panose="020B0503020000020004" pitchFamily="50" charset="-127"/>
                <a:ea typeface="맑은 고딕" panose="020B0503020000020004" pitchFamily="50" charset="-127"/>
              </a:rPr>
              <a:t>. Introduction – Emulator and Virtualization</a:t>
            </a:r>
            <a:endParaRPr lang="ko-KR" altLang="en-US" sz="2000" b="1" kern="0" dirty="0">
              <a:solidFill>
                <a:schemeClr val="tx1"/>
              </a:solidFill>
              <a:effectLst/>
              <a:latin typeface="맑은 고딕" panose="020B0503020000020004" pitchFamily="50" charset="-127"/>
              <a:ea typeface="맑은 고딕" panose="020B0503020000020004" pitchFamily="50" charset="-127"/>
            </a:endParaRPr>
          </a:p>
        </p:txBody>
      </p:sp>
      <p:sp>
        <p:nvSpPr>
          <p:cNvPr id="2" name="직사각형 1"/>
          <p:cNvSpPr/>
          <p:nvPr/>
        </p:nvSpPr>
        <p:spPr bwMode="auto">
          <a:xfrm>
            <a:off x="1781734" y="3068178"/>
            <a:ext cx="1754841" cy="692524"/>
          </a:xfrm>
          <a:prstGeom prst="rect">
            <a:avLst/>
          </a:prstGeom>
          <a:solidFill>
            <a:srgbClr val="FFC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Target app</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7" name="직사각형 6"/>
          <p:cNvSpPr/>
          <p:nvPr/>
        </p:nvSpPr>
        <p:spPr bwMode="auto">
          <a:xfrm>
            <a:off x="1781733" y="3878575"/>
            <a:ext cx="1754841" cy="692524"/>
          </a:xfrm>
          <a:prstGeom prst="rect">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emulator</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8" name="직사각형 7"/>
          <p:cNvSpPr/>
          <p:nvPr/>
        </p:nvSpPr>
        <p:spPr bwMode="auto">
          <a:xfrm>
            <a:off x="1781733" y="4724369"/>
            <a:ext cx="1754841" cy="692524"/>
          </a:xfrm>
          <a:prstGeom prst="rect">
            <a:avLst/>
          </a:prstGeom>
          <a:solidFill>
            <a:srgbClr val="92D05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OS</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9" name="직사각형 8"/>
          <p:cNvSpPr/>
          <p:nvPr/>
        </p:nvSpPr>
        <p:spPr bwMode="auto">
          <a:xfrm>
            <a:off x="1781733" y="5570164"/>
            <a:ext cx="1754841" cy="692524"/>
          </a:xfrm>
          <a:prstGeom prst="rect">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Hardware</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16" name="직사각형 15"/>
          <p:cNvSpPr/>
          <p:nvPr/>
        </p:nvSpPr>
        <p:spPr bwMode="auto">
          <a:xfrm>
            <a:off x="5662331" y="4724369"/>
            <a:ext cx="1754841" cy="692524"/>
          </a:xfrm>
          <a:prstGeom prst="rect">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Hypervisor</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17" name="직사각형 16"/>
          <p:cNvSpPr/>
          <p:nvPr/>
        </p:nvSpPr>
        <p:spPr bwMode="auto">
          <a:xfrm>
            <a:off x="5662331" y="5570164"/>
            <a:ext cx="1754841" cy="692524"/>
          </a:xfrm>
          <a:prstGeom prst="rect">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Hardware</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18" name="TextBox 17"/>
          <p:cNvSpPr txBox="1"/>
          <p:nvPr/>
        </p:nvSpPr>
        <p:spPr>
          <a:xfrm>
            <a:off x="-344024" y="3514321"/>
            <a:ext cx="2440642" cy="338554"/>
          </a:xfrm>
          <a:prstGeom prst="rect">
            <a:avLst/>
          </a:prstGeom>
          <a:noFill/>
        </p:spPr>
        <p:txBody>
          <a:bodyPr wrap="square" rtlCol="0">
            <a:spAutoFit/>
          </a:bodyPr>
          <a:lstStyle/>
          <a:p>
            <a:r>
              <a:rPr lang="en-US" altLang="ko-KR" sz="1600" b="1" dirty="0" smtClean="0">
                <a:effectLst/>
                <a:latin typeface="맑은 고딕" panose="020B0503020000020004" pitchFamily="50" charset="-127"/>
                <a:ea typeface="맑은 고딕" panose="020B0503020000020004" pitchFamily="50" charset="-127"/>
              </a:rPr>
              <a:t>TRANSLATAION</a:t>
            </a:r>
          </a:p>
        </p:txBody>
      </p:sp>
      <p:cxnSp>
        <p:nvCxnSpPr>
          <p:cNvPr id="28" name="직선 화살표 연결선 27"/>
          <p:cNvCxnSpPr/>
          <p:nvPr/>
        </p:nvCxnSpPr>
        <p:spPr bwMode="auto">
          <a:xfrm>
            <a:off x="11799794" y="2319618"/>
            <a:ext cx="914400" cy="914400"/>
          </a:xfrm>
          <a:prstGeom prst="straightConnector1">
            <a:avLst/>
          </a:prstGeom>
          <a:solidFill>
            <a:srgbClr val="C7B6A9"/>
          </a:solidFill>
          <a:ln w="9525" cap="flat" cmpd="sng" algn="ctr">
            <a:noFill/>
            <a:prstDash val="solid"/>
            <a:round/>
            <a:headEnd type="none" w="med" len="med"/>
            <a:tailEnd type="triangle"/>
          </a:ln>
          <a:effectLst/>
        </p:spPr>
      </p:cxnSp>
      <p:sp>
        <p:nvSpPr>
          <p:cNvPr id="30" name="TextBox 29"/>
          <p:cNvSpPr txBox="1"/>
          <p:nvPr/>
        </p:nvSpPr>
        <p:spPr>
          <a:xfrm>
            <a:off x="4007726" y="4726548"/>
            <a:ext cx="1883271" cy="584775"/>
          </a:xfrm>
          <a:prstGeom prst="rect">
            <a:avLst/>
          </a:prstGeom>
          <a:noFill/>
        </p:spPr>
        <p:txBody>
          <a:bodyPr wrap="square" rtlCol="0">
            <a:spAutoFit/>
          </a:bodyPr>
          <a:lstStyle/>
          <a:p>
            <a:r>
              <a:rPr lang="en-US" altLang="ko-KR" sz="1600" b="1" dirty="0" smtClean="0">
                <a:effectLst/>
                <a:latin typeface="맑은 고딕" panose="020B0503020000020004" pitchFamily="50" charset="-127"/>
                <a:ea typeface="맑은 고딕" panose="020B0503020000020004" pitchFamily="50" charset="-127"/>
              </a:rPr>
              <a:t>DIRECT EXECUTION</a:t>
            </a:r>
            <a:endParaRPr lang="ko-KR" altLang="en-US" sz="1600" b="1" dirty="0">
              <a:effectLst/>
              <a:latin typeface="맑은 고딕" panose="020B0503020000020004" pitchFamily="50" charset="-127"/>
              <a:ea typeface="맑은 고딕" panose="020B0503020000020004" pitchFamily="50" charset="-127"/>
            </a:endParaRPr>
          </a:p>
        </p:txBody>
      </p:sp>
      <p:sp>
        <p:nvSpPr>
          <p:cNvPr id="37" name="TextBox 36"/>
          <p:cNvSpPr txBox="1"/>
          <p:nvPr/>
        </p:nvSpPr>
        <p:spPr>
          <a:xfrm>
            <a:off x="1438832" y="2283428"/>
            <a:ext cx="2440642" cy="707886"/>
          </a:xfrm>
          <a:prstGeom prst="rect">
            <a:avLst/>
          </a:prstGeom>
          <a:noFill/>
        </p:spPr>
        <p:txBody>
          <a:bodyPr wrap="square" rtlCol="0">
            <a:spAutoFit/>
          </a:bodyPr>
          <a:lstStyle/>
          <a:p>
            <a:r>
              <a:rPr lang="en-US" altLang="ko-KR" b="1" dirty="0" smtClean="0">
                <a:effectLst/>
                <a:latin typeface="맑은 고딕" panose="020B0503020000020004" pitchFamily="50" charset="-127"/>
                <a:ea typeface="맑은 고딕" panose="020B0503020000020004" pitchFamily="50" charset="-127"/>
              </a:rPr>
              <a:t>ANDROID EMULATION</a:t>
            </a:r>
            <a:endParaRPr lang="ko-KR" altLang="en-US" b="1" dirty="0">
              <a:effectLst/>
              <a:latin typeface="맑은 고딕" panose="020B0503020000020004" pitchFamily="50" charset="-127"/>
              <a:ea typeface="맑은 고딕" panose="020B0503020000020004" pitchFamily="50" charset="-127"/>
            </a:endParaRPr>
          </a:p>
        </p:txBody>
      </p:sp>
      <p:sp>
        <p:nvSpPr>
          <p:cNvPr id="38" name="TextBox 37"/>
          <p:cNvSpPr txBox="1"/>
          <p:nvPr/>
        </p:nvSpPr>
        <p:spPr>
          <a:xfrm>
            <a:off x="5319430" y="2569447"/>
            <a:ext cx="2440642" cy="400110"/>
          </a:xfrm>
          <a:prstGeom prst="rect">
            <a:avLst/>
          </a:prstGeom>
          <a:noFill/>
        </p:spPr>
        <p:txBody>
          <a:bodyPr wrap="square" rtlCol="0">
            <a:spAutoFit/>
          </a:bodyPr>
          <a:lstStyle/>
          <a:p>
            <a:r>
              <a:rPr lang="en-US" altLang="ko-KR" b="1" dirty="0" smtClean="0">
                <a:effectLst/>
                <a:latin typeface="맑은 고딕" panose="020B0503020000020004" pitchFamily="50" charset="-127"/>
                <a:ea typeface="맑은 고딕" panose="020B0503020000020004" pitchFamily="50" charset="-127"/>
              </a:rPr>
              <a:t>VIRTUALIZATION</a:t>
            </a:r>
            <a:endParaRPr lang="ko-KR" altLang="en-US" b="1" dirty="0">
              <a:effectLst/>
              <a:latin typeface="맑은 고딕" panose="020B0503020000020004" pitchFamily="50" charset="-127"/>
              <a:ea typeface="맑은 고딕" panose="020B0503020000020004" pitchFamily="50" charset="-127"/>
            </a:endParaRPr>
          </a:p>
        </p:txBody>
      </p:sp>
      <p:sp>
        <p:nvSpPr>
          <p:cNvPr id="46" name="직사각형 45"/>
          <p:cNvSpPr/>
          <p:nvPr/>
        </p:nvSpPr>
        <p:spPr bwMode="auto">
          <a:xfrm>
            <a:off x="8758" y="2969557"/>
            <a:ext cx="3870716" cy="175481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2000" b="1"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47" name="직사각형 46"/>
          <p:cNvSpPr/>
          <p:nvPr/>
        </p:nvSpPr>
        <p:spPr bwMode="auto">
          <a:xfrm>
            <a:off x="4196017" y="4579945"/>
            <a:ext cx="4477335" cy="1781363"/>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2000" b="1"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49" name="직사각형 48"/>
          <p:cNvSpPr/>
          <p:nvPr/>
        </p:nvSpPr>
        <p:spPr bwMode="auto">
          <a:xfrm>
            <a:off x="127239" y="2800427"/>
            <a:ext cx="1546162" cy="40104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RING-3</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50" name="직사각형 49"/>
          <p:cNvSpPr/>
          <p:nvPr/>
        </p:nvSpPr>
        <p:spPr bwMode="auto">
          <a:xfrm>
            <a:off x="8037642" y="5184237"/>
            <a:ext cx="998825" cy="4134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RING-0</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cxnSp>
        <p:nvCxnSpPr>
          <p:cNvPr id="55" name="직선 화살표 연결선 54"/>
          <p:cNvCxnSpPr>
            <a:stCxn id="7" idx="1"/>
            <a:endCxn id="18" idx="2"/>
          </p:cNvCxnSpPr>
          <p:nvPr/>
        </p:nvCxnSpPr>
        <p:spPr bwMode="auto">
          <a:xfrm flipH="1" flipV="1">
            <a:off x="876297" y="3852875"/>
            <a:ext cx="905436" cy="371962"/>
          </a:xfrm>
          <a:prstGeom prst="straightConnector1">
            <a:avLst/>
          </a:prstGeom>
          <a:solidFill>
            <a:srgbClr val="C7B6A9"/>
          </a:solidFill>
          <a:ln w="9525" cap="flat" cmpd="sng" algn="ctr">
            <a:solidFill>
              <a:srgbClr val="FF0000"/>
            </a:solidFill>
            <a:prstDash val="solid"/>
            <a:round/>
            <a:headEnd type="none" w="med" len="med"/>
            <a:tailEnd type="triangle"/>
          </a:ln>
          <a:effectLst/>
        </p:spPr>
      </p:cxnSp>
      <p:sp>
        <p:nvSpPr>
          <p:cNvPr id="68" name="직사각형 67"/>
          <p:cNvSpPr/>
          <p:nvPr/>
        </p:nvSpPr>
        <p:spPr bwMode="auto">
          <a:xfrm>
            <a:off x="7125514" y="3790446"/>
            <a:ext cx="1547838" cy="322741"/>
          </a:xfrm>
          <a:prstGeom prst="rect">
            <a:avLst/>
          </a:prstGeom>
          <a:solidFill>
            <a:srgbClr val="92D05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OS</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69" name="직사각형 68"/>
          <p:cNvSpPr/>
          <p:nvPr/>
        </p:nvSpPr>
        <p:spPr bwMode="auto">
          <a:xfrm>
            <a:off x="7125514" y="3355502"/>
            <a:ext cx="1547838" cy="370760"/>
          </a:xfrm>
          <a:prstGeom prst="rect">
            <a:avLst/>
          </a:prstGeom>
          <a:solidFill>
            <a:srgbClr val="FFC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Target app</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72" name="직사각형 71"/>
          <p:cNvSpPr/>
          <p:nvPr/>
        </p:nvSpPr>
        <p:spPr bwMode="auto">
          <a:xfrm>
            <a:off x="5528583" y="3781600"/>
            <a:ext cx="1547838" cy="322741"/>
          </a:xfrm>
          <a:prstGeom prst="rect">
            <a:avLst/>
          </a:prstGeom>
          <a:solidFill>
            <a:srgbClr val="92D05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OS</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73" name="직사각형 72"/>
          <p:cNvSpPr/>
          <p:nvPr/>
        </p:nvSpPr>
        <p:spPr bwMode="auto">
          <a:xfrm>
            <a:off x="5528583" y="3346656"/>
            <a:ext cx="1547838" cy="370760"/>
          </a:xfrm>
          <a:prstGeom prst="rect">
            <a:avLst/>
          </a:prstGeom>
          <a:solidFill>
            <a:srgbClr val="FFC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Target app</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74" name="직사각형 73"/>
          <p:cNvSpPr/>
          <p:nvPr/>
        </p:nvSpPr>
        <p:spPr bwMode="auto">
          <a:xfrm>
            <a:off x="3938950" y="3779515"/>
            <a:ext cx="1547838" cy="322741"/>
          </a:xfrm>
          <a:prstGeom prst="rect">
            <a:avLst/>
          </a:prstGeom>
          <a:solidFill>
            <a:srgbClr val="92D05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OS</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75" name="직사각형 74"/>
          <p:cNvSpPr/>
          <p:nvPr/>
        </p:nvSpPr>
        <p:spPr bwMode="auto">
          <a:xfrm>
            <a:off x="3938950" y="3344571"/>
            <a:ext cx="1547838" cy="370760"/>
          </a:xfrm>
          <a:prstGeom prst="rect">
            <a:avLst/>
          </a:prstGeom>
          <a:solidFill>
            <a:srgbClr val="FFC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1" dirty="0" smtClean="0">
                <a:effectLst/>
                <a:latin typeface="맑은 고딕" panose="020B0503020000020004" pitchFamily="50" charset="-127"/>
                <a:ea typeface="맑은 고딕" panose="020B0503020000020004" pitchFamily="50" charset="-127"/>
              </a:rPr>
              <a:t>Target app</a:t>
            </a:r>
            <a:endParaRPr kumimoji="1" lang="ko-KR" altLang="en-US" sz="2000" b="1"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cxnSp>
        <p:nvCxnSpPr>
          <p:cNvPr id="82" name="꺾인 연결선 81"/>
          <p:cNvCxnSpPr>
            <a:stCxn id="16" idx="0"/>
            <a:endCxn id="74" idx="2"/>
          </p:cNvCxnSpPr>
          <p:nvPr/>
        </p:nvCxnSpPr>
        <p:spPr bwMode="auto">
          <a:xfrm rot="16200000" flipV="1">
            <a:off x="5315255" y="3499871"/>
            <a:ext cx="622113" cy="1826883"/>
          </a:xfrm>
          <a:prstGeom prst="bentConnector3">
            <a:avLst>
              <a:gd name="adj1" fmla="val 50000"/>
            </a:avLst>
          </a:prstGeom>
          <a:solidFill>
            <a:srgbClr val="C7B6A9"/>
          </a:solidFill>
          <a:ln w="9525" cap="flat" cmpd="sng" algn="ctr">
            <a:solidFill>
              <a:srgbClr val="FF0000"/>
            </a:solidFill>
            <a:prstDash val="solid"/>
            <a:round/>
            <a:headEnd type="none" w="med" len="med"/>
            <a:tailEnd type="triangle"/>
          </a:ln>
          <a:effectLst/>
        </p:spPr>
      </p:cxnSp>
      <p:cxnSp>
        <p:nvCxnSpPr>
          <p:cNvPr id="85" name="꺾인 연결선 84"/>
          <p:cNvCxnSpPr>
            <a:stCxn id="16" idx="0"/>
            <a:endCxn id="72" idx="2"/>
          </p:cNvCxnSpPr>
          <p:nvPr/>
        </p:nvCxnSpPr>
        <p:spPr bwMode="auto">
          <a:xfrm rot="16200000" flipV="1">
            <a:off x="6111113" y="4295730"/>
            <a:ext cx="620028" cy="237250"/>
          </a:xfrm>
          <a:prstGeom prst="bentConnector3">
            <a:avLst>
              <a:gd name="adj1" fmla="val 50000"/>
            </a:avLst>
          </a:prstGeom>
          <a:solidFill>
            <a:srgbClr val="C7B6A9"/>
          </a:solidFill>
          <a:ln w="9525" cap="flat" cmpd="sng" algn="ctr">
            <a:solidFill>
              <a:srgbClr val="FF0000"/>
            </a:solidFill>
            <a:prstDash val="solid"/>
            <a:round/>
            <a:headEnd type="none" w="med" len="med"/>
            <a:tailEnd type="triangle"/>
          </a:ln>
          <a:effectLst/>
        </p:spPr>
      </p:cxnSp>
      <p:cxnSp>
        <p:nvCxnSpPr>
          <p:cNvPr id="88" name="꺾인 연결선 87"/>
          <p:cNvCxnSpPr>
            <a:stCxn id="16" idx="0"/>
            <a:endCxn id="68" idx="2"/>
          </p:cNvCxnSpPr>
          <p:nvPr/>
        </p:nvCxnSpPr>
        <p:spPr bwMode="auto">
          <a:xfrm rot="5400000" flipH="1" flipV="1">
            <a:off x="6914001" y="3738938"/>
            <a:ext cx="611182" cy="1359681"/>
          </a:xfrm>
          <a:prstGeom prst="bentConnector3">
            <a:avLst>
              <a:gd name="adj1" fmla="val 50000"/>
            </a:avLst>
          </a:prstGeom>
          <a:solidFill>
            <a:srgbClr val="C7B6A9"/>
          </a:solidFill>
          <a:ln w="9525" cap="flat" cmpd="sng" algn="ctr">
            <a:solidFill>
              <a:srgbClr val="FF0000"/>
            </a:solidFill>
            <a:prstDash val="solid"/>
            <a:round/>
            <a:headEnd type="none" w="med" len="med"/>
            <a:tailEnd type="triangle"/>
          </a:ln>
          <a:effectLst/>
        </p:spPr>
      </p:cxnSp>
      <p:cxnSp>
        <p:nvCxnSpPr>
          <p:cNvPr id="93" name="직선 화살표 연결선 92"/>
          <p:cNvCxnSpPr>
            <a:stCxn id="7" idx="0"/>
            <a:endCxn id="2" idx="2"/>
          </p:cNvCxnSpPr>
          <p:nvPr/>
        </p:nvCxnSpPr>
        <p:spPr bwMode="auto">
          <a:xfrm flipV="1">
            <a:off x="2659154" y="3760702"/>
            <a:ext cx="1" cy="117873"/>
          </a:xfrm>
          <a:prstGeom prst="straightConnector1">
            <a:avLst/>
          </a:prstGeom>
          <a:solidFill>
            <a:srgbClr val="C7B6A9"/>
          </a:solidFill>
          <a:ln w="9525" cap="flat" cmpd="sng" algn="ctr">
            <a:solidFill>
              <a:srgbClr val="FF0000"/>
            </a:solidFill>
            <a:prstDash val="solid"/>
            <a:round/>
            <a:headEnd type="none" w="med" len="med"/>
            <a:tailEnd type="triangle"/>
          </a:ln>
          <a:effectLst/>
        </p:spPr>
      </p:cxnSp>
      <p:cxnSp>
        <p:nvCxnSpPr>
          <p:cNvPr id="96" name="직선 화살표 연결선 95"/>
          <p:cNvCxnSpPr>
            <a:stCxn id="8" idx="0"/>
            <a:endCxn id="7" idx="2"/>
          </p:cNvCxnSpPr>
          <p:nvPr/>
        </p:nvCxnSpPr>
        <p:spPr bwMode="auto">
          <a:xfrm flipV="1">
            <a:off x="2659154" y="4571099"/>
            <a:ext cx="0" cy="153270"/>
          </a:xfrm>
          <a:prstGeom prst="straightConnector1">
            <a:avLst/>
          </a:prstGeom>
          <a:solidFill>
            <a:srgbClr val="C7B6A9"/>
          </a:solidFill>
          <a:ln w="9525" cap="flat" cmpd="sng" algn="ctr">
            <a:solidFill>
              <a:srgbClr val="FF0000"/>
            </a:solidFill>
            <a:prstDash val="solid"/>
            <a:round/>
            <a:headEnd type="none" w="med" len="med"/>
            <a:tailEnd type="triangle"/>
          </a:ln>
          <a:effectLst/>
        </p:spPr>
      </p:cxnSp>
      <p:cxnSp>
        <p:nvCxnSpPr>
          <p:cNvPr id="99" name="직선 화살표 연결선 98"/>
          <p:cNvCxnSpPr>
            <a:stCxn id="9" idx="0"/>
            <a:endCxn id="8" idx="2"/>
          </p:cNvCxnSpPr>
          <p:nvPr/>
        </p:nvCxnSpPr>
        <p:spPr bwMode="auto">
          <a:xfrm flipV="1">
            <a:off x="2659154" y="5416893"/>
            <a:ext cx="0" cy="153271"/>
          </a:xfrm>
          <a:prstGeom prst="straightConnector1">
            <a:avLst/>
          </a:prstGeom>
          <a:solidFill>
            <a:srgbClr val="C7B6A9"/>
          </a:solidFill>
          <a:ln w="9525" cap="flat" cmpd="sng" algn="ctr">
            <a:solidFill>
              <a:srgbClr val="FF0000"/>
            </a:solidFill>
            <a:prstDash val="solid"/>
            <a:round/>
            <a:headEnd type="none" w="med" len="med"/>
            <a:tailEnd type="triangle"/>
          </a:ln>
          <a:effectLst/>
        </p:spPr>
      </p:cxnSp>
      <p:cxnSp>
        <p:nvCxnSpPr>
          <p:cNvPr id="102" name="직선 화살표 연결선 101"/>
          <p:cNvCxnSpPr>
            <a:stCxn id="17" idx="0"/>
            <a:endCxn id="16" idx="2"/>
          </p:cNvCxnSpPr>
          <p:nvPr/>
        </p:nvCxnSpPr>
        <p:spPr bwMode="auto">
          <a:xfrm flipV="1">
            <a:off x="6539752" y="5416893"/>
            <a:ext cx="0" cy="153271"/>
          </a:xfrm>
          <a:prstGeom prst="straightConnector1">
            <a:avLst/>
          </a:prstGeom>
          <a:solidFill>
            <a:srgbClr val="C7B6A9"/>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4133631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A125BDA2-E6A9-4C53-BBC1-F2E5FE9C7370}" type="slidenum">
              <a:rPr lang="ko-KR" altLang="en-US" smtClean="0"/>
              <a:pPr>
                <a:defRPr/>
              </a:pPr>
              <a:t>9</a:t>
            </a:fld>
            <a:endParaRPr lang="en-US" altLang="ko-KR" dirty="0"/>
          </a:p>
        </p:txBody>
      </p:sp>
      <p:sp>
        <p:nvSpPr>
          <p:cNvPr id="5" name="바닥글 개체 틀 4"/>
          <p:cNvSpPr>
            <a:spLocks noGrp="1"/>
          </p:cNvSpPr>
          <p:nvPr>
            <p:ph type="ftr" sz="quarter" idx="11"/>
          </p:nvPr>
        </p:nvSpPr>
        <p:spPr/>
        <p:txBody>
          <a:bodyPr/>
          <a:lstStyle/>
          <a:p>
            <a:pPr>
              <a:defRPr/>
            </a:pPr>
            <a:r>
              <a:rPr lang="en-US" altLang="ko-KR" smtClean="0"/>
              <a:t>Distributed and Cloud Computing LAB</a:t>
            </a:r>
            <a:endParaRPr lang="en-US" altLang="ko-KR" dirty="0"/>
          </a:p>
        </p:txBody>
      </p:sp>
      <p:sp>
        <p:nvSpPr>
          <p:cNvPr id="7" name="TextBox 6"/>
          <p:cNvSpPr txBox="1"/>
          <p:nvPr/>
        </p:nvSpPr>
        <p:spPr>
          <a:xfrm>
            <a:off x="302349" y="1202683"/>
            <a:ext cx="8999387" cy="3046988"/>
          </a:xfrm>
          <a:prstGeom prst="rect">
            <a:avLst/>
          </a:prstGeom>
          <a:noFill/>
        </p:spPr>
        <p:txBody>
          <a:bodyPr wrap="none" rtlCol="0">
            <a:spAutoFit/>
          </a:bodyPr>
          <a:lstStyle/>
          <a:p>
            <a:pPr marL="285750" indent="-285750" algn="l">
              <a:lnSpc>
                <a:spcPct val="150000"/>
              </a:lnSpc>
              <a:spcBef>
                <a:spcPts val="0"/>
              </a:spcBef>
              <a:spcAft>
                <a:spcPts val="0"/>
              </a:spcAft>
              <a:buFont typeface="Arial" panose="020B0604020202020204" pitchFamily="34" charset="0"/>
              <a:buChar char="•"/>
            </a:pPr>
            <a:r>
              <a:rPr kumimoji="0" lang="en-US" altLang="ko-KR" sz="1600" b="1" dirty="0">
                <a:effectLst/>
                <a:latin typeface="맑은 고딕"/>
                <a:ea typeface="맑은 고딕"/>
              </a:rPr>
              <a:t>In 1960, </a:t>
            </a:r>
            <a:r>
              <a:rPr kumimoji="0" lang="en-US" altLang="ko-KR" sz="1600" b="1" dirty="0" err="1">
                <a:effectLst/>
                <a:latin typeface="맑은 고딕"/>
                <a:ea typeface="맑은 고딕"/>
              </a:rPr>
              <a:t>concecpt</a:t>
            </a:r>
            <a:r>
              <a:rPr kumimoji="0" lang="en-US" altLang="ko-KR" sz="1600" b="1" dirty="0">
                <a:effectLst/>
                <a:latin typeface="맑은 고딕"/>
                <a:ea typeface="맑은 고딕"/>
              </a:rPr>
              <a:t> of </a:t>
            </a:r>
            <a:r>
              <a:rPr kumimoji="0" lang="en-US" altLang="ko-KR" sz="1600" b="1" dirty="0" smtClean="0">
                <a:effectLst/>
                <a:latin typeface="맑은 고딕"/>
                <a:ea typeface="맑은 고딕"/>
              </a:rPr>
              <a:t>virtualization is revealed but not concentrated cause the poor</a:t>
            </a:r>
          </a:p>
          <a:p>
            <a:pPr algn="l">
              <a:lnSpc>
                <a:spcPct val="150000"/>
              </a:lnSpc>
              <a:spcBef>
                <a:spcPts val="0"/>
              </a:spcBef>
              <a:spcAft>
                <a:spcPts val="0"/>
              </a:spcAft>
            </a:pPr>
            <a:r>
              <a:rPr kumimoji="0" lang="en-US" altLang="ko-KR" sz="1600" b="1" dirty="0" smtClean="0">
                <a:effectLst/>
                <a:latin typeface="맑은 고딕"/>
                <a:ea typeface="맑은 고딕"/>
              </a:rPr>
              <a:t>Hardware specification.</a:t>
            </a:r>
            <a:endParaRPr kumimoji="0" lang="en-US" altLang="ko-KR" sz="1600" b="1" dirty="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r>
              <a:rPr kumimoji="0" lang="en-US" altLang="ko-KR" sz="1600" b="1" dirty="0" smtClean="0">
                <a:effectLst/>
                <a:latin typeface="맑은 고딕"/>
                <a:ea typeface="맑은 고딕"/>
              </a:rPr>
              <a:t>Recently</a:t>
            </a:r>
            <a:r>
              <a:rPr kumimoji="0" lang="en-US" altLang="ko-KR" sz="1600" b="1" dirty="0">
                <a:effectLst/>
                <a:latin typeface="맑은 고딕"/>
                <a:ea typeface="맑은 고딕"/>
              </a:rPr>
              <a:t>, the hardware has a powerful processing capability than previous. </a:t>
            </a:r>
            <a:endParaRPr kumimoji="0" lang="en-US" altLang="ko-KR" sz="1600" b="1" dirty="0" smtClean="0">
              <a:effectLst/>
              <a:latin typeface="맑은 고딕"/>
              <a:ea typeface="맑은 고딕"/>
            </a:endParaRPr>
          </a:p>
          <a:p>
            <a:pPr algn="l">
              <a:lnSpc>
                <a:spcPct val="150000"/>
              </a:lnSpc>
              <a:spcBef>
                <a:spcPts val="0"/>
              </a:spcBef>
              <a:spcAft>
                <a:spcPts val="0"/>
              </a:spcAft>
            </a:pPr>
            <a:endParaRPr kumimoji="0" lang="en-US" altLang="ko-KR" sz="1600" b="1" dirty="0">
              <a:effectLst/>
              <a:latin typeface="맑은 고딕"/>
              <a:ea typeface="맑은 고딕"/>
            </a:endParaRPr>
          </a:p>
          <a:p>
            <a:pPr marL="285750" indent="-285750" algn="l">
              <a:lnSpc>
                <a:spcPct val="150000"/>
              </a:lnSpc>
              <a:spcBef>
                <a:spcPts val="0"/>
              </a:spcBef>
              <a:spcAft>
                <a:spcPts val="0"/>
              </a:spcAft>
              <a:buFont typeface="Arial" panose="020B0604020202020204" pitchFamily="34" charset="0"/>
              <a:buChar char="•"/>
            </a:pPr>
            <a:r>
              <a:rPr kumimoji="0" lang="en-US" altLang="ko-KR" sz="1600" b="1" dirty="0" smtClean="0">
                <a:effectLst/>
                <a:latin typeface="맑은 고딕"/>
                <a:ea typeface="맑은 고딕"/>
              </a:rPr>
              <a:t>So, there is a capable to implement the concept of virtualization to commercialization.</a:t>
            </a:r>
          </a:p>
          <a:p>
            <a:pPr marL="285750" indent="-285750" algn="l">
              <a:lnSpc>
                <a:spcPct val="150000"/>
              </a:lnSpc>
              <a:spcBef>
                <a:spcPts val="0"/>
              </a:spcBef>
              <a:spcAft>
                <a:spcPts val="0"/>
              </a:spcAft>
              <a:buFont typeface="Wingdings" panose="05000000000000000000" pitchFamily="2" charset="2"/>
              <a:buChar char="§"/>
            </a:pPr>
            <a:endParaRPr kumimoji="0" lang="en-US" altLang="ko-KR" sz="1600" b="1" dirty="0" smtClean="0">
              <a:effectLst/>
              <a:latin typeface="맑은 고딕"/>
              <a:ea typeface="맑은 고딕"/>
            </a:endParaRPr>
          </a:p>
          <a:p>
            <a:pPr marL="285750" indent="-285750" algn="l">
              <a:lnSpc>
                <a:spcPct val="150000"/>
              </a:lnSpc>
              <a:spcBef>
                <a:spcPts val="0"/>
              </a:spcBef>
              <a:spcAft>
                <a:spcPts val="0"/>
              </a:spcAft>
              <a:buFont typeface="Wingdings" panose="05000000000000000000" pitchFamily="2" charset="2"/>
              <a:buChar char="§"/>
            </a:pPr>
            <a:endParaRPr kumimoji="0" lang="ko-KR" altLang="en-US" sz="1600" b="1" dirty="0">
              <a:effectLst/>
              <a:latin typeface="맑은 고딕"/>
              <a:ea typeface="맑은 고딕"/>
            </a:endParaRPr>
          </a:p>
        </p:txBody>
      </p:sp>
      <p:sp>
        <p:nvSpPr>
          <p:cNvPr id="9" name="제목 1"/>
          <p:cNvSpPr>
            <a:spLocks noGrp="1"/>
          </p:cNvSpPr>
          <p:nvPr>
            <p:ph type="title"/>
          </p:nvPr>
        </p:nvSpPr>
        <p:spPr>
          <a:xfrm>
            <a:off x="0" y="15113"/>
            <a:ext cx="9144000" cy="946788"/>
          </a:xfrm>
        </p:spPr>
        <p:txBody>
          <a:bodyPr/>
          <a:lstStyle/>
          <a:p>
            <a:pPr algn="l"/>
            <a:r>
              <a:rPr lang="en-US" altLang="ko-KR" sz="2000" b="1" dirty="0" smtClean="0">
                <a:solidFill>
                  <a:schemeClr val="tx1"/>
                </a:solidFill>
                <a:latin typeface="맑은 고딕" panose="020B0503020000020004" pitchFamily="50" charset="-127"/>
                <a:ea typeface="맑은 고딕" panose="020B0503020000020004" pitchFamily="50" charset="-127"/>
              </a:rPr>
              <a:t>1. Introduction</a:t>
            </a:r>
            <a:endParaRPr lang="ko-KR" altLang="en-US" sz="2000" b="1" dirty="0">
              <a:solidFill>
                <a:schemeClr val="tx1"/>
              </a:solidFill>
              <a:latin typeface="맑은 고딕" panose="020B0503020000020004" pitchFamily="50" charset="-127"/>
              <a:ea typeface="맑은 고딕" panose="020B0503020000020004" pitchFamily="50" charset="-127"/>
            </a:endParaRPr>
          </a:p>
        </p:txBody>
      </p:sp>
      <p:pic>
        <p:nvPicPr>
          <p:cNvPr id="2" name="그림 1"/>
          <p:cNvPicPr>
            <a:picLocks noChangeAspect="1"/>
          </p:cNvPicPr>
          <p:nvPr/>
        </p:nvPicPr>
        <p:blipFill>
          <a:blip r:embed="rId2"/>
          <a:stretch>
            <a:fillRect/>
          </a:stretch>
        </p:blipFill>
        <p:spPr>
          <a:xfrm>
            <a:off x="985663" y="4416488"/>
            <a:ext cx="2245630" cy="1577509"/>
          </a:xfrm>
          <a:prstGeom prst="rect">
            <a:avLst/>
          </a:prstGeom>
        </p:spPr>
      </p:pic>
      <p:sp>
        <p:nvSpPr>
          <p:cNvPr id="3" name="오른쪽 화살표 2"/>
          <p:cNvSpPr/>
          <p:nvPr/>
        </p:nvSpPr>
        <p:spPr bwMode="auto">
          <a:xfrm>
            <a:off x="3887642" y="5009190"/>
            <a:ext cx="914400" cy="181535"/>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endParaRPr>
          </a:p>
        </p:txBody>
      </p:sp>
      <p:pic>
        <p:nvPicPr>
          <p:cNvPr id="6" name="그림 5"/>
          <p:cNvPicPr>
            <a:picLocks noChangeAspect="1"/>
          </p:cNvPicPr>
          <p:nvPr/>
        </p:nvPicPr>
        <p:blipFill>
          <a:blip r:embed="rId3"/>
          <a:stretch>
            <a:fillRect/>
          </a:stretch>
        </p:blipFill>
        <p:spPr>
          <a:xfrm>
            <a:off x="5600705" y="4416488"/>
            <a:ext cx="1833041" cy="1700575"/>
          </a:xfrm>
          <a:prstGeom prst="rect">
            <a:avLst/>
          </a:prstGeom>
        </p:spPr>
      </p:pic>
      <p:pic>
        <p:nvPicPr>
          <p:cNvPr id="8" name="그림 7"/>
          <p:cNvPicPr>
            <a:picLocks noChangeAspect="1"/>
          </p:cNvPicPr>
          <p:nvPr/>
        </p:nvPicPr>
        <p:blipFill>
          <a:blip r:embed="rId4"/>
          <a:stretch>
            <a:fillRect/>
          </a:stretch>
        </p:blipFill>
        <p:spPr>
          <a:xfrm>
            <a:off x="7486082" y="3588803"/>
            <a:ext cx="1372596" cy="1051112"/>
          </a:xfrm>
          <a:prstGeom prst="rect">
            <a:avLst/>
          </a:prstGeom>
        </p:spPr>
      </p:pic>
      <p:pic>
        <p:nvPicPr>
          <p:cNvPr id="10" name="그림 9"/>
          <p:cNvPicPr>
            <a:picLocks noChangeAspect="1"/>
          </p:cNvPicPr>
          <p:nvPr/>
        </p:nvPicPr>
        <p:blipFill>
          <a:blip r:embed="rId5"/>
          <a:stretch>
            <a:fillRect/>
          </a:stretch>
        </p:blipFill>
        <p:spPr>
          <a:xfrm>
            <a:off x="379821" y="3771398"/>
            <a:ext cx="842313" cy="878822"/>
          </a:xfrm>
          <a:prstGeom prst="rect">
            <a:avLst/>
          </a:prstGeom>
        </p:spPr>
      </p:pic>
    </p:spTree>
    <p:extLst>
      <p:ext uri="{BB962C8B-B14F-4D97-AF65-F5344CB8AC3E}">
        <p14:creationId xmlns:p14="http://schemas.microsoft.com/office/powerpoint/2010/main" val="3722353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SW 뉴딜_1">
  <a:themeElements>
    <a:clrScheme name="네트워크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네트워크">
      <a:majorFont>
        <a:latin typeface="HY헤드라인M"/>
        <a:ea typeface="HY헤드라인M"/>
        <a:cs typeface=""/>
      </a:majorFont>
      <a:minorFont>
        <a:latin typeface="Arial"/>
        <a:ea typeface="휴먼엑스포"/>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7B6A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defRPr>
        </a:defPPr>
      </a:lstStyle>
    </a:spDef>
    <a:lnDef>
      <a:spPr bwMode="auto">
        <a:xfrm>
          <a:off x="0" y="0"/>
          <a:ext cx="1" cy="1"/>
        </a:xfrm>
        <a:custGeom>
          <a:avLst/>
          <a:gdLst/>
          <a:ahLst/>
          <a:cxnLst/>
          <a:rect l="0" t="0" r="0" b="0"/>
          <a:pathLst/>
        </a:custGeom>
        <a:solidFill>
          <a:srgbClr val="C7B6A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HY헤드라인M" pitchFamily="18" charset="-127"/>
            <a:ea typeface="HY헤드라인M" pitchFamily="18" charset="-127"/>
          </a:defRPr>
        </a:defPPr>
      </a:lstStyle>
    </a:lnDef>
  </a:objectDefaults>
  <a:extraClrSchemeLst>
    <a:extraClrScheme>
      <a:clrScheme name="네트워크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네트워크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네트워크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네트워크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네트워크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네트워크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네트워크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네트워크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네트워크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네트워크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네트워크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네트워크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 뉴딜_1</Template>
  <TotalTime>76514</TotalTime>
  <Words>1697</Words>
  <Application>Microsoft Office PowerPoint</Application>
  <PresentationFormat>화면 슬라이드 쇼(4:3)</PresentationFormat>
  <Paragraphs>406</Paragraphs>
  <Slides>34</Slides>
  <Notes>9</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34</vt:i4>
      </vt:variant>
    </vt:vector>
  </HeadingPairs>
  <TitlesOfParts>
    <vt:vector size="45" baseType="lpstr">
      <vt:lpstr>HY울릉도B</vt:lpstr>
      <vt:lpstr>HY헤드라인M</vt:lpstr>
      <vt:lpstr>굴림</vt:lpstr>
      <vt:lpstr>맑은 고딕</vt:lpstr>
      <vt:lpstr>휴먼둥근헤드라인</vt:lpstr>
      <vt:lpstr>Arial</vt:lpstr>
      <vt:lpstr>Franklin Gothic Heavy</vt:lpstr>
      <vt:lpstr>Tahoma</vt:lpstr>
      <vt:lpstr>Times New Roman</vt:lpstr>
      <vt:lpstr>Wingdings</vt:lpstr>
      <vt:lpstr>SW 뉴딜_1</vt:lpstr>
      <vt:lpstr>Cloud Computing : Virtualization</vt:lpstr>
      <vt:lpstr>PowerPoint 프레젠테이션</vt:lpstr>
      <vt:lpstr>PowerPoint 프레젠테이션</vt:lpstr>
      <vt:lpstr>PowerPoint 프레젠테이션</vt:lpstr>
      <vt:lpstr>PowerPoint 프레젠테이션</vt:lpstr>
      <vt:lpstr>PowerPoint 프레젠테이션</vt:lpstr>
      <vt:lpstr>1. Introduction – Emulator and Virtualization</vt:lpstr>
      <vt:lpstr>PowerPoint 프레젠테이션</vt:lpstr>
      <vt:lpstr>1. Introduction</vt:lpstr>
      <vt:lpstr>PowerPoint 프레젠테이션</vt:lpstr>
      <vt:lpstr>1. Introduction – Definition</vt:lpstr>
      <vt:lpstr>PowerPoint 프레젠테이션</vt:lpstr>
      <vt:lpstr>PowerPoint 프레젠테이션</vt:lpstr>
      <vt:lpstr>1. Introduction – Virtualization Type</vt:lpstr>
      <vt:lpstr>2. XEN</vt:lpstr>
      <vt:lpstr>2. XEN</vt:lpstr>
      <vt:lpstr>PowerPoint 프레젠테이션</vt:lpstr>
      <vt:lpstr>2. XEN - Domain-0 and Domain-U</vt:lpstr>
      <vt:lpstr>1. XEN Vcpu</vt:lpstr>
      <vt:lpstr>2. XEN – I/O</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유‧무선 그리드 SW 기반 MDS 및 OCT 가속화 기술 개발</dc:title>
  <dc:creator>Heonchang Yu</dc:creator>
  <cp:lastModifiedBy>Lee jaehak</cp:lastModifiedBy>
  <cp:revision>3317</cp:revision>
  <cp:lastPrinted>2017-11-27T08:30:16Z</cp:lastPrinted>
  <dcterms:created xsi:type="dcterms:W3CDTF">2009-06-18T08:34:17Z</dcterms:created>
  <dcterms:modified xsi:type="dcterms:W3CDTF">2018-10-09T13:12:27Z</dcterms:modified>
</cp:coreProperties>
</file>