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1"/>
  </p:notesMasterIdLst>
  <p:handoutMasterIdLst>
    <p:handoutMasterId r:id="rId22"/>
  </p:handoutMasterIdLst>
  <p:sldIdLst>
    <p:sldId id="276" r:id="rId2"/>
    <p:sldId id="277" r:id="rId3"/>
    <p:sldId id="256" r:id="rId4"/>
    <p:sldId id="257" r:id="rId5"/>
    <p:sldId id="280" r:id="rId6"/>
    <p:sldId id="279" r:id="rId7"/>
    <p:sldId id="258" r:id="rId8"/>
    <p:sldId id="259" r:id="rId9"/>
    <p:sldId id="260" r:id="rId10"/>
    <p:sldId id="278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73" r:id="rId20"/>
  </p:sldIdLst>
  <p:sldSz cx="9144000" cy="6858000" type="screen4x3"/>
  <p:notesSz cx="9939338" cy="6807200"/>
  <p:defaultTextStyle>
    <a:defPPr>
      <a:defRPr lang="en-US"/>
    </a:defPPr>
    <a:lvl1pPr algn="ctr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HY헤드라인M" pitchFamily="18" charset="-127"/>
        <a:ea typeface="HY헤드라인M" pitchFamily="18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HY헤드라인M" pitchFamily="18" charset="-127"/>
        <a:ea typeface="HY헤드라인M" pitchFamily="18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HY헤드라인M" pitchFamily="18" charset="-127"/>
        <a:ea typeface="HY헤드라인M" pitchFamily="18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HY헤드라인M" pitchFamily="18" charset="-127"/>
        <a:ea typeface="HY헤드라인M" pitchFamily="18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HY헤드라인M" pitchFamily="18" charset="-127"/>
        <a:ea typeface="HY헤드라인M" pitchFamily="18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HY헤드라인M" pitchFamily="18" charset="-127"/>
        <a:ea typeface="HY헤드라인M" pitchFamily="18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HY헤드라인M" pitchFamily="18" charset="-127"/>
        <a:ea typeface="HY헤드라인M" pitchFamily="18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HY헤드라인M" pitchFamily="18" charset="-127"/>
        <a:ea typeface="HY헤드라인M" pitchFamily="18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HY헤드라인M" pitchFamily="18" charset="-127"/>
        <a:ea typeface="HY헤드라인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486" userDrawn="1">
          <p15:clr>
            <a:srgbClr val="A4A3A4"/>
          </p15:clr>
        </p15:guide>
        <p15:guide id="2" pos="4608" userDrawn="1">
          <p15:clr>
            <a:srgbClr val="A4A3A4"/>
          </p15:clr>
        </p15:guide>
        <p15:guide id="3" orient="horz" pos="2144" userDrawn="1">
          <p15:clr>
            <a:srgbClr val="A4A3A4"/>
          </p15:clr>
        </p15:guide>
        <p15:guide id="4" pos="313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0000"/>
    <a:srgbClr val="0810B8"/>
    <a:srgbClr val="003399"/>
    <a:srgbClr val="960000"/>
    <a:srgbClr val="FFFAEB"/>
    <a:srgbClr val="FFF2C9"/>
    <a:srgbClr val="2B0019"/>
    <a:srgbClr val="CCECFF"/>
    <a:srgbClr val="0D4DAB"/>
    <a:srgbClr val="FF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59" autoAdjust="0"/>
    <p:restoredTop sz="90586" autoAdjust="0"/>
  </p:normalViewPr>
  <p:slideViewPr>
    <p:cSldViewPr snapToGrid="0">
      <p:cViewPr varScale="1">
        <p:scale>
          <a:sx n="101" d="100"/>
          <a:sy n="101" d="100"/>
        </p:scale>
        <p:origin x="233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-2580" y="-90"/>
      </p:cViewPr>
      <p:guideLst>
        <p:guide orient="horz" pos="1486"/>
        <p:guide pos="4608"/>
        <p:guide orient="horz" pos="2144"/>
        <p:guide pos="3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5" y="0"/>
            <a:ext cx="4307045" cy="340361"/>
          </a:xfrm>
          <a:prstGeom prst="rect">
            <a:avLst/>
          </a:prstGeom>
        </p:spPr>
        <p:txBody>
          <a:bodyPr vert="horz" lIns="91838" tIns="45919" rIns="91838" bIns="4591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9997" y="0"/>
            <a:ext cx="4307045" cy="340361"/>
          </a:xfrm>
          <a:prstGeom prst="rect">
            <a:avLst/>
          </a:prstGeom>
        </p:spPr>
        <p:txBody>
          <a:bodyPr vert="horz" lIns="91838" tIns="45919" rIns="91838" bIns="45919" rtlCol="0"/>
          <a:lstStyle>
            <a:lvl1pPr algn="r">
              <a:defRPr sz="1200"/>
            </a:lvl1pPr>
          </a:lstStyle>
          <a:p>
            <a:fld id="{4F42C20E-08E8-4CDA-84F4-04402541A603}" type="datetimeFigureOut">
              <a:rPr lang="ko-KR" altLang="en-US" smtClean="0"/>
              <a:pPr/>
              <a:t>2018. 11. 9.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5" y="6465658"/>
            <a:ext cx="4307045" cy="340361"/>
          </a:xfrm>
          <a:prstGeom prst="rect">
            <a:avLst/>
          </a:prstGeom>
        </p:spPr>
        <p:txBody>
          <a:bodyPr vert="horz" lIns="91838" tIns="45919" rIns="91838" bIns="4591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9997" y="6465658"/>
            <a:ext cx="4307045" cy="340361"/>
          </a:xfrm>
          <a:prstGeom prst="rect">
            <a:avLst/>
          </a:prstGeom>
        </p:spPr>
        <p:txBody>
          <a:bodyPr vert="horz" lIns="91838" tIns="45919" rIns="91838" bIns="45919" rtlCol="0" anchor="b"/>
          <a:lstStyle>
            <a:lvl1pPr algn="r">
              <a:defRPr sz="1200"/>
            </a:lvl1pPr>
          </a:lstStyle>
          <a:p>
            <a:fld id="{818B9A0C-962D-42EA-8268-0105F17573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0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0"/>
            <a:ext cx="4307045" cy="340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8" tIns="45919" rIns="91838" bIns="45919" numCol="1" anchor="t" anchorCtr="0" compatLnSpc="1">
            <a:prstTxWarp prst="textNoShape">
              <a:avLst/>
            </a:prstTxWarp>
          </a:bodyPr>
          <a:lstStyle>
            <a:lvl1pPr algn="l" latinLnBrk="0">
              <a:defRPr kumimoji="0" sz="1200">
                <a:effectLst/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9997" y="0"/>
            <a:ext cx="4307045" cy="340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8" tIns="45919" rIns="91838" bIns="45919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effectLst/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8663" y="511175"/>
            <a:ext cx="3402012" cy="25511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3935" y="3233420"/>
            <a:ext cx="7951470" cy="3063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8" tIns="45919" rIns="91838" bIns="459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29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" y="6465658"/>
            <a:ext cx="4307045" cy="340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8" tIns="45919" rIns="91838" bIns="45919" numCol="1" anchor="b" anchorCtr="0" compatLnSpc="1">
            <a:prstTxWarp prst="textNoShape">
              <a:avLst/>
            </a:prstTxWarp>
          </a:bodyPr>
          <a:lstStyle>
            <a:lvl1pPr algn="l" latinLnBrk="0">
              <a:defRPr kumimoji="0" sz="1200">
                <a:effectLst/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9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9997" y="6465658"/>
            <a:ext cx="4307045" cy="340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8" tIns="45919" rIns="91838" bIns="45919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effectLst/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fld id="{1310EE6C-1563-476C-9A46-617719031FB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89547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10EE6C-1563-476C-9A46-617719031FBB}" type="slidenum">
              <a:rPr lang="ko-KR" altLang="en-US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28610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10EE6C-1563-476C-9A46-617719031FBB}" type="slidenum">
              <a:rPr lang="ko-KR" altLang="en-US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9229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10EE6C-1563-476C-9A46-617719031FBB}" type="slidenum">
              <a:rPr lang="ko-KR" altLang="en-US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38804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10EE6C-1563-476C-9A46-617719031FBB}" type="slidenum">
              <a:rPr lang="ko-KR" altLang="en-US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56745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10EE6C-1563-476C-9A46-617719031FBB}" type="slidenum">
              <a:rPr lang="ko-KR" altLang="en-US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9987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10EE6C-1563-476C-9A46-617719031FBB}" type="slidenum">
              <a:rPr lang="ko-KR" altLang="en-US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17455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10EE6C-1563-476C-9A46-617719031FBB}" type="slidenum">
              <a:rPr lang="ko-KR" altLang="en-US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55388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10EE6C-1563-476C-9A46-617719031FBB}" type="slidenum">
              <a:rPr lang="ko-KR" altLang="en-US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94487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10EE6C-1563-476C-9A46-617719031FBB}" type="slidenum">
              <a:rPr lang="ko-KR" altLang="en-US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5599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10EE6C-1563-476C-9A46-617719031FBB}" type="slidenum">
              <a:rPr lang="ko-KR" altLang="en-US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73567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10EE6C-1563-476C-9A46-617719031FBB}" type="slidenum">
              <a:rPr lang="ko-KR" altLang="en-US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2076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10EE6C-1563-476C-9A46-617719031FBB}" type="slidenum">
              <a:rPr lang="ko-KR" altLang="en-US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5480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10EE6C-1563-476C-9A46-617719031FBB}" type="slidenum">
              <a:rPr lang="ko-KR" altLang="en-US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1050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10EE6C-1563-476C-9A46-617719031FBB}" type="slidenum">
              <a:rPr lang="ko-KR" altLang="en-US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2468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10EE6C-1563-476C-9A46-617719031FBB}" type="slidenum">
              <a:rPr lang="ko-KR" altLang="en-US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5243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10EE6C-1563-476C-9A46-617719031FBB}" type="slidenum">
              <a:rPr lang="ko-KR" altLang="en-US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430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10EE6C-1563-476C-9A46-617719031FBB}" type="slidenum">
              <a:rPr lang="ko-KR" altLang="en-US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53385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2398816"/>
            <a:ext cx="9144000" cy="1679472"/>
          </a:xfrm>
          <a:prstGeom prst="rect">
            <a:avLst/>
          </a:prstGeom>
          <a:gradFill rotWithShape="1">
            <a:gsLst>
              <a:gs pos="0">
                <a:srgbClr val="8F0019"/>
              </a:gs>
              <a:gs pos="100000">
                <a:srgbClr val="8F0019">
                  <a:gamma/>
                  <a:shade val="76078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72730" name="Rectangle 26"/>
          <p:cNvSpPr>
            <a:spLocks noGrp="1" noChangeArrowheads="1"/>
          </p:cNvSpPr>
          <p:nvPr>
            <p:ph type="ctrTitle"/>
          </p:nvPr>
        </p:nvSpPr>
        <p:spPr>
          <a:xfrm>
            <a:off x="2698750" y="2708275"/>
            <a:ext cx="6121400" cy="1470025"/>
          </a:xfrm>
        </p:spPr>
        <p:txBody>
          <a:bodyPr/>
          <a:lstStyle>
            <a:lvl1pPr>
              <a:defRPr sz="300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Click to edit Master title style</a:t>
            </a:r>
          </a:p>
        </p:txBody>
      </p:sp>
      <p:sp>
        <p:nvSpPr>
          <p:cNvPr id="72732" name="Rectangle 28"/>
          <p:cNvSpPr>
            <a:spLocks noGrp="1" noChangeArrowheads="1"/>
          </p:cNvSpPr>
          <p:nvPr>
            <p:ph type="subTitle" idx="1"/>
          </p:nvPr>
        </p:nvSpPr>
        <p:spPr>
          <a:xfrm>
            <a:off x="250825" y="5492750"/>
            <a:ext cx="3744913" cy="1320800"/>
          </a:xfrm>
        </p:spPr>
        <p:txBody>
          <a:bodyPr/>
          <a:lstStyle>
            <a:lvl1pPr marL="0" indent="0">
              <a:buFontTx/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Click to edit Master subtitle style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>
              <a:defRPr b="1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379C4450-183E-465F-B150-A66F8CE8BB11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95234" name="Picture 2" descr="C:\Documents and Settings\SungHo Chin\바탕 화면\SW 뉴딜 제안서\PPT\logo&amp;ui(2)\globalsymbol_koreng2_large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199" y="373500"/>
            <a:ext cx="2134743" cy="577397"/>
          </a:xfrm>
          <a:prstGeom prst="rect">
            <a:avLst/>
          </a:prstGeom>
          <a:noFill/>
        </p:spPr>
      </p:pic>
      <p:pic>
        <p:nvPicPr>
          <p:cNvPr id="9" name="Picture 2" descr="C:\Users\user\Desktop\ik정보대학20160616\1. 김인기 20150301-\20150301-\1. 전교공통\라. 각종 양식지\18. 학교 앰블럼 등 basic_UI_file\jpeg -KU-The-Future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099" y="411600"/>
            <a:ext cx="1868891" cy="4988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5113"/>
            <a:ext cx="9144000" cy="946788"/>
          </a:xfrm>
        </p:spPr>
        <p:txBody>
          <a:bodyPr/>
          <a:lstStyle>
            <a:lvl1pPr algn="ctr">
              <a:defRPr sz="3200">
                <a:latin typeface="Franklin Gothic Heavy" pitchFamily="34" charset="0"/>
                <a:ea typeface="휴먼둥근헤드라인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500" b="0">
                <a:latin typeface="Tahoma" pitchFamily="34" charset="0"/>
                <a:cs typeface="Tahoma" pitchFamily="34" charset="0"/>
              </a:defRPr>
            </a:lvl1pPr>
            <a:lvl2pPr marL="381600">
              <a:defRPr sz="2300" b="0" baseline="0">
                <a:latin typeface="Tahoma" pitchFamily="34" charset="0"/>
                <a:cs typeface="Tahoma" pitchFamily="34" charset="0"/>
              </a:defRPr>
            </a:lvl2pPr>
            <a:lvl3pPr marL="576000">
              <a:defRPr sz="2000" b="0" baseline="0">
                <a:latin typeface="Tahoma" pitchFamily="34" charset="0"/>
                <a:cs typeface="Tahoma" pitchFamily="34" charset="0"/>
              </a:defRPr>
            </a:lvl3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830829" y="6534149"/>
            <a:ext cx="1579371" cy="3333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25BDA2-E6A9-4C53-BBC1-F2E5FE9C7370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-29705" y="6561364"/>
            <a:ext cx="3760787" cy="295274"/>
          </a:xfrm>
          <a:ln/>
        </p:spPr>
        <p:txBody>
          <a:bodyPr/>
          <a:lstStyle>
            <a:lvl1pPr>
              <a:defRPr sz="110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ko-KR"/>
              <a:t>Distributed and Cloud Computing LAB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0" y="6467475"/>
            <a:ext cx="9144000" cy="85726"/>
          </a:xfrm>
          <a:prstGeom prst="rect">
            <a:avLst/>
          </a:prstGeom>
          <a:solidFill>
            <a:srgbClr val="96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/>
            <a:endParaRPr lang="ko-KR" altLang="en-US" dirty="0"/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815652" y="6546396"/>
            <a:ext cx="1512696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BDAA1735-9DC2-4DE2-9F55-9572BAC24ED7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1031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5425" y="1077913"/>
            <a:ext cx="8713788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156075" y="26988"/>
            <a:ext cx="471487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7169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14965" y="6555921"/>
            <a:ext cx="3715566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latinLnBrk="0">
              <a:defRPr kumimoji="0" sz="12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ko-KR" dirty="0"/>
              <a:t>Distributed and Cloud Computing LAB</a:t>
            </a:r>
          </a:p>
        </p:txBody>
      </p:sp>
      <p:sp>
        <p:nvSpPr>
          <p:cNvPr id="16" name="Rectangle 3"/>
          <p:cNvSpPr>
            <a:spLocks noChangeArrowheads="1"/>
          </p:cNvSpPr>
          <p:nvPr userDrawn="1"/>
        </p:nvSpPr>
        <p:spPr bwMode="auto">
          <a:xfrm>
            <a:off x="228600" y="914400"/>
            <a:ext cx="8705850" cy="152399"/>
          </a:xfrm>
          <a:prstGeom prst="rect">
            <a:avLst/>
          </a:prstGeom>
          <a:solidFill>
            <a:srgbClr val="96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553630" y="6539044"/>
            <a:ext cx="1810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HY울릉도B" pitchFamily="18" charset="-127"/>
                <a:cs typeface="Times New Roman" panose="02020603050405020304" pitchFamily="18" charset="0"/>
              </a:rPr>
              <a:t>KOREA UNIV.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9" r:id="rId2"/>
  </p:sldLayoutIdLst>
  <p:hf hdr="0" dt="0"/>
  <p:txStyles>
    <p:titleStyle>
      <a:lvl1pPr algn="r" rtl="0" eaLnBrk="1" fontAlgn="base" latinLnBrk="1" hangingPunct="1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1" fontAlgn="base" latinLnBrk="1" hangingPunct="1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2pPr>
      <a:lvl3pPr algn="r" rtl="0" eaLnBrk="1" fontAlgn="base" latinLnBrk="1" hangingPunct="1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3pPr>
      <a:lvl4pPr algn="r" rtl="0" eaLnBrk="1" fontAlgn="base" latinLnBrk="1" hangingPunct="1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4pPr>
      <a:lvl5pPr algn="r" rtl="0" eaLnBrk="1" fontAlgn="base" latinLnBrk="1" hangingPunct="1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5pPr>
      <a:lvl6pPr marL="457200" algn="r" rtl="0" eaLnBrk="1" fontAlgn="base" latinLnBrk="1" hangingPunct="1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6pPr>
      <a:lvl7pPr marL="914400" algn="r" rtl="0" eaLnBrk="1" fontAlgn="base" latinLnBrk="1" hangingPunct="1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7pPr>
      <a:lvl8pPr marL="1371600" algn="r" rtl="0" eaLnBrk="1" fontAlgn="base" latinLnBrk="1" hangingPunct="1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8pPr>
      <a:lvl9pPr marL="1828800" algn="r" rtl="0" eaLnBrk="1" fontAlgn="base" latinLnBrk="1" hangingPunct="1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800" b="1">
          <a:solidFill>
            <a:schemeClr val="tx1"/>
          </a:solidFill>
          <a:latin typeface="HY헤드라인M" pitchFamily="18" charset="-127"/>
          <a:ea typeface="HY헤드라인M" pitchFamily="18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600" b="1">
          <a:solidFill>
            <a:schemeClr val="tx1"/>
          </a:solidFill>
          <a:latin typeface="HY헤드라인M" pitchFamily="18" charset="-127"/>
          <a:ea typeface="HY헤드라인M" pitchFamily="18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500" b="1">
          <a:solidFill>
            <a:schemeClr val="tx1"/>
          </a:solidFill>
          <a:latin typeface="HY헤드라인M" pitchFamily="18" charset="-127"/>
          <a:ea typeface="HY헤드라인M" pitchFamily="18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400" b="1">
          <a:solidFill>
            <a:schemeClr val="tx1"/>
          </a:solidFill>
          <a:latin typeface="HY헤드라인M" pitchFamily="18" charset="-127"/>
          <a:ea typeface="HY헤드라인M" pitchFamily="18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HY헤드라인M" pitchFamily="18" charset="-127"/>
          <a:ea typeface="HY헤드라인M" pitchFamily="18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126525" y="4046433"/>
            <a:ext cx="3017475" cy="885816"/>
          </a:xfrm>
        </p:spPr>
        <p:txBody>
          <a:bodyPr/>
          <a:lstStyle/>
          <a:p>
            <a:pPr algn="r">
              <a:lnSpc>
                <a:spcPct val="150000"/>
              </a:lnSpc>
            </a:pPr>
            <a:r>
              <a:rPr lang="ko-KR" altLang="en-US" sz="1600" dirty="0" err="1"/>
              <a:t>클라우드</a:t>
            </a:r>
            <a:r>
              <a:rPr lang="ko-KR" altLang="en-US" sz="1600" dirty="0"/>
              <a:t> 컴퓨팅 실습</a:t>
            </a:r>
            <a:endParaRPr lang="en-US" altLang="ko-KR" sz="1600" dirty="0"/>
          </a:p>
          <a:p>
            <a:pPr algn="r">
              <a:lnSpc>
                <a:spcPct val="150000"/>
              </a:lnSpc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2018.05.04</a:t>
            </a:r>
          </a:p>
          <a:p>
            <a:pPr algn="r">
              <a:lnSpc>
                <a:spcPct val="150000"/>
              </a:lnSpc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DNCLAB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6779525" y="6299543"/>
            <a:ext cx="2133600" cy="476250"/>
          </a:xfrm>
        </p:spPr>
        <p:txBody>
          <a:bodyPr/>
          <a:lstStyle/>
          <a:p>
            <a:pPr>
              <a:defRPr/>
            </a:pPr>
            <a:fld id="{379C4450-183E-465F-B150-A66F8CE8BB11}" type="slidenum">
              <a:rPr lang="ko-KR" altLang="en-US" smtClean="0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918" y="2506570"/>
            <a:ext cx="8820150" cy="1470025"/>
          </a:xfrm>
        </p:spPr>
        <p:txBody>
          <a:bodyPr/>
          <a:lstStyle/>
          <a:p>
            <a:pPr algn="ctr"/>
            <a:r>
              <a:rPr lang="en-US" altLang="ko-KR" sz="2400" b="1" dirty="0">
                <a:effectLst/>
              </a:rPr>
              <a:t>Cloud Computing :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1827229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25BDA2-E6A9-4C53-BBC1-F2E5FE9C7370}" type="slidenum">
              <a:rPr lang="ko-KR" altLang="en-US" smtClean="0"/>
              <a:pPr>
                <a:defRPr/>
              </a:pPr>
              <a:t>10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Distributed and Cloud Computing LAB</a:t>
            </a:r>
            <a:endParaRPr lang="en-US" altLang="ko-KR" dirty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8758" y="13252"/>
            <a:ext cx="9144000" cy="94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Franklin Gothic Heavy" pitchFamily="34" charset="0"/>
                <a:ea typeface="휴먼둥근헤드라인" pitchFamily="18" charset="-127"/>
                <a:cs typeface="+mj-cs"/>
              </a:defRPr>
            </a:lvl1pPr>
            <a:lvl2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2pPr>
            <a:lvl3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3pPr>
            <a:lvl4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4pPr>
            <a:lvl5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4572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algn="l"/>
            <a:r>
              <a:rPr lang="en-US" altLang="ko-KR" sz="2000" b="1" kern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 Performance Measurement Tool - </a:t>
            </a:r>
            <a:r>
              <a:rPr lang="en-US" altLang="ko-KR" sz="2000" b="1" kern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iperf</a:t>
            </a:r>
            <a:endParaRPr lang="ko-KR" altLang="en-US" sz="2000" b="1" kern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4927" y="1415674"/>
            <a:ext cx="8922333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Pvm1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4926" y="3358232"/>
            <a:ext cx="8922333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Pvm2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00914" y="3823782"/>
            <a:ext cx="6249928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i="1" dirty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#</a:t>
            </a:r>
            <a:r>
              <a:rPr kumimoji="0" lang="en-US" altLang="ko-KR" b="1" i="1" dirty="0" err="1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iperf</a:t>
            </a:r>
            <a:r>
              <a:rPr kumimoji="0" lang="en-US" altLang="ko-KR" b="1" i="1" dirty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 -s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00914" y="1881224"/>
            <a:ext cx="6249928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i="1" dirty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#</a:t>
            </a:r>
            <a:r>
              <a:rPr kumimoji="0" lang="en-US" altLang="ko-KR" b="1" i="1" dirty="0" err="1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iperf</a:t>
            </a:r>
            <a:r>
              <a:rPr kumimoji="0" lang="en-US" altLang="ko-KR" b="1" i="1" dirty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 -w 1000000k –c &lt;your host </a:t>
            </a:r>
            <a:r>
              <a:rPr kumimoji="0" lang="en-US" altLang="ko-KR" b="1" i="1" dirty="0" err="1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ip</a:t>
            </a:r>
            <a:r>
              <a:rPr kumimoji="0" lang="en-US" altLang="ko-KR" b="1" i="1" dirty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&gt; -</a:t>
            </a:r>
            <a:r>
              <a:rPr kumimoji="0" lang="en-US" altLang="ko-KR" b="1" i="1" dirty="0" err="1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i</a:t>
            </a:r>
            <a:r>
              <a:rPr kumimoji="0" lang="en-US" altLang="ko-KR" b="1" i="1" dirty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 1 –t 120</a:t>
            </a:r>
          </a:p>
        </p:txBody>
      </p:sp>
    </p:spTree>
    <p:extLst>
      <p:ext uri="{BB962C8B-B14F-4D97-AF65-F5344CB8AC3E}">
        <p14:creationId xmlns:p14="http://schemas.microsoft.com/office/powerpoint/2010/main" val="694663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25BDA2-E6A9-4C53-BBC1-F2E5FE9C7370}" type="slidenum">
              <a:rPr lang="ko-KR" altLang="en-US" smtClean="0"/>
              <a:pPr>
                <a:defRPr/>
              </a:pPr>
              <a:t>11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Distributed and Cloud Computing LAB</a:t>
            </a:r>
            <a:endParaRPr lang="en-US" altLang="ko-KR" dirty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8758" y="13252"/>
            <a:ext cx="9144000" cy="94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Franklin Gothic Heavy" pitchFamily="34" charset="0"/>
                <a:ea typeface="휴먼둥근헤드라인" pitchFamily="18" charset="-127"/>
                <a:cs typeface="+mj-cs"/>
              </a:defRPr>
            </a:lvl1pPr>
            <a:lvl2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2pPr>
            <a:lvl3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3pPr>
            <a:lvl4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4pPr>
            <a:lvl5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4572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algn="l"/>
            <a:r>
              <a:rPr lang="en-US" altLang="ko-KR" sz="2000" b="1" kern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 Performance Measurement Tool - </a:t>
            </a:r>
            <a:r>
              <a:rPr lang="en-US" altLang="ko-KR" sz="2000" b="1" kern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iperf</a:t>
            </a:r>
            <a:endParaRPr lang="ko-KR" altLang="en-US" sz="2000" b="1" kern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96" y="1698235"/>
            <a:ext cx="5387807" cy="166130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896" y="4270781"/>
            <a:ext cx="5418290" cy="13793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1154" y="1168427"/>
            <a:ext cx="8922333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Host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7896" y="3788661"/>
            <a:ext cx="8922333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3354508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25BDA2-E6A9-4C53-BBC1-F2E5FE9C7370}" type="slidenum">
              <a:rPr lang="ko-KR" altLang="en-US" smtClean="0"/>
              <a:pPr>
                <a:defRPr/>
              </a:pPr>
              <a:t>12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Distributed and Cloud Computing LAB</a:t>
            </a:r>
            <a:endParaRPr lang="en-US" altLang="ko-KR" dirty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8758" y="13252"/>
            <a:ext cx="9144000" cy="94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Franklin Gothic Heavy" pitchFamily="34" charset="0"/>
                <a:ea typeface="휴먼둥근헤드라인" pitchFamily="18" charset="-127"/>
                <a:cs typeface="+mj-cs"/>
              </a:defRPr>
            </a:lvl1pPr>
            <a:lvl2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2pPr>
            <a:lvl3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3pPr>
            <a:lvl4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4pPr>
            <a:lvl5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4572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algn="l"/>
            <a:r>
              <a:rPr lang="en-US" altLang="ko-KR" sz="2000" b="1" kern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 xl info </a:t>
            </a:r>
            <a:endParaRPr lang="ko-KR" altLang="en-US" sz="2000" b="1" kern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17" y="1405376"/>
            <a:ext cx="7079593" cy="465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384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25BDA2-E6A9-4C53-BBC1-F2E5FE9C7370}" type="slidenum">
              <a:rPr lang="ko-KR" altLang="en-US" smtClean="0"/>
              <a:pPr>
                <a:defRPr/>
              </a:pPr>
              <a:t>13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Distributed and Cloud Computing LAB</a:t>
            </a:r>
            <a:endParaRPr lang="en-US" altLang="ko-KR" dirty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8758" y="13252"/>
            <a:ext cx="9144000" cy="94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Franklin Gothic Heavy" pitchFamily="34" charset="0"/>
                <a:ea typeface="휴먼둥근헤드라인" pitchFamily="18" charset="-127"/>
                <a:cs typeface="+mj-cs"/>
              </a:defRPr>
            </a:lvl1pPr>
            <a:lvl2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2pPr>
            <a:lvl3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3pPr>
            <a:lvl4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4pPr>
            <a:lvl5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4572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algn="l"/>
            <a:r>
              <a:rPr lang="en-US" altLang="ko-KR" sz="2000" b="1" kern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 xl list </a:t>
            </a:r>
            <a:endParaRPr lang="ko-KR" altLang="en-US" sz="2000" b="1" kern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0834" y="544543"/>
            <a:ext cx="8436797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i="1" dirty="0">
                <a:effectLst/>
                <a:latin typeface="Arial" panose="020B0604020202020204" pitchFamily="34" charset="0"/>
              </a:rPr>
              <a:t>#Xl list &lt;option&gt;</a:t>
            </a:r>
            <a:endParaRPr kumimoji="0" lang="ko-KR" altLang="ko-KR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l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 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--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long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The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output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xl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list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not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table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shown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below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but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instead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presents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JSON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structure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Z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 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--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context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Also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displays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security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labels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 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--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verbose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Also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displays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domain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UUIDs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shutdown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reason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and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security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labels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-c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 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--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cpupool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Also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displays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cpupool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domain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belongs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to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 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--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numa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Also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displays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domain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NUMA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node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affinity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682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25BDA2-E6A9-4C53-BBC1-F2E5FE9C7370}" type="slidenum">
              <a:rPr lang="ko-KR" altLang="en-US" smtClean="0"/>
              <a:pPr>
                <a:defRPr/>
              </a:pPr>
              <a:t>14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Distributed and Cloud Computing LAB</a:t>
            </a:r>
            <a:endParaRPr lang="en-US" altLang="ko-KR" dirty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8758" y="13252"/>
            <a:ext cx="9144000" cy="94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Franklin Gothic Heavy" pitchFamily="34" charset="0"/>
                <a:ea typeface="휴먼둥근헤드라인" pitchFamily="18" charset="-127"/>
                <a:cs typeface="+mj-cs"/>
              </a:defRPr>
            </a:lvl1pPr>
            <a:lvl2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2pPr>
            <a:lvl3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3pPr>
            <a:lvl4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4pPr>
            <a:lvl5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4572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algn="l"/>
            <a:r>
              <a:rPr lang="en-US" altLang="ko-KR" sz="2000" b="1" kern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 xl list </a:t>
            </a:r>
            <a:endParaRPr lang="ko-KR" altLang="en-US" sz="2000" b="1" kern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218" y="1442998"/>
            <a:ext cx="8280921" cy="13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519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25BDA2-E6A9-4C53-BBC1-F2E5FE9C7370}" type="slidenum">
              <a:rPr lang="ko-KR" altLang="en-US" smtClean="0"/>
              <a:pPr>
                <a:defRPr/>
              </a:pPr>
              <a:t>15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Distributed and Cloud Computing LAB</a:t>
            </a:r>
            <a:endParaRPr lang="en-US" altLang="ko-KR" dirty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8758" y="13252"/>
            <a:ext cx="9144000" cy="94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Franklin Gothic Heavy" pitchFamily="34" charset="0"/>
                <a:ea typeface="휴먼둥근헤드라인" pitchFamily="18" charset="-127"/>
                <a:cs typeface="+mj-cs"/>
              </a:defRPr>
            </a:lvl1pPr>
            <a:lvl2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2pPr>
            <a:lvl3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3pPr>
            <a:lvl4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4pPr>
            <a:lvl5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4572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algn="l"/>
            <a:r>
              <a:rPr lang="en-US" altLang="ko-KR" sz="2000" b="1" kern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 xl mem </a:t>
            </a:r>
            <a:endParaRPr lang="ko-KR" altLang="en-US" sz="2000" b="1" kern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154" y="1168427"/>
            <a:ext cx="8922333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i="1" dirty="0">
                <a:effectLst/>
                <a:latin typeface="맑은 고딕"/>
                <a:ea typeface="맑은 고딕"/>
              </a:rPr>
              <a:t>#Xl mem-set  &lt;domain-id&gt; &lt;size&gt;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52" y="2643810"/>
            <a:ext cx="7899971" cy="310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75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25BDA2-E6A9-4C53-BBC1-F2E5FE9C7370}" type="slidenum">
              <a:rPr lang="ko-KR" altLang="en-US" smtClean="0"/>
              <a:pPr>
                <a:defRPr/>
              </a:pPr>
              <a:t>16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Distributed and Cloud Computing LAB</a:t>
            </a:r>
            <a:endParaRPr lang="en-US" altLang="ko-KR" dirty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8758" y="13252"/>
            <a:ext cx="9144000" cy="94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Franklin Gothic Heavy" pitchFamily="34" charset="0"/>
                <a:ea typeface="휴먼둥근헤드라인" pitchFamily="18" charset="-127"/>
                <a:cs typeface="+mj-cs"/>
              </a:defRPr>
            </a:lvl1pPr>
            <a:lvl2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2pPr>
            <a:lvl3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3pPr>
            <a:lvl4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4pPr>
            <a:lvl5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4572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algn="l"/>
            <a:r>
              <a:rPr lang="en-US" altLang="ko-KR" sz="2000" b="1" kern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 xl </a:t>
            </a:r>
            <a:r>
              <a:rPr lang="en-US" altLang="ko-KR" sz="2000" b="1" kern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vcpu</a:t>
            </a:r>
            <a:r>
              <a:rPr lang="en-US" altLang="ko-KR" sz="2000" b="1" kern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000" b="1" kern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154" y="1168427"/>
            <a:ext cx="89223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i="1" dirty="0">
                <a:effectLst/>
                <a:latin typeface="맑은 고딕"/>
                <a:ea typeface="맑은 고딕"/>
              </a:rPr>
              <a:t>#Xl </a:t>
            </a:r>
            <a:r>
              <a:rPr kumimoji="0" lang="en-US" altLang="ko-KR" sz="1600" b="1" i="1" dirty="0" err="1">
                <a:effectLst/>
                <a:latin typeface="맑은 고딕"/>
                <a:ea typeface="맑은 고딕"/>
              </a:rPr>
              <a:t>vcpu</a:t>
            </a:r>
            <a:r>
              <a:rPr kumimoji="0" lang="en-US" altLang="ko-KR" sz="1600" b="1" i="1" dirty="0">
                <a:effectLst/>
                <a:latin typeface="맑은 고딕"/>
                <a:ea typeface="맑은 고딕"/>
              </a:rPr>
              <a:t>-list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altLang="ko-KR" sz="1600" b="1" i="1" dirty="0">
              <a:effectLst/>
              <a:latin typeface="맑은 고딕"/>
              <a:ea typeface="맑은 고딕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i="1" dirty="0">
                <a:effectLst/>
                <a:latin typeface="맑은 고딕"/>
                <a:ea typeface="맑은 고딕"/>
              </a:rPr>
              <a:t>#Xl </a:t>
            </a:r>
            <a:r>
              <a:rPr kumimoji="0" lang="en-US" altLang="ko-KR" sz="1600" b="1" i="1" dirty="0" err="1">
                <a:effectLst/>
                <a:latin typeface="맑은 고딕"/>
                <a:ea typeface="맑은 고딕"/>
              </a:rPr>
              <a:t>vcpu</a:t>
            </a:r>
            <a:r>
              <a:rPr kumimoji="0" lang="en-US" altLang="ko-KR" sz="1600" b="1" i="1" dirty="0">
                <a:effectLst/>
                <a:latin typeface="맑은 고딕"/>
                <a:ea typeface="맑은 고딕"/>
              </a:rPr>
              <a:t>-pin &lt;</a:t>
            </a:r>
            <a:r>
              <a:rPr kumimoji="0" lang="en-US" altLang="ko-KR" sz="1600" b="1" i="1" dirty="0" err="1">
                <a:effectLst/>
                <a:latin typeface="맑은 고딕"/>
                <a:ea typeface="맑은 고딕"/>
              </a:rPr>
              <a:t>domid</a:t>
            </a:r>
            <a:r>
              <a:rPr kumimoji="0" lang="en-US" altLang="ko-KR" sz="1600" b="1" i="1" dirty="0">
                <a:effectLst/>
                <a:latin typeface="맑은 고딕"/>
                <a:ea typeface="맑은 고딕"/>
              </a:rPr>
              <a:t>&gt; &lt;</a:t>
            </a:r>
            <a:r>
              <a:rPr kumimoji="0" lang="en-US" altLang="ko-KR" sz="1600" b="1" i="1" dirty="0" err="1">
                <a:effectLst/>
                <a:latin typeface="맑은 고딕"/>
                <a:ea typeface="맑은 고딕"/>
              </a:rPr>
              <a:t>vcpu</a:t>
            </a:r>
            <a:r>
              <a:rPr kumimoji="0" lang="en-US" altLang="ko-KR" sz="1600" b="1" i="1" dirty="0">
                <a:effectLst/>
                <a:latin typeface="맑은 고딕"/>
                <a:ea typeface="맑은 고딕"/>
              </a:rPr>
              <a:t> number&gt; &lt;</a:t>
            </a:r>
            <a:r>
              <a:rPr kumimoji="0" lang="en-US" altLang="ko-KR" sz="1600" b="1" i="1" dirty="0" err="1">
                <a:effectLst/>
                <a:latin typeface="맑은 고딕"/>
                <a:ea typeface="맑은 고딕"/>
              </a:rPr>
              <a:t>pcpu</a:t>
            </a:r>
            <a:r>
              <a:rPr kumimoji="0" lang="en-US" altLang="ko-KR" sz="1600" b="1" i="1" dirty="0">
                <a:effectLst/>
                <a:latin typeface="맑은 고딕"/>
                <a:ea typeface="맑은 고딕"/>
              </a:rPr>
              <a:t> number&gt;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altLang="ko-KR" sz="1600" b="1" i="1" dirty="0">
              <a:effectLst/>
              <a:latin typeface="맑은 고딕"/>
              <a:ea typeface="맑은 고딕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i="1" dirty="0">
                <a:effectLst/>
                <a:latin typeface="맑은 고딕"/>
                <a:ea typeface="맑은 고딕"/>
              </a:rPr>
              <a:t>#Xl </a:t>
            </a:r>
            <a:r>
              <a:rPr kumimoji="0" lang="en-US" altLang="ko-KR" sz="1600" b="1" i="1" dirty="0" err="1">
                <a:effectLst/>
                <a:latin typeface="맑은 고딕"/>
                <a:ea typeface="맑은 고딕"/>
              </a:rPr>
              <a:t>vcpu</a:t>
            </a:r>
            <a:r>
              <a:rPr kumimoji="0" lang="en-US" altLang="ko-KR" sz="1600" b="1" i="1" dirty="0">
                <a:effectLst/>
                <a:latin typeface="맑은 고딕"/>
                <a:ea typeface="맑은 고딕"/>
              </a:rPr>
              <a:t>-set  &lt;</a:t>
            </a:r>
            <a:r>
              <a:rPr kumimoji="0" lang="en-US" altLang="ko-KR" sz="1600" b="1" i="1" dirty="0" err="1">
                <a:effectLst/>
                <a:latin typeface="맑은 고딕"/>
                <a:ea typeface="맑은 고딕"/>
              </a:rPr>
              <a:t>domid</a:t>
            </a:r>
            <a:r>
              <a:rPr kumimoji="0" lang="en-US" altLang="ko-KR" sz="1600" b="1" i="1" dirty="0">
                <a:effectLst/>
                <a:latin typeface="맑은 고딕"/>
                <a:ea typeface="맑은 고딕"/>
              </a:rPr>
              <a:t>&gt; &lt;</a:t>
            </a:r>
            <a:r>
              <a:rPr kumimoji="0" lang="en-US" altLang="ko-KR" sz="1600" b="1" i="1" dirty="0" err="1">
                <a:effectLst/>
                <a:latin typeface="맑은 고딕"/>
                <a:ea typeface="맑은 고딕"/>
              </a:rPr>
              <a:t>vcpu</a:t>
            </a:r>
            <a:r>
              <a:rPr kumimoji="0" lang="en-US" altLang="ko-KR" sz="1600" b="1" i="1" dirty="0">
                <a:effectLst/>
                <a:latin typeface="맑은 고딕"/>
                <a:ea typeface="맑은 고딕"/>
              </a:rPr>
              <a:t> quantity&gt;</a:t>
            </a:r>
          </a:p>
        </p:txBody>
      </p:sp>
    </p:spTree>
    <p:extLst>
      <p:ext uri="{BB962C8B-B14F-4D97-AF65-F5344CB8AC3E}">
        <p14:creationId xmlns:p14="http://schemas.microsoft.com/office/powerpoint/2010/main" val="3469703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25BDA2-E6A9-4C53-BBC1-F2E5FE9C7370}" type="slidenum">
              <a:rPr lang="ko-KR" altLang="en-US" smtClean="0"/>
              <a:pPr>
                <a:defRPr/>
              </a:pPr>
              <a:t>17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Distributed and Cloud Computing LAB</a:t>
            </a:r>
            <a:endParaRPr lang="en-US" altLang="ko-KR" dirty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8758" y="13252"/>
            <a:ext cx="9144000" cy="94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Franklin Gothic Heavy" pitchFamily="34" charset="0"/>
                <a:ea typeface="휴먼둥근헤드라인" pitchFamily="18" charset="-127"/>
                <a:cs typeface="+mj-cs"/>
              </a:defRPr>
            </a:lvl1pPr>
            <a:lvl2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2pPr>
            <a:lvl3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3pPr>
            <a:lvl4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4pPr>
            <a:lvl5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4572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algn="l"/>
            <a:r>
              <a:rPr lang="en-US" altLang="ko-KR" sz="2000" b="1" kern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 xl </a:t>
            </a:r>
            <a:r>
              <a:rPr lang="en-US" altLang="ko-KR" sz="2000" b="1" kern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vcpu</a:t>
            </a:r>
            <a:r>
              <a:rPr lang="en-US" altLang="ko-KR" sz="2000" b="1" kern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000" b="1" kern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16" y="1916358"/>
            <a:ext cx="7742470" cy="232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944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25BDA2-E6A9-4C53-BBC1-F2E5FE9C7370}" type="slidenum">
              <a:rPr lang="ko-KR" altLang="en-US" smtClean="0"/>
              <a:pPr>
                <a:defRPr/>
              </a:pPr>
              <a:t>18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Distributed and Cloud Computing LAB</a:t>
            </a:r>
            <a:endParaRPr lang="en-US" altLang="ko-KR" dirty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8758" y="13252"/>
            <a:ext cx="9144000" cy="94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Franklin Gothic Heavy" pitchFamily="34" charset="0"/>
                <a:ea typeface="휴먼둥근헤드라인" pitchFamily="18" charset="-127"/>
                <a:cs typeface="+mj-cs"/>
              </a:defRPr>
            </a:lvl1pPr>
            <a:lvl2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2pPr>
            <a:lvl3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3pPr>
            <a:lvl4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4pPr>
            <a:lvl5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4572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algn="l"/>
            <a:r>
              <a:rPr lang="en-US" altLang="ko-KR" sz="2000" b="1" kern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 xl </a:t>
            </a:r>
            <a:r>
              <a:rPr lang="en-US" altLang="ko-KR" sz="2000" b="1" kern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vcpu</a:t>
            </a:r>
            <a:endParaRPr lang="ko-KR" altLang="en-US" sz="2000" b="1" kern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1713" y="1259641"/>
            <a:ext cx="267893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dirty="0">
                <a:effectLst/>
                <a:latin typeface="Arial" panose="020B0604020202020204" pitchFamily="34" charset="0"/>
              </a:rPr>
              <a:t>On Dom-0, command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i="1" dirty="0">
                <a:effectLst/>
                <a:latin typeface="Arial" panose="020B0604020202020204" pitchFamily="34" charset="0"/>
              </a:rPr>
              <a:t>#xl </a:t>
            </a:r>
            <a:r>
              <a:rPr kumimoji="0" lang="en-US" altLang="ko-KR" sz="1800" i="1" dirty="0" err="1">
                <a:effectLst/>
                <a:latin typeface="Arial" panose="020B0604020202020204" pitchFamily="34" charset="0"/>
              </a:rPr>
              <a:t>vcpu</a:t>
            </a:r>
            <a:r>
              <a:rPr kumimoji="0" lang="en-US" altLang="ko-KR" sz="1800" i="1" dirty="0">
                <a:effectLst/>
                <a:latin typeface="Arial" panose="020B0604020202020204" pitchFamily="34" charset="0"/>
              </a:rPr>
              <a:t>-set pvm1 4</a:t>
            </a:r>
          </a:p>
          <a:p>
            <a:pPr algn="just" eaLnBrk="0" latinLnBrk="0" hangingPunct="0"/>
            <a:r>
              <a:rPr kumimoji="0" lang="en-US" altLang="ko-KR" sz="1800" i="1" dirty="0">
                <a:effectLst/>
                <a:latin typeface="Arial" panose="020B0604020202020204" pitchFamily="34" charset="0"/>
              </a:rPr>
              <a:t>#xl </a:t>
            </a:r>
            <a:r>
              <a:rPr kumimoji="0" lang="en-US" altLang="ko-KR" sz="1800" i="1" dirty="0" err="1">
                <a:effectLst/>
                <a:latin typeface="Arial" panose="020B0604020202020204" pitchFamily="34" charset="0"/>
              </a:rPr>
              <a:t>vcpu</a:t>
            </a:r>
            <a:r>
              <a:rPr kumimoji="0" lang="en-US" altLang="ko-KR" sz="1800" i="1" dirty="0">
                <a:effectLst/>
                <a:latin typeface="Arial" panose="020B0604020202020204" pitchFamily="34" charset="0"/>
              </a:rPr>
              <a:t>-set pvm2 2</a:t>
            </a:r>
            <a:endParaRPr kumimoji="0" lang="ko-KR" altLang="ko-KR" sz="1800" i="1" dirty="0">
              <a:effectLst/>
              <a:latin typeface="Arial" panose="020B0604020202020204" pitchFamily="34" charset="0"/>
            </a:endParaRPr>
          </a:p>
          <a:p>
            <a:pPr algn="just" eaLnBrk="0" latinLnBrk="0" hangingPunct="0"/>
            <a:r>
              <a:rPr kumimoji="0" lang="en-US" altLang="ko-KR" sz="1800" i="1" dirty="0">
                <a:effectLst/>
                <a:latin typeface="Arial" panose="020B0604020202020204" pitchFamily="34" charset="0"/>
              </a:rPr>
              <a:t>#xl </a:t>
            </a:r>
            <a:r>
              <a:rPr kumimoji="0" lang="en-US" altLang="ko-KR" sz="1800" i="1" dirty="0" err="1">
                <a:effectLst/>
                <a:latin typeface="Arial" panose="020B0604020202020204" pitchFamily="34" charset="0"/>
              </a:rPr>
              <a:t>vcpu</a:t>
            </a:r>
            <a:r>
              <a:rPr kumimoji="0" lang="en-US" altLang="ko-KR" sz="1800" i="1" dirty="0">
                <a:effectLst/>
                <a:latin typeface="Arial" panose="020B0604020202020204" pitchFamily="34" charset="0"/>
              </a:rPr>
              <a:t>-set pvm3 1</a:t>
            </a:r>
          </a:p>
          <a:p>
            <a:pPr algn="just" eaLnBrk="0" latinLnBrk="0" hangingPunct="0"/>
            <a:endParaRPr kumimoji="0" lang="en-US" altLang="ko-KR" sz="1800" i="1" dirty="0"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19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25BDA2-E6A9-4C53-BBC1-F2E5FE9C7370}" type="slidenum">
              <a:rPr lang="ko-KR" altLang="en-US" smtClean="0"/>
              <a:pPr>
                <a:defRPr/>
              </a:pPr>
              <a:t>19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Distributed and Cloud Computing LAB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161154" y="1168427"/>
            <a:ext cx="8922333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i="1" dirty="0">
                <a:effectLst/>
                <a:latin typeface="맑은 고딕"/>
                <a:ea typeface="맑은 고딕"/>
              </a:rPr>
              <a:t>#xl </a:t>
            </a:r>
            <a:r>
              <a:rPr kumimoji="0" lang="en-US" altLang="ko-KR" sz="1600" b="1" i="1" dirty="0" err="1">
                <a:effectLst/>
                <a:latin typeface="맑은 고딕"/>
                <a:ea typeface="맑은 고딕"/>
              </a:rPr>
              <a:t>dmesg</a:t>
            </a:r>
            <a:endParaRPr kumimoji="0" lang="en-US" altLang="ko-KR" sz="1600" b="1" i="1" dirty="0">
              <a:effectLst/>
              <a:latin typeface="맑은 고딕"/>
              <a:ea typeface="맑은 고딕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>
                <a:effectLst/>
                <a:latin typeface="맑은 고딕"/>
                <a:ea typeface="맑은 고딕"/>
              </a:rPr>
              <a:t>show </a:t>
            </a:r>
            <a:r>
              <a:rPr kumimoji="0" lang="en-US" altLang="ko-KR" sz="1600" b="1" dirty="0" err="1">
                <a:effectLst/>
                <a:latin typeface="맑은 고딕"/>
                <a:ea typeface="맑은 고딕"/>
              </a:rPr>
              <a:t>xen’s</a:t>
            </a:r>
            <a:r>
              <a:rPr kumimoji="0" lang="en-US" altLang="ko-KR" sz="1600" b="1" dirty="0">
                <a:effectLst/>
                <a:latin typeface="맑은 고딕"/>
                <a:ea typeface="맑은 고딕"/>
              </a:rPr>
              <a:t> kernel log</a:t>
            </a:r>
            <a:endParaRPr kumimoji="0" lang="en-US" altLang="ko-KR" sz="1600" b="1" dirty="0">
              <a:effectLst/>
              <a:latin typeface="맑은 고딕"/>
              <a:ea typeface="맑은 고딕"/>
              <a:sym typeface="Wingdings" panose="05000000000000000000" pitchFamily="2" charset="2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8758" y="13252"/>
            <a:ext cx="9144000" cy="94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Franklin Gothic Heavy" pitchFamily="34" charset="0"/>
                <a:ea typeface="휴먼둥근헤드라인" pitchFamily="18" charset="-127"/>
                <a:cs typeface="+mj-cs"/>
              </a:defRPr>
            </a:lvl1pPr>
            <a:lvl2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2pPr>
            <a:lvl3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3pPr>
            <a:lvl4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4pPr>
            <a:lvl5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4572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algn="l"/>
            <a:r>
              <a:rPr lang="en-US" altLang="ko-KR" sz="2000" b="1" kern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 XL - </a:t>
            </a:r>
            <a:r>
              <a:rPr lang="en-US" altLang="ko-KR" sz="2000" b="1" kern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dmesg</a:t>
            </a:r>
            <a:endParaRPr lang="ko-KR" altLang="en-US" sz="2000" b="1" kern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49" y="2566490"/>
            <a:ext cx="8632608" cy="273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258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25BDA2-E6A9-4C53-BBC1-F2E5FE9C7370}" type="slidenum">
              <a:rPr lang="ko-KR" altLang="en-US" smtClean="0"/>
              <a:pPr>
                <a:defRPr/>
              </a:pPr>
              <a:t>2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Distributed and Cloud Computing LAB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2691227" y="3477086"/>
            <a:ext cx="3704845" cy="618465"/>
          </a:xfrm>
          <a:prstGeom prst="roundRect">
            <a:avLst/>
          </a:prstGeom>
          <a:solidFill>
            <a:srgbClr val="7030A0"/>
          </a:solidFill>
          <a:ln w="25400">
            <a:solidFill>
              <a:schemeClr val="accent3">
                <a:lumMod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2</a:t>
            </a:r>
            <a:r>
              <a:rPr lang="ko-KR" altLang="en-US" sz="1400" b="1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일차</a:t>
            </a:r>
            <a:r>
              <a:rPr lang="en-US" altLang="ko-KR" sz="1400" b="1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 </a:t>
            </a:r>
            <a:r>
              <a:rPr lang="en-US" altLang="ko-KR" sz="1400" b="1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Xentool</a:t>
            </a:r>
            <a:r>
              <a:rPr lang="en-US" altLang="ko-KR" sz="1400" b="1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 </a:t>
            </a:r>
            <a:endParaRPr lang="ko-KR" altLang="en-US" sz="1400" b="1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691229" y="4371918"/>
            <a:ext cx="3704845" cy="618465"/>
          </a:xfrm>
          <a:prstGeom prst="roundRect">
            <a:avLst/>
          </a:prstGeom>
          <a:gradFill>
            <a:gsLst>
              <a:gs pos="0">
                <a:schemeClr val="bg1">
                  <a:alpha val="50000"/>
                </a:schemeClr>
              </a:gs>
              <a:gs pos="50000">
                <a:schemeClr val="bg1">
                  <a:lumMod val="85000"/>
                  <a:alpha val="70000"/>
                </a:schemeClr>
              </a:gs>
            </a:gsLst>
            <a:lin ang="5400000" scaled="0"/>
          </a:gradFill>
          <a:ln w="25400">
            <a:solidFill>
              <a:schemeClr val="accent3">
                <a:lumMod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3</a:t>
            </a:r>
            <a:r>
              <a:rPr lang="ko-KR" altLang="en-US" sz="1400" b="1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일차</a:t>
            </a:r>
            <a:r>
              <a:rPr lang="en-US" altLang="ko-KR" sz="1400" b="1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 credit scheduler</a:t>
            </a:r>
            <a:endParaRPr lang="ko-KR" altLang="ko-KR" sz="1400" b="1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22010" y="254052"/>
            <a:ext cx="24999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effectLst/>
                <a:latin typeface="Times New Roman" pitchFamily="18" charset="0"/>
                <a:cs typeface="Times New Roman" pitchFamily="18" charset="0"/>
              </a:rPr>
              <a:t>Table of Contents</a:t>
            </a:r>
            <a:endParaRPr lang="ko-KR" altLang="en-US" sz="2400" b="1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691227" y="2563356"/>
            <a:ext cx="3704845" cy="618465"/>
          </a:xfrm>
          <a:prstGeom prst="roundRect">
            <a:avLst/>
          </a:prstGeom>
          <a:gradFill>
            <a:gsLst>
              <a:gs pos="0">
                <a:schemeClr val="bg1">
                  <a:alpha val="50000"/>
                </a:schemeClr>
              </a:gs>
              <a:gs pos="50000">
                <a:schemeClr val="bg1">
                  <a:lumMod val="85000"/>
                  <a:alpha val="70000"/>
                </a:schemeClr>
              </a:gs>
            </a:gsLst>
            <a:lin ang="5400000" scaled="0"/>
          </a:gradFill>
          <a:ln w="25400">
            <a:solidFill>
              <a:schemeClr val="accent3">
                <a:lumMod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1</a:t>
            </a:r>
            <a:r>
              <a:rPr lang="ko-KR" altLang="en-US" sz="1400" b="1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일차</a:t>
            </a:r>
            <a:r>
              <a:rPr lang="en-US" altLang="ko-KR" sz="1400" b="1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 Introduction </a:t>
            </a:r>
            <a:endParaRPr lang="ko-KR" altLang="en-US" sz="1400" b="1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96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25BDA2-E6A9-4C53-BBC1-F2E5FE9C7370}" type="slidenum">
              <a:rPr lang="ko-KR" altLang="en-US" smtClean="0"/>
              <a:pPr>
                <a:defRPr/>
              </a:pPr>
              <a:t>3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Distributed and Cloud Computing LAB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2981641" y="2622672"/>
            <a:ext cx="8922333" cy="1419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6600" i="1" dirty="0">
                <a:effectLst/>
                <a:latin typeface="맑은 고딕"/>
                <a:ea typeface="맑은 고딕"/>
              </a:rPr>
              <a:t>XL tool</a:t>
            </a:r>
          </a:p>
        </p:txBody>
      </p:sp>
    </p:spTree>
    <p:extLst>
      <p:ext uri="{BB962C8B-B14F-4D97-AF65-F5344CB8AC3E}">
        <p14:creationId xmlns:p14="http://schemas.microsoft.com/office/powerpoint/2010/main" val="3840497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25BDA2-E6A9-4C53-BBC1-F2E5FE9C7370}" type="slidenum">
              <a:rPr lang="ko-KR" altLang="en-US" smtClean="0"/>
              <a:pPr>
                <a:defRPr/>
              </a:pPr>
              <a:t>4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Distributed and Cloud Computing LAB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161154" y="1168427"/>
            <a:ext cx="892233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>
                <a:effectLst/>
                <a:latin typeface="맑은 고딕"/>
                <a:ea typeface="맑은 고딕"/>
              </a:rPr>
              <a:t>Xl is based on the </a:t>
            </a:r>
            <a:r>
              <a:rPr kumimoji="0" lang="en-US" altLang="ko-KR" sz="1600" b="1" dirty="0" err="1">
                <a:effectLst/>
                <a:latin typeface="맑은 고딕"/>
                <a:ea typeface="맑은 고딕"/>
              </a:rPr>
              <a:t>xen</a:t>
            </a:r>
            <a:r>
              <a:rPr kumimoji="0" lang="en-US" altLang="ko-KR" sz="1600" b="1" dirty="0">
                <a:effectLst/>
                <a:latin typeface="맑은 고딕"/>
                <a:ea typeface="맑은 고딕"/>
              </a:rPr>
              <a:t>-light library(</a:t>
            </a:r>
            <a:r>
              <a:rPr kumimoji="0" lang="en-US" altLang="ko-KR" sz="1600" b="1" dirty="0" err="1">
                <a:effectLst/>
                <a:latin typeface="맑은 고딕"/>
                <a:ea typeface="맑은 고딕"/>
              </a:rPr>
              <a:t>libxl</a:t>
            </a:r>
            <a:r>
              <a:rPr kumimoji="0" lang="en-US" altLang="ko-KR" sz="1600" b="1" dirty="0">
                <a:effectLst/>
                <a:latin typeface="맑은 고딕"/>
                <a:ea typeface="맑은 고딕"/>
              </a:rPr>
              <a:t>).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>
                <a:effectLst/>
                <a:latin typeface="맑은 고딕"/>
                <a:ea typeface="맑은 고딕"/>
              </a:rPr>
              <a:t>Basic guest lifecycle operations </a:t>
            </a:r>
            <a:r>
              <a:rPr kumimoji="0" lang="en-US" altLang="ko-KR" sz="1600" b="1" dirty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 create, shutdown, reboot, pause, </a:t>
            </a:r>
            <a:r>
              <a:rPr kumimoji="0" lang="en-US" altLang="ko-KR" sz="1600" b="1" dirty="0" err="1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unpaues</a:t>
            </a:r>
            <a:r>
              <a:rPr kumimoji="0" lang="en-US" altLang="ko-KR" sz="1600" b="1" dirty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, list </a:t>
            </a:r>
            <a:r>
              <a:rPr kumimoji="0" lang="en-US" altLang="ko-KR" sz="1600" b="1" dirty="0" err="1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etc</a:t>
            </a:r>
            <a:endParaRPr kumimoji="0" lang="en-US" altLang="ko-KR" sz="1600" b="1" dirty="0">
              <a:effectLst/>
              <a:latin typeface="맑은 고딕"/>
              <a:ea typeface="맑은 고딕"/>
              <a:sym typeface="Wingdings" panose="05000000000000000000" pitchFamily="2" charset="2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Control of CPU scheduler parameters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altLang="ko-KR" sz="1600" b="1" dirty="0">
              <a:effectLst/>
              <a:latin typeface="맑은 고딕"/>
              <a:ea typeface="맑은 고딕"/>
              <a:sym typeface="Wingdings" panose="05000000000000000000" pitchFamily="2" charset="2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#xl destroy pvm1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#xl create –c pvm1.cfg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#xl reboot –c pvm1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#xl console pvm1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altLang="ko-KR" sz="1600" b="1" dirty="0">
              <a:effectLst/>
              <a:latin typeface="맑은 고딕"/>
              <a:ea typeface="맑은 고딕"/>
              <a:sym typeface="Wingdings" panose="05000000000000000000" pitchFamily="2" charset="2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altLang="ko-KR" sz="1600" b="1" dirty="0">
              <a:effectLst/>
              <a:latin typeface="맑은 고딕"/>
              <a:ea typeface="맑은 고딕"/>
              <a:sym typeface="Wingdings" panose="05000000000000000000" pitchFamily="2" charset="2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8758" y="13252"/>
            <a:ext cx="9144000" cy="94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Franklin Gothic Heavy" pitchFamily="34" charset="0"/>
                <a:ea typeface="휴먼둥근헤드라인" pitchFamily="18" charset="-127"/>
                <a:cs typeface="+mj-cs"/>
              </a:defRPr>
            </a:lvl1pPr>
            <a:lvl2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2pPr>
            <a:lvl3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3pPr>
            <a:lvl4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4pPr>
            <a:lvl5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4572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algn="l"/>
            <a:r>
              <a:rPr lang="en-US" altLang="ko-KR" sz="2000" b="1" kern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 XL - </a:t>
            </a:r>
            <a:r>
              <a:rPr lang="en-US" altLang="ko-KR" sz="2000" b="1" kern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xentool</a:t>
            </a:r>
            <a:endParaRPr lang="ko-KR" altLang="en-US" sz="2000" b="1" kern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2610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25BDA2-E6A9-4C53-BBC1-F2E5FE9C7370}" type="slidenum">
              <a:rPr lang="ko-KR" altLang="en-US" smtClean="0"/>
              <a:pPr>
                <a:defRPr/>
              </a:pPr>
              <a:t>5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Distributed and Cloud Computing LAB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161154" y="1168427"/>
            <a:ext cx="89223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Make pvm2, pvm3 using pvm1.cfg, pvm1.img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altLang="ko-KR" sz="1600" b="1" dirty="0">
              <a:effectLst/>
              <a:latin typeface="맑은 고딕"/>
              <a:ea typeface="맑은 고딕"/>
              <a:sym typeface="Wingdings" panose="05000000000000000000" pitchFamily="2" charset="2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At /</a:t>
            </a:r>
            <a:r>
              <a:rPr kumimoji="0" lang="en-US" altLang="ko-KR" sz="1600" b="1" dirty="0" err="1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etc</a:t>
            </a:r>
            <a:r>
              <a:rPr kumimoji="0" lang="en-US" altLang="ko-KR" sz="1600" b="1" dirty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/</a:t>
            </a:r>
            <a:r>
              <a:rPr kumimoji="0" lang="en-US" altLang="ko-KR" sz="1600" b="1" dirty="0" err="1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xen</a:t>
            </a:r>
            <a:r>
              <a:rPr kumimoji="0" lang="en-US" altLang="ko-KR" sz="1600" b="1" dirty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,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altLang="ko-KR" sz="1600" b="1" dirty="0">
              <a:effectLst/>
              <a:latin typeface="맑은 고딕"/>
              <a:ea typeface="맑은 고딕"/>
              <a:sym typeface="Wingdings" panose="05000000000000000000" pitchFamily="2" charset="2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#</a:t>
            </a:r>
            <a:r>
              <a:rPr kumimoji="0" lang="en-US" altLang="ko-KR" sz="1600" b="1" dirty="0" err="1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cp</a:t>
            </a:r>
            <a:r>
              <a:rPr kumimoji="0" lang="en-US" altLang="ko-KR" sz="1600" b="1" dirty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 pvm1.cfg pvm2.cfg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#</a:t>
            </a:r>
            <a:r>
              <a:rPr kumimoji="0" lang="en-US" altLang="ko-KR" sz="1600" b="1" dirty="0" err="1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cp</a:t>
            </a:r>
            <a:r>
              <a:rPr kumimoji="0" lang="en-US" altLang="ko-KR" sz="1600" b="1" dirty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 pvm1.img pvm2.img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altLang="ko-KR" sz="1600" b="1" dirty="0">
              <a:effectLst/>
              <a:latin typeface="맑은 고딕"/>
              <a:ea typeface="맑은 고딕"/>
              <a:sym typeface="Wingdings" panose="05000000000000000000" pitchFamily="2" charset="2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And then, modify the pvm2.cfg</a:t>
            </a:r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8758" y="13252"/>
            <a:ext cx="9144000" cy="94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Franklin Gothic Heavy" pitchFamily="34" charset="0"/>
                <a:ea typeface="휴먼둥근헤드라인" pitchFamily="18" charset="-127"/>
                <a:cs typeface="+mj-cs"/>
              </a:defRPr>
            </a:lvl1pPr>
            <a:lvl2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2pPr>
            <a:lvl3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3pPr>
            <a:lvl4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4pPr>
            <a:lvl5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4572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algn="l"/>
            <a:r>
              <a:rPr lang="en-US" altLang="ko-KR" sz="2000" b="1" kern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 XL – make VM</a:t>
            </a:r>
            <a:endParaRPr lang="ko-KR" altLang="en-US" sz="2000" b="1" kern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364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25BDA2-E6A9-4C53-BBC1-F2E5FE9C7370}" type="slidenum">
              <a:rPr lang="ko-KR" altLang="en-US" smtClean="0"/>
              <a:pPr>
                <a:defRPr/>
              </a:pPr>
              <a:t>6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Distributed and Cloud Computing LAB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161154" y="1168427"/>
            <a:ext cx="8922333" cy="5467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# Guest name</a:t>
            </a:r>
            <a:b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b="1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r>
              <a:rPr lang="en-US" altLang="ko-KR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=‘pvm1’  </a:t>
            </a:r>
            <a:r>
              <a:rPr lang="en-US" altLang="ko-KR" sz="900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need to change, VM id   ‘pvm2’</a:t>
            </a:r>
            <a:b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# 128-bit UUID for the domain as a hexadecimal number.</a:t>
            </a:r>
            <a:b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# Use "</a:t>
            </a:r>
            <a:r>
              <a:rPr lang="en-US" altLang="ko-KR" sz="900" b="1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uuidgen</a:t>
            </a:r>
            <a:r>
              <a:rPr lang="en-US" altLang="ko-KR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" to generate one if required.</a:t>
            </a:r>
            <a:b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# The default behavior is to generate a new UUID each time the guest is started.</a:t>
            </a:r>
            <a:b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#</a:t>
            </a:r>
            <a:r>
              <a:rPr lang="en-US" altLang="ko-KR" sz="900" b="1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uuid</a:t>
            </a:r>
            <a:r>
              <a:rPr lang="en-US" altLang="ko-KR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= "XXXXXXXX-XXXX-XXXX-XXXX-XXXXXXXXXXXX"</a:t>
            </a:r>
            <a:b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bootloader = "/</a:t>
            </a:r>
            <a:r>
              <a:rPr lang="en-US" altLang="ko-KR" sz="900" b="1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usr</a:t>
            </a:r>
            <a:r>
              <a:rPr lang="en-US" altLang="ko-KR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/lib/xen-4.6/bin/</a:t>
            </a:r>
            <a:r>
              <a:rPr lang="en-US" altLang="ko-KR" sz="900" b="1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pygrub</a:t>
            </a:r>
            <a:r>
              <a:rPr lang="en-US" altLang="ko-KR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b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b="1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on_reboot</a:t>
            </a:r>
            <a:r>
              <a:rPr lang="en-US" altLang="ko-KR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="restart"</a:t>
            </a:r>
            <a:b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b="1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on_crash</a:t>
            </a:r>
            <a:r>
              <a:rPr lang="en-US" altLang="ko-KR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="restart"</a:t>
            </a:r>
            <a:b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# Kernel image to boot</a:t>
            </a:r>
            <a:b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</a:t>
            </a:r>
            <a:r>
              <a:rPr lang="en-US" altLang="ko-KR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kernel = "/</a:t>
            </a:r>
            <a:r>
              <a:rPr lang="en-US" altLang="ko-KR" sz="900" b="1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var</a:t>
            </a:r>
            <a:r>
              <a:rPr lang="en-US" altLang="ko-KR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/lib/</a:t>
            </a:r>
            <a:r>
              <a:rPr lang="en-US" altLang="ko-KR" sz="900" b="1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xen</a:t>
            </a:r>
            <a:r>
              <a:rPr lang="en-US" altLang="ko-KR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/images/</a:t>
            </a:r>
            <a:r>
              <a:rPr lang="en-US" altLang="ko-KR" sz="900" b="1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ubuntu-netboot</a:t>
            </a:r>
            <a:r>
              <a:rPr lang="en-US" altLang="ko-KR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/trusty14LTS/</a:t>
            </a:r>
            <a:r>
              <a:rPr lang="en-US" altLang="ko-KR" sz="900" b="1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vmlinuz</a:t>
            </a:r>
            <a:r>
              <a:rPr lang="en-US" altLang="ko-KR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b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en-US" altLang="ko-KR" sz="900" b="1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Ramdisk</a:t>
            </a:r>
            <a:r>
              <a:rPr lang="en-US" altLang="ko-KR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(optional)</a:t>
            </a:r>
            <a:b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</a:t>
            </a:r>
            <a:r>
              <a:rPr lang="en-US" altLang="ko-KR" sz="900" b="1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ramdisk</a:t>
            </a:r>
            <a:r>
              <a:rPr lang="en-US" altLang="ko-KR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= "/</a:t>
            </a:r>
            <a:r>
              <a:rPr lang="en-US" altLang="ko-KR" sz="900" b="1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var</a:t>
            </a:r>
            <a:r>
              <a:rPr lang="en-US" altLang="ko-KR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/lib/</a:t>
            </a:r>
            <a:r>
              <a:rPr lang="en-US" altLang="ko-KR" sz="900" b="1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xen</a:t>
            </a:r>
            <a:r>
              <a:rPr lang="en-US" altLang="ko-KR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/images/</a:t>
            </a:r>
            <a:r>
              <a:rPr lang="en-US" altLang="ko-KR" sz="900" b="1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ubuntu-netboot</a:t>
            </a:r>
            <a:r>
              <a:rPr lang="en-US" altLang="ko-KR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/trusty14LTS/initrd.gz"</a:t>
            </a:r>
            <a:b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# Kernel command line options</a:t>
            </a:r>
            <a:b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extra = "root=/dev/xvda1"</a:t>
            </a:r>
            <a:b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# Initial memory allocation (MB)</a:t>
            </a:r>
            <a:b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memory = 256 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900" b="1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maxmem</a:t>
            </a:r>
            <a:r>
              <a:rPr lang="en-US" altLang="ko-KR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= 512 // the maximum memory that assigned</a:t>
            </a:r>
            <a:b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# Number of VCPUS</a:t>
            </a:r>
            <a:b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b="1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vcpus</a:t>
            </a:r>
            <a:r>
              <a:rPr lang="en-US" altLang="ko-KR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=2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900" b="1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maxvcpus</a:t>
            </a:r>
            <a:r>
              <a:rPr lang="en-US" altLang="ko-KR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= 4 // the maximum vCPU that assigned</a:t>
            </a:r>
            <a:b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# Network devices</a:t>
            </a:r>
            <a:b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b="1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vif</a:t>
            </a:r>
            <a:r>
              <a:rPr lang="en-US" altLang="ko-KR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= [ ‘mac=00:16:3e:68:e1:01,bridge=virbr0,modell=e1000’ ] </a:t>
            </a:r>
            <a:r>
              <a:rPr lang="en-US" altLang="ko-KR" sz="900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need  to change, mac </a:t>
            </a:r>
            <a:r>
              <a:rPr lang="en-US" altLang="ko-KR" sz="900" b="1" dirty="0" err="1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addr</a:t>
            </a:r>
            <a:r>
              <a:rPr lang="en-US" altLang="ko-KR" sz="900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 </a:t>
            </a:r>
            <a:r>
              <a:rPr lang="en-US" altLang="ko-KR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mac=00:16:3e:68:e1:02</a:t>
            </a:r>
            <a:br>
              <a:rPr lang="en-US" altLang="ko-KR" sz="9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# Disk Devices</a:t>
            </a:r>
            <a:b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disk = [ ‘/</a:t>
            </a:r>
            <a:r>
              <a:rPr lang="en-US" altLang="ko-KR" sz="900" b="1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etc</a:t>
            </a:r>
            <a:r>
              <a:rPr lang="en-US" altLang="ko-KR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900" b="1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xen</a:t>
            </a:r>
            <a:r>
              <a:rPr lang="en-US" altLang="ko-KR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/pvm1.img,raw,xvda,rw’ ] </a:t>
            </a:r>
            <a:r>
              <a:rPr lang="en-US" altLang="ko-KR" sz="900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need to change, path  </a:t>
            </a:r>
            <a:r>
              <a:rPr lang="en-US" altLang="ko-KR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‘/</a:t>
            </a:r>
            <a:r>
              <a:rPr lang="en-US" altLang="ko-KR" sz="900" b="1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etc</a:t>
            </a:r>
            <a:r>
              <a:rPr lang="en-US" altLang="ko-KR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900" b="1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xen</a:t>
            </a:r>
            <a:r>
              <a:rPr lang="en-US" altLang="ko-KR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/pvm2.img</a:t>
            </a:r>
            <a:endParaRPr kumimoji="0" lang="en-US" altLang="ko-KR" sz="900" b="1" dirty="0">
              <a:effectLst/>
              <a:latin typeface="맑은 고딕"/>
              <a:ea typeface="맑은 고딕"/>
              <a:sym typeface="Wingdings" panose="05000000000000000000" pitchFamily="2" charset="2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8758" y="13252"/>
            <a:ext cx="9144000" cy="94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Franklin Gothic Heavy" pitchFamily="34" charset="0"/>
                <a:ea typeface="휴먼둥근헤드라인" pitchFamily="18" charset="-127"/>
                <a:cs typeface="+mj-cs"/>
              </a:defRPr>
            </a:lvl1pPr>
            <a:lvl2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2pPr>
            <a:lvl3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3pPr>
            <a:lvl4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4pPr>
            <a:lvl5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4572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algn="l"/>
            <a:r>
              <a:rPr lang="en-US" altLang="ko-KR" sz="2000" b="1" kern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 XL – </a:t>
            </a:r>
            <a:r>
              <a:rPr lang="en-US" altLang="ko-KR" sz="2000" b="1" kern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pvm</a:t>
            </a:r>
            <a:r>
              <a:rPr lang="en-US" altLang="ko-KR" sz="2000" b="1" kern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configuration file</a:t>
            </a:r>
            <a:endParaRPr lang="ko-KR" altLang="en-US" sz="2000" b="1" kern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1013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25BDA2-E6A9-4C53-BBC1-F2E5FE9C7370}" type="slidenum">
              <a:rPr lang="ko-KR" altLang="en-US" smtClean="0"/>
              <a:pPr>
                <a:defRPr/>
              </a:pPr>
              <a:t>7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Distributed and Cloud Computing LAB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161154" y="1168427"/>
            <a:ext cx="8922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 err="1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Sysbench</a:t>
            </a:r>
            <a:r>
              <a:rPr kumimoji="0" lang="en-US" altLang="ko-KR" sz="1600" b="1" dirty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, CPU performance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 err="1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Iperf</a:t>
            </a:r>
            <a:r>
              <a:rPr kumimoji="0" lang="en-US" altLang="ko-KR" sz="1600" b="1" dirty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 , Network-IO performance</a:t>
            </a:r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8758" y="13252"/>
            <a:ext cx="9144000" cy="94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Franklin Gothic Heavy" pitchFamily="34" charset="0"/>
                <a:ea typeface="휴먼둥근헤드라인" pitchFamily="18" charset="-127"/>
                <a:cs typeface="+mj-cs"/>
              </a:defRPr>
            </a:lvl1pPr>
            <a:lvl2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2pPr>
            <a:lvl3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3pPr>
            <a:lvl4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4pPr>
            <a:lvl5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4572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algn="l"/>
            <a:r>
              <a:rPr lang="en-US" altLang="ko-KR" sz="2000" b="1" kern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 Performance Measurement Tool - </a:t>
            </a:r>
            <a:r>
              <a:rPr lang="en-US" altLang="ko-KR" sz="2000" b="1" kern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Sysbench</a:t>
            </a:r>
            <a:endParaRPr lang="ko-KR" altLang="en-US" sz="2000" b="1" kern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664" y="2207811"/>
            <a:ext cx="5708759" cy="379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301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25BDA2-E6A9-4C53-BBC1-F2E5FE9C7370}" type="slidenum">
              <a:rPr lang="ko-KR" altLang="en-US" smtClean="0"/>
              <a:pPr>
                <a:defRPr/>
              </a:pPr>
              <a:t>8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Distributed and Cloud Computing LAB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161154" y="1168427"/>
            <a:ext cx="89223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i="1" dirty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#apt-get install </a:t>
            </a:r>
            <a:r>
              <a:rPr kumimoji="0" lang="en-US" altLang="ko-KR" sz="1600" b="1" i="1" dirty="0" err="1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sysbnech</a:t>
            </a:r>
            <a:endParaRPr kumimoji="0" lang="en-US" altLang="ko-KR" sz="1600" b="1" i="1" dirty="0">
              <a:effectLst/>
              <a:latin typeface="맑은 고딕"/>
              <a:ea typeface="맑은 고딕"/>
              <a:sym typeface="Wingdings" panose="05000000000000000000" pitchFamily="2" charset="2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i="1" dirty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#</a:t>
            </a:r>
            <a:r>
              <a:rPr kumimoji="0" lang="en-US" altLang="ko-KR" sz="1600" b="1" i="1" dirty="0" err="1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sysbench</a:t>
            </a:r>
            <a:r>
              <a:rPr kumimoji="0" lang="en-US" altLang="ko-KR" sz="1600" b="1" i="1" dirty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 –test=&lt;name&gt; help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i="1" dirty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#</a:t>
            </a:r>
            <a:r>
              <a:rPr kumimoji="0" lang="en-US" altLang="ko-KR" sz="1600" b="1" i="1" dirty="0" err="1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sysbench</a:t>
            </a:r>
            <a:r>
              <a:rPr kumimoji="0" lang="en-US" altLang="ko-KR" sz="1600" b="1" i="1" dirty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 --</a:t>
            </a:r>
            <a:r>
              <a:rPr kumimoji="0" lang="en-US" altLang="ko-KR" sz="1600" b="1" i="1" dirty="0" err="1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num</a:t>
            </a:r>
            <a:r>
              <a:rPr kumimoji="0" lang="en-US" altLang="ko-KR" sz="1600" b="1" i="1" dirty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-threads=2 --test=</a:t>
            </a:r>
            <a:r>
              <a:rPr kumimoji="0" lang="en-US" altLang="ko-KR" sz="1600" b="1" i="1" dirty="0" err="1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cpu</a:t>
            </a:r>
            <a:r>
              <a:rPr kumimoji="0" lang="en-US" altLang="ko-KR" sz="1600" b="1" i="1" dirty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 --</a:t>
            </a:r>
            <a:r>
              <a:rPr kumimoji="0" lang="en-US" altLang="ko-KR" sz="1600" b="1" i="1" dirty="0" err="1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cpu</a:t>
            </a:r>
            <a:r>
              <a:rPr kumimoji="0" lang="en-US" altLang="ko-KR" sz="1600" b="1" i="1" dirty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-max-prime=40000 run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altLang="ko-KR" sz="1600" b="1" dirty="0">
              <a:effectLst/>
              <a:latin typeface="맑은 고딕"/>
              <a:ea typeface="맑은 고딕"/>
              <a:sym typeface="Wingdings" panose="05000000000000000000" pitchFamily="2" charset="2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Run the </a:t>
            </a:r>
            <a:r>
              <a:rPr kumimoji="0" lang="en-US" altLang="ko-KR" sz="1600" b="1" dirty="0" err="1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sysbench</a:t>
            </a:r>
            <a:r>
              <a:rPr kumimoji="0" lang="en-US" altLang="ko-KR" sz="1600" b="1" dirty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 on your VM, and then command </a:t>
            </a:r>
            <a:r>
              <a:rPr kumimoji="0" lang="en-US" altLang="ko-KR" sz="1600" b="1" dirty="0" err="1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xentop</a:t>
            </a:r>
            <a:r>
              <a:rPr kumimoji="0" lang="en-US" altLang="ko-KR" sz="1600" b="1" dirty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 on your host, Dom-0.</a:t>
            </a:r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8758" y="13252"/>
            <a:ext cx="9144000" cy="94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Franklin Gothic Heavy" pitchFamily="34" charset="0"/>
                <a:ea typeface="휴먼둥근헤드라인" pitchFamily="18" charset="-127"/>
                <a:cs typeface="+mj-cs"/>
              </a:defRPr>
            </a:lvl1pPr>
            <a:lvl2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2pPr>
            <a:lvl3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3pPr>
            <a:lvl4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4pPr>
            <a:lvl5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4572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algn="l"/>
            <a:r>
              <a:rPr lang="en-US" altLang="ko-KR" sz="2000" b="1" kern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 Performance Measurement Tool - </a:t>
            </a:r>
            <a:r>
              <a:rPr lang="en-US" altLang="ko-KR" sz="2000" b="1" kern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Sysbench</a:t>
            </a:r>
            <a:endParaRPr lang="ko-KR" altLang="en-US" sz="2000" b="1" kern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1262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25BDA2-E6A9-4C53-BBC1-F2E5FE9C7370}" type="slidenum">
              <a:rPr lang="ko-KR" altLang="en-US" smtClean="0"/>
              <a:pPr>
                <a:defRPr/>
              </a:pPr>
              <a:t>9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Distributed and Cloud Computing LAB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161154" y="1168427"/>
            <a:ext cx="89223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i="1" dirty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#apt-get install </a:t>
            </a:r>
            <a:r>
              <a:rPr kumimoji="0" lang="en-US" altLang="ko-KR" sz="1600" b="1" i="1" dirty="0" err="1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iperf</a:t>
            </a:r>
            <a:endParaRPr kumimoji="0" lang="en-US" altLang="ko-KR" sz="1600" b="1" i="1" dirty="0">
              <a:effectLst/>
              <a:latin typeface="맑은 고딕"/>
              <a:ea typeface="맑은 고딕"/>
              <a:sym typeface="Wingdings" panose="05000000000000000000" pitchFamily="2" charset="2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i="1" dirty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#</a:t>
            </a:r>
            <a:r>
              <a:rPr kumimoji="0" lang="en-US" altLang="ko-KR" sz="1600" b="1" i="1" dirty="0" err="1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iperf</a:t>
            </a:r>
            <a:r>
              <a:rPr kumimoji="0" lang="en-US" altLang="ko-KR" sz="1600" b="1" i="1" dirty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 --help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In service side,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Check the your host </a:t>
            </a:r>
            <a:r>
              <a:rPr kumimoji="0" lang="en-US" altLang="ko-KR" sz="1600" b="1" dirty="0" err="1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ip</a:t>
            </a:r>
            <a:r>
              <a:rPr kumimoji="0" lang="en-US" altLang="ko-KR" sz="1600" b="1" dirty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, and then open the TCP.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i="1" dirty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#</a:t>
            </a:r>
            <a:r>
              <a:rPr kumimoji="0" lang="en-US" altLang="ko-KR" sz="1600" b="1" i="1" dirty="0" err="1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iperf</a:t>
            </a:r>
            <a:r>
              <a:rPr kumimoji="0" lang="en-US" altLang="ko-KR" sz="1600" b="1" i="1" dirty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 -s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in client side,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i="1" dirty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#</a:t>
            </a:r>
            <a:r>
              <a:rPr kumimoji="0" lang="en-US" altLang="ko-KR" sz="1600" b="1" i="1" dirty="0" err="1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iperf</a:t>
            </a:r>
            <a:r>
              <a:rPr kumimoji="0" lang="en-US" altLang="ko-KR" sz="1600" b="1" i="1" dirty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 -w 1000000k –c &lt;your host </a:t>
            </a:r>
            <a:r>
              <a:rPr kumimoji="0" lang="en-US" altLang="ko-KR" sz="1600" b="1" i="1" dirty="0" err="1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ip</a:t>
            </a:r>
            <a:r>
              <a:rPr kumimoji="0" lang="en-US" altLang="ko-KR" sz="1600" b="1" i="1" dirty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&gt; -</a:t>
            </a:r>
            <a:r>
              <a:rPr kumimoji="0" lang="en-US" altLang="ko-KR" sz="1600" b="1" i="1" dirty="0" err="1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i</a:t>
            </a:r>
            <a:r>
              <a:rPr kumimoji="0" lang="en-US" altLang="ko-KR" sz="1600" b="1" i="1" dirty="0">
                <a:effectLst/>
                <a:latin typeface="맑은 고딕"/>
                <a:ea typeface="맑은 고딕"/>
                <a:sym typeface="Wingdings" panose="05000000000000000000" pitchFamily="2" charset="2"/>
              </a:rPr>
              <a:t> 1 –t 120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altLang="ko-KR" sz="1600" b="1" i="1" dirty="0">
              <a:effectLst/>
              <a:latin typeface="맑은 고딕"/>
              <a:ea typeface="맑은 고딕"/>
              <a:sym typeface="Wingdings" panose="05000000000000000000" pitchFamily="2" charset="2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8758" y="13252"/>
            <a:ext cx="9144000" cy="94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bg1"/>
                </a:solidFill>
                <a:latin typeface="Franklin Gothic Heavy" pitchFamily="34" charset="0"/>
                <a:ea typeface="휴먼둥근헤드라인" pitchFamily="18" charset="-127"/>
                <a:cs typeface="+mj-cs"/>
              </a:defRPr>
            </a:lvl1pPr>
            <a:lvl2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2pPr>
            <a:lvl3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3pPr>
            <a:lvl4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4pPr>
            <a:lvl5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4572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algn="l"/>
            <a:r>
              <a:rPr lang="en-US" altLang="ko-KR" sz="2000" b="1" kern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 Performance Measurement Tool - </a:t>
            </a:r>
            <a:r>
              <a:rPr lang="en-US" altLang="ko-KR" sz="2000" b="1" kern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iperf</a:t>
            </a:r>
            <a:endParaRPr lang="ko-KR" altLang="en-US" sz="2000" b="1" kern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9446008"/>
      </p:ext>
    </p:extLst>
  </p:cSld>
  <p:clrMapOvr>
    <a:masterClrMapping/>
  </p:clrMapOvr>
</p:sld>
</file>

<file path=ppt/theme/theme1.xml><?xml version="1.0" encoding="utf-8"?>
<a:theme xmlns:a="http://schemas.openxmlformats.org/drawingml/2006/main" name="SW 뉴딜_1">
  <a:themeElements>
    <a:clrScheme name="네트워크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네트워크">
      <a:majorFont>
        <a:latin typeface="HY헤드라인M"/>
        <a:ea typeface="HY헤드라인M"/>
        <a:cs typeface=""/>
      </a:majorFont>
      <a:minorFont>
        <a:latin typeface="Arial"/>
        <a:ea typeface="휴먼엑스포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7B6A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헤드라인M" pitchFamily="18" charset="-127"/>
            <a:ea typeface="HY헤드라인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7B6A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헤드라인M" pitchFamily="18" charset="-127"/>
            <a:ea typeface="HY헤드라인M" pitchFamily="18" charset="-127"/>
          </a:defRPr>
        </a:defPPr>
      </a:lstStyle>
    </a:lnDef>
  </a:objectDefaults>
  <a:extraClrSchemeLst>
    <a:extraClrScheme>
      <a:clrScheme name="네트워크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트워크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트워크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트워크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트워크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트워크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네트워크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네트워크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네트워크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네트워크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네트워크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네트워크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SW 뉴딜_1</Template>
  <TotalTime>76642</TotalTime>
  <Words>532</Words>
  <Application>Microsoft Macintosh PowerPoint</Application>
  <PresentationFormat>화면 슬라이드 쇼(4:3)</PresentationFormat>
  <Paragraphs>149</Paragraphs>
  <Slides>19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0" baseType="lpstr">
      <vt:lpstr>굴림</vt:lpstr>
      <vt:lpstr>맑은 고딕</vt:lpstr>
      <vt:lpstr>휴먼둥근헤드라인</vt:lpstr>
      <vt:lpstr>HY울릉도B</vt:lpstr>
      <vt:lpstr>HY헤드라인M</vt:lpstr>
      <vt:lpstr>Arial</vt:lpstr>
      <vt:lpstr>Franklin Gothic Heavy</vt:lpstr>
      <vt:lpstr>Tahoma</vt:lpstr>
      <vt:lpstr>Times New Roman</vt:lpstr>
      <vt:lpstr>Wingdings</vt:lpstr>
      <vt:lpstr>SW 뉴딜_1</vt:lpstr>
      <vt:lpstr>Cloud Computing : Virtualization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유‧무선 그리드 SW 기반 MDS 및 OCT 가속화 기술 개발</dc:title>
  <dc:creator>Heonchang Yu</dc:creator>
  <cp:lastModifiedBy>Harold Noverish</cp:lastModifiedBy>
  <cp:revision>3363</cp:revision>
  <cp:lastPrinted>2017-11-27T08:30:16Z</cp:lastPrinted>
  <dcterms:created xsi:type="dcterms:W3CDTF">2009-06-18T08:34:17Z</dcterms:created>
  <dcterms:modified xsi:type="dcterms:W3CDTF">2018-11-09T03:14:10Z</dcterms:modified>
</cp:coreProperties>
</file>