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7"/>
  </p:notesMasterIdLst>
  <p:handoutMasterIdLst>
    <p:handoutMasterId r:id="rId18"/>
  </p:handoutMasterIdLst>
  <p:sldIdLst>
    <p:sldId id="276" r:id="rId2"/>
    <p:sldId id="277" r:id="rId3"/>
    <p:sldId id="278" r:id="rId4"/>
    <p:sldId id="279" r:id="rId5"/>
    <p:sldId id="280" r:id="rId6"/>
    <p:sldId id="281" r:id="rId7"/>
    <p:sldId id="299" r:id="rId8"/>
    <p:sldId id="298" r:id="rId9"/>
    <p:sldId id="282" r:id="rId10"/>
    <p:sldId id="283" r:id="rId11"/>
    <p:sldId id="296" r:id="rId12"/>
    <p:sldId id="297" r:id="rId13"/>
    <p:sldId id="284" r:id="rId14"/>
    <p:sldId id="285" r:id="rId15"/>
    <p:sldId id="286" r:id="rId16"/>
  </p:sldIdLst>
  <p:sldSz cx="9144000" cy="6858000" type="screen4x3"/>
  <p:notesSz cx="9939338" cy="6807200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486" userDrawn="1">
          <p15:clr>
            <a:srgbClr val="A4A3A4"/>
          </p15:clr>
        </p15:guide>
        <p15:guide id="2" pos="4608" userDrawn="1">
          <p15:clr>
            <a:srgbClr val="A4A3A4"/>
          </p15:clr>
        </p15:guide>
        <p15:guide id="3" orient="horz" pos="2144" userDrawn="1">
          <p15:clr>
            <a:srgbClr val="A4A3A4"/>
          </p15:clr>
        </p15:guide>
        <p15:guide id="4" pos="313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DD84"/>
    <a:srgbClr val="E8E8E8"/>
    <a:srgbClr val="680000"/>
    <a:srgbClr val="0810B8"/>
    <a:srgbClr val="003399"/>
    <a:srgbClr val="960000"/>
    <a:srgbClr val="FFFAEB"/>
    <a:srgbClr val="FFF2C9"/>
    <a:srgbClr val="2B001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45" autoAdjust="0"/>
    <p:restoredTop sz="90614" autoAdjust="0"/>
  </p:normalViewPr>
  <p:slideViewPr>
    <p:cSldViewPr snapToGrid="0">
      <p:cViewPr varScale="1">
        <p:scale>
          <a:sx n="114" d="100"/>
          <a:sy n="114" d="100"/>
        </p:scale>
        <p:origin x="226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2580" y="-90"/>
      </p:cViewPr>
      <p:guideLst>
        <p:guide orient="horz" pos="1486"/>
        <p:guide pos="4608"/>
        <p:guide orient="horz"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4307045" cy="340361"/>
          </a:xfrm>
          <a:prstGeom prst="rect">
            <a:avLst/>
          </a:prstGeom>
        </p:spPr>
        <p:txBody>
          <a:bodyPr vert="horz" lIns="91838" tIns="45919" rIns="91838" bIns="459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997" y="0"/>
            <a:ext cx="4307045" cy="340361"/>
          </a:xfrm>
          <a:prstGeom prst="rect">
            <a:avLst/>
          </a:prstGeom>
        </p:spPr>
        <p:txBody>
          <a:bodyPr vert="horz" lIns="91838" tIns="45919" rIns="91838" bIns="45919" rtlCol="0"/>
          <a:lstStyle>
            <a:lvl1pPr algn="r">
              <a:defRPr sz="1200"/>
            </a:lvl1pPr>
          </a:lstStyle>
          <a:p>
            <a:fld id="{4F42C20E-08E8-4CDA-84F4-04402541A603}" type="datetimeFigureOut">
              <a:rPr lang="ko-KR" altLang="en-US" smtClean="0"/>
              <a:pPr/>
              <a:t>2018-10-22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5" y="6465658"/>
            <a:ext cx="4307045" cy="340361"/>
          </a:xfrm>
          <a:prstGeom prst="rect">
            <a:avLst/>
          </a:prstGeom>
        </p:spPr>
        <p:txBody>
          <a:bodyPr vert="horz" lIns="91838" tIns="45919" rIns="91838" bIns="459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997" y="6465658"/>
            <a:ext cx="4307045" cy="340361"/>
          </a:xfrm>
          <a:prstGeom prst="rect">
            <a:avLst/>
          </a:prstGeom>
        </p:spPr>
        <p:txBody>
          <a:bodyPr vert="horz" lIns="91838" tIns="45919" rIns="91838" bIns="45919" rtlCol="0" anchor="b"/>
          <a:lstStyle>
            <a:lvl1pPr algn="r">
              <a:defRPr sz="1200"/>
            </a:lvl1pPr>
          </a:lstStyle>
          <a:p>
            <a:fld id="{818B9A0C-962D-42EA-8268-0105F17573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0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0"/>
            <a:ext cx="4307045" cy="34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8" tIns="45919" rIns="91838" bIns="45919" numCol="1" anchor="t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effectLst/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9997" y="0"/>
            <a:ext cx="4307045" cy="34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8" tIns="45919" rIns="91838" bIns="45919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ffectLst/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8663" y="511175"/>
            <a:ext cx="3402012" cy="2551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935" y="3233420"/>
            <a:ext cx="7951470" cy="306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8" tIns="45919" rIns="91838" bIns="459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6465658"/>
            <a:ext cx="4307045" cy="34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8" tIns="45919" rIns="91838" bIns="45919" numCol="1" anchor="b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effectLst/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9997" y="6465658"/>
            <a:ext cx="4307045" cy="34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8" tIns="45919" rIns="91838" bIns="45919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ffectLst/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1310EE6C-1563-476C-9A46-617719031F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954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53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0878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3442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6398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827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9141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4925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075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1888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9200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1541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4010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720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2398816"/>
            <a:ext cx="9144000" cy="1679472"/>
          </a:xfrm>
          <a:prstGeom prst="rect">
            <a:avLst/>
          </a:prstGeom>
          <a:gradFill rotWithShape="1">
            <a:gsLst>
              <a:gs pos="0">
                <a:srgbClr val="8F0019"/>
              </a:gs>
              <a:gs pos="100000">
                <a:srgbClr val="8F0019">
                  <a:gamma/>
                  <a:shade val="76078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2730" name="Rectangle 26"/>
          <p:cNvSpPr>
            <a:spLocks noGrp="1" noChangeArrowheads="1"/>
          </p:cNvSpPr>
          <p:nvPr>
            <p:ph type="ctrTitle"/>
          </p:nvPr>
        </p:nvSpPr>
        <p:spPr>
          <a:xfrm>
            <a:off x="2698750" y="2708275"/>
            <a:ext cx="6121400" cy="1470025"/>
          </a:xfrm>
        </p:spPr>
        <p:txBody>
          <a:bodyPr/>
          <a:lstStyle>
            <a:lvl1pPr>
              <a:defRPr sz="300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altLang="ko-KR" dirty="0"/>
          </a:p>
        </p:txBody>
      </p:sp>
      <p:sp>
        <p:nvSpPr>
          <p:cNvPr id="72732" name="Rectangle 28"/>
          <p:cNvSpPr>
            <a:spLocks noGrp="1" noChangeArrowheads="1"/>
          </p:cNvSpPr>
          <p:nvPr>
            <p:ph type="subTitle" idx="1"/>
          </p:nvPr>
        </p:nvSpPr>
        <p:spPr>
          <a:xfrm>
            <a:off x="250825" y="5492750"/>
            <a:ext cx="3744913" cy="1320800"/>
          </a:xfrm>
        </p:spPr>
        <p:txBody>
          <a:bodyPr/>
          <a:lstStyle>
            <a:lvl1pPr marL="0" indent="0">
              <a:buFontTx/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 smtClean="0"/>
              <a:t>Click to edit Master subtitle style</a:t>
            </a:r>
            <a:endParaRPr lang="en-US" altLang="ko-KR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b="1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79C4450-183E-465F-B150-A66F8CE8BB1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95234" name="Picture 2" descr="C:\Documents and Settings\SungHo Chin\바탕 화면\SW 뉴딜 제안서\PPT\logo&amp;ui(2)\globalsymbol_koreng2_large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199" y="373500"/>
            <a:ext cx="2134743" cy="577397"/>
          </a:xfrm>
          <a:prstGeom prst="rect">
            <a:avLst/>
          </a:prstGeom>
          <a:noFill/>
        </p:spPr>
      </p:pic>
      <p:pic>
        <p:nvPicPr>
          <p:cNvPr id="9" name="Picture 2" descr="C:\Users\user\Desktop\ik정보대학20160616\1. 김인기 20150301-\20150301-\1. 전교공통\라. 각종 양식지\18. 학교 앰블럼 등 basic_UI_file\jpeg -KU-The-Futur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099" y="411600"/>
            <a:ext cx="1868891" cy="4988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5113"/>
            <a:ext cx="9144000" cy="946788"/>
          </a:xfrm>
        </p:spPr>
        <p:txBody>
          <a:bodyPr/>
          <a:lstStyle>
            <a:lvl1pPr algn="ctr">
              <a:defRPr sz="3200">
                <a:latin typeface="Franklin Gothic Heavy" pitchFamily="34" charset="0"/>
                <a:ea typeface="휴먼둥근헤드라인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500" b="0">
                <a:latin typeface="Tahoma" pitchFamily="34" charset="0"/>
                <a:cs typeface="Tahoma" pitchFamily="34" charset="0"/>
              </a:defRPr>
            </a:lvl1pPr>
            <a:lvl2pPr marL="381600">
              <a:defRPr sz="2300" b="0" baseline="0">
                <a:latin typeface="Tahoma" pitchFamily="34" charset="0"/>
                <a:cs typeface="Tahoma" pitchFamily="34" charset="0"/>
              </a:defRPr>
            </a:lvl2pPr>
            <a:lvl3pPr marL="576000">
              <a:defRPr sz="2000" b="0" baseline="0">
                <a:latin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830829" y="6534149"/>
            <a:ext cx="1579371" cy="333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-29705" y="6561364"/>
            <a:ext cx="3760787" cy="295274"/>
          </a:xfrm>
          <a:ln/>
        </p:spPr>
        <p:txBody>
          <a:bodyPr/>
          <a:lstStyle>
            <a:lvl1pPr>
              <a:defRPr sz="110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6467475"/>
            <a:ext cx="9144000" cy="85726"/>
          </a:xfrm>
          <a:prstGeom prst="rect">
            <a:avLst/>
          </a:prstGeom>
          <a:solidFill>
            <a:srgbClr val="9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endParaRPr lang="ko-KR" altLang="en-US" dirty="0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5652" y="6546396"/>
            <a:ext cx="1512696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DAA1735-9DC2-4DE2-9F55-9572BAC24ED7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5425" y="1077913"/>
            <a:ext cx="871378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156075" y="26988"/>
            <a:ext cx="47148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7169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14965" y="6555921"/>
            <a:ext cx="37155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kumimoji="0" sz="12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ko-KR" dirty="0" smtClean="0"/>
              <a:t>Distributed and Cloud Computing LAB</a:t>
            </a:r>
            <a:endParaRPr lang="en-US" altLang="ko-KR" dirty="0"/>
          </a:p>
        </p:txBody>
      </p:sp>
      <p:sp>
        <p:nvSpPr>
          <p:cNvPr id="16" name="Rectangle 3"/>
          <p:cNvSpPr>
            <a:spLocks noChangeArrowheads="1"/>
          </p:cNvSpPr>
          <p:nvPr userDrawn="1"/>
        </p:nvSpPr>
        <p:spPr bwMode="auto">
          <a:xfrm>
            <a:off x="228600" y="914400"/>
            <a:ext cx="8705850" cy="152399"/>
          </a:xfrm>
          <a:prstGeom prst="rect">
            <a:avLst/>
          </a:prstGeom>
          <a:solidFill>
            <a:srgbClr val="9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3630" y="6539044"/>
            <a:ext cx="1810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HY울릉도B" pitchFamily="18" charset="-127"/>
                <a:cs typeface="Times New Roman" panose="02020603050405020304" pitchFamily="18" charset="0"/>
              </a:rPr>
              <a:t>KOREA UNIV.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HY울릉도B" pitchFamily="18" charset="-127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8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6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5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26525" y="4046433"/>
            <a:ext cx="3017475" cy="885816"/>
          </a:xfrm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ko-KR" altLang="en-US" sz="1600" dirty="0" err="1" smtClean="0"/>
              <a:t>클라우드</a:t>
            </a:r>
            <a:r>
              <a:rPr lang="ko-KR" altLang="en-US" sz="1600" dirty="0" smtClean="0"/>
              <a:t> 컴퓨팅 실습</a:t>
            </a:r>
            <a:endParaRPr lang="en-US" altLang="ko-KR" sz="1600" dirty="0" smtClean="0"/>
          </a:p>
          <a:p>
            <a:pPr algn="r">
              <a:lnSpc>
                <a:spcPct val="150000"/>
              </a:lnSpc>
            </a:pP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2018.05.04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DNCLAB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779525" y="6299543"/>
            <a:ext cx="2133600" cy="476250"/>
          </a:xfrm>
        </p:spPr>
        <p:txBody>
          <a:bodyPr/>
          <a:lstStyle/>
          <a:p>
            <a:pPr>
              <a:defRPr/>
            </a:pPr>
            <a:fld id="{379C4450-183E-465F-B150-A66F8CE8BB11}" type="slidenum">
              <a:rPr lang="ko-KR" altLang="en-US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918" y="2506570"/>
            <a:ext cx="8820150" cy="1470025"/>
          </a:xfrm>
        </p:spPr>
        <p:txBody>
          <a:bodyPr/>
          <a:lstStyle/>
          <a:p>
            <a:pPr algn="ctr"/>
            <a:r>
              <a:rPr lang="en-US" altLang="ko-KR" sz="2400" b="1" dirty="0" smtClean="0">
                <a:effectLst/>
              </a:rPr>
              <a:t>Cloud Computing :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8272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XEN – Credit Scheduler, weight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347" y="1181874"/>
            <a:ext cx="892233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Again,</a:t>
            </a:r>
            <a:endParaRPr lang="en-US" altLang="ko-KR" sz="1400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7" y="1712788"/>
            <a:ext cx="5343042" cy="7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XEN – Credit Scheduler, cap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34" y="749517"/>
            <a:ext cx="89223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6334" y="2845872"/>
            <a:ext cx="9036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2" y="1686400"/>
            <a:ext cx="3847546" cy="6313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1154" y="1168427"/>
            <a:ext cx="892233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[command]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77" y="4327593"/>
            <a:ext cx="7844325" cy="125318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61154" y="2320861"/>
            <a:ext cx="9117106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On pvm1, pvm2, pvm3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en-US" altLang="ko-KR" sz="14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sysbench</a:t>
            </a:r>
            <a:r>
              <a:rPr lang="en-US" altLang="ko-KR" sz="14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--test=</a:t>
            </a:r>
            <a:r>
              <a:rPr lang="en-US" altLang="ko-KR" sz="14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en-US" altLang="ko-KR" sz="14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--</a:t>
            </a:r>
            <a:r>
              <a:rPr lang="en-US" altLang="ko-KR" sz="1400" b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-threads=2 </a:t>
            </a:r>
            <a:r>
              <a:rPr lang="en-US" altLang="ko-KR" sz="14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--</a:t>
            </a:r>
            <a:r>
              <a:rPr lang="en-US" altLang="ko-KR" sz="14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en-US" altLang="ko-KR" sz="14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-max-prime=40000 run</a:t>
            </a:r>
            <a:endParaRPr lang="en-US" altLang="ko-KR" sz="14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612" y="3817761"/>
            <a:ext cx="892233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[result]</a:t>
            </a:r>
          </a:p>
        </p:txBody>
      </p:sp>
    </p:spTree>
    <p:extLst>
      <p:ext uri="{BB962C8B-B14F-4D97-AF65-F5344CB8AC3E}">
        <p14:creationId xmlns:p14="http://schemas.microsoft.com/office/powerpoint/2010/main" val="105947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XEN – Credit Scheduler, weight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154" y="1168427"/>
            <a:ext cx="89223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Again,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b="1" i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74" y="1692649"/>
            <a:ext cx="4570225" cy="75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7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XEN – Credit Scheduler, </a:t>
            </a:r>
            <a:r>
              <a:rPr lang="en-US" altLang="ko-KR" sz="2000" b="1" kern="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timeslice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154" y="1168427"/>
            <a:ext cx="89223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On Dom-0</a:t>
            </a:r>
            <a:endParaRPr lang="en-US" altLang="ko-KR" sz="1400" b="1" i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#xl </a:t>
            </a:r>
            <a:r>
              <a:rPr lang="en-US" altLang="ko-KR" sz="1400" b="1" i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sched</a:t>
            </a:r>
            <a:r>
              <a:rPr lang="en-US" altLang="ko-KR" sz="1400" b="1" i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-credit –s –t 1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b="1" i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And then, change the VM scheduler’s time-slices.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On Dom-0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#xl </a:t>
            </a:r>
            <a:r>
              <a:rPr lang="en-US" altLang="ko-KR" sz="1400" b="1" i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sched</a:t>
            </a:r>
            <a:r>
              <a:rPr lang="en-US" altLang="ko-KR" sz="1400" b="1" i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-credit –s –t </a:t>
            </a:r>
            <a:r>
              <a:rPr lang="en-US" altLang="ko-KR" sz="1400" b="1" i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en-US" altLang="ko-KR" sz="1400" b="1" i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808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XEN </a:t>
            </a:r>
            <a:r>
              <a:rPr lang="en-US" altLang="ko-KR" sz="2000" b="1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– Scheduler change</a:t>
            </a:r>
            <a:endParaRPr lang="ko-KR" altLang="en-US" sz="2000" b="1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32562" y="2037868"/>
            <a:ext cx="92565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### BEGIN /</a:t>
            </a:r>
            <a:r>
              <a:rPr lang="en-US" altLang="ko-KR" sz="10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grub.d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/20_linux_xen ###</a:t>
            </a:r>
          </a:p>
          <a:p>
            <a:pPr algn="just"/>
            <a:r>
              <a:rPr lang="en-US" altLang="ko-KR" sz="10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menuentry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'Ubuntu GNU/Linux, with </a:t>
            </a:r>
            <a:r>
              <a:rPr lang="en-US" altLang="ko-KR" sz="10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Xen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hypervisor' --class </a:t>
            </a:r>
            <a:r>
              <a:rPr lang="en-US" altLang="ko-KR" sz="10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ubuntu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--class gnu-</a:t>
            </a:r>
            <a:r>
              <a:rPr lang="en-US" altLang="ko-KR" sz="10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linux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--class gnu --class </a:t>
            </a:r>
            <a:r>
              <a:rPr lang="en-US" altLang="ko-KR" sz="10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--class </a:t>
            </a:r>
            <a:r>
              <a:rPr lang="en-US" altLang="ko-KR" sz="10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xen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$</a:t>
            </a:r>
            <a:r>
              <a:rPr lang="en-US" altLang="ko-KR" sz="10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menuentry_id_option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'xen-gnulinux-simple-2dcbcf05-9a5e-4e73-bc4b-199b524cac7d' {</a:t>
            </a:r>
          </a:p>
          <a:p>
            <a:pPr algn="just"/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insmod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part_msdos</a:t>
            </a:r>
            <a:endParaRPr lang="en-US" altLang="ko-KR" sz="10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insmod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ext2</a:t>
            </a:r>
          </a:p>
          <a:p>
            <a:pPr algn="just"/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set root='hd0,msdos1'</a:t>
            </a:r>
          </a:p>
          <a:p>
            <a:pPr algn="just"/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if [ </a:t>
            </a:r>
            <a:r>
              <a:rPr lang="en-US" altLang="ko-KR" sz="10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x$feature_platform_search_hint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0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xy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]; then</a:t>
            </a:r>
          </a:p>
          <a:p>
            <a:pPr algn="just"/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search --no-floppy --fs-</a:t>
            </a:r>
            <a:r>
              <a:rPr lang="en-US" altLang="ko-KR" sz="10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uuid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--set=root --hint-bios=hd0,msdos1 --hint-</a:t>
            </a:r>
            <a:r>
              <a:rPr lang="en-US" altLang="ko-KR" sz="10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efi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=hd0,msdos1 --hint-</a:t>
            </a:r>
            <a:r>
              <a:rPr lang="en-US" altLang="ko-KR" sz="10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baremetal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=ahci0,msdos1  2dcbcf05-9a5e-4e73-bc4b-199b524cac7d</a:t>
            </a:r>
          </a:p>
          <a:p>
            <a:pPr algn="just"/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else</a:t>
            </a:r>
          </a:p>
          <a:p>
            <a:pPr algn="just"/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search --no-floppy --fs-</a:t>
            </a:r>
            <a:r>
              <a:rPr lang="en-US" altLang="ko-KR" sz="10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uuid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--set=root 2dcbcf05-9a5e-4e73-bc4b-199b524cac7d</a:t>
            </a:r>
          </a:p>
          <a:p>
            <a:pPr algn="just"/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fi</a:t>
            </a:r>
          </a:p>
          <a:p>
            <a:pPr algn="just"/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echo    'Loading </a:t>
            </a:r>
            <a:r>
              <a:rPr lang="en-US" altLang="ko-KR" sz="10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Xen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4.6-amd64 ...'</a:t>
            </a:r>
          </a:p>
          <a:p>
            <a:pPr algn="just"/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if [ "$</a:t>
            </a:r>
            <a:r>
              <a:rPr lang="en-US" altLang="ko-KR" sz="10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grub_platform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 = "pc" -o "$</a:t>
            </a:r>
            <a:r>
              <a:rPr lang="en-US" altLang="ko-KR" sz="10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grub_platform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 = "" ]; then</a:t>
            </a:r>
          </a:p>
          <a:p>
            <a:pPr algn="just"/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0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xen_rm_opts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just"/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else</a:t>
            </a:r>
          </a:p>
          <a:p>
            <a:pPr algn="just"/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0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xen_rm_opts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="no-real-mode </a:t>
            </a:r>
            <a:r>
              <a:rPr lang="en-US" altLang="ko-KR" sz="10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edd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=off"</a:t>
            </a:r>
          </a:p>
          <a:p>
            <a:pPr algn="just"/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fi</a:t>
            </a:r>
          </a:p>
          <a:p>
            <a:pPr algn="just"/>
            <a:r>
              <a:rPr lang="en-US" altLang="ko-KR" sz="10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00" b="1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multiboot</a:t>
            </a:r>
            <a:r>
              <a:rPr lang="en-US" altLang="ko-KR" sz="10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/boot/xen-4.6-amd64.gz placeholder </a:t>
            </a:r>
            <a:r>
              <a:rPr lang="en-US" altLang="ko-KR" sz="1000" b="1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sched</a:t>
            </a:r>
            <a:r>
              <a:rPr lang="en-US" altLang="ko-KR" sz="10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=credit2   ###${</a:t>
            </a:r>
            <a:r>
              <a:rPr lang="en-US" altLang="ko-KR" sz="1000" b="1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xen_rm_opts</a:t>
            </a:r>
            <a:r>
              <a:rPr lang="en-US" altLang="ko-KR" sz="1000" b="1" dirty="0" smtClean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000" b="1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echo    'Loading Linux 4.15.0-29-generic ...'</a:t>
            </a:r>
          </a:p>
          <a:p>
            <a:pPr algn="just"/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module    /boot/vmlinuz-4.15.0-29-generic placeholder root=UUID=2dcbcf05-9a5e-4e73-bc4b-199b524cac7d </a:t>
            </a:r>
            <a:r>
              <a:rPr lang="en-US" altLang="ko-KR" sz="10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dom0_max_vcpus=4</a:t>
            </a:r>
          </a:p>
          <a:p>
            <a:pPr algn="just"/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echo    'Loading initial </a:t>
            </a:r>
            <a:r>
              <a:rPr lang="en-US" altLang="ko-KR" sz="10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ramdisk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...'</a:t>
            </a:r>
          </a:p>
          <a:p>
            <a:pPr algn="just"/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module    --</a:t>
            </a:r>
            <a:r>
              <a:rPr lang="en-US" altLang="ko-KR" sz="10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nounzip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/boot/initrd.img-4.15.0-29-generic</a:t>
            </a:r>
          </a:p>
          <a:p>
            <a:pPr algn="just"/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endParaRPr lang="ko-KR" altLang="en-US" sz="10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151" y="1305910"/>
            <a:ext cx="2138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On /boot/grub/</a:t>
            </a:r>
            <a:r>
              <a:rPr lang="en-US" altLang="ko-KR" sz="1400" dirty="0" err="1" smtClean="0"/>
              <a:t>grub.cfg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1957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35" y="1475597"/>
            <a:ext cx="7771686" cy="3298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835" y="1104205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x</a:t>
            </a:r>
            <a:r>
              <a:rPr lang="en-US" altLang="ko-KR" sz="1400" dirty="0" smtClean="0"/>
              <a:t>l info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209878" y="5565866"/>
            <a:ext cx="8229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multiboot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/boot/xen-4.6-amd64.gz placeholder </a:t>
            </a:r>
            <a:r>
              <a:rPr lang="en-US" altLang="ko-KR" b="1" dirty="0" smtClean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${</a:t>
            </a:r>
            <a:r>
              <a:rPr lang="en-US" altLang="ko-KR" b="1" dirty="0" err="1" smtClean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xen_rm_opts</a:t>
            </a:r>
            <a:r>
              <a:rPr lang="en-US" altLang="ko-KR" b="1" dirty="0" smtClean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b="1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958" y="5318601"/>
            <a:ext cx="2327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Back to credit scheduler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045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Distributed and Cloud Computing LAB</a:t>
            </a:r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91227" y="3477086"/>
            <a:ext cx="3704845" cy="618465"/>
          </a:xfrm>
          <a:prstGeom prst="roundRect">
            <a:avLst/>
          </a:prstGeom>
          <a:solidFill>
            <a:srgbClr val="E8E8E8"/>
          </a:solidFill>
          <a:ln w="25400">
            <a:solidFill>
              <a:schemeClr val="accent3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2</a:t>
            </a:r>
            <a:r>
              <a:rPr lang="ko-KR" altLang="en-US" sz="1400" b="1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일차</a:t>
            </a:r>
            <a:r>
              <a:rPr lang="en-US" altLang="ko-KR" sz="1400" b="1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Xentool</a:t>
            </a:r>
            <a:r>
              <a:rPr lang="en-US" altLang="ko-KR" sz="1400" b="1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endParaRPr lang="ko-KR" altLang="en-US" sz="1400" b="1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691229" y="4371918"/>
            <a:ext cx="3704845" cy="618465"/>
          </a:xfrm>
          <a:prstGeom prst="roundRect">
            <a:avLst/>
          </a:prstGeom>
          <a:solidFill>
            <a:srgbClr val="7030A0"/>
          </a:solidFill>
          <a:ln w="25400">
            <a:solidFill>
              <a:schemeClr val="accent3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3</a:t>
            </a:r>
            <a:r>
              <a:rPr lang="ko-KR" altLang="en-US" sz="1400" b="1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일차</a:t>
            </a:r>
            <a:r>
              <a:rPr lang="en-US" altLang="ko-KR" sz="1400" b="1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credit scheduler</a:t>
            </a:r>
            <a:endParaRPr lang="ko-KR" altLang="ko-KR" sz="1400" b="1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22010" y="254052"/>
            <a:ext cx="2499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effectLst/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en-US" altLang="ko-KR" sz="2400" b="1" dirty="0">
                <a:effectLst/>
                <a:latin typeface="Times New Roman" pitchFamily="18" charset="0"/>
                <a:cs typeface="Times New Roman" pitchFamily="18" charset="0"/>
              </a:rPr>
              <a:t>of Contents</a:t>
            </a:r>
            <a:endParaRPr lang="ko-KR" altLang="en-US" sz="24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691227" y="2563356"/>
            <a:ext cx="3704845" cy="618465"/>
          </a:xfrm>
          <a:prstGeom prst="roundRect">
            <a:avLst/>
          </a:prstGeom>
          <a:gradFill>
            <a:gsLst>
              <a:gs pos="0">
                <a:schemeClr val="bg1">
                  <a:alpha val="50000"/>
                </a:schemeClr>
              </a:gs>
              <a:gs pos="50000">
                <a:schemeClr val="bg1">
                  <a:lumMod val="85000"/>
                  <a:alpha val="70000"/>
                </a:schemeClr>
              </a:gs>
            </a:gsLst>
            <a:lin ang="5400000" scaled="0"/>
          </a:gradFill>
          <a:ln w="25400">
            <a:solidFill>
              <a:schemeClr val="accent3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1</a:t>
            </a:r>
            <a:r>
              <a:rPr lang="ko-KR" altLang="en-US" sz="1400" b="1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일차</a:t>
            </a:r>
            <a:r>
              <a:rPr lang="en-US" altLang="ko-KR" sz="1400" b="1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Introduction </a:t>
            </a:r>
            <a:endParaRPr lang="ko-KR" altLang="en-US" sz="1400" b="1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9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27934" y="2544337"/>
            <a:ext cx="8922333" cy="141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6600" b="1" dirty="0" smtClean="0">
                <a:effectLst/>
                <a:latin typeface="맑은 고딕"/>
                <a:ea typeface="맑은 고딕"/>
              </a:rPr>
              <a:t>CREDIT SCHEDULER</a:t>
            </a:r>
            <a:endParaRPr kumimoji="0" lang="en-US" altLang="ko-KR" sz="6600" i="1" dirty="0">
              <a:effectLst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5825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61154" y="1168427"/>
            <a:ext cx="8922333" cy="729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altLang="ko-KR" sz="1600" b="1" dirty="0" smtClean="0">
                <a:effectLst/>
                <a:latin typeface="맑은 고딕"/>
                <a:ea typeface="맑은 고딕"/>
              </a:rPr>
              <a:t>Proportional fair share, based on Round-Robin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altLang="ko-KR" sz="1600" b="1" dirty="0" smtClean="0">
                <a:effectLst/>
                <a:latin typeface="맑은 고딕"/>
                <a:ea typeface="맑은 고딕"/>
              </a:rPr>
              <a:t>Credits are assigned to each domain(according to weight)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altLang="ko-KR" sz="1600" b="1" dirty="0" smtClean="0">
                <a:effectLst/>
                <a:latin typeface="맑은 고딕"/>
                <a:ea typeface="맑은 고딕"/>
              </a:rPr>
              <a:t>Weight : proportion of CPU allocated , cap : max limit on CPU time.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altLang="ko-KR" sz="1600" b="1" dirty="0" smtClean="0">
                <a:effectLst/>
                <a:latin typeface="맑은 고딕"/>
                <a:ea typeface="맑은 고딕"/>
              </a:rPr>
              <a:t>Credit scheduler’s basic algorithm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kumimoji="0" lang="en-US" altLang="ko-KR" sz="1600" b="1" dirty="0" smtClean="0">
                <a:effectLst/>
                <a:latin typeface="맑은 고딕"/>
                <a:ea typeface="맑은 고딕"/>
              </a:rPr>
              <a:t>Per 30ms, Credit is assigned to VM according to the weight(high weight, more credit)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kumimoji="0" lang="en-US" altLang="ko-KR" sz="1600" b="1" dirty="0" smtClean="0">
                <a:effectLst/>
                <a:latin typeface="맑은 고딕"/>
                <a:ea typeface="맑은 고딕"/>
              </a:rPr>
              <a:t>When VCPU running, credit is decremented up to execution time(per 10ms)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kumimoji="0" lang="en-US" altLang="ko-KR" sz="1600" b="1" dirty="0" smtClean="0">
                <a:effectLst/>
                <a:latin typeface="맑은 고딕"/>
                <a:ea typeface="맑은 고딕"/>
              </a:rPr>
              <a:t>Each PCPUs have a one run-queue.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effectLst/>
                <a:latin typeface="맑은 고딕"/>
                <a:ea typeface="맑은 고딕"/>
              </a:rPr>
              <a:t>*run-queue is arranged with priority.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sz="1600" b="1" dirty="0" smtClean="0">
                <a:effectLst/>
                <a:latin typeface="맑은 고딕"/>
                <a:ea typeface="맑은 고딕"/>
              </a:rPr>
              <a:t>OVER : run out of credit(lowest). 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sz="1600" b="1" dirty="0" smtClean="0">
                <a:effectLst/>
                <a:latin typeface="맑은 고딕"/>
                <a:ea typeface="맑은 고딕"/>
              </a:rPr>
              <a:t>UNDER : have a bit of credit(middle).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sz="1600" b="1" dirty="0" smtClean="0">
                <a:effectLst/>
                <a:latin typeface="맑은 고딕"/>
                <a:ea typeface="맑은 고딕"/>
              </a:rPr>
              <a:t>BOOST : when get a event(highest).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effectLst/>
                <a:latin typeface="맑은 고딕"/>
                <a:ea typeface="맑은 고딕"/>
              </a:rPr>
              <a:t>4</a:t>
            </a:r>
            <a:r>
              <a:rPr kumimoji="0" lang="en-US" altLang="ko-KR" sz="1600" b="1" dirty="0" smtClean="0">
                <a:effectLst/>
                <a:latin typeface="맑은 고딕"/>
                <a:ea typeface="맑은 고딕"/>
              </a:rPr>
              <a:t>. When there is a no more UNDER-VCPU in run-queue, PCPU find VCPU in another VCPU. When It find, bring it present run-queue and execute(Load balancing).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kumimoji="0" lang="en-US" altLang="ko-KR" sz="1600" b="1" dirty="0" smtClean="0">
              <a:effectLst/>
              <a:latin typeface="맑은 고딕"/>
              <a:ea typeface="맑은 고딕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kumimoji="0" lang="en-US" altLang="ko-KR" sz="1600" b="1" dirty="0" smtClean="0">
              <a:effectLst/>
              <a:latin typeface="맑은 고딕"/>
              <a:ea typeface="맑은 고딕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altLang="ko-KR" sz="1600" b="1" dirty="0">
              <a:effectLst/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dirty="0" smtClean="0">
              <a:effectLst/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dirty="0">
              <a:effectLst/>
              <a:latin typeface="맑은 고딕"/>
              <a:ea typeface="맑은 고딕"/>
            </a:endParaRPr>
          </a:p>
          <a:p>
            <a:pPr marL="285750" indent="-28575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kumimoji="0" lang="ko-KR" altLang="en-US" sz="1600" b="1" dirty="0">
              <a:solidFill>
                <a:srgbClr val="1F497D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XEN – Credit Scheduler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81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61154" y="1168427"/>
            <a:ext cx="892233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effectLst/>
                <a:latin typeface="맑은 고딕"/>
                <a:ea typeface="맑은 고딕"/>
              </a:rPr>
              <a:t>5</a:t>
            </a:r>
            <a:r>
              <a:rPr kumimoji="0" lang="en-US" altLang="ko-KR" sz="1600" b="1" dirty="0" smtClean="0">
                <a:effectLst/>
                <a:latin typeface="맑은 고딕"/>
                <a:ea typeface="맑은 고딕"/>
              </a:rPr>
              <a:t>. When VCPU is blocked or yields the execution turn to wait for exterior event, it get rid of it self in the run queue.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kumimoji="0" lang="en-US" altLang="ko-KR" sz="1600" b="1" dirty="0" smtClean="0">
              <a:effectLst/>
              <a:latin typeface="맑은 고딕"/>
              <a:ea typeface="맑은 고딕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kumimoji="0" lang="en-US" altLang="ko-KR" sz="1600" b="1" dirty="0" smtClean="0">
              <a:effectLst/>
              <a:latin typeface="맑은 고딕"/>
              <a:ea typeface="맑은 고딕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altLang="ko-KR" sz="1600" b="1" dirty="0">
              <a:effectLst/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dirty="0" smtClean="0">
              <a:effectLst/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dirty="0">
              <a:effectLst/>
              <a:latin typeface="맑은 고딕"/>
              <a:ea typeface="맑은 고딕"/>
            </a:endParaRPr>
          </a:p>
          <a:p>
            <a:pPr marL="285750" indent="-28575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kumimoji="0" lang="ko-KR" altLang="en-US" sz="1600" b="1" dirty="0">
              <a:solidFill>
                <a:srgbClr val="1F497D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XEN – Credit Scheduler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988" y="4108547"/>
            <a:ext cx="8871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present PCPU0 execute the VCPU6.</a:t>
            </a:r>
            <a:r>
              <a:rPr lang="ko-KR" altLang="en-US" sz="14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When VCPU spends all of time-slice, it stops the execution and inserted after the same priority VCPU. When VCPU has a exterior event, It is inserted at the front.</a:t>
            </a:r>
            <a:endParaRPr lang="en-US" altLang="ko-KR" sz="14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OVER VCPU is not scheduled until UNDER VCPU is exhausted.</a:t>
            </a:r>
            <a:endParaRPr lang="en-US" altLang="ko-KR" sz="14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033047" y="3506210"/>
            <a:ext cx="260393" cy="102945"/>
          </a:xfrm>
          <a:prstGeom prst="rect">
            <a:avLst/>
          </a:prstGeom>
          <a:solidFill>
            <a:srgbClr val="F6D6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event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557" y="1924525"/>
            <a:ext cx="6415565" cy="218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XEN – credit scheduler xl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154" y="1168427"/>
            <a:ext cx="892233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en-US" altLang="ko-KR" sz="1400" b="1" i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sched</a:t>
            </a:r>
            <a:r>
              <a:rPr lang="en-US" altLang="ko-KR" sz="1400" b="1" i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-credit &lt;option</a:t>
            </a:r>
            <a:r>
              <a:rPr lang="en-US" altLang="ko-KR" sz="1400" b="1" i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400" b="1" i="1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-d domain, --domain=DOMAIN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-w weight, --weight = WEIGHT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-c cap, --cap=CAP // 100  is 1cpu, 50 is half </a:t>
            </a:r>
            <a:r>
              <a:rPr lang="en-US" altLang="ko-KR" sz="1400" b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(slow down the </a:t>
            </a:r>
            <a:r>
              <a:rPr lang="en-US" altLang="ko-KR" sz="1400" b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clockspeed</a:t>
            </a: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-t TSLICE, --</a:t>
            </a:r>
            <a:r>
              <a:rPr lang="en-US" altLang="ko-KR" sz="1400" b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tslice_ms</a:t>
            </a: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=TSLICE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-r RLIMIT, --</a:t>
            </a:r>
            <a:r>
              <a:rPr lang="en-US" altLang="ko-KR" sz="1400" b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ratelimit_us</a:t>
            </a: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=RLIMIT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b="1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EX)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#Xl </a:t>
            </a:r>
            <a:r>
              <a:rPr lang="en-US" altLang="ko-KR" sz="1400" b="1" i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sched</a:t>
            </a:r>
            <a:r>
              <a:rPr lang="en-US" altLang="ko-KR" sz="1400" b="1" i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-credit &lt;-option&gt; </a:t>
            </a:r>
            <a:r>
              <a:rPr lang="en-US" altLang="ko-KR" sz="1400" b="1" i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400" b="1" i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nothing&gt;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#xl </a:t>
            </a:r>
            <a:r>
              <a:rPr lang="en-US" altLang="ko-KR" sz="1400" b="1" i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sched</a:t>
            </a:r>
            <a:r>
              <a:rPr lang="en-US" altLang="ko-KR" sz="1400" b="1" i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-credit </a:t>
            </a:r>
            <a:r>
              <a:rPr lang="en-US" altLang="ko-KR" sz="1400" b="1" i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400" b="1" i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-d&gt; </a:t>
            </a:r>
            <a:r>
              <a:rPr lang="en-US" altLang="ko-KR" sz="1400" b="1" i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400" b="1" i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domain</a:t>
            </a:r>
            <a:r>
              <a:rPr lang="en-US" altLang="ko-KR" sz="1400" b="1" i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400" b="1" i="1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#xl </a:t>
            </a:r>
            <a:r>
              <a:rPr lang="en-US" altLang="ko-KR" sz="1400" b="1" i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sched</a:t>
            </a:r>
            <a:r>
              <a:rPr lang="en-US" altLang="ko-KR" sz="1400" b="1" i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-credit &lt;-w&gt; &lt;weight size&gt; &lt;-d&gt; &lt;domain</a:t>
            </a:r>
            <a:r>
              <a:rPr lang="en-US" altLang="ko-KR" sz="1400" b="1" i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400" b="1" i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#xl </a:t>
            </a:r>
            <a:r>
              <a:rPr lang="en-US" altLang="ko-KR" sz="1400" b="1" i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sched</a:t>
            </a:r>
            <a:r>
              <a:rPr lang="en-US" altLang="ko-KR" sz="1400" b="1" i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-credit </a:t>
            </a:r>
            <a:r>
              <a:rPr lang="en-US" altLang="ko-KR" sz="1400" b="1" i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&lt;-c&gt; &lt;cap size&gt; &lt;-d&gt; </a:t>
            </a:r>
            <a:r>
              <a:rPr lang="en-US" altLang="ko-KR" sz="1400" b="1" i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400" b="1" i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domain</a:t>
            </a:r>
            <a:r>
              <a:rPr lang="en-US" altLang="ko-KR" sz="1400" b="1" i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400" b="1" i="1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44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393210"/>
            <a:ext cx="8922333" cy="141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6600" b="1" dirty="0" smtClean="0">
                <a:effectLst/>
                <a:latin typeface="맑은 고딕"/>
                <a:ea typeface="맑은 고딕"/>
              </a:rPr>
              <a:t>Project</a:t>
            </a:r>
            <a:endParaRPr kumimoji="0" lang="en-US" altLang="ko-KR" sz="6600" i="1" dirty="0">
              <a:effectLst/>
              <a:latin typeface="맑은 고딕"/>
              <a:ea typeface="맑은 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34" y="1537290"/>
            <a:ext cx="8468863" cy="3865037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XEN – setting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37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XEN – Credit Scheduler information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154" y="1168427"/>
            <a:ext cx="892233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[command]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58" y="1678526"/>
            <a:ext cx="43434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1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XEN – Credit Scheduler, weight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154" y="1168427"/>
            <a:ext cx="892233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[command]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54" y="1592636"/>
            <a:ext cx="5026053" cy="67991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6160" y="2231642"/>
            <a:ext cx="8969188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On pvm1, 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pvm2, pvm3</a:t>
            </a:r>
            <a:endParaRPr lang="en-US" altLang="ko-KR" sz="12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en-US" altLang="ko-KR" sz="12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sysbench</a:t>
            </a:r>
            <a:r>
              <a:rPr lang="en-US" altLang="ko-KR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--test=</a:t>
            </a:r>
            <a:r>
              <a:rPr lang="en-US" altLang="ko-KR" sz="12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en-US" altLang="ko-KR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--</a:t>
            </a:r>
            <a:r>
              <a:rPr lang="en-US" altLang="ko-KR" sz="12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en-US" altLang="ko-KR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-threads=4 --</a:t>
            </a:r>
            <a:r>
              <a:rPr lang="en-US" altLang="ko-KR" sz="12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en-US" altLang="ko-KR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-max-prime=40000 run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54" y="4393362"/>
            <a:ext cx="4391025" cy="10477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54" y="5516225"/>
            <a:ext cx="4419600" cy="9048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154" y="3315002"/>
            <a:ext cx="4343400" cy="9048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9347" y="2825865"/>
            <a:ext cx="892233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[result]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2179" y="3489275"/>
            <a:ext cx="892233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pvm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600" b="1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80754" y="4661714"/>
            <a:ext cx="892233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pvm2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20513" y="5752908"/>
            <a:ext cx="892233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pvm3</a:t>
            </a:r>
          </a:p>
        </p:txBody>
      </p:sp>
    </p:spTree>
    <p:extLst>
      <p:ext uri="{BB962C8B-B14F-4D97-AF65-F5344CB8AC3E}">
        <p14:creationId xmlns:p14="http://schemas.microsoft.com/office/powerpoint/2010/main" val="160110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 뉴딜_1">
  <a:themeElements>
    <a:clrScheme name="네트워크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네트워크">
      <a:majorFont>
        <a:latin typeface="HY헤드라인M"/>
        <a:ea typeface="HY헤드라인M"/>
        <a:cs typeface=""/>
      </a:majorFont>
      <a:minorFont>
        <a:latin typeface="Arial"/>
        <a:ea typeface="휴먼엑스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7B6A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7B6A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네트워크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트워크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트워크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트워크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트워크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트워크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네트워크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네트워크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네트워크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네트워크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네트워크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네트워크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 뉴딜_1</Template>
  <TotalTime>78199</TotalTime>
  <Words>764</Words>
  <Application>Microsoft Office PowerPoint</Application>
  <PresentationFormat>화면 슬라이드 쇼(4:3)</PresentationFormat>
  <Paragraphs>148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HY울릉도B</vt:lpstr>
      <vt:lpstr>HY헤드라인M</vt:lpstr>
      <vt:lpstr>굴림</vt:lpstr>
      <vt:lpstr>맑은 고딕</vt:lpstr>
      <vt:lpstr>휴먼둥근헤드라인</vt:lpstr>
      <vt:lpstr>Arial</vt:lpstr>
      <vt:lpstr>Franklin Gothic Heavy</vt:lpstr>
      <vt:lpstr>Tahoma</vt:lpstr>
      <vt:lpstr>Times New Roman</vt:lpstr>
      <vt:lpstr>Wingdings</vt:lpstr>
      <vt:lpstr>SW 뉴딜_1</vt:lpstr>
      <vt:lpstr>Cloud Computing : Virtualization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유‧무선 그리드 SW 기반 MDS 및 OCT 가속화 기술 개발</dc:title>
  <dc:creator>Heonchang Yu</dc:creator>
  <cp:lastModifiedBy>Lee jaehak</cp:lastModifiedBy>
  <cp:revision>3382</cp:revision>
  <cp:lastPrinted>2017-11-27T08:30:16Z</cp:lastPrinted>
  <dcterms:created xsi:type="dcterms:W3CDTF">2009-06-18T08:34:17Z</dcterms:created>
  <dcterms:modified xsi:type="dcterms:W3CDTF">2018-10-21T22:57:18Z</dcterms:modified>
</cp:coreProperties>
</file>