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60" r:id="rId4"/>
    <p:sldId id="266" r:id="rId5"/>
    <p:sldId id="261" r:id="rId6"/>
    <p:sldId id="269" r:id="rId7"/>
    <p:sldId id="279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6D6B07-78FC-434C-8F84-0563A08AA861}">
  <a:tblStyle styleId="{3D6D6B07-78FC-434C-8F84-0563A08AA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 snapToObjects="1">
      <p:cViewPr varScale="1">
        <p:scale>
          <a:sx n="156" d="100"/>
          <a:sy n="156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9baafe93df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9baafe93df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baafe93df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baafe93df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aafe93df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9baafe93df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None/>
              <a:defRPr sz="1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1741950" y="2846700"/>
            <a:ext cx="12579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1741950" y="1650025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5633751" y="36353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256958" y="2440056"/>
            <a:ext cx="21573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3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"/>
              <a:buNone/>
              <a:defRPr sz="48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5616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872450" y="3090475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32352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3462900" y="2036750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5908800" y="2804713"/>
            <a:ext cx="26736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6136500" y="3090475"/>
            <a:ext cx="2218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00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●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Char char="○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"/>
              <a:buChar char="■"/>
              <a:defRPr sz="120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6" r:id="rId4"/>
    <p:sldLayoutId id="2147483657" r:id="rId5"/>
    <p:sldLayoutId id="2147483658" r:id="rId6"/>
    <p:sldLayoutId id="2147483659" r:id="rId7"/>
    <p:sldLayoutId id="2147483666" r:id="rId8"/>
    <p:sldLayoutId id="2147483674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Fake News Identification</a:t>
            </a:r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 for the Data Analysis Bootcamp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CONTEXT</a:t>
            </a:r>
            <a:endParaRPr dirty="0"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1"/>
          </p:nvPr>
        </p:nvSpPr>
        <p:spPr>
          <a:xfrm>
            <a:off x="690446" y="613462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define fake news for this project</a:t>
            </a:r>
            <a:endParaRPr dirty="0"/>
          </a:p>
        </p:txBody>
      </p:sp>
      <p:sp>
        <p:nvSpPr>
          <p:cNvPr id="169" name="Google Shape;169;p35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2118448" y="57099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" name="Google Shape;170;p35">
            <a:hlinkClick r:id="rId4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2105406" y="1542355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2" name="Google Shape;172;p35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22008" y="313888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3" name="Google Shape;173;p35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5922008" y="4158581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75" name="Google Shape;175;p35"/>
          <p:cNvSpPr txBox="1">
            <a:spLocks noGrp="1"/>
          </p:cNvSpPr>
          <p:nvPr>
            <p:ph type="subTitle" idx="13"/>
          </p:nvPr>
        </p:nvSpPr>
        <p:spPr>
          <a:xfrm>
            <a:off x="690446" y="1579661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the approach to build the model look</a:t>
            </a:r>
            <a:endParaRPr dirty="0"/>
          </a:p>
        </p:txBody>
      </p:sp>
      <p:sp>
        <p:nvSpPr>
          <p:cNvPr id="180" name="Google Shape;180;p3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9"/>
          </p:nvPr>
        </p:nvSpPr>
        <p:spPr>
          <a:xfrm>
            <a:off x="6811557" y="3210901"/>
            <a:ext cx="1736447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well does the model predict fake news?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82" name="Google Shape;182;p3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SNEAK PEEK</a:t>
            </a:r>
            <a:endParaRPr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subTitle" idx="21"/>
          </p:nvPr>
        </p:nvSpPr>
        <p:spPr>
          <a:xfrm>
            <a:off x="6811558" y="422315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quick demo of the final project output</a:t>
            </a:r>
            <a:endParaRPr dirty="0"/>
          </a:p>
        </p:txBody>
      </p:sp>
      <p:cxnSp>
        <p:nvCxnSpPr>
          <p:cNvPr id="184" name="Google Shape;184;p35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35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61507" y="2314225"/>
            <a:ext cx="4302118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define fake news for this project as news from sources that are generally considered to be misleading.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classify news as Fake or Real based on their source</a:t>
            </a:r>
            <a:endParaRPr dirty="0"/>
          </a:p>
        </p:txBody>
      </p:sp>
      <p:sp>
        <p:nvSpPr>
          <p:cNvPr id="206" name="Google Shape;206;p3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/>
          </a:p>
        </p:txBody>
      </p:sp>
      <p:cxnSp>
        <p:nvCxnSpPr>
          <p:cNvPr id="207" name="Google Shape;207;p37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37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91138A-AAF4-6943-BF63-2B309ADC17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95651" y="4202436"/>
            <a:ext cx="1427415" cy="3957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F6F2FE-D9D2-3D4F-A40D-8B65B1782D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094659" y="4100941"/>
            <a:ext cx="685800" cy="50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9C20F7-461A-EB41-ADA9-527B56E3A4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11" y="4167801"/>
            <a:ext cx="1342056" cy="396359"/>
          </a:xfrm>
          <a:prstGeom prst="rect">
            <a:avLst/>
          </a:prstGeom>
        </p:spPr>
      </p:pic>
      <p:sp>
        <p:nvSpPr>
          <p:cNvPr id="10" name="Google Shape;205;p37">
            <a:extLst>
              <a:ext uri="{FF2B5EF4-FFF2-40B4-BE49-F238E27FC236}">
                <a16:creationId xmlns:a16="http://schemas.microsoft.com/office/drawing/2014/main" id="{A3ED0591-E374-794F-AF16-1F94B5D049EA}"/>
              </a:ext>
            </a:extLst>
          </p:cNvPr>
          <p:cNvSpPr txBox="1">
            <a:spLocks/>
          </p:cNvSpPr>
          <p:nvPr/>
        </p:nvSpPr>
        <p:spPr>
          <a:xfrm>
            <a:off x="136141" y="3672574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Real news sources (non-exhaustive)</a:t>
            </a:r>
          </a:p>
        </p:txBody>
      </p:sp>
      <p:sp>
        <p:nvSpPr>
          <p:cNvPr id="11" name="Google Shape;205;p37">
            <a:extLst>
              <a:ext uri="{FF2B5EF4-FFF2-40B4-BE49-F238E27FC236}">
                <a16:creationId xmlns:a16="http://schemas.microsoft.com/office/drawing/2014/main" id="{4AC230E2-87BA-B34A-BC34-917F84AAEADC}"/>
              </a:ext>
            </a:extLst>
          </p:cNvPr>
          <p:cNvSpPr txBox="1">
            <a:spLocks/>
          </p:cNvSpPr>
          <p:nvPr/>
        </p:nvSpPr>
        <p:spPr>
          <a:xfrm>
            <a:off x="4569600" y="1098789"/>
            <a:ext cx="4302118" cy="395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4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None/>
              <a:defRPr sz="12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dirty="0"/>
              <a:t>Fake news sources (non-exhaustive)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5A1C-C7BA-2E4D-9C20-DD064711AD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95143" y="683250"/>
            <a:ext cx="1744896" cy="324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6C57F-2690-AF4A-8CA4-6FD26507B3F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27098" y="247151"/>
            <a:ext cx="2595336" cy="27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C6643A-8F8E-4E4A-A915-84B58087CB2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09757" y="611728"/>
            <a:ext cx="1862743" cy="468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ctrTitle" idx="6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298" name="Google Shape;298;p43"/>
          <p:cNvSpPr txBox="1">
            <a:spLocks noGrp="1"/>
          </p:cNvSpPr>
          <p:nvPr>
            <p:ph type="ctrTitle" idx="4"/>
          </p:nvPr>
        </p:nvSpPr>
        <p:spPr>
          <a:xfrm>
            <a:off x="487917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Modelling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9" name="Google Shape;299;p43"/>
          <p:cNvSpPr txBox="1">
            <a:spLocks noGrp="1"/>
          </p:cNvSpPr>
          <p:nvPr>
            <p:ph type="subTitle" idx="1"/>
          </p:nvPr>
        </p:nvSpPr>
        <p:spPr>
          <a:xfrm>
            <a:off x="398922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Mixed use of API scraping and BeautifulSoup to complement available datasets.</a:t>
            </a:r>
            <a:endParaRPr lang="en-GB" dirty="0"/>
          </a:p>
        </p:txBody>
      </p:sp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>
            <a:off x="398922" y="2764452"/>
            <a:ext cx="2052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Data Scraping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5"/>
          </p:nvPr>
        </p:nvSpPr>
        <p:spPr>
          <a:xfrm>
            <a:off x="4720039" y="3191952"/>
            <a:ext cx="2052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Tfidf-Vectorizer to encode the clean news articles.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PassiveAggressiveClassifier to create the actual model.</a:t>
            </a:r>
            <a:endParaRPr dirty="0"/>
          </a:p>
        </p:txBody>
      </p:sp>
      <p:sp>
        <p:nvSpPr>
          <p:cNvPr id="302" name="Google Shape;302;p43"/>
          <p:cNvSpPr txBox="1">
            <a:spLocks noGrp="1"/>
          </p:cNvSpPr>
          <p:nvPr>
            <p:ph type="ctrTitle" idx="2"/>
          </p:nvPr>
        </p:nvSpPr>
        <p:spPr>
          <a:xfrm>
            <a:off x="2739823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Data Cleaning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7" name="Google Shape;299;p43">
            <a:extLst>
              <a:ext uri="{FF2B5EF4-FFF2-40B4-BE49-F238E27FC236}">
                <a16:creationId xmlns:a16="http://schemas.microsoft.com/office/drawing/2014/main" id="{B029D333-8B11-AA49-A79C-F49BDCAD4728}"/>
              </a:ext>
            </a:extLst>
          </p:cNvPr>
          <p:cNvSpPr txBox="1">
            <a:spLocks/>
          </p:cNvSpPr>
          <p:nvPr/>
        </p:nvSpPr>
        <p:spPr>
          <a:xfrm>
            <a:off x="2577103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Basic cleaning and labelling with pandas and regex.</a:t>
            </a:r>
          </a:p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Additional cleaning of stop words using NLTK.</a:t>
            </a:r>
            <a:endParaRPr lang="en-GB" dirty="0"/>
          </a:p>
        </p:txBody>
      </p:sp>
      <p:sp>
        <p:nvSpPr>
          <p:cNvPr id="48" name="Google Shape;298;p43">
            <a:extLst>
              <a:ext uri="{FF2B5EF4-FFF2-40B4-BE49-F238E27FC236}">
                <a16:creationId xmlns:a16="http://schemas.microsoft.com/office/drawing/2014/main" id="{E86DD464-2ED7-4D46-92EC-8410A6D747FD}"/>
              </a:ext>
            </a:extLst>
          </p:cNvPr>
          <p:cNvSpPr txBox="1">
            <a:spLocks/>
          </p:cNvSpPr>
          <p:nvPr/>
        </p:nvSpPr>
        <p:spPr>
          <a:xfrm>
            <a:off x="7083831" y="2764452"/>
            <a:ext cx="1726559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rgbClr val="434343"/>
              </a:buClr>
              <a:buSzPts val="1800"/>
              <a:buFont typeface="Exo 2"/>
              <a:buNone/>
              <a:defRPr sz="1800" b="1">
                <a:solidFill>
                  <a:schemeClr val="tx1"/>
                </a:solidFill>
                <a:latin typeface="Exo 2"/>
                <a:ea typeface="Exo 2"/>
                <a:cs typeface="Exo 2"/>
                <a:sym typeface="Exo 2"/>
              </a:defRPr>
            </a:lvl1pPr>
            <a:lvl2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2pPr>
            <a:lvl3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3pPr>
            <a:lvl4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4pPr>
            <a:lvl5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5pPr>
            <a:lvl6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6pPr>
            <a:lvl7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7pPr>
            <a:lvl8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8pPr>
            <a:lvl9pPr>
              <a:buSzPts val="1800"/>
              <a:buFont typeface="Exo 2"/>
              <a:buNone/>
              <a:defRPr sz="1800"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GB"/>
              <a:t>Visualisation</a:t>
            </a:r>
            <a:endParaRPr lang="en-GB" dirty="0"/>
          </a:p>
        </p:txBody>
      </p:sp>
      <p:sp>
        <p:nvSpPr>
          <p:cNvPr id="49" name="Google Shape;301;p43">
            <a:extLst>
              <a:ext uri="{FF2B5EF4-FFF2-40B4-BE49-F238E27FC236}">
                <a16:creationId xmlns:a16="http://schemas.microsoft.com/office/drawing/2014/main" id="{B9961912-D238-9048-A1D8-6D871D3B2870}"/>
              </a:ext>
            </a:extLst>
          </p:cNvPr>
          <p:cNvSpPr txBox="1">
            <a:spLocks/>
          </p:cNvSpPr>
          <p:nvPr/>
        </p:nvSpPr>
        <p:spPr>
          <a:xfrm>
            <a:off x="6921110" y="3191952"/>
            <a:ext cx="205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>
              <a:spcAft>
                <a:spcPts val="600"/>
              </a:spcAft>
            </a:pPr>
            <a:r>
              <a:rPr lang="en-GB" dirty="0">
                <a:solidFill>
                  <a:schemeClr val="dk1"/>
                </a:solidFill>
              </a:rPr>
              <a:t>Visualization of the prediction tool using the Streamlit library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60EBD-C1E0-DC4A-B855-3C4168C7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5838" y="1491174"/>
            <a:ext cx="1618414" cy="437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71705-F32D-4740-B432-6A5754CE83E4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85240" y="2066874"/>
            <a:ext cx="1179611" cy="62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6E849A-3B91-A042-B87D-9B57E057027D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891776" y="1481513"/>
            <a:ext cx="1422651" cy="43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3F9229-16BC-AC45-90FF-18C5B28FCA6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2663480" y="2125332"/>
            <a:ext cx="939622" cy="446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9BD2E-139F-F340-90C1-59CF23717D50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3762234" y="1984455"/>
            <a:ext cx="746173" cy="788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07AE5-2F61-FB44-8A4B-C6F7690BBF58}"/>
              </a:ext>
            </a:extLst>
          </p:cNvPr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4914414" y="1466394"/>
            <a:ext cx="1694222" cy="905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9D22C-38EB-C342-B44E-E00D3CA7C1EA}"/>
              </a:ext>
            </a:extLst>
          </p:cNvPr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079955" y="1454726"/>
            <a:ext cx="1811292" cy="905646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09B1AF1C-1AD4-0543-A6F7-1C6E1DF6849E}"/>
              </a:ext>
            </a:extLst>
          </p:cNvPr>
          <p:cNvSpPr/>
          <p:nvPr/>
        </p:nvSpPr>
        <p:spPr>
          <a:xfrm>
            <a:off x="24322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AF86414-522F-4943-9D1F-E64F74BEA012}"/>
              </a:ext>
            </a:extLst>
          </p:cNvPr>
          <p:cNvSpPr/>
          <p:nvPr/>
        </p:nvSpPr>
        <p:spPr>
          <a:xfrm>
            <a:off x="4643675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>
            <a:extLst>
              <a:ext uri="{FF2B5EF4-FFF2-40B4-BE49-F238E27FC236}">
                <a16:creationId xmlns:a16="http://schemas.microsoft.com/office/drawing/2014/main" id="{965BE790-4C9B-524A-A430-906EC58469B0}"/>
              </a:ext>
            </a:extLst>
          </p:cNvPr>
          <p:cNvSpPr/>
          <p:nvPr/>
        </p:nvSpPr>
        <p:spPr>
          <a:xfrm>
            <a:off x="6804342" y="1466394"/>
            <a:ext cx="112893" cy="284933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</a:t>
            </a:r>
            <a:endParaRPr dirty="0"/>
          </a:p>
        </p:txBody>
      </p:sp>
      <p:sp>
        <p:nvSpPr>
          <p:cNvPr id="214" name="Google Shape;214;p38"/>
          <p:cNvSpPr/>
          <p:nvPr/>
        </p:nvSpPr>
        <p:spPr>
          <a:xfrm>
            <a:off x="1660511" y="3673574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1797546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44,185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1710015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English articles from the University of Victoria, Canada* </a:t>
            </a:r>
          </a:p>
        </p:txBody>
      </p:sp>
      <p:sp>
        <p:nvSpPr>
          <p:cNvPr id="217" name="Google Shape;217;p38"/>
          <p:cNvSpPr/>
          <p:nvPr/>
        </p:nvSpPr>
        <p:spPr>
          <a:xfrm>
            <a:off x="6046449" y="3673575"/>
            <a:ext cx="1770845" cy="111707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8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8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3" name="Google Shape;223;p38"/>
          <p:cNvCxnSpPr/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p38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38"/>
          <p:cNvSpPr txBox="1"/>
          <p:nvPr/>
        </p:nvSpPr>
        <p:spPr>
          <a:xfrm>
            <a:off x="3856617" y="2581716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Final data set</a:t>
            </a:r>
          </a:p>
        </p:txBody>
      </p:sp>
      <p:sp>
        <p:nvSpPr>
          <p:cNvPr id="226" name="Google Shape;226;p38"/>
          <p:cNvSpPr txBox="1"/>
          <p:nvPr/>
        </p:nvSpPr>
        <p:spPr>
          <a:xfrm>
            <a:off x="3188396" y="2865748"/>
            <a:ext cx="2767200" cy="29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52,403 labelled articles 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n-GB" sz="1200" dirty="0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85770-E528-BB4F-8591-BEF3257D1D91}"/>
              </a:ext>
            </a:extLst>
          </p:cNvPr>
          <p:cNvSpPr txBox="1"/>
          <p:nvPr/>
        </p:nvSpPr>
        <p:spPr>
          <a:xfrm>
            <a:off x="122548" y="4875492"/>
            <a:ext cx="35477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*) </a:t>
            </a:r>
            <a:r>
              <a:rPr lang="en-GB" sz="800" dirty="0"/>
              <a:t>Ahmed H, Traore I, Saad S. (2018), Ahmed H, Traore I, Saad S. (2017)</a:t>
            </a:r>
            <a:endParaRPr lang="en-US" sz="800" dirty="0"/>
          </a:p>
        </p:txBody>
      </p:sp>
      <p:sp>
        <p:nvSpPr>
          <p:cNvPr id="19" name="Google Shape;215;p38">
            <a:extLst>
              <a:ext uri="{FF2B5EF4-FFF2-40B4-BE49-F238E27FC236}">
                <a16:creationId xmlns:a16="http://schemas.microsoft.com/office/drawing/2014/main" id="{15C7DA92-A5F3-904C-A4AC-1D137C1CA0F0}"/>
              </a:ext>
            </a:extLst>
          </p:cNvPr>
          <p:cNvSpPr txBox="1"/>
          <p:nvPr/>
        </p:nvSpPr>
        <p:spPr>
          <a:xfrm>
            <a:off x="6211750" y="364656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4,230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16;p38">
            <a:extLst>
              <a:ext uri="{FF2B5EF4-FFF2-40B4-BE49-F238E27FC236}">
                <a16:creationId xmlns:a16="http://schemas.microsoft.com/office/drawing/2014/main" id="{65B7CA16-FFA6-C846-80D1-3D96FAA996F3}"/>
              </a:ext>
            </a:extLst>
          </p:cNvPr>
          <p:cNvSpPr txBox="1"/>
          <p:nvPr/>
        </p:nvSpPr>
        <p:spPr>
          <a:xfrm>
            <a:off x="6124219" y="3928312"/>
            <a:ext cx="1605762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German articles scrapped from the web</a:t>
            </a:r>
          </a:p>
        </p:txBody>
      </p:sp>
      <p:sp>
        <p:nvSpPr>
          <p:cNvPr id="22" name="Google Shape;214;p38">
            <a:extLst>
              <a:ext uri="{FF2B5EF4-FFF2-40B4-BE49-F238E27FC236}">
                <a16:creationId xmlns:a16="http://schemas.microsoft.com/office/drawing/2014/main" id="{A64E62FB-C3A3-4442-8B9E-E4A3752192DB}"/>
              </a:ext>
            </a:extLst>
          </p:cNvPr>
          <p:cNvSpPr/>
          <p:nvPr/>
        </p:nvSpPr>
        <p:spPr>
          <a:xfrm>
            <a:off x="3704827" y="953425"/>
            <a:ext cx="1770845" cy="1117075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5;p38">
            <a:extLst>
              <a:ext uri="{FF2B5EF4-FFF2-40B4-BE49-F238E27FC236}">
                <a16:creationId xmlns:a16="http://schemas.microsoft.com/office/drawing/2014/main" id="{5D09A06B-CCEA-9E43-B325-8077FDA039BD}"/>
              </a:ext>
            </a:extLst>
          </p:cNvPr>
          <p:cNvSpPr txBox="1"/>
          <p:nvPr/>
        </p:nvSpPr>
        <p:spPr>
          <a:xfrm>
            <a:off x="3856650" y="94346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Exo 2"/>
                <a:ea typeface="Exo 2"/>
                <a:cs typeface="Exo 2"/>
                <a:sym typeface="Exo 2"/>
              </a:rPr>
              <a:t>3,988</a:t>
            </a:r>
            <a:endParaRPr b="1" dirty="0">
              <a:solidFill>
                <a:srgbClr val="FFFFFF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" name="Google Shape;216;p38">
            <a:extLst>
              <a:ext uri="{FF2B5EF4-FFF2-40B4-BE49-F238E27FC236}">
                <a16:creationId xmlns:a16="http://schemas.microsoft.com/office/drawing/2014/main" id="{E446D770-1ECD-5F44-9F44-620928437243}"/>
              </a:ext>
            </a:extLst>
          </p:cNvPr>
          <p:cNvSpPr txBox="1"/>
          <p:nvPr/>
        </p:nvSpPr>
        <p:spPr>
          <a:xfrm>
            <a:off x="3736972" y="1149545"/>
            <a:ext cx="1706553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Articles in an independent data set compiled from Kaggle &amp; additionally scraped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/>
          <p:nvPr/>
        </p:nvSpPr>
        <p:spPr>
          <a:xfrm rot="-5400000" flipH="1">
            <a:off x="5710883" y="729677"/>
            <a:ext cx="1352950" cy="26289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 rot="10800000">
            <a:off x="6682358" y="2168975"/>
            <a:ext cx="2589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6"/>
          <p:cNvSpPr/>
          <p:nvPr/>
        </p:nvSpPr>
        <p:spPr>
          <a:xfrm rot="5400000">
            <a:off x="2071075" y="728627"/>
            <a:ext cx="1352950" cy="2631000"/>
          </a:xfrm>
          <a:prstGeom prst="snip1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 rot="10800000">
            <a:off x="-21400" y="2148175"/>
            <a:ext cx="24411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4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1741950" y="1503068"/>
            <a:ext cx="1760808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</a:rPr>
              <a:t>99.26%</a:t>
            </a:r>
            <a:endParaRPr sz="30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D92D6D-132E-DA44-9E05-EA07774605F6}"/>
              </a:ext>
            </a:extLst>
          </p:cNvPr>
          <p:cNvSpPr>
            <a:spLocks noGrp="1"/>
          </p:cNvSpPr>
          <p:nvPr>
            <p:ph type="ctrTitle" idx="2"/>
          </p:nvPr>
        </p:nvSpPr>
        <p:spPr>
          <a:xfrm>
            <a:off x="1713259" y="2195651"/>
            <a:ext cx="2066479" cy="427500"/>
          </a:xfrm>
        </p:spPr>
        <p:txBody>
          <a:bodyPr/>
          <a:lstStyle/>
          <a:p>
            <a:r>
              <a:rPr lang="en" dirty="0">
                <a:solidFill>
                  <a:schemeClr val="lt1"/>
                </a:solidFill>
              </a:rPr>
              <a:t>Accuracy for the initial testing data</a:t>
            </a:r>
            <a:endParaRPr lang="en-US" dirty="0"/>
          </a:p>
        </p:txBody>
      </p:sp>
      <p:sp>
        <p:nvSpPr>
          <p:cNvPr id="17" name="Google Shape;417;p46">
            <a:extLst>
              <a:ext uri="{FF2B5EF4-FFF2-40B4-BE49-F238E27FC236}">
                <a16:creationId xmlns:a16="http://schemas.microsoft.com/office/drawing/2014/main" id="{380D1273-8B88-6F4D-A5E7-6AE8E01E540A}"/>
              </a:ext>
            </a:extLst>
          </p:cNvPr>
          <p:cNvSpPr txBox="1">
            <a:spLocks/>
          </p:cNvSpPr>
          <p:nvPr/>
        </p:nvSpPr>
        <p:spPr>
          <a:xfrm>
            <a:off x="5645471" y="1503068"/>
            <a:ext cx="1760808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3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"/>
              <a:buNone/>
              <a:defRPr sz="11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r"/>
            <a:r>
              <a:rPr lang="en" sz="3000" b="1" dirty="0">
                <a:solidFill>
                  <a:schemeClr val="lt1"/>
                </a:solidFill>
              </a:rPr>
              <a:t>71.37%</a:t>
            </a:r>
            <a:endParaRPr lang="en" sz="3000" b="1" dirty="0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5731D9F-43AF-374E-BD8A-2576FF7C55CA}"/>
              </a:ext>
            </a:extLst>
          </p:cNvPr>
          <p:cNvSpPr txBox="1">
            <a:spLocks/>
          </p:cNvSpPr>
          <p:nvPr/>
        </p:nvSpPr>
        <p:spPr>
          <a:xfrm>
            <a:off x="5354118" y="2201305"/>
            <a:ext cx="2052161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Exo 2"/>
              <a:buNone/>
              <a:defRPr sz="1400" b="1" i="0" u="none" strike="noStrike" cap="non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xo 2"/>
              <a:buNone/>
              <a:defRPr sz="20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" dirty="0">
                <a:solidFill>
                  <a:schemeClr val="lt1"/>
                </a:solidFill>
              </a:rPr>
              <a:t>Accuracy for the independent data set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46CE1-A97E-4E40-86E1-498FF4F2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2907" y="2869236"/>
            <a:ext cx="2628899" cy="1933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DCFA09-D6F8-2240-81C0-2967E092E2A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1432050" y="2865522"/>
            <a:ext cx="2628899" cy="1958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"/>
          <p:cNvSpPr txBox="1">
            <a:spLocks noGrp="1"/>
          </p:cNvSpPr>
          <p:nvPr>
            <p:ph type="ctrTitle"/>
          </p:nvPr>
        </p:nvSpPr>
        <p:spPr>
          <a:xfrm flipH="1">
            <a:off x="1974150" y="1512061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br>
              <a:rPr lang="en" dirty="0"/>
            </a:br>
            <a:r>
              <a:rPr lang="en" dirty="0"/>
              <a:t>EVERYONE!</a:t>
            </a:r>
            <a:endParaRPr dirty="0"/>
          </a:p>
        </p:txBody>
      </p:sp>
      <p:cxnSp>
        <p:nvCxnSpPr>
          <p:cNvPr id="664" name="Google Shape;664;p56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56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245</Words>
  <Application>Microsoft Macintosh PowerPoint</Application>
  <PresentationFormat>On-screen Show (16:9)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Exo 2</vt:lpstr>
      <vt:lpstr>Fira Sans Extra Condensed</vt:lpstr>
      <vt:lpstr>Roboto Condensed</vt:lpstr>
      <vt:lpstr>Tech Newsletter XL by Slidesgo</vt:lpstr>
      <vt:lpstr>Fake News Identification</vt:lpstr>
      <vt:lpstr>TABLE OF CONTENTS</vt:lpstr>
      <vt:lpstr>Context</vt:lpstr>
      <vt:lpstr>Approach</vt:lpstr>
      <vt:lpstr>Data Structure</vt:lpstr>
      <vt:lpstr>Accuracy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Identification</dc:title>
  <cp:lastModifiedBy>Andre N</cp:lastModifiedBy>
  <cp:revision>23</cp:revision>
  <dcterms:modified xsi:type="dcterms:W3CDTF">2021-07-30T16:34:44Z</dcterms:modified>
</cp:coreProperties>
</file>