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0" r:id="rId4"/>
    <p:sldId id="266" r:id="rId5"/>
    <p:sldId id="261" r:id="rId6"/>
    <p:sldId id="269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D6B07-78FC-434C-8F84-0563A08AA861}">
  <a:tblStyle styleId="{3D6D6B07-78FC-434C-8F84-0563A08AA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6" r:id="rId8"/>
    <p:sldLayoutId id="2147483674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Fake</a:t>
            </a:r>
            <a:r>
              <a:rPr lang="de-DE" dirty="0"/>
              <a:t> News </a:t>
            </a:r>
            <a:r>
              <a:rPr lang="de-DE" dirty="0" err="1"/>
              <a:t>Identification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for the Data Analysis Bootcamp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define fake news for this project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approach to build the model look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fake </a:t>
            </a:r>
            <a:r>
              <a:rPr lang="de-DE" dirty="0" err="1"/>
              <a:t>news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demo of the final project output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61507" y="2314225"/>
            <a:ext cx="4302118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fake news for this project as news from sources that are generally considered to be misleading.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classify news as Fake or Real based on their source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91138A-AAF4-6943-BF63-2B309ADC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95651" y="4202436"/>
            <a:ext cx="1427415" cy="39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6F2FE-D9D2-3D4F-A40D-8B65B178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94659" y="4100941"/>
            <a:ext cx="685800" cy="50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C20F7-461A-EB41-ADA9-527B56E3A4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411" y="4167801"/>
            <a:ext cx="1342056" cy="396359"/>
          </a:xfrm>
          <a:prstGeom prst="rect">
            <a:avLst/>
          </a:prstGeom>
        </p:spPr>
      </p:pic>
      <p:sp>
        <p:nvSpPr>
          <p:cNvPr id="10" name="Google Shape;205;p37">
            <a:extLst>
              <a:ext uri="{FF2B5EF4-FFF2-40B4-BE49-F238E27FC236}">
                <a16:creationId xmlns:a16="http://schemas.microsoft.com/office/drawing/2014/main" id="{A3ED0591-E374-794F-AF16-1F94B5D049EA}"/>
              </a:ext>
            </a:extLst>
          </p:cNvPr>
          <p:cNvSpPr txBox="1">
            <a:spLocks/>
          </p:cNvSpPr>
          <p:nvPr/>
        </p:nvSpPr>
        <p:spPr>
          <a:xfrm>
            <a:off x="136141" y="3672574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Real news sources (non-exhaustive)</a:t>
            </a:r>
          </a:p>
        </p:txBody>
      </p:sp>
      <p:sp>
        <p:nvSpPr>
          <p:cNvPr id="11" name="Google Shape;205;p37">
            <a:extLst>
              <a:ext uri="{FF2B5EF4-FFF2-40B4-BE49-F238E27FC236}">
                <a16:creationId xmlns:a16="http://schemas.microsoft.com/office/drawing/2014/main" id="{4AC230E2-87BA-B34A-BC34-917F84AAEADC}"/>
              </a:ext>
            </a:extLst>
          </p:cNvPr>
          <p:cNvSpPr txBox="1">
            <a:spLocks/>
          </p:cNvSpPr>
          <p:nvPr/>
        </p:nvSpPr>
        <p:spPr>
          <a:xfrm>
            <a:off x="4569600" y="1098789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Fake news sources (non-exhaustive)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65A1C-C7BA-2E4D-9C20-DD064711AD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5143" y="683250"/>
            <a:ext cx="1744896" cy="324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6C57F-2690-AF4A-8CA4-6FD26507B3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27098" y="247151"/>
            <a:ext cx="2595336" cy="278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6643A-8F8E-4E4A-A915-84B58087CB2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9757" y="611728"/>
            <a:ext cx="1862743" cy="46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487917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398922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Mixed use of API scraping and BeautifulSoup to complement available datasets.</a:t>
            </a:r>
            <a:endParaRPr lang="en-GB" sz="1200"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398922" y="2764452"/>
            <a:ext cx="2052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Scraping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4720039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Exclusively used sklearn functionality.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Tfidf-Vectorizer to encode clean news articles.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PassiveAggressiveClassifier to create the actual model.</a:t>
            </a:r>
            <a:endParaRPr sz="12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2739823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Google Shape;299;p43">
            <a:extLst>
              <a:ext uri="{FF2B5EF4-FFF2-40B4-BE49-F238E27FC236}">
                <a16:creationId xmlns:a16="http://schemas.microsoft.com/office/drawing/2014/main" id="{B029D333-8B11-AA49-A79C-F49BDCAD4728}"/>
              </a:ext>
            </a:extLst>
          </p:cNvPr>
          <p:cNvSpPr txBox="1">
            <a:spLocks/>
          </p:cNvSpPr>
          <p:nvPr/>
        </p:nvSpPr>
        <p:spPr>
          <a:xfrm>
            <a:off x="2577103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Basic cleaning and labelling with pandas and regex.</a:t>
            </a:r>
          </a:p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Additional cleaning of stop words using NLTK.</a:t>
            </a:r>
            <a:endParaRPr lang="en-GB" sz="1200" dirty="0"/>
          </a:p>
        </p:txBody>
      </p:sp>
      <p:sp>
        <p:nvSpPr>
          <p:cNvPr id="48" name="Google Shape;298;p43">
            <a:extLst>
              <a:ext uri="{FF2B5EF4-FFF2-40B4-BE49-F238E27FC236}">
                <a16:creationId xmlns:a16="http://schemas.microsoft.com/office/drawing/2014/main" id="{E86DD464-2ED7-4D46-92EC-8410A6D747FD}"/>
              </a:ext>
            </a:extLst>
          </p:cNvPr>
          <p:cNvSpPr txBox="1">
            <a:spLocks/>
          </p:cNvSpPr>
          <p:nvPr/>
        </p:nvSpPr>
        <p:spPr>
          <a:xfrm>
            <a:off x="708383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434343"/>
              </a:buClr>
              <a:buSzPts val="1800"/>
              <a:buFont typeface="Exo 2"/>
              <a:buNone/>
              <a:defRPr sz="1800" b="1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defRPr>
            </a:lvl1pPr>
            <a:lvl2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2pPr>
            <a:lvl3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3pPr>
            <a:lvl4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4pPr>
            <a:lvl5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5pPr>
            <a:lvl6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6pPr>
            <a:lvl7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7pPr>
            <a:lvl8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8pPr>
            <a:lvl9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GB"/>
              <a:t>Visualisation</a:t>
            </a:r>
            <a:endParaRPr lang="en-GB" dirty="0"/>
          </a:p>
        </p:txBody>
      </p:sp>
      <p:sp>
        <p:nvSpPr>
          <p:cNvPr id="49" name="Google Shape;301;p43">
            <a:extLst>
              <a:ext uri="{FF2B5EF4-FFF2-40B4-BE49-F238E27FC236}">
                <a16:creationId xmlns:a16="http://schemas.microsoft.com/office/drawing/2014/main" id="{B9961912-D238-9048-A1D8-6D871D3B2870}"/>
              </a:ext>
            </a:extLst>
          </p:cNvPr>
          <p:cNvSpPr txBox="1">
            <a:spLocks/>
          </p:cNvSpPr>
          <p:nvPr/>
        </p:nvSpPr>
        <p:spPr>
          <a:xfrm>
            <a:off x="6921110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Visualization of the prediction tool using the Streamlit library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60EBD-C1E0-DC4A-B855-3C4168C7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5838" y="1491174"/>
            <a:ext cx="1618414" cy="43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71705-F32D-4740-B432-6A5754CE83E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85240" y="2066874"/>
            <a:ext cx="1179611" cy="62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849A-3B91-A042-B87D-9B57E057027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891776" y="1481513"/>
            <a:ext cx="1422651" cy="43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F9229-16BC-AC45-90FF-18C5B28FCA6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663480" y="2125332"/>
            <a:ext cx="939622" cy="44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BD2E-139F-F340-90C1-59CF23717D50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762234" y="1984455"/>
            <a:ext cx="746173" cy="78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07AE5-2F61-FB44-8A4B-C6F7690BBF5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914414" y="1466394"/>
            <a:ext cx="1694222" cy="9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9D22C-38EB-C342-B44E-E00D3CA7C1EA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7079955" y="1454726"/>
            <a:ext cx="1811292" cy="905646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09B1AF1C-1AD4-0543-A6F7-1C6E1DF6849E}"/>
              </a:ext>
            </a:extLst>
          </p:cNvPr>
          <p:cNvSpPr/>
          <p:nvPr/>
        </p:nvSpPr>
        <p:spPr>
          <a:xfrm>
            <a:off x="24322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AF86414-522F-4943-9D1F-E64F74BEA012}"/>
              </a:ext>
            </a:extLst>
          </p:cNvPr>
          <p:cNvSpPr/>
          <p:nvPr/>
        </p:nvSpPr>
        <p:spPr>
          <a:xfrm>
            <a:off x="46436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965BE790-4C9B-524A-A430-906EC58469B0}"/>
              </a:ext>
            </a:extLst>
          </p:cNvPr>
          <p:cNvSpPr/>
          <p:nvPr/>
        </p:nvSpPr>
        <p:spPr>
          <a:xfrm>
            <a:off x="6804342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1660511" y="3673574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797546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44,185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710015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English articles from the University of Victoria, Canada* </a:t>
            </a:r>
          </a:p>
        </p:txBody>
      </p:sp>
      <p:sp>
        <p:nvSpPr>
          <p:cNvPr id="217" name="Google Shape;217;p38"/>
          <p:cNvSpPr/>
          <p:nvPr/>
        </p:nvSpPr>
        <p:spPr>
          <a:xfrm>
            <a:off x="6046449" y="3673575"/>
            <a:ext cx="1770845" cy="111707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</a:t>
            </a:r>
            <a:r>
              <a:rPr lang="en" b="1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inal</a:t>
            </a:r>
            <a:r>
              <a:rPr lang="en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data set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88396" y="2865748"/>
            <a:ext cx="2767200" cy="29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52,403 labelled articles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85770-E528-BB4F-8591-BEF3257D1D91}"/>
              </a:ext>
            </a:extLst>
          </p:cNvPr>
          <p:cNvSpPr txBox="1"/>
          <p:nvPr/>
        </p:nvSpPr>
        <p:spPr>
          <a:xfrm>
            <a:off x="122548" y="4875492"/>
            <a:ext cx="3547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*) </a:t>
            </a:r>
            <a:r>
              <a:rPr lang="en-GB" sz="800" dirty="0"/>
              <a:t>Ahmed H, Traore I, Saad S. (2018), Ahmed H, Traore I, Saad S. (2017)</a:t>
            </a:r>
            <a:endParaRPr lang="en-US" sz="800" dirty="0"/>
          </a:p>
        </p:txBody>
      </p:sp>
      <p:sp>
        <p:nvSpPr>
          <p:cNvPr id="19" name="Google Shape;215;p38">
            <a:extLst>
              <a:ext uri="{FF2B5EF4-FFF2-40B4-BE49-F238E27FC236}">
                <a16:creationId xmlns:a16="http://schemas.microsoft.com/office/drawing/2014/main" id="{15C7DA92-A5F3-904C-A4AC-1D137C1CA0F0}"/>
              </a:ext>
            </a:extLst>
          </p:cNvPr>
          <p:cNvSpPr txBox="1"/>
          <p:nvPr/>
        </p:nvSpPr>
        <p:spPr>
          <a:xfrm>
            <a:off x="6211750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4,230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16;p38">
            <a:extLst>
              <a:ext uri="{FF2B5EF4-FFF2-40B4-BE49-F238E27FC236}">
                <a16:creationId xmlns:a16="http://schemas.microsoft.com/office/drawing/2014/main" id="{65B7CA16-FFA6-C846-80D1-3D96FAA996F3}"/>
              </a:ext>
            </a:extLst>
          </p:cNvPr>
          <p:cNvSpPr txBox="1"/>
          <p:nvPr/>
        </p:nvSpPr>
        <p:spPr>
          <a:xfrm>
            <a:off x="6124219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German articles scrapped from the web</a:t>
            </a:r>
          </a:p>
        </p:txBody>
      </p:sp>
      <p:sp>
        <p:nvSpPr>
          <p:cNvPr id="22" name="Google Shape;214;p38">
            <a:extLst>
              <a:ext uri="{FF2B5EF4-FFF2-40B4-BE49-F238E27FC236}">
                <a16:creationId xmlns:a16="http://schemas.microsoft.com/office/drawing/2014/main" id="{A64E62FB-C3A3-4442-8B9E-E4A3752192DB}"/>
              </a:ext>
            </a:extLst>
          </p:cNvPr>
          <p:cNvSpPr/>
          <p:nvPr/>
        </p:nvSpPr>
        <p:spPr>
          <a:xfrm>
            <a:off x="3704827" y="953425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5;p38">
            <a:extLst>
              <a:ext uri="{FF2B5EF4-FFF2-40B4-BE49-F238E27FC236}">
                <a16:creationId xmlns:a16="http://schemas.microsoft.com/office/drawing/2014/main" id="{5D09A06B-CCEA-9E43-B325-8077FDA039BD}"/>
              </a:ext>
            </a:extLst>
          </p:cNvPr>
          <p:cNvSpPr txBox="1"/>
          <p:nvPr/>
        </p:nvSpPr>
        <p:spPr>
          <a:xfrm>
            <a:off x="3856650" y="94346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3,988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" name="Google Shape;216;p38">
            <a:extLst>
              <a:ext uri="{FF2B5EF4-FFF2-40B4-BE49-F238E27FC236}">
                <a16:creationId xmlns:a16="http://schemas.microsoft.com/office/drawing/2014/main" id="{E446D770-1ECD-5F44-9F44-620928437243}"/>
              </a:ext>
            </a:extLst>
          </p:cNvPr>
          <p:cNvSpPr txBox="1"/>
          <p:nvPr/>
        </p:nvSpPr>
        <p:spPr>
          <a:xfrm>
            <a:off x="3736972" y="1149545"/>
            <a:ext cx="1706553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Articles in an independent data set compiled from Kaggle &amp; additionally scraped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710883" y="729677"/>
            <a:ext cx="135295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168975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2071075" y="728627"/>
            <a:ext cx="135295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503068"/>
            <a:ext cx="176080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99.26%</a:t>
            </a:r>
            <a:endParaRPr sz="3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92D6D-132E-DA44-9E05-EA07774605F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741950" y="2293099"/>
            <a:ext cx="2066479" cy="427500"/>
          </a:xfrm>
        </p:spPr>
        <p:txBody>
          <a:bodyPr/>
          <a:lstStyle/>
          <a:p>
            <a:r>
              <a:rPr lang="en" dirty="0">
                <a:solidFill>
                  <a:schemeClr val="lt1"/>
                </a:solidFill>
              </a:rPr>
              <a:t>Accuracy for the initial testing data</a:t>
            </a:r>
            <a:endParaRPr lang="en-US" dirty="0"/>
          </a:p>
        </p:txBody>
      </p:sp>
      <p:sp>
        <p:nvSpPr>
          <p:cNvPr id="17" name="Google Shape;417;p46">
            <a:extLst>
              <a:ext uri="{FF2B5EF4-FFF2-40B4-BE49-F238E27FC236}">
                <a16:creationId xmlns:a16="http://schemas.microsoft.com/office/drawing/2014/main" id="{380D1273-8B88-6F4D-A5E7-6AE8E01E540A}"/>
              </a:ext>
            </a:extLst>
          </p:cNvPr>
          <p:cNvSpPr txBox="1">
            <a:spLocks/>
          </p:cNvSpPr>
          <p:nvPr/>
        </p:nvSpPr>
        <p:spPr>
          <a:xfrm>
            <a:off x="5645471" y="1503068"/>
            <a:ext cx="1760808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3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r"/>
            <a:r>
              <a:rPr lang="en" sz="3000" b="1" dirty="0">
                <a:solidFill>
                  <a:schemeClr val="lt1"/>
                </a:solidFill>
              </a:rPr>
              <a:t>71.37%</a:t>
            </a:r>
            <a:endParaRPr lang="en" sz="3000" b="1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5731D9F-43AF-374E-BD8A-2576FF7C55CA}"/>
              </a:ext>
            </a:extLst>
          </p:cNvPr>
          <p:cNvSpPr txBox="1">
            <a:spLocks/>
          </p:cNvSpPr>
          <p:nvPr/>
        </p:nvSpPr>
        <p:spPr>
          <a:xfrm>
            <a:off x="5354118" y="2201305"/>
            <a:ext cx="20521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Accuracy for the independent data set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46CE1-A97E-4E40-86E1-498FF4F2451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907" y="2869236"/>
            <a:ext cx="2628899" cy="1933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DCFA09-D6F8-2240-81C0-2967E092E2A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432050" y="2865522"/>
            <a:ext cx="2628899" cy="1958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51206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dirty="0"/>
              <a:t>EVERYONE!</a:t>
            </a:r>
            <a:endParaRPr dirty="0"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249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Exo 2</vt:lpstr>
      <vt:lpstr>Fira Sans Extra Condensed</vt:lpstr>
      <vt:lpstr>Roboto Condensed</vt:lpstr>
      <vt:lpstr>Tech Newsletter XL by Slidesgo</vt:lpstr>
      <vt:lpstr>Fake News Identification</vt:lpstr>
      <vt:lpstr>TABLE OF CONTENTS</vt:lpstr>
      <vt:lpstr>Context</vt:lpstr>
      <vt:lpstr>Approach</vt:lpstr>
      <vt:lpstr>Data Structure</vt:lpstr>
      <vt:lpstr>Accuracy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</dc:title>
  <cp:lastModifiedBy>Andre N</cp:lastModifiedBy>
  <cp:revision>14</cp:revision>
  <dcterms:modified xsi:type="dcterms:W3CDTF">2021-07-30T05:24:33Z</dcterms:modified>
</cp:coreProperties>
</file>