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Unna" charset="1" panose="02040503070705020203"/>
      <p:regular r:id="rId19"/>
    </p:embeddedFont>
    <p:embeddedFont>
      <p:font typeface="Raleway" charset="1" panose="00000000000000000000"/>
      <p:regular r:id="rId20"/>
    </p:embeddedFont>
    <p:embeddedFont>
      <p:font typeface="Unna Bold" charset="1" panose="020407030707050202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notesSlides/notesSlide3.xml" Type="http://schemas.openxmlformats.org/officeDocument/2006/relationships/notesSlide"/><Relationship Id="rId23" Target="fonts/font23.fntdata" Type="http://schemas.openxmlformats.org/officeDocument/2006/relationships/font"/><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30"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5.jpeg" Type="http://schemas.openxmlformats.org/officeDocument/2006/relationships/image"/><Relationship Id="rId4" Target="../media/image2.jpeg" Type="http://schemas.openxmlformats.org/officeDocument/2006/relationships/image"/><Relationship Id="rId5"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jpeg" Type="http://schemas.openxmlformats.org/officeDocument/2006/relationships/image"/><Relationship Id="rId4" Target="../media/image2.jpe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6.jpeg" Type="http://schemas.openxmlformats.org/officeDocument/2006/relationships/image"/><Relationship Id="rId4" Target="../media/image2.jpe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jpe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jpeg" Type="http://schemas.openxmlformats.org/officeDocument/2006/relationships/image"/><Relationship Id="rId4"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0.jpeg" Type="http://schemas.openxmlformats.org/officeDocument/2006/relationships/image"/><Relationship Id="rId4" Target="../media/image2.jpe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jpeg" Type="http://schemas.openxmlformats.org/officeDocument/2006/relationships/image"/><Relationship Id="rId4" Target="../media/image2.jpeg" Type="http://schemas.openxmlformats.org/officeDocument/2006/relationships/image"/><Relationship Id="rId5"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2.jpeg" Type="http://schemas.openxmlformats.org/officeDocument/2006/relationships/image"/><Relationship Id="rId4" Target="../media/image2.jpeg" Type="http://schemas.openxmlformats.org/officeDocument/2006/relationships/image"/><Relationship Id="rId5"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4.jpeg" Type="http://schemas.openxmlformats.org/officeDocument/2006/relationships/image"/><Relationship Id="rId4" Target="../media/image2.jpeg" Type="http://schemas.openxmlformats.org/officeDocument/2006/relationships/image"/><Relationship Id="rId5"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4"/>
            <a:stretch>
              <a:fillRect l="0" t="0" r="0" b="0"/>
            </a:stretch>
          </a:blipFill>
        </p:spPr>
      </p:sp>
      <p:sp>
        <p:nvSpPr>
          <p:cNvPr name="Freeform 4" id="4"/>
          <p:cNvSpPr/>
          <p:nvPr/>
        </p:nvSpPr>
        <p:spPr>
          <a:xfrm flipH="false" flipV="false" rot="0">
            <a:off x="-73198" y="-73100"/>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5"/>
            <a:stretch>
              <a:fillRect l="0" t="0" r="0" b="0"/>
            </a:stretch>
          </a:blipFill>
        </p:spPr>
      </p:sp>
      <p:sp>
        <p:nvSpPr>
          <p:cNvPr name="AutoShape 5" id="5"/>
          <p:cNvSpPr/>
          <p:nvPr/>
        </p:nvSpPr>
        <p:spPr>
          <a:xfrm>
            <a:off x="4796474" y="6270904"/>
            <a:ext cx="8695050" cy="19050"/>
          </a:xfrm>
          <a:prstGeom prst="line">
            <a:avLst/>
          </a:prstGeom>
          <a:ln cap="rnd" w="9525">
            <a:solidFill>
              <a:srgbClr val="EAC488"/>
            </a:solidFill>
            <a:prstDash val="solid"/>
            <a:headEnd type="none" len="sm" w="sm"/>
            <a:tailEnd type="none" len="sm" w="sm"/>
          </a:ln>
        </p:spPr>
      </p:sp>
      <p:sp>
        <p:nvSpPr>
          <p:cNvPr name="TextBox 6" id="6"/>
          <p:cNvSpPr txBox="true"/>
          <p:nvPr/>
        </p:nvSpPr>
        <p:spPr>
          <a:xfrm rot="0">
            <a:off x="3760425" y="3241600"/>
            <a:ext cx="10767150" cy="2656817"/>
          </a:xfrm>
          <a:prstGeom prst="rect">
            <a:avLst/>
          </a:prstGeom>
        </p:spPr>
        <p:txBody>
          <a:bodyPr anchor="t" rtlCol="false" tIns="0" lIns="0" bIns="0" rIns="0">
            <a:spAutoFit/>
          </a:bodyPr>
          <a:lstStyle/>
          <a:p>
            <a:pPr algn="ctr">
              <a:lnSpc>
                <a:spcPts val="10175"/>
              </a:lnSpc>
            </a:pPr>
            <a:r>
              <a:rPr lang="en-US" sz="10599">
                <a:solidFill>
                  <a:srgbClr val="FFFFFF"/>
                </a:solidFill>
                <a:latin typeface="Unna"/>
                <a:ea typeface="Unna"/>
                <a:cs typeface="Unna"/>
                <a:sym typeface="Unna"/>
              </a:rPr>
              <a:t>MULTI -CLASS </a:t>
            </a:r>
          </a:p>
          <a:p>
            <a:pPr algn="ctr">
              <a:lnSpc>
                <a:spcPts val="10175"/>
              </a:lnSpc>
            </a:pPr>
            <a:r>
              <a:rPr lang="en-US" sz="10599">
                <a:solidFill>
                  <a:srgbClr val="FFFFFF"/>
                </a:solidFill>
                <a:latin typeface="Unna"/>
                <a:ea typeface="Unna"/>
                <a:cs typeface="Unna"/>
                <a:sym typeface="Unna"/>
              </a:rPr>
              <a:t>CLASIFICATIONS</a:t>
            </a:r>
          </a:p>
        </p:txBody>
      </p:sp>
      <p:sp>
        <p:nvSpPr>
          <p:cNvPr name="TextBox 7" id="7"/>
          <p:cNvSpPr txBox="true"/>
          <p:nvPr/>
        </p:nvSpPr>
        <p:spPr>
          <a:xfrm rot="0">
            <a:off x="4635825" y="6647141"/>
            <a:ext cx="9016350" cy="533421"/>
          </a:xfrm>
          <a:prstGeom prst="rect">
            <a:avLst/>
          </a:prstGeom>
        </p:spPr>
        <p:txBody>
          <a:bodyPr anchor="t" rtlCol="false" tIns="0" lIns="0" bIns="0" rIns="0">
            <a:spAutoFit/>
          </a:bodyPr>
          <a:lstStyle/>
          <a:p>
            <a:pPr algn="ctr">
              <a:lnSpc>
                <a:spcPts val="4079"/>
              </a:lnSpc>
            </a:pPr>
            <a:r>
              <a:rPr lang="en-US" sz="3400">
                <a:solidFill>
                  <a:srgbClr val="EAC488"/>
                </a:solidFill>
                <a:latin typeface="Raleway"/>
                <a:ea typeface="Raleway"/>
                <a:cs typeface="Raleway"/>
                <a:sym typeface="Raleway"/>
              </a:rPr>
              <a:t>Kecerdasan Artifisial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4"/>
            <a:stretch>
              <a:fillRect l="0" t="0" r="0" b="0"/>
            </a:stretch>
          </a:blipFill>
        </p:spPr>
      </p:sp>
      <p:sp>
        <p:nvSpPr>
          <p:cNvPr name="Freeform 4" id="4"/>
          <p:cNvSpPr/>
          <p:nvPr/>
        </p:nvSpPr>
        <p:spPr>
          <a:xfrm flipH="false" flipV="false" rot="0">
            <a:off x="-73198" y="-73100"/>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5"/>
            <a:stretch>
              <a:fillRect l="0" t="0" r="0" b="0"/>
            </a:stretch>
          </a:blipFill>
        </p:spPr>
      </p:sp>
      <p:sp>
        <p:nvSpPr>
          <p:cNvPr name="AutoShape 5" id="5"/>
          <p:cNvSpPr/>
          <p:nvPr/>
        </p:nvSpPr>
        <p:spPr>
          <a:xfrm rot="13265">
            <a:off x="6675657" y="3180652"/>
            <a:ext cx="4936687" cy="0"/>
          </a:xfrm>
          <a:prstGeom prst="line">
            <a:avLst/>
          </a:prstGeom>
          <a:ln cap="rnd" w="9525">
            <a:solidFill>
              <a:srgbClr val="EAC488"/>
            </a:solidFill>
            <a:prstDash val="solid"/>
            <a:headEnd type="none" len="sm" w="sm"/>
            <a:tailEnd type="none" len="sm" w="sm"/>
          </a:ln>
        </p:spPr>
      </p:sp>
      <p:sp>
        <p:nvSpPr>
          <p:cNvPr name="TextBox 6" id="6"/>
          <p:cNvSpPr txBox="true"/>
          <p:nvPr/>
        </p:nvSpPr>
        <p:spPr>
          <a:xfrm rot="0">
            <a:off x="5349825" y="3626475"/>
            <a:ext cx="7588350" cy="1222200"/>
          </a:xfrm>
          <a:prstGeom prst="rect">
            <a:avLst/>
          </a:prstGeom>
        </p:spPr>
        <p:txBody>
          <a:bodyPr anchor="t" rtlCol="false" tIns="0" lIns="0" bIns="0" rIns="0">
            <a:spAutoFit/>
          </a:bodyPr>
          <a:lstStyle/>
          <a:p>
            <a:pPr algn="ctr">
              <a:lnSpc>
                <a:spcPts val="14400"/>
              </a:lnSpc>
            </a:pPr>
            <a:r>
              <a:rPr lang="en-US" sz="12000">
                <a:solidFill>
                  <a:srgbClr val="FFFFFF"/>
                </a:solidFill>
                <a:latin typeface="Unna"/>
                <a:ea typeface="Unna"/>
                <a:cs typeface="Unna"/>
                <a:sym typeface="Unna"/>
              </a:rPr>
              <a:t>Thanks</a:t>
            </a:r>
            <a:r>
              <a:rPr lang="en-US" sz="12000">
                <a:solidFill>
                  <a:srgbClr val="EAC488"/>
                </a:solidFill>
                <a:latin typeface="Unna"/>
                <a:ea typeface="Unna"/>
                <a:cs typeface="Unna"/>
                <a:sym typeface="Unna"/>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4"/>
            <a:stretch>
              <a:fillRect l="0" t="0" r="0" b="0"/>
            </a:stretch>
          </a:blipFill>
        </p:spPr>
      </p:sp>
      <p:sp>
        <p:nvSpPr>
          <p:cNvPr name="Freeform 4" id="4"/>
          <p:cNvSpPr/>
          <p:nvPr/>
        </p:nvSpPr>
        <p:spPr>
          <a:xfrm flipH="false" flipV="false" rot="0">
            <a:off x="-73198" y="-73100"/>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5"/>
            <a:stretch>
              <a:fillRect l="0" t="0" r="0" b="0"/>
            </a:stretch>
          </a:blipFill>
        </p:spPr>
      </p:sp>
      <p:sp>
        <p:nvSpPr>
          <p:cNvPr name="AutoShape 5" id="5"/>
          <p:cNvSpPr/>
          <p:nvPr/>
        </p:nvSpPr>
        <p:spPr>
          <a:xfrm>
            <a:off x="1143181" y="3243226"/>
            <a:ext cx="5912850" cy="19050"/>
          </a:xfrm>
          <a:prstGeom prst="line">
            <a:avLst/>
          </a:prstGeom>
          <a:ln cap="rnd" w="9525">
            <a:solidFill>
              <a:srgbClr val="EAC488"/>
            </a:solidFill>
            <a:prstDash val="solid"/>
            <a:headEnd type="none" len="sm" w="sm"/>
            <a:tailEnd type="none" len="sm" w="sm"/>
          </a:ln>
        </p:spPr>
      </p:sp>
      <p:sp>
        <p:nvSpPr>
          <p:cNvPr name="TextBox 6" id="6"/>
          <p:cNvSpPr txBox="true"/>
          <p:nvPr/>
        </p:nvSpPr>
        <p:spPr>
          <a:xfrm rot="0">
            <a:off x="1143166" y="1019175"/>
            <a:ext cx="7626075" cy="1914525"/>
          </a:xfrm>
          <a:prstGeom prst="rect">
            <a:avLst/>
          </a:prstGeom>
        </p:spPr>
        <p:txBody>
          <a:bodyPr anchor="t" rtlCol="false" tIns="0" lIns="0" bIns="0" rIns="0">
            <a:spAutoFit/>
          </a:bodyPr>
          <a:lstStyle/>
          <a:p>
            <a:pPr algn="l">
              <a:lnSpc>
                <a:spcPts val="7560"/>
              </a:lnSpc>
            </a:pPr>
            <a:r>
              <a:rPr lang="en-US" sz="6300">
                <a:solidFill>
                  <a:srgbClr val="FFFFFF"/>
                </a:solidFill>
                <a:latin typeface="Unna"/>
                <a:ea typeface="Unna"/>
                <a:cs typeface="Unna"/>
                <a:sym typeface="Unna"/>
              </a:rPr>
              <a:t>Implementasi</a:t>
            </a:r>
          </a:p>
          <a:p>
            <a:pPr algn="l">
              <a:lnSpc>
                <a:spcPts val="7560"/>
              </a:lnSpc>
            </a:pPr>
            <a:r>
              <a:rPr lang="en-US" sz="6300">
                <a:solidFill>
                  <a:srgbClr val="EAC488"/>
                </a:solidFill>
                <a:latin typeface="Unna"/>
                <a:ea typeface="Unna"/>
                <a:cs typeface="Unna"/>
                <a:sym typeface="Unna"/>
              </a:rPr>
              <a:t>Jaringan Saraf Tiruan</a:t>
            </a:r>
          </a:p>
        </p:txBody>
      </p:sp>
      <p:sp>
        <p:nvSpPr>
          <p:cNvPr name="TextBox 7" id="7"/>
          <p:cNvSpPr txBox="true"/>
          <p:nvPr/>
        </p:nvSpPr>
        <p:spPr>
          <a:xfrm rot="0">
            <a:off x="1028700" y="3562313"/>
            <a:ext cx="15252150" cy="5248536"/>
          </a:xfrm>
          <a:prstGeom prst="rect">
            <a:avLst/>
          </a:prstGeom>
        </p:spPr>
        <p:txBody>
          <a:bodyPr anchor="t" rtlCol="false" tIns="0" lIns="0" bIns="0" rIns="0">
            <a:spAutoFit/>
          </a:bodyPr>
          <a:lstStyle/>
          <a:p>
            <a:pPr algn="l" marL="755644" indent="-377822" lvl="1">
              <a:lnSpc>
                <a:spcPts val="4199"/>
              </a:lnSpc>
              <a:buFont typeface="Arial"/>
              <a:buChar char="•"/>
            </a:pPr>
            <a:r>
              <a:rPr lang="en-US" sz="3499">
                <a:solidFill>
                  <a:srgbClr val="FFFFFF"/>
                </a:solidFill>
                <a:latin typeface="Unna"/>
                <a:ea typeface="Unna"/>
                <a:cs typeface="Unna"/>
                <a:sym typeface="Unna"/>
              </a:rPr>
              <a:t>Jenis Kasus</a:t>
            </a:r>
          </a:p>
          <a:p>
            <a:pPr algn="l" marL="755644" indent="-377822" lvl="1">
              <a:lnSpc>
                <a:spcPts val="4199"/>
              </a:lnSpc>
              <a:buFont typeface="Arial"/>
              <a:buChar char="•"/>
            </a:pPr>
            <a:r>
              <a:rPr lang="en-US" sz="3499">
                <a:solidFill>
                  <a:srgbClr val="FFFFFF"/>
                </a:solidFill>
                <a:latin typeface="Unna"/>
                <a:ea typeface="Unna"/>
                <a:cs typeface="Unna"/>
                <a:sym typeface="Unna"/>
              </a:rPr>
              <a:t>Dataset yang digunakan</a:t>
            </a:r>
          </a:p>
          <a:p>
            <a:pPr algn="l" marL="755644" indent="-377822" lvl="1">
              <a:lnSpc>
                <a:spcPts val="4199"/>
              </a:lnSpc>
              <a:buFont typeface="Arial"/>
              <a:buChar char="•"/>
            </a:pPr>
            <a:r>
              <a:rPr lang="en-US" sz="3499">
                <a:solidFill>
                  <a:srgbClr val="FFFFFF"/>
                </a:solidFill>
                <a:latin typeface="Unna"/>
                <a:ea typeface="Unna"/>
                <a:cs typeface="Unna"/>
                <a:sym typeface="Unna"/>
              </a:rPr>
              <a:t>Jumlah Fitur, Label</a:t>
            </a:r>
          </a:p>
          <a:p>
            <a:pPr algn="l" marL="755644" indent="-377822" lvl="1">
              <a:lnSpc>
                <a:spcPts val="4199"/>
              </a:lnSpc>
              <a:buFont typeface="Arial"/>
              <a:buChar char="•"/>
            </a:pPr>
            <a:r>
              <a:rPr lang="en-US" sz="3499">
                <a:solidFill>
                  <a:srgbClr val="FFFFFF"/>
                </a:solidFill>
                <a:latin typeface="Unna"/>
                <a:ea typeface="Unna"/>
                <a:cs typeface="Unna"/>
                <a:sym typeface="Unna"/>
              </a:rPr>
              <a:t>Jenis Jaringan Saraf Tiruan yang digunakan</a:t>
            </a:r>
          </a:p>
          <a:p>
            <a:pPr algn="l" marL="755644" indent="-377822" lvl="1">
              <a:lnSpc>
                <a:spcPts val="4199"/>
              </a:lnSpc>
              <a:buFont typeface="Arial"/>
              <a:buChar char="•"/>
            </a:pPr>
            <a:r>
              <a:rPr lang="en-US" sz="3499">
                <a:solidFill>
                  <a:srgbClr val="FFFFFF"/>
                </a:solidFill>
                <a:latin typeface="Unna"/>
                <a:ea typeface="Unna"/>
                <a:cs typeface="Unna"/>
                <a:sym typeface="Unna"/>
              </a:rPr>
              <a:t>Jenis Optimisasi</a:t>
            </a:r>
          </a:p>
          <a:p>
            <a:pPr algn="l" marL="755644" indent="-377822" lvl="1">
              <a:lnSpc>
                <a:spcPts val="4199"/>
              </a:lnSpc>
              <a:buFont typeface="Arial"/>
              <a:buChar char="•"/>
            </a:pPr>
            <a:r>
              <a:rPr lang="en-US" sz="3499">
                <a:solidFill>
                  <a:srgbClr val="FFFFFF"/>
                </a:solidFill>
                <a:latin typeface="Unna"/>
                <a:ea typeface="Unna"/>
                <a:cs typeface="Unna"/>
                <a:sym typeface="Unna"/>
              </a:rPr>
              <a:t>Jenis Fungsi Aktivasi yang digunan</a:t>
            </a:r>
          </a:p>
          <a:p>
            <a:pPr algn="l" marL="755644" indent="-377822" lvl="1">
              <a:lnSpc>
                <a:spcPts val="4199"/>
              </a:lnSpc>
              <a:buFont typeface="Arial"/>
              <a:buChar char="•"/>
            </a:pPr>
            <a:r>
              <a:rPr lang="en-US" sz="3499">
                <a:solidFill>
                  <a:srgbClr val="FFFFFF"/>
                </a:solidFill>
                <a:latin typeface="Unna"/>
                <a:ea typeface="Unna"/>
                <a:cs typeface="Unna"/>
                <a:sym typeface="Unna"/>
              </a:rPr>
              <a:t>Jumlah Hidden Layyer</a:t>
            </a:r>
          </a:p>
          <a:p>
            <a:pPr algn="l" marL="755644" indent="-377822" lvl="1">
              <a:lnSpc>
                <a:spcPts val="4199"/>
              </a:lnSpc>
              <a:buFont typeface="Arial"/>
              <a:buChar char="•"/>
            </a:pPr>
            <a:r>
              <a:rPr lang="en-US" sz="3499">
                <a:solidFill>
                  <a:srgbClr val="FFFFFF"/>
                </a:solidFill>
                <a:latin typeface="Unna"/>
                <a:ea typeface="Unna"/>
                <a:cs typeface="Unna"/>
                <a:sym typeface="Unna"/>
              </a:rPr>
              <a:t>Jumlah total Hidden Node</a:t>
            </a:r>
          </a:p>
          <a:p>
            <a:pPr algn="l" marL="755644" indent="-377822" lvl="1">
              <a:lnSpc>
                <a:spcPts val="4199"/>
              </a:lnSpc>
              <a:buFont typeface="Arial"/>
              <a:buChar char="•"/>
            </a:pPr>
            <a:r>
              <a:rPr lang="en-US" sz="3499">
                <a:solidFill>
                  <a:srgbClr val="FFFFFF"/>
                </a:solidFill>
                <a:latin typeface="Unna"/>
                <a:ea typeface="Unna"/>
                <a:cs typeface="Unna"/>
                <a:sym typeface="Unna"/>
              </a:rPr>
              <a:t>Jumlah Total Bobot (Weight)</a:t>
            </a:r>
          </a:p>
          <a:p>
            <a:pPr algn="l">
              <a:lnSpc>
                <a:spcPts val="41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4"/>
            <a:stretch>
              <a:fillRect l="0" t="0" r="0" b="0"/>
            </a:stretch>
          </a:blipFill>
        </p:spPr>
      </p:sp>
      <p:sp>
        <p:nvSpPr>
          <p:cNvPr name="Freeform 4" id="4"/>
          <p:cNvSpPr/>
          <p:nvPr/>
        </p:nvSpPr>
        <p:spPr>
          <a:xfrm flipH="false" flipV="false" rot="0">
            <a:off x="-73198" y="-73100"/>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5"/>
            <a:stretch>
              <a:fillRect l="0" t="0" r="0" b="0"/>
            </a:stretch>
          </a:blipFill>
        </p:spPr>
      </p:sp>
      <p:sp>
        <p:nvSpPr>
          <p:cNvPr name="AutoShape 5" id="5"/>
          <p:cNvSpPr/>
          <p:nvPr/>
        </p:nvSpPr>
        <p:spPr>
          <a:xfrm rot="7807">
            <a:off x="4949764" y="2117300"/>
            <a:ext cx="8388472" cy="0"/>
          </a:xfrm>
          <a:prstGeom prst="line">
            <a:avLst/>
          </a:prstGeom>
          <a:ln cap="rnd" w="9525">
            <a:solidFill>
              <a:srgbClr val="EAC488"/>
            </a:solidFill>
            <a:prstDash val="solid"/>
            <a:headEnd type="none" len="sm" w="sm"/>
            <a:tailEnd type="none" len="sm" w="sm"/>
          </a:ln>
        </p:spPr>
      </p:sp>
      <p:sp>
        <p:nvSpPr>
          <p:cNvPr name="TextBox 6" id="6"/>
          <p:cNvSpPr txBox="true"/>
          <p:nvPr/>
        </p:nvSpPr>
        <p:spPr>
          <a:xfrm rot="0">
            <a:off x="1517875" y="1047649"/>
            <a:ext cx="15252150" cy="1009676"/>
          </a:xfrm>
          <a:prstGeom prst="rect">
            <a:avLst/>
          </a:prstGeom>
        </p:spPr>
        <p:txBody>
          <a:bodyPr anchor="t" rtlCol="false" tIns="0" lIns="0" bIns="0" rIns="0">
            <a:spAutoFit/>
          </a:bodyPr>
          <a:lstStyle/>
          <a:p>
            <a:pPr algn="ctr">
              <a:lnSpc>
                <a:spcPts val="7920"/>
              </a:lnSpc>
            </a:pPr>
            <a:r>
              <a:rPr lang="en-US" b="true" sz="6600">
                <a:solidFill>
                  <a:srgbClr val="FFFFFF"/>
                </a:solidFill>
                <a:latin typeface="Unna Bold"/>
                <a:ea typeface="Unna Bold"/>
                <a:cs typeface="Unna Bold"/>
                <a:sym typeface="Unna Bold"/>
              </a:rPr>
              <a:t>JENIS </a:t>
            </a:r>
            <a:r>
              <a:rPr lang="en-US" b="true" sz="6600">
                <a:solidFill>
                  <a:srgbClr val="EAC488"/>
                </a:solidFill>
                <a:latin typeface="Unna Bold"/>
                <a:ea typeface="Unna Bold"/>
                <a:cs typeface="Unna Bold"/>
                <a:sym typeface="Unna Bold"/>
              </a:rPr>
              <a:t>KASUS</a:t>
            </a:r>
          </a:p>
        </p:txBody>
      </p:sp>
      <p:sp>
        <p:nvSpPr>
          <p:cNvPr name="TextBox 7" id="7"/>
          <p:cNvSpPr txBox="true"/>
          <p:nvPr/>
        </p:nvSpPr>
        <p:spPr>
          <a:xfrm rot="0">
            <a:off x="1517925" y="2700011"/>
            <a:ext cx="15252150" cy="6296338"/>
          </a:xfrm>
          <a:prstGeom prst="rect">
            <a:avLst/>
          </a:prstGeom>
        </p:spPr>
        <p:txBody>
          <a:bodyPr anchor="t" rtlCol="false" tIns="0" lIns="0" bIns="0" rIns="0">
            <a:spAutoFit/>
          </a:bodyPr>
          <a:lstStyle/>
          <a:p>
            <a:pPr algn="l">
              <a:lnSpc>
                <a:spcPts val="4199"/>
              </a:lnSpc>
            </a:pPr>
            <a:r>
              <a:rPr lang="en-US" sz="3499" b="true">
                <a:solidFill>
                  <a:srgbClr val="EAC488"/>
                </a:solidFill>
                <a:latin typeface="Unna Bold"/>
                <a:ea typeface="Unna Bold"/>
                <a:cs typeface="Unna Bold"/>
                <a:sym typeface="Unna Bold"/>
              </a:rPr>
              <a:t>Klasifikasi Multi-Kelas untuk Data Tabular</a:t>
            </a:r>
          </a:p>
          <a:p>
            <a:pPr algn="l">
              <a:lnSpc>
                <a:spcPts val="4199"/>
              </a:lnSpc>
            </a:pPr>
            <a:r>
              <a:rPr lang="en-US" sz="3499">
                <a:solidFill>
                  <a:srgbClr val="FFFFFF"/>
                </a:solidFill>
                <a:latin typeface="Unna"/>
                <a:ea typeface="Unna"/>
                <a:cs typeface="Unna"/>
                <a:sym typeface="Unna"/>
              </a:rPr>
              <a:t>Jenis kasus ini adalah klasifikasi multi-kelas yang bertujuan untuk memprediksi satu dari beberapa kategori berdasarkan fitur yang tersedia dalam dataset berbentuk tabular. Dalam kasus ini, kita menggunakan Iris Dataset, sebuah dataset klasik dalam dunia pembelajaran mesin, yang bertujuan untuk mengklasifikasikan spesies bunga iris menjadi tiga kategori berdasarkan empat atribut.</a:t>
            </a:r>
          </a:p>
          <a:p>
            <a:pPr algn="l">
              <a:lnSpc>
                <a:spcPts val="4199"/>
              </a:lnSpc>
            </a:pPr>
          </a:p>
          <a:p>
            <a:pPr algn="l">
              <a:lnSpc>
                <a:spcPts val="4199"/>
              </a:lnSpc>
            </a:pPr>
          </a:p>
          <a:p>
            <a:pPr algn="l">
              <a:lnSpc>
                <a:spcPts val="4199"/>
              </a:lnSpc>
            </a:pPr>
            <a:r>
              <a:rPr lang="en-US" sz="3499" b="true">
                <a:solidFill>
                  <a:srgbClr val="EAC488"/>
                </a:solidFill>
                <a:latin typeface="Unna Bold"/>
                <a:ea typeface="Unna Bold"/>
                <a:cs typeface="Unna Bold"/>
                <a:sym typeface="Unna Bold"/>
              </a:rPr>
              <a:t>JENIS DATA YANG DIGUNAKAN</a:t>
            </a:r>
          </a:p>
          <a:p>
            <a:pPr algn="l">
              <a:lnSpc>
                <a:spcPts val="4199"/>
              </a:lnSpc>
            </a:pPr>
            <a:r>
              <a:rPr lang="en-US" sz="3499">
                <a:solidFill>
                  <a:srgbClr val="FFFFFF"/>
                </a:solidFill>
                <a:latin typeface="Unna"/>
                <a:ea typeface="Unna"/>
                <a:cs typeface="Unna"/>
                <a:sym typeface="Unna"/>
              </a:rPr>
              <a:t>Dataset ini berasal dari UCI Machine Learning Repository dan sangat populer untuk tugas klasifikasi multi-kelas.</a:t>
            </a:r>
          </a:p>
          <a:p>
            <a:pPr algn="l">
              <a:lnSpc>
                <a:spcPts val="4199"/>
              </a:lnSpc>
            </a:pPr>
            <a:r>
              <a:rPr lang="en-US" sz="3499">
                <a:solidFill>
                  <a:srgbClr val="FFFFFF"/>
                </a:solidFill>
                <a:latin typeface="Unna"/>
                <a:ea typeface="Unna"/>
                <a:cs typeface="Unna"/>
                <a:sym typeface="Unna"/>
              </a:rPr>
              <a:t>Link: "https://raw.githubusercontent.com/mwaskom/seaborn-data/master/iris.csv"</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3"/>
            <a:stretch>
              <a:fillRect l="0" t="0" r="0" b="0"/>
            </a:stretch>
          </a:blipFill>
        </p:spPr>
      </p:sp>
      <p:sp>
        <p:nvSpPr>
          <p:cNvPr name="Freeform 3" id="3"/>
          <p:cNvSpPr/>
          <p:nvPr/>
        </p:nvSpPr>
        <p:spPr>
          <a:xfrm flipH="false" flipV="false" rot="0">
            <a:off x="-73198" y="-73100"/>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4"/>
            <a:stretch>
              <a:fillRect l="0" t="0" r="0" b="0"/>
            </a:stretch>
          </a:blipFill>
        </p:spPr>
      </p:sp>
      <p:sp>
        <p:nvSpPr>
          <p:cNvPr name="Freeform 4" id="4"/>
          <p:cNvSpPr/>
          <p:nvPr/>
        </p:nvSpPr>
        <p:spPr>
          <a:xfrm flipH="false" flipV="false" rot="0">
            <a:off x="659355" y="2184747"/>
            <a:ext cx="16599945" cy="7073553"/>
          </a:xfrm>
          <a:custGeom>
            <a:avLst/>
            <a:gdLst/>
            <a:ahLst/>
            <a:cxnLst/>
            <a:rect r="r" b="b" t="t" l="l"/>
            <a:pathLst>
              <a:path h="7073553" w="16599945">
                <a:moveTo>
                  <a:pt x="0" y="0"/>
                </a:moveTo>
                <a:lnTo>
                  <a:pt x="16599945" y="0"/>
                </a:lnTo>
                <a:lnTo>
                  <a:pt x="16599945" y="7073553"/>
                </a:lnTo>
                <a:lnTo>
                  <a:pt x="0" y="7073553"/>
                </a:lnTo>
                <a:lnTo>
                  <a:pt x="0" y="0"/>
                </a:lnTo>
                <a:close/>
              </a:path>
            </a:pathLst>
          </a:custGeom>
          <a:blipFill>
            <a:blip r:embed="rId3"/>
            <a:stretch>
              <a:fillRect l="0" t="-21226" r="0" b="-11457"/>
            </a:stretch>
          </a:blipFill>
        </p:spPr>
      </p:sp>
      <p:sp>
        <p:nvSpPr>
          <p:cNvPr name="TextBox 5" id="5"/>
          <p:cNvSpPr txBox="true"/>
          <p:nvPr/>
        </p:nvSpPr>
        <p:spPr>
          <a:xfrm rot="0">
            <a:off x="859156" y="2447852"/>
            <a:ext cx="16569685" cy="6810448"/>
          </a:xfrm>
          <a:prstGeom prst="rect">
            <a:avLst/>
          </a:prstGeom>
        </p:spPr>
        <p:txBody>
          <a:bodyPr anchor="t" rtlCol="false" tIns="0" lIns="0" bIns="0" rIns="0">
            <a:spAutoFit/>
          </a:bodyPr>
          <a:lstStyle/>
          <a:p>
            <a:pPr algn="l">
              <a:lnSpc>
                <a:spcPts val="3840"/>
              </a:lnSpc>
            </a:pPr>
            <a:r>
              <a:rPr lang="en-US" sz="3200">
                <a:solidFill>
                  <a:srgbClr val="FFFFFF"/>
                </a:solidFill>
                <a:latin typeface="Unna"/>
                <a:ea typeface="Unna"/>
                <a:cs typeface="Unna"/>
                <a:sym typeface="Unna"/>
              </a:rPr>
              <a:t>Dataset ini memiliki empat fitur numerik yang diukur dalam satuan sentimeter, yaitu:</a:t>
            </a:r>
          </a:p>
          <a:p>
            <a:pPr algn="l" marL="690881" indent="-345440" lvl="1">
              <a:lnSpc>
                <a:spcPts val="3840"/>
              </a:lnSpc>
              <a:buAutoNum type="arabicPeriod" startAt="1"/>
            </a:pPr>
            <a:r>
              <a:rPr lang="en-US" sz="3200">
                <a:solidFill>
                  <a:srgbClr val="FFFFFF"/>
                </a:solidFill>
                <a:latin typeface="Unna"/>
                <a:ea typeface="Unna"/>
                <a:cs typeface="Unna"/>
                <a:sym typeface="Unna"/>
              </a:rPr>
              <a:t>Panjang Sepal (sepal_length): Panjang kelopak bunga.</a:t>
            </a:r>
          </a:p>
          <a:p>
            <a:pPr algn="l" marL="690881" indent="-345440" lvl="1">
              <a:lnSpc>
                <a:spcPts val="3840"/>
              </a:lnSpc>
              <a:buAutoNum type="arabicPeriod" startAt="1"/>
            </a:pPr>
            <a:r>
              <a:rPr lang="en-US" sz="3200">
                <a:solidFill>
                  <a:srgbClr val="FFFFFF"/>
                </a:solidFill>
                <a:latin typeface="Unna"/>
                <a:ea typeface="Unna"/>
                <a:cs typeface="Unna"/>
                <a:sym typeface="Unna"/>
              </a:rPr>
              <a:t>Lebar Sepal (sepal_width): Lebar kelopak bunga.</a:t>
            </a:r>
          </a:p>
          <a:p>
            <a:pPr algn="l" marL="690881" indent="-345440" lvl="1">
              <a:lnSpc>
                <a:spcPts val="3840"/>
              </a:lnSpc>
              <a:buAutoNum type="arabicPeriod" startAt="1"/>
            </a:pPr>
            <a:r>
              <a:rPr lang="en-US" sz="3200">
                <a:solidFill>
                  <a:srgbClr val="FFFFFF"/>
                </a:solidFill>
                <a:latin typeface="Unna"/>
                <a:ea typeface="Unna"/>
                <a:cs typeface="Unna"/>
                <a:sym typeface="Unna"/>
              </a:rPr>
              <a:t>Panjang Petal (petal_length): Panjang mahkota bunga.</a:t>
            </a:r>
          </a:p>
          <a:p>
            <a:pPr algn="l" marL="690881" indent="-345440" lvl="1">
              <a:lnSpc>
                <a:spcPts val="3840"/>
              </a:lnSpc>
              <a:buAutoNum type="arabicPeriod" startAt="1"/>
            </a:pPr>
            <a:r>
              <a:rPr lang="en-US" sz="3200">
                <a:solidFill>
                  <a:srgbClr val="FFFFFF"/>
                </a:solidFill>
                <a:latin typeface="Unna"/>
                <a:ea typeface="Unna"/>
                <a:cs typeface="Unna"/>
                <a:sym typeface="Unna"/>
              </a:rPr>
              <a:t>Lebar Petal (petal_width): Lebar mahkota bunga.</a:t>
            </a:r>
          </a:p>
          <a:p>
            <a:pPr algn="l">
              <a:lnSpc>
                <a:spcPts val="3840"/>
              </a:lnSpc>
            </a:pPr>
            <a:r>
              <a:rPr lang="en-US" sz="3200">
                <a:solidFill>
                  <a:srgbClr val="FFFFFF"/>
                </a:solidFill>
                <a:latin typeface="Unna"/>
                <a:ea typeface="Unna"/>
                <a:cs typeface="Unna"/>
                <a:sym typeface="Unna"/>
              </a:rPr>
              <a:t>Fitur-fitur ini digunakan untuk membedakan antara tiga spesies bunga berdasarkan pola karakteristiknya.</a:t>
            </a:r>
          </a:p>
          <a:p>
            <a:pPr algn="l">
              <a:lnSpc>
                <a:spcPts val="3840"/>
              </a:lnSpc>
            </a:pPr>
            <a:r>
              <a:rPr lang="en-US" sz="3200">
                <a:solidFill>
                  <a:srgbClr val="FFFFFF"/>
                </a:solidFill>
                <a:latin typeface="Unna"/>
                <a:ea typeface="Unna"/>
                <a:cs typeface="Unna"/>
                <a:sym typeface="Unna"/>
              </a:rPr>
              <a:t>Label target pada dataset berupa kategori yang menunjukkan spesies bunga, yaitu:</a:t>
            </a:r>
          </a:p>
          <a:p>
            <a:pPr algn="l" marL="690880" indent="-345440" lvl="1">
              <a:lnSpc>
                <a:spcPts val="3840"/>
              </a:lnSpc>
              <a:buAutoNum type="arabicPeriod" startAt="1"/>
            </a:pPr>
            <a:r>
              <a:rPr lang="en-US" sz="3200">
                <a:solidFill>
                  <a:srgbClr val="FFFFFF"/>
                </a:solidFill>
                <a:latin typeface="Unna"/>
                <a:ea typeface="Unna"/>
                <a:cs typeface="Unna"/>
                <a:sym typeface="Unna"/>
              </a:rPr>
              <a:t>Setosa: Spesies ini cenderung lebih mudah dikenali karena memiliki fitur petal yang lebih kecil dibandingkan spesies lain.</a:t>
            </a:r>
          </a:p>
          <a:p>
            <a:pPr algn="l" marL="690881" indent="-345440" lvl="1">
              <a:lnSpc>
                <a:spcPts val="3840"/>
              </a:lnSpc>
              <a:buAutoNum type="arabicPeriod" startAt="1"/>
            </a:pPr>
            <a:r>
              <a:rPr lang="en-US" sz="3200">
                <a:solidFill>
                  <a:srgbClr val="FFFFFF"/>
                </a:solidFill>
                <a:latin typeface="Unna"/>
                <a:ea typeface="Unna"/>
                <a:cs typeface="Unna"/>
                <a:sym typeface="Unna"/>
              </a:rPr>
              <a:t>V</a:t>
            </a:r>
            <a:r>
              <a:rPr lang="en-US" sz="3200">
                <a:solidFill>
                  <a:srgbClr val="FFFFFF"/>
                </a:solidFill>
                <a:latin typeface="Unna"/>
                <a:ea typeface="Unna"/>
                <a:cs typeface="Unna"/>
                <a:sym typeface="Unna"/>
              </a:rPr>
              <a:t>ersicolor: Spesies ini memiliki karakteristik petal yang lebih besar daripada setosa tetapi lebih kecil dari virginica.</a:t>
            </a:r>
          </a:p>
          <a:p>
            <a:pPr algn="l" marL="690881" indent="-345440" lvl="1">
              <a:lnSpc>
                <a:spcPts val="3840"/>
              </a:lnSpc>
              <a:buAutoNum type="arabicPeriod" startAt="1"/>
            </a:pPr>
            <a:r>
              <a:rPr lang="en-US" sz="3200">
                <a:solidFill>
                  <a:srgbClr val="FFFFFF"/>
                </a:solidFill>
                <a:latin typeface="Unna"/>
                <a:ea typeface="Unna"/>
                <a:cs typeface="Unna"/>
                <a:sym typeface="Unna"/>
              </a:rPr>
              <a:t>Virginica: Spesies ini memiliki petal yang paling besar dibandingkan dua spesies lainnya.</a:t>
            </a:r>
          </a:p>
          <a:p>
            <a:pPr algn="l">
              <a:lnSpc>
                <a:spcPts val="3840"/>
              </a:lnSpc>
            </a:pPr>
          </a:p>
        </p:txBody>
      </p:sp>
      <p:sp>
        <p:nvSpPr>
          <p:cNvPr name="AutoShape 6" id="6"/>
          <p:cNvSpPr/>
          <p:nvPr/>
        </p:nvSpPr>
        <p:spPr>
          <a:xfrm flipV="true">
            <a:off x="1028716" y="1963639"/>
            <a:ext cx="10684693" cy="4762"/>
          </a:xfrm>
          <a:prstGeom prst="line">
            <a:avLst/>
          </a:prstGeom>
          <a:ln cap="rnd" w="9525">
            <a:solidFill>
              <a:srgbClr val="EAC488"/>
            </a:solidFill>
            <a:prstDash val="solid"/>
            <a:headEnd type="none" len="sm" w="sm"/>
            <a:tailEnd type="none" len="sm" w="sm"/>
          </a:ln>
        </p:spPr>
      </p:sp>
      <p:sp>
        <p:nvSpPr>
          <p:cNvPr name="TextBox 7" id="7"/>
          <p:cNvSpPr txBox="true"/>
          <p:nvPr/>
        </p:nvSpPr>
        <p:spPr>
          <a:xfrm rot="0">
            <a:off x="1028700" y="649126"/>
            <a:ext cx="10419713" cy="1314513"/>
          </a:xfrm>
          <a:prstGeom prst="rect">
            <a:avLst/>
          </a:prstGeom>
        </p:spPr>
        <p:txBody>
          <a:bodyPr anchor="t" rtlCol="false" tIns="0" lIns="0" bIns="0" rIns="0">
            <a:spAutoFit/>
          </a:bodyPr>
          <a:lstStyle/>
          <a:p>
            <a:pPr algn="ctr">
              <a:lnSpc>
                <a:spcPts val="10320"/>
              </a:lnSpc>
            </a:pPr>
            <a:r>
              <a:rPr lang="en-US" sz="8600">
                <a:solidFill>
                  <a:srgbClr val="FFFFFF"/>
                </a:solidFill>
                <a:latin typeface="Unna"/>
                <a:ea typeface="Unna"/>
                <a:cs typeface="Unna"/>
                <a:sym typeface="Unna"/>
              </a:rPr>
              <a:t>Jumlah </a:t>
            </a:r>
            <a:r>
              <a:rPr lang="en-US" sz="8600">
                <a:solidFill>
                  <a:srgbClr val="EAC488"/>
                </a:solidFill>
                <a:latin typeface="Unna"/>
                <a:ea typeface="Unna"/>
                <a:cs typeface="Unna"/>
                <a:sym typeface="Unna"/>
              </a:rPr>
              <a:t>Fitur </a:t>
            </a:r>
            <a:r>
              <a:rPr lang="en-US" sz="8600">
                <a:solidFill>
                  <a:srgbClr val="FFFFFF"/>
                </a:solidFill>
                <a:latin typeface="Unna"/>
                <a:ea typeface="Unna"/>
                <a:cs typeface="Unna"/>
                <a:sym typeface="Unna"/>
              </a:rPr>
              <a:t>Dan </a:t>
            </a:r>
            <a:r>
              <a:rPr lang="en-US" sz="8600">
                <a:solidFill>
                  <a:srgbClr val="EAC488"/>
                </a:solidFill>
                <a:latin typeface="Unna"/>
                <a:ea typeface="Unna"/>
                <a:cs typeface="Unna"/>
                <a:sym typeface="Unna"/>
              </a:rPr>
              <a:t>Label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3"/>
            <a:stretch>
              <a:fillRect l="0" t="0" r="0" b="0"/>
            </a:stretch>
          </a:blipFill>
        </p:spPr>
      </p:sp>
      <p:sp>
        <p:nvSpPr>
          <p:cNvPr name="Freeform 3" id="3"/>
          <p:cNvSpPr/>
          <p:nvPr/>
        </p:nvSpPr>
        <p:spPr>
          <a:xfrm flipH="false" flipV="false" rot="0">
            <a:off x="-73198" y="-73100"/>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4"/>
            <a:stretch>
              <a:fillRect l="0" t="0" r="0" b="0"/>
            </a:stretch>
          </a:blipFill>
        </p:spPr>
      </p:sp>
      <p:sp>
        <p:nvSpPr>
          <p:cNvPr name="TextBox 4" id="4"/>
          <p:cNvSpPr txBox="true"/>
          <p:nvPr/>
        </p:nvSpPr>
        <p:spPr>
          <a:xfrm rot="0">
            <a:off x="4717568" y="888009"/>
            <a:ext cx="10764135" cy="1085787"/>
          </a:xfrm>
          <a:prstGeom prst="rect">
            <a:avLst/>
          </a:prstGeom>
        </p:spPr>
        <p:txBody>
          <a:bodyPr anchor="t" rtlCol="false" tIns="0" lIns="0" bIns="0" rIns="0">
            <a:spAutoFit/>
          </a:bodyPr>
          <a:lstStyle/>
          <a:p>
            <a:pPr algn="ctr">
              <a:lnSpc>
                <a:spcPts val="8519"/>
              </a:lnSpc>
            </a:pPr>
            <a:r>
              <a:rPr lang="en-US" sz="7099">
                <a:solidFill>
                  <a:srgbClr val="FFFFFF"/>
                </a:solidFill>
                <a:latin typeface="Unna"/>
                <a:ea typeface="Unna"/>
                <a:cs typeface="Unna"/>
                <a:sym typeface="Unna"/>
              </a:rPr>
              <a:t>Jenis Jaringan </a:t>
            </a:r>
            <a:r>
              <a:rPr lang="en-US" sz="7099">
                <a:solidFill>
                  <a:srgbClr val="EAC488"/>
                </a:solidFill>
                <a:latin typeface="Unna"/>
                <a:ea typeface="Unna"/>
                <a:cs typeface="Unna"/>
                <a:sym typeface="Unna"/>
              </a:rPr>
              <a:t>Saraf Tiruan</a:t>
            </a:r>
          </a:p>
        </p:txBody>
      </p:sp>
      <p:sp>
        <p:nvSpPr>
          <p:cNvPr name="TextBox 5" id="5"/>
          <p:cNvSpPr txBox="true"/>
          <p:nvPr/>
        </p:nvSpPr>
        <p:spPr>
          <a:xfrm rot="0">
            <a:off x="2291340" y="2726108"/>
            <a:ext cx="13967652" cy="6324668"/>
          </a:xfrm>
          <a:prstGeom prst="rect">
            <a:avLst/>
          </a:prstGeom>
        </p:spPr>
        <p:txBody>
          <a:bodyPr anchor="t" rtlCol="false" tIns="0" lIns="0" bIns="0" rIns="0">
            <a:spAutoFit/>
          </a:bodyPr>
          <a:lstStyle/>
          <a:p>
            <a:pPr algn="just">
              <a:lnSpc>
                <a:spcPts val="3840"/>
              </a:lnSpc>
            </a:pPr>
            <a:r>
              <a:rPr lang="en-US" sz="3200">
                <a:solidFill>
                  <a:srgbClr val="FFFFFF"/>
                </a:solidFill>
                <a:latin typeface="Unna"/>
                <a:ea typeface="Unna"/>
                <a:cs typeface="Unna"/>
                <a:sym typeface="Unna"/>
              </a:rPr>
              <a:t>Model menggunakan Fully Connected Feedforward Neural Network (FNN) dengan 2 lapisan tersembunyi. Lapisan pertama memiliki 16 node, lapisan kedua memiliki 8 node, dan lapisan output memiliki 3 node (untuk klasifikasi 3 kelas).</a:t>
            </a:r>
          </a:p>
          <a:p>
            <a:pPr algn="just">
              <a:lnSpc>
                <a:spcPts val="3840"/>
              </a:lnSpc>
            </a:pPr>
          </a:p>
          <a:p>
            <a:pPr algn="just">
              <a:lnSpc>
                <a:spcPts val="3840"/>
              </a:lnSpc>
            </a:pPr>
            <a:r>
              <a:rPr lang="en-US" sz="3200">
                <a:solidFill>
                  <a:srgbClr val="FFFFFF"/>
                </a:solidFill>
                <a:latin typeface="Unna"/>
                <a:ea typeface="Unna"/>
                <a:cs typeface="Unna"/>
                <a:sym typeface="Unna"/>
              </a:rPr>
              <a:t>Fungsi aktivasi ReLU digunakan pada lapisan tersembunyi untuk menangkap hubungan non-linear, sementara Softmax pada lapisan output menghasilkan probabilitas untuk klasifikasi multikelas. Optimizer Adam dengan learning rate 0.01 membantu mempercepat pelatihan.</a:t>
            </a:r>
          </a:p>
          <a:p>
            <a:pPr algn="just">
              <a:lnSpc>
                <a:spcPts val="3840"/>
              </a:lnSpc>
            </a:pPr>
          </a:p>
          <a:p>
            <a:pPr algn="just">
              <a:lnSpc>
                <a:spcPts val="3840"/>
              </a:lnSpc>
            </a:pPr>
            <a:r>
              <a:rPr lang="en-US" sz="3200">
                <a:solidFill>
                  <a:srgbClr val="FFFFFF"/>
                </a:solidFill>
                <a:latin typeface="Unna"/>
                <a:ea typeface="Unna"/>
                <a:cs typeface="Unna"/>
                <a:sym typeface="Unna"/>
              </a:rPr>
              <a:t>Total parameter jaringan adalah 243 bobot, menjadikannya cukup sederhana untuk dataset kecil seperti Iris tetapi tetap mampu menangkap pola yang kompleks dengan akurasi tinggi.</a:t>
            </a:r>
          </a:p>
          <a:p>
            <a:pPr algn="just">
              <a:lnSpc>
                <a:spcPts val="3840"/>
              </a:lnSpc>
            </a:pPr>
          </a:p>
        </p:txBody>
      </p:sp>
      <p:sp>
        <p:nvSpPr>
          <p:cNvPr name="AutoShape 6" id="6"/>
          <p:cNvSpPr/>
          <p:nvPr/>
        </p:nvSpPr>
        <p:spPr>
          <a:xfrm flipV="true">
            <a:off x="4717568" y="1978559"/>
            <a:ext cx="10764135" cy="0"/>
          </a:xfrm>
          <a:prstGeom prst="line">
            <a:avLst/>
          </a:prstGeom>
          <a:ln cap="rnd" w="9525">
            <a:solidFill>
              <a:srgbClr val="EAC488"/>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4"/>
            <a:stretch>
              <a:fillRect l="0" t="0" r="0" b="0"/>
            </a:stretch>
          </a:blipFill>
        </p:spPr>
      </p:sp>
      <p:sp>
        <p:nvSpPr>
          <p:cNvPr name="Freeform 4" id="4"/>
          <p:cNvSpPr/>
          <p:nvPr/>
        </p:nvSpPr>
        <p:spPr>
          <a:xfrm flipH="false" flipV="false" rot="0">
            <a:off x="-73198" y="-73100"/>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5"/>
            <a:stretch>
              <a:fillRect l="0" t="0" r="0" b="0"/>
            </a:stretch>
          </a:blipFill>
        </p:spPr>
      </p:sp>
      <p:sp>
        <p:nvSpPr>
          <p:cNvPr name="AutoShape 5" id="5"/>
          <p:cNvSpPr/>
          <p:nvPr/>
        </p:nvSpPr>
        <p:spPr>
          <a:xfrm>
            <a:off x="747589" y="2224617"/>
            <a:ext cx="7798601" cy="0"/>
          </a:xfrm>
          <a:prstGeom prst="line">
            <a:avLst/>
          </a:prstGeom>
          <a:ln cap="rnd" w="9525">
            <a:solidFill>
              <a:srgbClr val="EAC488"/>
            </a:solidFill>
            <a:prstDash val="solid"/>
            <a:headEnd type="none" len="sm" w="sm"/>
            <a:tailEnd type="none" len="sm" w="sm"/>
          </a:ln>
        </p:spPr>
      </p:sp>
      <p:sp>
        <p:nvSpPr>
          <p:cNvPr name="TextBox 6" id="6"/>
          <p:cNvSpPr txBox="true"/>
          <p:nvPr/>
        </p:nvSpPr>
        <p:spPr>
          <a:xfrm rot="0">
            <a:off x="747589" y="2505253"/>
            <a:ext cx="16673579" cy="7781747"/>
          </a:xfrm>
          <a:prstGeom prst="rect">
            <a:avLst/>
          </a:prstGeom>
        </p:spPr>
        <p:txBody>
          <a:bodyPr anchor="t" rtlCol="false" tIns="0" lIns="0" bIns="0" rIns="0">
            <a:spAutoFit/>
          </a:bodyPr>
          <a:lstStyle/>
          <a:p>
            <a:pPr algn="just">
              <a:lnSpc>
                <a:spcPts val="3600"/>
              </a:lnSpc>
            </a:pPr>
            <a:r>
              <a:rPr lang="en-US" sz="3000">
                <a:solidFill>
                  <a:srgbClr val="FFFFFF"/>
                </a:solidFill>
                <a:latin typeface="Unna"/>
                <a:ea typeface="Unna"/>
                <a:cs typeface="Unna"/>
                <a:sym typeface="Unna"/>
              </a:rPr>
              <a:t>Ad</a:t>
            </a:r>
            <a:r>
              <a:rPr lang="en-US" sz="3000">
                <a:solidFill>
                  <a:srgbClr val="FFFFFF"/>
                </a:solidFill>
                <a:latin typeface="Unna"/>
                <a:ea typeface="Unna"/>
                <a:cs typeface="Unna"/>
                <a:sym typeface="Unna"/>
              </a:rPr>
              <a:t>am Optimizer:</a:t>
            </a:r>
          </a:p>
          <a:p>
            <a:pPr algn="just" marL="647708" indent="-323854" lvl="1">
              <a:lnSpc>
                <a:spcPts val="3600"/>
              </a:lnSpc>
              <a:buFont typeface="Arial"/>
              <a:buChar char="•"/>
            </a:pPr>
            <a:r>
              <a:rPr lang="en-US" sz="3000">
                <a:solidFill>
                  <a:srgbClr val="FFFFFF"/>
                </a:solidFill>
                <a:latin typeface="Unna"/>
                <a:ea typeface="Unna"/>
                <a:cs typeface="Unna"/>
                <a:sym typeface="Unna"/>
              </a:rPr>
              <a:t>Adam menggabungkan kelebihan dari Momentum dan RMSprop, menjadikannya salah satu metode optimisasi yang cepat dan efisien.</a:t>
            </a:r>
          </a:p>
          <a:p>
            <a:pPr algn="just" marL="647708" indent="-323854" lvl="1">
              <a:lnSpc>
                <a:spcPts val="3600"/>
              </a:lnSpc>
              <a:buFont typeface="Arial"/>
              <a:buChar char="•"/>
            </a:pPr>
            <a:r>
              <a:rPr lang="en-US" sz="3000">
                <a:solidFill>
                  <a:srgbClr val="FFFFFF"/>
                </a:solidFill>
                <a:latin typeface="Unna"/>
                <a:ea typeface="Unna"/>
                <a:cs typeface="Unna"/>
                <a:sym typeface="Unna"/>
              </a:rPr>
              <a:t>Algoritma ini menyesuaikan learning rate secara adaptif untuk setiap parameter selama pelatihan, menggunakan estimasi rata-rata momentum (gradien) dan varians (kuadrat gradien).</a:t>
            </a:r>
          </a:p>
          <a:p>
            <a:pPr algn="just">
              <a:lnSpc>
                <a:spcPts val="3600"/>
              </a:lnSpc>
            </a:pPr>
          </a:p>
          <a:p>
            <a:pPr algn="just">
              <a:lnSpc>
                <a:spcPts val="3600"/>
              </a:lnSpc>
            </a:pPr>
            <a:r>
              <a:rPr lang="en-US" sz="3000">
                <a:solidFill>
                  <a:srgbClr val="FFFFFF"/>
                </a:solidFill>
                <a:latin typeface="Unna"/>
                <a:ea typeface="Unna"/>
                <a:cs typeface="Unna"/>
                <a:sym typeface="Unna"/>
              </a:rPr>
              <a:t>Parameter yang Digunakan:</a:t>
            </a:r>
          </a:p>
          <a:p>
            <a:pPr algn="just" marL="647708" indent="-323854" lvl="1">
              <a:lnSpc>
                <a:spcPts val="3600"/>
              </a:lnSpc>
              <a:buFont typeface="Arial"/>
              <a:buChar char="•"/>
            </a:pPr>
            <a:r>
              <a:rPr lang="en-US" sz="3000">
                <a:solidFill>
                  <a:srgbClr val="FFFFFF"/>
                </a:solidFill>
                <a:latin typeface="Unna"/>
                <a:ea typeface="Unna"/>
                <a:cs typeface="Unna"/>
                <a:sym typeface="Unna"/>
              </a:rPr>
              <a:t>Learning Rate: 0.01</a:t>
            </a:r>
          </a:p>
          <a:p>
            <a:pPr algn="just" marL="1295416" indent="-431805" lvl="2">
              <a:lnSpc>
                <a:spcPts val="3600"/>
              </a:lnSpc>
              <a:buFont typeface="Arial"/>
              <a:buChar char="⚬"/>
            </a:pPr>
            <a:r>
              <a:rPr lang="en-US" sz="3000">
                <a:solidFill>
                  <a:srgbClr val="FFFFFF"/>
                </a:solidFill>
                <a:latin typeface="Unna"/>
                <a:ea typeface="Unna"/>
                <a:cs typeface="Unna"/>
                <a:sym typeface="Unna"/>
              </a:rPr>
              <a:t>Learning rate menentukan seberapa besar langkah yang diambil model saat memperbarui bobot. Nilai ini cukup kecil untuk memastikan konvergensi yang stabil.</a:t>
            </a:r>
          </a:p>
          <a:p>
            <a:pPr algn="just" marL="647708" indent="-323854" lvl="1">
              <a:lnSpc>
                <a:spcPts val="3600"/>
              </a:lnSpc>
              <a:buFont typeface="Arial"/>
              <a:buChar char="•"/>
            </a:pPr>
            <a:r>
              <a:rPr lang="en-US" sz="3000">
                <a:solidFill>
                  <a:srgbClr val="FFFFFF"/>
                </a:solidFill>
                <a:latin typeface="Unna"/>
                <a:ea typeface="Unna"/>
                <a:cs typeface="Unna"/>
                <a:sym typeface="Unna"/>
              </a:rPr>
              <a:t>Beta1 (default 0.9): Koefisien eksponensial untuk menghitung rata-rata momentum (gradien).</a:t>
            </a:r>
          </a:p>
          <a:p>
            <a:pPr algn="just" marL="647708" indent="-323854" lvl="1">
              <a:lnSpc>
                <a:spcPts val="3600"/>
              </a:lnSpc>
              <a:buFont typeface="Arial"/>
              <a:buChar char="•"/>
            </a:pPr>
            <a:r>
              <a:rPr lang="en-US" sz="3000">
                <a:solidFill>
                  <a:srgbClr val="FFFFFF"/>
                </a:solidFill>
                <a:latin typeface="Unna"/>
                <a:ea typeface="Unna"/>
                <a:cs typeface="Unna"/>
                <a:sym typeface="Unna"/>
              </a:rPr>
              <a:t>Beta2 (default 0.999): Koefisien eksponensial untuk menghitung rata-rata varians (kuadrat gradien).</a:t>
            </a:r>
          </a:p>
          <a:p>
            <a:pPr algn="just">
              <a:lnSpc>
                <a:spcPts val="3600"/>
              </a:lnSpc>
            </a:pPr>
          </a:p>
          <a:p>
            <a:pPr algn="just">
              <a:lnSpc>
                <a:spcPts val="3600"/>
              </a:lnSpc>
            </a:pPr>
            <a:r>
              <a:rPr lang="en-US" sz="3000">
                <a:solidFill>
                  <a:srgbClr val="FFFFFF"/>
                </a:solidFill>
                <a:latin typeface="Unna"/>
                <a:ea typeface="Unna"/>
                <a:cs typeface="Unna"/>
                <a:sym typeface="Unna"/>
              </a:rPr>
              <a:t>Categorical Crossentropy digunakan untuk menghitung kesalahan (loss) antara probabilitas yang diprediksi (Softmax) dan label target (one-hot encoded). Fungsi ini cocok untuk klasifikasi multikelas.</a:t>
            </a:r>
          </a:p>
          <a:p>
            <a:pPr algn="just">
              <a:lnSpc>
                <a:spcPts val="3600"/>
              </a:lnSpc>
            </a:pPr>
          </a:p>
          <a:p>
            <a:pPr algn="just">
              <a:lnSpc>
                <a:spcPts val="3600"/>
              </a:lnSpc>
            </a:pPr>
          </a:p>
        </p:txBody>
      </p:sp>
      <p:sp>
        <p:nvSpPr>
          <p:cNvPr name="TextBox 7" id="7"/>
          <p:cNvSpPr txBox="true"/>
          <p:nvPr/>
        </p:nvSpPr>
        <p:spPr>
          <a:xfrm rot="0">
            <a:off x="1194338" y="1276895"/>
            <a:ext cx="6905103" cy="942959"/>
          </a:xfrm>
          <a:prstGeom prst="rect">
            <a:avLst/>
          </a:prstGeom>
        </p:spPr>
        <p:txBody>
          <a:bodyPr anchor="t" rtlCol="false" tIns="0" lIns="0" bIns="0" rIns="0">
            <a:spAutoFit/>
          </a:bodyPr>
          <a:lstStyle/>
          <a:p>
            <a:pPr algn="ctr">
              <a:lnSpc>
                <a:spcPts val="7319"/>
              </a:lnSpc>
              <a:spcBef>
                <a:spcPct val="0"/>
              </a:spcBef>
            </a:pPr>
            <a:r>
              <a:rPr lang="en-US" sz="6099">
                <a:solidFill>
                  <a:srgbClr val="FFFFFF"/>
                </a:solidFill>
                <a:latin typeface="Unna"/>
                <a:ea typeface="Unna"/>
                <a:cs typeface="Unna"/>
                <a:sym typeface="Unna"/>
              </a:rPr>
              <a:t>JENIS </a:t>
            </a:r>
            <a:r>
              <a:rPr lang="en-US" sz="6099">
                <a:solidFill>
                  <a:srgbClr val="EAC488"/>
                </a:solidFill>
                <a:latin typeface="Unna"/>
                <a:ea typeface="Unna"/>
                <a:cs typeface="Unna"/>
                <a:sym typeface="Unna"/>
              </a:rPr>
              <a:t>OPTIMALISASI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4"/>
            <a:stretch>
              <a:fillRect l="0" t="0" r="0" b="0"/>
            </a:stretch>
          </a:blipFill>
        </p:spPr>
      </p:sp>
      <p:sp>
        <p:nvSpPr>
          <p:cNvPr name="Freeform 4" id="4"/>
          <p:cNvSpPr/>
          <p:nvPr/>
        </p:nvSpPr>
        <p:spPr>
          <a:xfrm flipH="false" flipV="false" rot="0">
            <a:off x="-73198" y="-73100"/>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5"/>
            <a:stretch>
              <a:fillRect l="0" t="0" r="0" b="0"/>
            </a:stretch>
          </a:blipFill>
        </p:spPr>
      </p:sp>
      <p:sp>
        <p:nvSpPr>
          <p:cNvPr name="AutoShape 5" id="5"/>
          <p:cNvSpPr/>
          <p:nvPr/>
        </p:nvSpPr>
        <p:spPr>
          <a:xfrm>
            <a:off x="1028715" y="2485461"/>
            <a:ext cx="5912850" cy="19050"/>
          </a:xfrm>
          <a:prstGeom prst="line">
            <a:avLst/>
          </a:prstGeom>
          <a:ln cap="rnd" w="9525">
            <a:solidFill>
              <a:srgbClr val="EAC488"/>
            </a:solidFill>
            <a:prstDash val="solid"/>
            <a:headEnd type="none" len="sm" w="sm"/>
            <a:tailEnd type="none" len="sm" w="sm"/>
          </a:ln>
        </p:spPr>
      </p:sp>
      <p:sp>
        <p:nvSpPr>
          <p:cNvPr name="TextBox 6" id="6"/>
          <p:cNvSpPr txBox="true"/>
          <p:nvPr/>
        </p:nvSpPr>
        <p:spPr>
          <a:xfrm rot="0">
            <a:off x="787145" y="1287351"/>
            <a:ext cx="7486950" cy="1019212"/>
          </a:xfrm>
          <a:prstGeom prst="rect">
            <a:avLst/>
          </a:prstGeom>
        </p:spPr>
        <p:txBody>
          <a:bodyPr anchor="t" rtlCol="false" tIns="0" lIns="0" bIns="0" rIns="0">
            <a:spAutoFit/>
          </a:bodyPr>
          <a:lstStyle/>
          <a:p>
            <a:pPr algn="l">
              <a:lnSpc>
                <a:spcPts val="8040"/>
              </a:lnSpc>
            </a:pPr>
            <a:r>
              <a:rPr lang="en-US" sz="6700">
                <a:solidFill>
                  <a:srgbClr val="FFFFFF"/>
                </a:solidFill>
                <a:latin typeface="Unna"/>
                <a:ea typeface="Unna"/>
                <a:cs typeface="Unna"/>
                <a:sym typeface="Unna"/>
              </a:rPr>
              <a:t>FUNGSI </a:t>
            </a:r>
            <a:r>
              <a:rPr lang="en-US" sz="6700">
                <a:solidFill>
                  <a:srgbClr val="EAC488"/>
                </a:solidFill>
                <a:latin typeface="Unna"/>
                <a:ea typeface="Unna"/>
                <a:cs typeface="Unna"/>
                <a:sym typeface="Unna"/>
              </a:rPr>
              <a:t>AKTIVITAS</a:t>
            </a:r>
          </a:p>
        </p:txBody>
      </p:sp>
      <p:sp>
        <p:nvSpPr>
          <p:cNvPr name="TextBox 7" id="7"/>
          <p:cNvSpPr txBox="true"/>
          <p:nvPr/>
        </p:nvSpPr>
        <p:spPr>
          <a:xfrm rot="0">
            <a:off x="787145" y="3093210"/>
            <a:ext cx="9135890" cy="5495799"/>
          </a:xfrm>
          <a:prstGeom prst="rect">
            <a:avLst/>
          </a:prstGeom>
        </p:spPr>
        <p:txBody>
          <a:bodyPr anchor="t" rtlCol="false" tIns="0" lIns="0" bIns="0" rIns="0">
            <a:spAutoFit/>
          </a:bodyPr>
          <a:lstStyle/>
          <a:p>
            <a:pPr algn="l">
              <a:lnSpc>
                <a:spcPts val="3600"/>
              </a:lnSpc>
            </a:pPr>
            <a:r>
              <a:rPr lang="en-US" sz="3000">
                <a:solidFill>
                  <a:srgbClr val="FFFFFF"/>
                </a:solidFill>
                <a:latin typeface="Unna"/>
                <a:ea typeface="Unna"/>
                <a:cs typeface="Unna"/>
                <a:sym typeface="Unna"/>
              </a:rPr>
              <a:t>Model ini menggunakan dua jenis fungsi aktivasi:</a:t>
            </a:r>
          </a:p>
          <a:p>
            <a:pPr algn="l" marL="647702" indent="-323851" lvl="1">
              <a:lnSpc>
                <a:spcPts val="3600"/>
              </a:lnSpc>
              <a:buAutoNum type="arabicPeriod" startAt="1"/>
            </a:pPr>
            <a:r>
              <a:rPr lang="en-US" sz="3000">
                <a:solidFill>
                  <a:srgbClr val="FFFFFF"/>
                </a:solidFill>
                <a:latin typeface="Unna"/>
                <a:ea typeface="Unna"/>
                <a:cs typeface="Unna"/>
                <a:sym typeface="Unna"/>
              </a:rPr>
              <a:t>ReLU (Rectified Linear Unit) pada lapisan tersembunyi, yang membantu menangani hubungan non-linear dalam data dan mempercepat pelatihan dengan mengurangi masalah gradien menghilang.</a:t>
            </a:r>
          </a:p>
          <a:p>
            <a:pPr algn="l" marL="647702" indent="-323851" lvl="1">
              <a:lnSpc>
                <a:spcPts val="3600"/>
              </a:lnSpc>
              <a:buAutoNum type="arabicPeriod" startAt="1"/>
            </a:pPr>
            <a:r>
              <a:rPr lang="en-US" sz="3000">
                <a:solidFill>
                  <a:srgbClr val="FFFFFF"/>
                </a:solidFill>
                <a:latin typeface="Unna"/>
                <a:ea typeface="Unna"/>
                <a:cs typeface="Unna"/>
                <a:sym typeface="Unna"/>
              </a:rPr>
              <a:t>Softmax pada lapisan output, yang menghasilkan probabilitas untuk setiap kelas dalam klasifikasi multikelas, memastikan total probabilitasnya adalah 1.</a:t>
            </a:r>
          </a:p>
          <a:p>
            <a:pPr algn="l">
              <a:lnSpc>
                <a:spcPts val="3600"/>
              </a:lnSpc>
            </a:pPr>
            <a:r>
              <a:rPr lang="en-US" sz="3000">
                <a:solidFill>
                  <a:srgbClr val="FFFFFF"/>
                </a:solidFill>
                <a:latin typeface="Unna"/>
                <a:ea typeface="Unna"/>
                <a:cs typeface="Unna"/>
                <a:sym typeface="Unna"/>
              </a:rPr>
              <a:t>Kombinasi ini memungkinkan model belajar dengan efisien dan membuat prediksi yang akurat pada tugas klasifikasi multikelas.</a:t>
            </a:r>
          </a:p>
          <a:p>
            <a:pPr algn="l">
              <a:lnSpc>
                <a:spcPts val="36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4"/>
            <a:stretch>
              <a:fillRect l="0" t="0" r="0" b="0"/>
            </a:stretch>
          </a:blipFill>
        </p:spPr>
      </p:sp>
      <p:sp>
        <p:nvSpPr>
          <p:cNvPr name="Freeform 4" id="4"/>
          <p:cNvSpPr/>
          <p:nvPr/>
        </p:nvSpPr>
        <p:spPr>
          <a:xfrm flipH="false" flipV="false" rot="0">
            <a:off x="-55076" y="-73099"/>
            <a:ext cx="18434396" cy="10433198"/>
          </a:xfrm>
          <a:custGeom>
            <a:avLst/>
            <a:gdLst/>
            <a:ahLst/>
            <a:cxnLst/>
            <a:rect r="r" b="b" t="t" l="l"/>
            <a:pathLst>
              <a:path h="10433198" w="18434396">
                <a:moveTo>
                  <a:pt x="0" y="0"/>
                </a:moveTo>
                <a:lnTo>
                  <a:pt x="18434396" y="0"/>
                </a:lnTo>
                <a:lnTo>
                  <a:pt x="18434396" y="10433198"/>
                </a:lnTo>
                <a:lnTo>
                  <a:pt x="0" y="10433198"/>
                </a:lnTo>
                <a:lnTo>
                  <a:pt x="0" y="0"/>
                </a:lnTo>
                <a:close/>
              </a:path>
            </a:pathLst>
          </a:custGeom>
          <a:blipFill>
            <a:blip r:embed="rId5"/>
            <a:stretch>
              <a:fillRect l="0" t="0" r="0" b="0"/>
            </a:stretch>
          </a:blipFill>
        </p:spPr>
      </p:sp>
      <p:sp>
        <p:nvSpPr>
          <p:cNvPr name="AutoShape 5" id="5"/>
          <p:cNvSpPr/>
          <p:nvPr/>
        </p:nvSpPr>
        <p:spPr>
          <a:xfrm>
            <a:off x="3838572" y="2574236"/>
            <a:ext cx="7888050" cy="19050"/>
          </a:xfrm>
          <a:prstGeom prst="line">
            <a:avLst/>
          </a:prstGeom>
          <a:ln cap="rnd" w="9525">
            <a:solidFill>
              <a:srgbClr val="EAC488"/>
            </a:solidFill>
            <a:prstDash val="solid"/>
            <a:headEnd type="none" len="sm" w="sm"/>
            <a:tailEnd type="none" len="sm" w="sm"/>
          </a:ln>
        </p:spPr>
      </p:sp>
      <p:sp>
        <p:nvSpPr>
          <p:cNvPr name="TextBox 6" id="6"/>
          <p:cNvSpPr txBox="true"/>
          <p:nvPr/>
        </p:nvSpPr>
        <p:spPr>
          <a:xfrm rot="0">
            <a:off x="3125322" y="1464625"/>
            <a:ext cx="9314550" cy="1104848"/>
          </a:xfrm>
          <a:prstGeom prst="rect">
            <a:avLst/>
          </a:prstGeom>
        </p:spPr>
        <p:txBody>
          <a:bodyPr anchor="t" rtlCol="false" tIns="0" lIns="0" bIns="0" rIns="0">
            <a:spAutoFit/>
          </a:bodyPr>
          <a:lstStyle/>
          <a:p>
            <a:pPr algn="ctr">
              <a:lnSpc>
                <a:spcPts val="8640"/>
              </a:lnSpc>
            </a:pPr>
            <a:r>
              <a:rPr lang="en-US" sz="7200">
                <a:solidFill>
                  <a:srgbClr val="EAC488"/>
                </a:solidFill>
                <a:latin typeface="Unna"/>
                <a:ea typeface="Unna"/>
                <a:cs typeface="Unna"/>
                <a:sym typeface="Unna"/>
              </a:rPr>
              <a:t>TOTAL BOBOT</a:t>
            </a:r>
          </a:p>
        </p:txBody>
      </p:sp>
      <p:sp>
        <p:nvSpPr>
          <p:cNvPr name="TextBox 7" id="7"/>
          <p:cNvSpPr txBox="true"/>
          <p:nvPr/>
        </p:nvSpPr>
        <p:spPr>
          <a:xfrm rot="0">
            <a:off x="2759932" y="2945099"/>
            <a:ext cx="12804381" cy="6485637"/>
          </a:xfrm>
          <a:prstGeom prst="rect">
            <a:avLst/>
          </a:prstGeom>
        </p:spPr>
        <p:txBody>
          <a:bodyPr anchor="t" rtlCol="false" tIns="0" lIns="0" bIns="0" rIns="0">
            <a:spAutoFit/>
          </a:bodyPr>
          <a:lstStyle/>
          <a:p>
            <a:pPr algn="just">
              <a:lnSpc>
                <a:spcPts val="3000"/>
              </a:lnSpc>
            </a:pPr>
            <a:r>
              <a:rPr lang="en-US" sz="2500">
                <a:solidFill>
                  <a:srgbClr val="FFFFFF"/>
                </a:solidFill>
                <a:latin typeface="Unna"/>
                <a:ea typeface="Unna"/>
                <a:cs typeface="Unna"/>
                <a:sym typeface="Unna"/>
              </a:rPr>
              <a:t>Setiap k</a:t>
            </a:r>
            <a:r>
              <a:rPr lang="en-US" sz="2500">
                <a:solidFill>
                  <a:srgbClr val="FFFFFF"/>
                </a:solidFill>
                <a:latin typeface="Unna"/>
                <a:ea typeface="Unna"/>
                <a:cs typeface="Unna"/>
                <a:sym typeface="Unna"/>
              </a:rPr>
              <a:t>oneksi antar node di FNN memiliki bobot (weight) dan bias yang dilatih untuk meminimalkan kesalahan. Jumlah bobot ditentukan oleh formula:</a:t>
            </a:r>
          </a:p>
          <a:p>
            <a:pPr algn="just">
              <a:lnSpc>
                <a:spcPts val="3000"/>
              </a:lnSpc>
            </a:pPr>
            <a:r>
              <a:rPr lang="en-US" sz="2500">
                <a:solidFill>
                  <a:srgbClr val="FFFFFF"/>
                </a:solidFill>
                <a:latin typeface="Unna"/>
                <a:ea typeface="Unna"/>
                <a:cs typeface="Unna"/>
                <a:sym typeface="Unna"/>
              </a:rPr>
              <a:t>Total Parameter=(Jumlah Node Input+1)×Jumlah Node Output\text{Total Parameter} = (\text{Jumlah Node Input} + 1) \times \text{Jumlah Node Output}Total Parameter=(Jumlah Node Input+1)×Jumlah Node Output</a:t>
            </a:r>
          </a:p>
          <a:p>
            <a:pPr algn="just">
              <a:lnSpc>
                <a:spcPts val="3000"/>
              </a:lnSpc>
            </a:pPr>
            <a:r>
              <a:rPr lang="en-US" sz="2500">
                <a:solidFill>
                  <a:srgbClr val="FFFFFF"/>
                </a:solidFill>
                <a:latin typeface="Unna"/>
                <a:ea typeface="Unna"/>
                <a:cs typeface="Unna"/>
                <a:sym typeface="Unna"/>
              </a:rPr>
              <a:t>Untuk jaringan ini:</a:t>
            </a:r>
          </a:p>
          <a:p>
            <a:pPr algn="just" marL="539754" indent="-269877" lvl="1">
              <a:lnSpc>
                <a:spcPts val="3000"/>
              </a:lnSpc>
              <a:buFont typeface="Arial"/>
              <a:buChar char="•"/>
            </a:pPr>
            <a:r>
              <a:rPr lang="en-US" sz="2500">
                <a:solidFill>
                  <a:srgbClr val="FFFFFF"/>
                </a:solidFill>
                <a:latin typeface="Unna"/>
                <a:ea typeface="Unna"/>
                <a:cs typeface="Unna"/>
                <a:sym typeface="Unna"/>
              </a:rPr>
              <a:t>Lapisan 1 (Input → Hidden 1):</a:t>
            </a:r>
          </a:p>
          <a:p>
            <a:pPr algn="just" marL="1079509" indent="-359836" lvl="2">
              <a:lnSpc>
                <a:spcPts val="3000"/>
              </a:lnSpc>
              <a:buFont typeface="Arial"/>
              <a:buChar char="⚬"/>
            </a:pPr>
            <a:r>
              <a:rPr lang="en-US" sz="2500">
                <a:solidFill>
                  <a:srgbClr val="FFFFFF"/>
                </a:solidFill>
                <a:latin typeface="Unna"/>
                <a:ea typeface="Unna"/>
                <a:cs typeface="Unna"/>
                <a:sym typeface="Unna"/>
              </a:rPr>
              <a:t>Input: 4, Hidden 1: 16</a:t>
            </a:r>
          </a:p>
          <a:p>
            <a:pPr algn="just" marL="1079509" indent="-359836" lvl="2">
              <a:lnSpc>
                <a:spcPts val="3000"/>
              </a:lnSpc>
              <a:buFont typeface="Arial"/>
              <a:buChar char="⚬"/>
            </a:pPr>
            <a:r>
              <a:rPr lang="en-US" sz="2500">
                <a:solidFill>
                  <a:srgbClr val="FFFFFF"/>
                </a:solidFill>
                <a:latin typeface="Unna"/>
                <a:ea typeface="Unna"/>
                <a:cs typeface="Unna"/>
                <a:sym typeface="Unna"/>
              </a:rPr>
              <a:t>Parameter: (4+1)×16=80(4 + 1) \times 16 = 80(4+1)×16=80</a:t>
            </a:r>
          </a:p>
          <a:p>
            <a:pPr algn="just" marL="539754" indent="-269877" lvl="1">
              <a:lnSpc>
                <a:spcPts val="3000"/>
              </a:lnSpc>
              <a:buFont typeface="Arial"/>
              <a:buChar char="•"/>
            </a:pPr>
            <a:r>
              <a:rPr lang="en-US" sz="2500">
                <a:solidFill>
                  <a:srgbClr val="FFFFFF"/>
                </a:solidFill>
                <a:latin typeface="Unna"/>
                <a:ea typeface="Unna"/>
                <a:cs typeface="Unna"/>
                <a:sym typeface="Unna"/>
              </a:rPr>
              <a:t>Lapisan 2 (Hidden 1 → Hidden 2):</a:t>
            </a:r>
          </a:p>
          <a:p>
            <a:pPr algn="just" marL="1079509" indent="-359836" lvl="2">
              <a:lnSpc>
                <a:spcPts val="3000"/>
              </a:lnSpc>
              <a:buFont typeface="Arial"/>
              <a:buChar char="⚬"/>
            </a:pPr>
            <a:r>
              <a:rPr lang="en-US" sz="2500">
                <a:solidFill>
                  <a:srgbClr val="FFFFFF"/>
                </a:solidFill>
                <a:latin typeface="Unna"/>
                <a:ea typeface="Unna"/>
                <a:cs typeface="Unna"/>
                <a:sym typeface="Unna"/>
              </a:rPr>
              <a:t>Input: 16, Hidden 2: 8</a:t>
            </a:r>
          </a:p>
          <a:p>
            <a:pPr algn="just" marL="1079509" indent="-359836" lvl="2">
              <a:lnSpc>
                <a:spcPts val="3000"/>
              </a:lnSpc>
              <a:buFont typeface="Arial"/>
              <a:buChar char="⚬"/>
            </a:pPr>
            <a:r>
              <a:rPr lang="en-US" sz="2500">
                <a:solidFill>
                  <a:srgbClr val="FFFFFF"/>
                </a:solidFill>
                <a:latin typeface="Unna"/>
                <a:ea typeface="Unna"/>
                <a:cs typeface="Unna"/>
                <a:sym typeface="Unna"/>
              </a:rPr>
              <a:t>Parameter: (16+1)×8=136(16 + 1) \times 8 = 136(16+1)×8=136</a:t>
            </a:r>
          </a:p>
          <a:p>
            <a:pPr algn="just" marL="539754" indent="-269877" lvl="1">
              <a:lnSpc>
                <a:spcPts val="3000"/>
              </a:lnSpc>
              <a:buFont typeface="Arial"/>
              <a:buChar char="•"/>
            </a:pPr>
            <a:r>
              <a:rPr lang="en-US" sz="2500">
                <a:solidFill>
                  <a:srgbClr val="FFFFFF"/>
                </a:solidFill>
                <a:latin typeface="Unna"/>
                <a:ea typeface="Unna"/>
                <a:cs typeface="Unna"/>
                <a:sym typeface="Unna"/>
              </a:rPr>
              <a:t>Lapisan 3 (Hidden 2 → Output):</a:t>
            </a:r>
          </a:p>
          <a:p>
            <a:pPr algn="just" marL="1079509" indent="-359836" lvl="2">
              <a:lnSpc>
                <a:spcPts val="3000"/>
              </a:lnSpc>
              <a:buFont typeface="Arial"/>
              <a:buChar char="⚬"/>
            </a:pPr>
            <a:r>
              <a:rPr lang="en-US" sz="2500">
                <a:solidFill>
                  <a:srgbClr val="FFFFFF"/>
                </a:solidFill>
                <a:latin typeface="Unna"/>
                <a:ea typeface="Unna"/>
                <a:cs typeface="Unna"/>
                <a:sym typeface="Unna"/>
              </a:rPr>
              <a:t>Input: 8, Output: 3</a:t>
            </a:r>
          </a:p>
          <a:p>
            <a:pPr algn="just" marL="1079509" indent="-359836" lvl="2">
              <a:lnSpc>
                <a:spcPts val="3000"/>
              </a:lnSpc>
              <a:buFont typeface="Arial"/>
              <a:buChar char="⚬"/>
            </a:pPr>
            <a:r>
              <a:rPr lang="en-US" sz="2500">
                <a:solidFill>
                  <a:srgbClr val="FFFFFF"/>
                </a:solidFill>
                <a:latin typeface="Unna"/>
                <a:ea typeface="Unna"/>
                <a:cs typeface="Unna"/>
                <a:sym typeface="Unna"/>
              </a:rPr>
              <a:t>Parameter: (8+1)×3=27(8 + 1) \times 3 = 27(8+1)×3=27</a:t>
            </a:r>
          </a:p>
          <a:p>
            <a:pPr algn="just">
              <a:lnSpc>
                <a:spcPts val="3000"/>
              </a:lnSpc>
            </a:pPr>
            <a:r>
              <a:rPr lang="en-US" sz="2500">
                <a:solidFill>
                  <a:srgbClr val="FFFFFF"/>
                </a:solidFill>
                <a:latin typeface="Unna"/>
                <a:ea typeface="Unna"/>
                <a:cs typeface="Unna"/>
                <a:sym typeface="Unna"/>
              </a:rPr>
              <a:t>Total Parameter: 80+136+27=24380 + 136 + 27 = 24380+136+27=243.</a:t>
            </a:r>
          </a:p>
          <a:p>
            <a:pPr algn="just">
              <a:lnSpc>
                <a:spcPts val="30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5076" y="-57574"/>
            <a:ext cx="18398150" cy="10402148"/>
          </a:xfrm>
          <a:custGeom>
            <a:avLst/>
            <a:gdLst/>
            <a:ahLst/>
            <a:cxnLst/>
            <a:rect r="r" b="b" t="t" l="l"/>
            <a:pathLst>
              <a:path h="10402148" w="18398150">
                <a:moveTo>
                  <a:pt x="0" y="0"/>
                </a:moveTo>
                <a:lnTo>
                  <a:pt x="18398150" y="0"/>
                </a:lnTo>
                <a:lnTo>
                  <a:pt x="18398150" y="10402148"/>
                </a:lnTo>
                <a:lnTo>
                  <a:pt x="0" y="10402148"/>
                </a:lnTo>
                <a:lnTo>
                  <a:pt x="0" y="0"/>
                </a:lnTo>
                <a:close/>
              </a:path>
            </a:pathLst>
          </a:custGeom>
          <a:blipFill>
            <a:blip r:embed="rId4"/>
            <a:stretch>
              <a:fillRect l="0" t="0" r="0" b="0"/>
            </a:stretch>
          </a:blipFill>
        </p:spPr>
      </p:sp>
      <p:sp>
        <p:nvSpPr>
          <p:cNvPr name="Freeform 4" id="4"/>
          <p:cNvSpPr/>
          <p:nvPr/>
        </p:nvSpPr>
        <p:spPr>
          <a:xfrm flipH="true" flipV="false" rot="0">
            <a:off x="-73198" y="-73100"/>
            <a:ext cx="18434396" cy="10433198"/>
          </a:xfrm>
          <a:custGeom>
            <a:avLst/>
            <a:gdLst/>
            <a:ahLst/>
            <a:cxnLst/>
            <a:rect r="r" b="b" t="t" l="l"/>
            <a:pathLst>
              <a:path h="10433198" w="18434396">
                <a:moveTo>
                  <a:pt x="18434396" y="0"/>
                </a:moveTo>
                <a:lnTo>
                  <a:pt x="0" y="0"/>
                </a:lnTo>
                <a:lnTo>
                  <a:pt x="0" y="10433198"/>
                </a:lnTo>
                <a:lnTo>
                  <a:pt x="18434396" y="10433198"/>
                </a:lnTo>
                <a:lnTo>
                  <a:pt x="18434396" y="0"/>
                </a:lnTo>
                <a:close/>
              </a:path>
            </a:pathLst>
          </a:custGeom>
          <a:blipFill>
            <a:blip r:embed="rId5"/>
            <a:stretch>
              <a:fillRect l="0" t="0" r="0" b="0"/>
            </a:stretch>
          </a:blipFill>
        </p:spPr>
      </p:sp>
      <p:sp>
        <p:nvSpPr>
          <p:cNvPr name="AutoShape 5" id="5"/>
          <p:cNvSpPr/>
          <p:nvPr/>
        </p:nvSpPr>
        <p:spPr>
          <a:xfrm>
            <a:off x="9807438" y="2665158"/>
            <a:ext cx="7451850" cy="19050"/>
          </a:xfrm>
          <a:prstGeom prst="line">
            <a:avLst/>
          </a:prstGeom>
          <a:ln cap="rnd" w="9525">
            <a:solidFill>
              <a:srgbClr val="EAC488"/>
            </a:solidFill>
            <a:prstDash val="solid"/>
            <a:headEnd type="none" len="sm" w="sm"/>
            <a:tailEnd type="none" len="sm" w="sm"/>
          </a:ln>
        </p:spPr>
      </p:sp>
      <p:sp>
        <p:nvSpPr>
          <p:cNvPr name="TextBox 6" id="6"/>
          <p:cNvSpPr txBox="true"/>
          <p:nvPr/>
        </p:nvSpPr>
        <p:spPr>
          <a:xfrm rot="0">
            <a:off x="8205093" y="3630789"/>
            <a:ext cx="9314550" cy="4581943"/>
          </a:xfrm>
          <a:prstGeom prst="rect">
            <a:avLst/>
          </a:prstGeom>
        </p:spPr>
        <p:txBody>
          <a:bodyPr anchor="t" rtlCol="false" tIns="0" lIns="0" bIns="0" rIns="0">
            <a:spAutoFit/>
          </a:bodyPr>
          <a:lstStyle/>
          <a:p>
            <a:pPr algn="l">
              <a:lnSpc>
                <a:spcPts val="4559"/>
              </a:lnSpc>
            </a:pPr>
            <a:r>
              <a:rPr lang="en-US" sz="3799" b="true">
                <a:solidFill>
                  <a:srgbClr val="EAC488"/>
                </a:solidFill>
                <a:latin typeface="Unna Bold"/>
                <a:ea typeface="Unna Bold"/>
                <a:cs typeface="Unna Bold"/>
                <a:sym typeface="Unna Bold"/>
              </a:rPr>
              <a:t>Jumlah Hidden Layer</a:t>
            </a:r>
          </a:p>
          <a:p>
            <a:pPr algn="l">
              <a:lnSpc>
                <a:spcPts val="4559"/>
              </a:lnSpc>
            </a:pPr>
            <a:r>
              <a:rPr lang="en-US" sz="3799">
                <a:solidFill>
                  <a:srgbClr val="FFFFFF"/>
                </a:solidFill>
                <a:latin typeface="Unna"/>
                <a:ea typeface="Unna"/>
                <a:cs typeface="Unna"/>
                <a:sym typeface="Unna"/>
              </a:rPr>
              <a:t>Model ini memiliki 2 lapisan tersem</a:t>
            </a:r>
            <a:r>
              <a:rPr lang="en-US" sz="3799">
                <a:solidFill>
                  <a:srgbClr val="FFFFFF"/>
                </a:solidFill>
                <a:latin typeface="Unna"/>
                <a:ea typeface="Unna"/>
                <a:cs typeface="Unna"/>
                <a:sym typeface="Unna"/>
              </a:rPr>
              <a:t>bunyi (hidden layers).</a:t>
            </a:r>
          </a:p>
          <a:p>
            <a:pPr algn="l">
              <a:lnSpc>
                <a:spcPts val="4559"/>
              </a:lnSpc>
            </a:pPr>
          </a:p>
          <a:p>
            <a:pPr algn="l">
              <a:lnSpc>
                <a:spcPts val="4559"/>
              </a:lnSpc>
            </a:pPr>
            <a:r>
              <a:rPr lang="en-US" sz="3799" b="true">
                <a:solidFill>
                  <a:srgbClr val="EAC488"/>
                </a:solidFill>
                <a:latin typeface="Unna Bold"/>
                <a:ea typeface="Unna Bold"/>
                <a:cs typeface="Unna Bold"/>
                <a:sym typeface="Unna Bold"/>
              </a:rPr>
              <a:t>Jumlah Total Hidden Node per Layer</a:t>
            </a:r>
          </a:p>
          <a:p>
            <a:pPr algn="l" marL="820417" indent="-410209" lvl="1">
              <a:lnSpc>
                <a:spcPts val="4559"/>
              </a:lnSpc>
              <a:buFont typeface="Arial"/>
              <a:buChar char="•"/>
            </a:pPr>
            <a:r>
              <a:rPr lang="en-US" sz="3799">
                <a:solidFill>
                  <a:srgbClr val="FFFFFF"/>
                </a:solidFill>
                <a:latin typeface="Unna"/>
                <a:ea typeface="Unna"/>
                <a:cs typeface="Unna"/>
                <a:sym typeface="Unna"/>
              </a:rPr>
              <a:t>Hidden Layer 1: 16 node</a:t>
            </a:r>
          </a:p>
          <a:p>
            <a:pPr algn="l" marL="820417" indent="-410209" lvl="1">
              <a:lnSpc>
                <a:spcPts val="4559"/>
              </a:lnSpc>
              <a:buFont typeface="Arial"/>
              <a:buChar char="•"/>
            </a:pPr>
            <a:r>
              <a:rPr lang="en-US" sz="3799">
                <a:solidFill>
                  <a:srgbClr val="FFFFFF"/>
                </a:solidFill>
                <a:latin typeface="Unna"/>
                <a:ea typeface="Unna"/>
                <a:cs typeface="Unna"/>
                <a:sym typeface="Unna"/>
              </a:rPr>
              <a:t>Hidden Layer 2: 8 node</a:t>
            </a:r>
          </a:p>
          <a:p>
            <a:pPr algn="l">
              <a:lnSpc>
                <a:spcPts val="4559"/>
              </a:lnSpc>
            </a:pPr>
          </a:p>
        </p:txBody>
      </p:sp>
      <p:sp>
        <p:nvSpPr>
          <p:cNvPr name="TextBox 7" id="7"/>
          <p:cNvSpPr txBox="true"/>
          <p:nvPr/>
        </p:nvSpPr>
        <p:spPr>
          <a:xfrm rot="0">
            <a:off x="10032693" y="1477304"/>
            <a:ext cx="7486950" cy="1019212"/>
          </a:xfrm>
          <a:prstGeom prst="rect">
            <a:avLst/>
          </a:prstGeom>
        </p:spPr>
        <p:txBody>
          <a:bodyPr anchor="t" rtlCol="false" tIns="0" lIns="0" bIns="0" rIns="0">
            <a:spAutoFit/>
          </a:bodyPr>
          <a:lstStyle/>
          <a:p>
            <a:pPr algn="ctr">
              <a:lnSpc>
                <a:spcPts val="8040"/>
              </a:lnSpc>
            </a:pPr>
            <a:r>
              <a:rPr lang="en-US" b="true" sz="6700">
                <a:solidFill>
                  <a:srgbClr val="FFFFFF"/>
                </a:solidFill>
                <a:latin typeface="Unna Bold"/>
                <a:ea typeface="Unna Bold"/>
                <a:cs typeface="Unna Bold"/>
                <a:sym typeface="Unna Bold"/>
              </a:rPr>
              <a:t>JUMLAH </a:t>
            </a:r>
            <a:r>
              <a:rPr lang="en-US" b="true" sz="6700">
                <a:solidFill>
                  <a:srgbClr val="EAC488"/>
                </a:solidFill>
                <a:latin typeface="Unna Bold"/>
                <a:ea typeface="Unna Bold"/>
                <a:cs typeface="Unna Bold"/>
                <a:sym typeface="Unna Bold"/>
              </a:rPr>
              <a:t>HIDDEN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DAGXkdMDZvQ</dc:identifier>
  <dcterms:modified xsi:type="dcterms:W3CDTF">2011-08-01T06:04:30Z</dcterms:modified>
  <cp:revision>1</cp:revision>
  <dc:title>Copy of Dark Elegant Korean Style Project Proposal by Slidesgo.pptx</dc:title>
</cp:coreProperties>
</file>