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8" r:id="rId5"/>
    <p:sldId id="259" r:id="rId6"/>
    <p:sldId id="272" r:id="rId7"/>
    <p:sldId id="269" r:id="rId8"/>
    <p:sldId id="273" r:id="rId9"/>
    <p:sldId id="280" r:id="rId10"/>
    <p:sldId id="274" r:id="rId11"/>
    <p:sldId id="276" r:id="rId12"/>
    <p:sldId id="275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5F40-C7A6-403B-89E5-68976DA4724E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86B-0474-4DAE-83F9-6CB5F1F57A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3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7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E415-D65E-4B63-91C2-F8B54B235C5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542-7F39-4EB3-9618-03674143EBC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12BD-A2A3-4D52-9E35-2A8C1AE4E3E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960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161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276-2A0A-4C34-8056-F10C148BF91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932E-9D9A-414E-8277-BE0F2E28AC1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4074-93F4-4083-8682-C97496001CD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0CCB-3E74-4F88-9AE3-6BC0600CF1B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62B-A580-41CD-ADD9-DA2DE3F2B61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1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0A56-6592-4481-A4F2-490B0173868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F2D-7ED3-4385-A673-696A2B31D58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7040" y="1451673"/>
            <a:ext cx="2062080" cy="516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1451673"/>
            <a:ext cx="6052320" cy="516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E47-EFD9-4046-86F0-2290BAC5D5B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7998-B300-42AC-B767-D69DAB177C47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171" y="5466061"/>
            <a:ext cx="8228763" cy="11450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80357" y="1451672"/>
            <a:ext cx="8228763" cy="4093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None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x-none"/>
              <a:t>Click to edit the outline text format</a:t>
            </a:r>
          </a:p>
          <a:p>
            <a:pPr lvl="1"/>
            <a:r>
              <a:rPr lang="x-none"/>
              <a:t>Second Outline Level</a:t>
            </a:r>
          </a:p>
          <a:p>
            <a:pPr lvl="2"/>
            <a:r>
              <a:rPr lang="x-none"/>
              <a:t>Third Outline Level</a:t>
            </a:r>
          </a:p>
          <a:p>
            <a:pPr lvl="3"/>
            <a:r>
              <a:rPr lang="x-none"/>
              <a:t>Fourth Outline Level</a:t>
            </a:r>
          </a:p>
          <a:p>
            <a:pPr lvl="4"/>
            <a:r>
              <a:rPr lang="x-none"/>
              <a:t>Fifth Outline Level</a:t>
            </a:r>
          </a:p>
          <a:p>
            <a:pPr lvl="5"/>
            <a:r>
              <a:rPr lang="x-none"/>
              <a:t>Sixth Outline Level</a:t>
            </a:r>
          </a:p>
          <a:p>
            <a:pPr lvl="6"/>
            <a:r>
              <a:rPr lang="x-none"/>
              <a:t>Seventh Outline Level</a:t>
            </a:r>
          </a:p>
          <a:p>
            <a:pPr lvl="7"/>
            <a:r>
              <a:rPr lang="x-none"/>
              <a:t>Eighth Outline Level</a:t>
            </a:r>
          </a:p>
          <a:p>
            <a:pPr lvl="8"/>
            <a:r>
              <a:rPr lang="x-none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171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054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842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fld id="{4F540A23-5DDA-4B6B-B090-CDD84365C144}" type="slidenum">
              <a:rPr>
                <a:solidFill>
                  <a:prstClr val="black"/>
                </a:solidFill>
              </a:rPr>
              <a:pPr defTabSz="829452"/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107" cy="971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43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0">
        <a:buNone/>
        <a:tabLst/>
        <a:defRPr lang="en-US" sz="4000" b="1" i="0" u="none" strike="noStrike" kern="1200">
          <a:ln>
            <a:noFill/>
          </a:ln>
          <a:solidFill>
            <a:srgbClr val="FF6633"/>
          </a:solidFill>
          <a:latin typeface="Myriad Pro" pitchFamily="34"/>
          <a:ea typeface="MS Gothic" pitchFamily="2"/>
          <a:cs typeface="Tahoma" pitchFamily="2"/>
        </a:defRPr>
      </a:lvl1pPr>
    </p:titleStyle>
    <p:bodyStyle>
      <a:lvl1pPr lvl="0" rtl="0" hangingPunct="0">
        <a:buClr>
          <a:srgbClr val="FF6633"/>
        </a:buClr>
        <a:buSzPct val="45000"/>
        <a:buFont typeface="Segoe UI Symbol"/>
        <a:buChar char="▙"/>
        <a:tabLst/>
        <a:defRPr lang="x-none"/>
      </a:lvl1pPr>
      <a:lvl2pPr lvl="1" rtl="0" hangingPunct="0">
        <a:buClr>
          <a:srgbClr val="FF6633"/>
        </a:buClr>
        <a:buSzPct val="45000"/>
        <a:buFont typeface="Segoe UI Symbol"/>
        <a:buChar char="▙"/>
        <a:tabLst/>
        <a:defRPr lang="x-none"/>
      </a:lvl2pPr>
      <a:lvl3pPr lvl="2" rtl="0" hangingPunct="0">
        <a:buClr>
          <a:srgbClr val="FF6633"/>
        </a:buClr>
        <a:buSzPct val="45000"/>
        <a:buFont typeface="Segoe UI Symbol"/>
        <a:buChar char="▙"/>
        <a:tabLst/>
        <a:defRPr lang="x-none"/>
      </a:lvl3pPr>
      <a:lvl4pPr lvl="3" rtl="0" hangingPunct="0">
        <a:buClr>
          <a:srgbClr val="FF6633"/>
        </a:buClr>
        <a:buSzPct val="45000"/>
        <a:buFont typeface="Segoe UI Symbol"/>
        <a:buChar char="▙"/>
        <a:tabLst/>
        <a:defRPr lang="x-none"/>
      </a:lvl4pPr>
      <a:lvl5pPr lvl="4" rtl="0" hangingPunct="0">
        <a:buClr>
          <a:srgbClr val="FF6633"/>
        </a:buClr>
        <a:buSzPct val="45000"/>
        <a:buFont typeface="Segoe UI Symbol"/>
        <a:buChar char="▙"/>
        <a:tabLst/>
        <a:defRPr lang="x-none"/>
      </a:lvl5pPr>
      <a:lvl6pPr lvl="5" rtl="0" hangingPunct="0">
        <a:buClr>
          <a:srgbClr val="FF6633"/>
        </a:buClr>
        <a:buSzPct val="45000"/>
        <a:buFont typeface="Segoe UI Symbol"/>
        <a:buChar char="▙"/>
        <a:tabLst/>
        <a:defRPr lang="x-none"/>
      </a:lvl6pPr>
      <a:lvl7pPr lvl="6" rtl="0" hangingPunct="0">
        <a:buClr>
          <a:srgbClr val="FF6633"/>
        </a:buClr>
        <a:buSzPct val="45000"/>
        <a:buFont typeface="Segoe UI Symbol"/>
        <a:buChar char="▙"/>
        <a:tabLst/>
        <a:defRPr lang="x-none"/>
      </a:lvl7pPr>
      <a:lvl8pPr lvl="7" rtl="0" hangingPunct="0">
        <a:buClr>
          <a:srgbClr val="FF6633"/>
        </a:buClr>
        <a:buSzPct val="45000"/>
        <a:buFont typeface="Segoe UI Symbol"/>
        <a:buChar char="▙"/>
        <a:tabLst/>
        <a:defRPr lang="x-none"/>
      </a:lvl8pPr>
      <a:lvl9pPr lvl="8" rtl="0" hangingPunct="0">
        <a:buClr>
          <a:srgbClr val="FF6633"/>
        </a:buClr>
        <a:buSzPct val="45000"/>
        <a:buFont typeface="Segoe UI Symbol"/>
        <a:buChar char="▙"/>
        <a:tabLst/>
        <a:defRPr lang="x-none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George </a:t>
            </a:r>
            <a:r>
              <a:rPr lang="en-US" dirty="0" err="1" smtClean="0">
                <a:solidFill>
                  <a:schemeClr val="bg1"/>
                </a:solidFill>
              </a:rPr>
              <a:t>Viorel</a:t>
            </a:r>
            <a:r>
              <a:rPr lang="en-US" dirty="0" smtClean="0">
                <a:solidFill>
                  <a:schemeClr val="bg1"/>
                </a:solidFill>
              </a:rPr>
              <a:t> Vi</a:t>
            </a:r>
            <a:r>
              <a:rPr lang="ro-RO" dirty="0" smtClean="0">
                <a:solidFill>
                  <a:schemeClr val="bg1"/>
                </a:solidFill>
              </a:rPr>
              <a:t>șniuc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60198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Efstathios Charitos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081" y="1981200"/>
            <a:ext cx="736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800" dirty="0">
              <a:solidFill>
                <a:schemeClr val="bg1"/>
              </a:solidFill>
            </a:endParaRPr>
          </a:p>
          <a:p>
            <a:r>
              <a:rPr lang="ro-RO" sz="2800" dirty="0" smtClean="0">
                <a:solidFill>
                  <a:schemeClr val="bg1"/>
                </a:solidFill>
              </a:rPr>
              <a:t>Super Mario Level Generation and Player Profiling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sz="2800" dirty="0" smtClean="0">
                <a:solidFill>
                  <a:schemeClr val="tx1"/>
                </a:solidFill>
              </a:rPr>
              <a:t>state space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Tabel 30"/>
          <p:cNvGraphicFramePr>
            <a:graphicFrameLocks noGrp="1"/>
          </p:cNvGraphicFramePr>
          <p:nvPr/>
        </p:nvGraphicFramePr>
        <p:xfrm>
          <a:off x="5334000" y="609600"/>
          <a:ext cx="335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Rechte verbindingslijn met pijl 8"/>
          <p:cNvCxnSpPr/>
          <p:nvPr/>
        </p:nvCxnSpPr>
        <p:spPr>
          <a:xfrm rot="5400000" flipH="1" flipV="1">
            <a:off x="3315494" y="2018506"/>
            <a:ext cx="3733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5029200" y="3733800"/>
            <a:ext cx="396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477000" y="3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1" name="Tekstvak 20"/>
          <p:cNvSpPr txBox="1"/>
          <p:nvPr/>
        </p:nvSpPr>
        <p:spPr>
          <a:xfrm>
            <a:off x="4648200" y="1676400"/>
            <a:ext cx="461665" cy="1143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u="sng" dirty="0" smtClean="0"/>
              <a:t>max  coins</a:t>
            </a:r>
            <a:endParaRPr lang="en-US" u="sng" dirty="0"/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5486400" y="525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5257800" y="579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553200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7" name="Tekstvak 26"/>
          <p:cNvSpPr txBox="1"/>
          <p:nvPr/>
        </p:nvSpPr>
        <p:spPr>
          <a:xfrm>
            <a:off x="228600" y="11430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Choose  parameters to use as state space.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Confine to a subspace , that give acceptable levels.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Concentrate even more with by training on different target groups.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Final game - subtle responses to player behavior.</a:t>
            </a:r>
          </a:p>
        </p:txBody>
      </p:sp>
      <p:sp>
        <p:nvSpPr>
          <p:cNvPr id="2" name="Oval 1"/>
          <p:cNvSpPr/>
          <p:nvPr/>
        </p:nvSpPr>
        <p:spPr>
          <a:xfrm>
            <a:off x="5593307" y="2177387"/>
            <a:ext cx="1219200" cy="1219200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15200" y="799703"/>
            <a:ext cx="1219200" cy="1219200"/>
          </a:xfrm>
          <a:prstGeom prst="ellipse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4160" y="1157749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8956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687" y="914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239218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47360" y="2072149"/>
            <a:ext cx="18288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0160" y="4586749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4098" name="Picture 2" descr="C:\Users\Vio\Desktop\e516cdcea2333108a10edb155c8ca9b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61847"/>
            <a:ext cx="7638888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ent Arrow 28"/>
          <p:cNvSpPr/>
          <p:nvPr/>
        </p:nvSpPr>
        <p:spPr>
          <a:xfrm flipV="1">
            <a:off x="2895600" y="3689556"/>
            <a:ext cx="2057400" cy="1052054"/>
          </a:xfrm>
          <a:prstGeom prst="bentArrow">
            <a:avLst>
              <a:gd name="adj1" fmla="val 4830"/>
              <a:gd name="adj2" fmla="val 5929"/>
              <a:gd name="adj3" fmla="val 16039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V="1">
            <a:off x="5693083" y="3904429"/>
            <a:ext cx="977900" cy="1093841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31585"/>
            <a:ext cx="1843160" cy="4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105488" y="4800600"/>
            <a:ext cx="12003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ext block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Bent Arrow 55"/>
          <p:cNvSpPr/>
          <p:nvPr/>
        </p:nvSpPr>
        <p:spPr>
          <a:xfrm rot="5400000" flipV="1">
            <a:off x="3467102" y="-313401"/>
            <a:ext cx="1629697" cy="3628099"/>
          </a:xfrm>
          <a:prstGeom prst="bentArrow">
            <a:avLst>
              <a:gd name="adj1" fmla="val 2354"/>
              <a:gd name="adj2" fmla="val 7284"/>
              <a:gd name="adj3" fmla="val 13612"/>
              <a:gd name="adj4" fmla="val 265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/>
          <p:nvPr/>
        </p:nvSpPr>
        <p:spPr>
          <a:xfrm rot="10800000" flipV="1">
            <a:off x="5974078" y="680454"/>
            <a:ext cx="792973" cy="1311379"/>
          </a:xfrm>
          <a:prstGeom prst="bentArrow">
            <a:avLst>
              <a:gd name="adj1" fmla="val 5525"/>
              <a:gd name="adj2" fmla="val 3760"/>
              <a:gd name="adj3" fmla="val 0"/>
              <a:gd name="adj4" fmla="val 536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105400" y="1371600"/>
            <a:ext cx="1135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Bent Arrow 73"/>
          <p:cNvSpPr/>
          <p:nvPr/>
        </p:nvSpPr>
        <p:spPr>
          <a:xfrm rot="10800000" flipV="1">
            <a:off x="4114797" y="1219201"/>
            <a:ext cx="2188409" cy="761999"/>
          </a:xfrm>
          <a:prstGeom prst="bentArrow">
            <a:avLst>
              <a:gd name="adj1" fmla="val 5525"/>
              <a:gd name="adj2" fmla="val 11736"/>
              <a:gd name="adj3" fmla="val 20525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/>
          <p:nvPr/>
        </p:nvSpPr>
        <p:spPr>
          <a:xfrm rot="5400000" flipV="1">
            <a:off x="2653559" y="1523589"/>
            <a:ext cx="977900" cy="546922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Up Arrow 4102"/>
          <p:cNvSpPr/>
          <p:nvPr/>
        </p:nvSpPr>
        <p:spPr>
          <a:xfrm rot="10800000">
            <a:off x="2575073" y="3699795"/>
            <a:ext cx="152400" cy="105205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9" grpId="0" animBg="1"/>
      <p:bldP spid="33" grpId="0" animBg="1"/>
      <p:bldP spid="30" grpId="0" animBg="1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1" animBg="1"/>
      <p:bldP spid="4103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Testing : </a:t>
            </a:r>
            <a:r>
              <a:rPr lang="en-US" sz="2800" dirty="0" smtClean="0">
                <a:solidFill>
                  <a:schemeClr val="tx1"/>
                </a:solidFill>
              </a:rPr>
              <a:t>functionality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2819400" y="144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2590800" y="198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8862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048000"/>
            <a:ext cx="371568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048000"/>
            <a:ext cx="3774192" cy="29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90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600200" y="1905000"/>
            <a:ext cx="6400800" cy="295465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Drawbacks for Testing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Big Time-step , Every Level Block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Unstable Reward Function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Need for game designer input and crowd sourcing for further tests.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8600" y="6019800"/>
            <a:ext cx="8686800" cy="10633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Testing 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outcome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54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81000" y="5794638"/>
            <a:ext cx="4114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286000"/>
            <a:ext cx="5943600" cy="138499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Different Learning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Directly Acquire player emotions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Expanding - Changing the state space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3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38235" y="1219200"/>
            <a:ext cx="8327627" cy="2362200"/>
          </a:xfrm>
          <a:prstGeom prst="wedgeRoundRectCallout">
            <a:avLst>
              <a:gd name="adj1" fmla="val -28992"/>
              <a:gd name="adj2" fmla="val 820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Live procedural content generation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Generate content in response to the player`s </a:t>
            </a:r>
            <a:r>
              <a:rPr lang="en-US" sz="2800" dirty="0" err="1" smtClean="0">
                <a:solidFill>
                  <a:schemeClr val="tx1"/>
                </a:solidFill>
              </a:rPr>
              <a:t>behaviour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Vio\Desktop\4673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1143000" cy="12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400300" y="535648"/>
            <a:ext cx="4610100" cy="4645951"/>
          </a:xfrm>
          <a:prstGeom prst="wedgeRoundRectCallout">
            <a:avLst>
              <a:gd name="adj1" fmla="val 41043"/>
              <a:gd name="adj2" fmla="val 604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Motivation</a:t>
            </a:r>
          </a:p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Tests and </a:t>
            </a:r>
            <a:r>
              <a:rPr lang="en-US" sz="2800" dirty="0"/>
              <a:t>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Conclusion &amp; Future Work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8" name="Picture 2" descr="C:\Users\Vio\Desktop\paper_mario_reading_map_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209308"/>
            <a:ext cx="1339850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001" y="2971800"/>
            <a:ext cx="5975599" cy="954107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make games personal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use procedural techniques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884" y="1066800"/>
            <a:ext cx="7638144" cy="4832092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Procedural Content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Time saving technique for game developers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Automated method, decreases work load of level designers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Can generate massive amounts of game content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Starting point for incorporating player profiling</a:t>
            </a:r>
          </a:p>
          <a:p>
            <a:endParaRPr lang="en-US" sz="2800" dirty="0" smtClean="0"/>
          </a:p>
          <a:p>
            <a:r>
              <a:rPr lang="en-US" sz="2800" b="1" dirty="0" smtClean="0"/>
              <a:t>Player Profiling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</a:t>
            </a:r>
            <a:r>
              <a:rPr lang="en-US" sz="2800" dirty="0"/>
              <a:t>player experience, tailor it to the </a:t>
            </a:r>
            <a:r>
              <a:rPr lang="en-US" sz="2800" dirty="0" smtClean="0"/>
              <a:t>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Player`s geographical</a:t>
            </a:r>
            <a:r>
              <a:rPr lang="en-US" sz="2800" b="1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cultural background, age, sex etc.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Mario Infinity Engine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Vio\Desktop\infinite-mar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86959"/>
            <a:ext cx="4114800" cy="30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6698" y="1704110"/>
            <a:ext cx="4720102" cy="310854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Takes as input controllable parameters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Difficulty</a:t>
            </a:r>
            <a:endParaRPr lang="en-US" sz="2800" dirty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Max. coins, enemies etc.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Gathers player statistics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Deaths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Kills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1951" y="5496580"/>
            <a:ext cx="7900009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Goal: Live generation of content based on statistics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45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dirty="0" smtClean="0">
                <a:solidFill>
                  <a:schemeClr val="tx1"/>
                </a:solidFill>
              </a:rPr>
              <a:t>ive </a:t>
            </a:r>
            <a:r>
              <a:rPr lang="en-US" sz="2800" dirty="0">
                <a:solidFill>
                  <a:schemeClr val="tx1"/>
                </a:solidFill>
              </a:rPr>
              <a:t>content generation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191" y="1371600"/>
            <a:ext cx="8153400" cy="4401205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Old level generator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Vio\Desktop\mario-1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6" y="1905000"/>
            <a:ext cx="7620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310" y="3886200"/>
            <a:ext cx="3927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rved Up Arrow 17"/>
          <p:cNvSpPr/>
          <p:nvPr/>
        </p:nvSpPr>
        <p:spPr>
          <a:xfrm>
            <a:off x="2618510" y="4560308"/>
            <a:ext cx="4572000" cy="9260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8200" y="5250873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59040" y="3886200"/>
            <a:ext cx="2708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rved Down Arrow 23"/>
          <p:cNvSpPr/>
          <p:nvPr/>
        </p:nvSpPr>
        <p:spPr>
          <a:xfrm>
            <a:off x="4634891" y="3048000"/>
            <a:ext cx="4356709" cy="720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84645" y="2829791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7310" y="3886200"/>
            <a:ext cx="3927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rved Up Arrow 5"/>
          <p:cNvSpPr/>
          <p:nvPr/>
        </p:nvSpPr>
        <p:spPr>
          <a:xfrm>
            <a:off x="2971800" y="4560308"/>
            <a:ext cx="1447800" cy="2346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1960" y="4718760"/>
            <a:ext cx="234240" cy="234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59040" y="3886200"/>
            <a:ext cx="2708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>
            <a:off x="5715000" y="3602183"/>
            <a:ext cx="1295400" cy="1662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617" y="3484417"/>
            <a:ext cx="249383" cy="249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3820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statistics gathering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153400" cy="397031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Statistics are gathered per  level “block” by the engine`s Data Recorder.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Translate to Player Experience ( </a:t>
            </a:r>
            <a:r>
              <a:rPr lang="en-US" sz="2800" dirty="0" err="1" smtClean="0"/>
              <a:t>Togelius</a:t>
            </a:r>
            <a:r>
              <a:rPr lang="en-US" sz="2800" dirty="0" smtClean="0"/>
              <a:t> et al )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Fun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Challenge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Frustration</a:t>
            </a: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smtClean="0"/>
              <a:t>Use as Reward Function for SARSA learning agent that will explore the available parameter space.</a:t>
            </a:r>
            <a:endParaRPr lang="en-US" sz="2800" dirty="0"/>
          </a:p>
          <a:p>
            <a:pPr marL="0" lvl="1">
              <a:buFontTx/>
              <a:buChar char="-"/>
            </a:pP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356</Words>
  <Application>Microsoft Office PowerPoint</Application>
  <PresentationFormat>On-screen Show (4:3)</PresentationFormat>
  <Paragraphs>99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Default</vt:lpstr>
      <vt:lpstr>PowerPoint Presentation</vt:lpstr>
      <vt:lpstr>PowerPoint Presentation</vt:lpstr>
      <vt:lpstr>PowerPoint Presentation</vt:lpstr>
      <vt:lpstr>Motivation</vt:lpstr>
      <vt:lpstr>Motivation</vt:lpstr>
      <vt:lpstr>Implementation: Mario Infinity Engine </vt:lpstr>
      <vt:lpstr>Implementation: live content generation </vt:lpstr>
      <vt:lpstr>PowerPoint Presentation</vt:lpstr>
      <vt:lpstr>Implementation: statistics gathering</vt:lpstr>
      <vt:lpstr>Implementation: state space </vt:lpstr>
      <vt:lpstr>Implementation: sarsa</vt:lpstr>
      <vt:lpstr>Testing : functionality</vt:lpstr>
      <vt:lpstr>PowerPoint Presentation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</dc:creator>
  <cp:lastModifiedBy>Sander Bakkes</cp:lastModifiedBy>
  <cp:revision>74</cp:revision>
  <dcterms:created xsi:type="dcterms:W3CDTF">2013-01-27T16:39:36Z</dcterms:created>
  <dcterms:modified xsi:type="dcterms:W3CDTF">2013-10-17T13:48:04Z</dcterms:modified>
</cp:coreProperties>
</file>