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57" r:id="rId4"/>
    <p:sldId id="268" r:id="rId5"/>
    <p:sldId id="259" r:id="rId6"/>
    <p:sldId id="272" r:id="rId7"/>
    <p:sldId id="269" r:id="rId8"/>
    <p:sldId id="273" r:id="rId9"/>
    <p:sldId id="280" r:id="rId10"/>
    <p:sldId id="274" r:id="rId11"/>
    <p:sldId id="276" r:id="rId12"/>
    <p:sldId id="275" r:id="rId13"/>
    <p:sldId id="277" r:id="rId14"/>
    <p:sldId id="278" r:id="rId15"/>
    <p:sldId id="279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530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B5F40-C7A6-403B-89E5-68976DA4724E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D586B-0474-4DAE-83F9-6CB5F1F57A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3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03265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03265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03265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03265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03265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03265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03265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03265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03265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03265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7998-B300-42AC-B767-D69DAB177C47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A1E2-279F-433E-9C8D-76B9AC84B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1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7998-B300-42AC-B767-D69DAB177C47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A1E2-279F-433E-9C8D-76B9AC84B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7998-B300-42AC-B767-D69DAB177C47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A1E2-279F-433E-9C8D-76B9AC84B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2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440" y="2129984"/>
            <a:ext cx="7773120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321" y="3885528"/>
            <a:ext cx="6400800" cy="1752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4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9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44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58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73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88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03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17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E415-D65E-4B63-91C2-F8B54B235C53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14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C542-7F39-4EB3-9618-03674143EBC5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55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80" y="4406863"/>
            <a:ext cx="7771680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80" y="2906225"/>
            <a:ext cx="7771680" cy="150063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47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294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4417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5890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7363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8835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0308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178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F12BD-A2A3-4D52-9E35-2A8C1AE4E3E6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50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960" y="1451673"/>
            <a:ext cx="4044960" cy="409291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4161" y="1451673"/>
            <a:ext cx="4044960" cy="409291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276-2A0A-4C34-8056-F10C148BF919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31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1" y="275070"/>
            <a:ext cx="82296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920" y="1535201"/>
            <a:ext cx="403920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726" indent="0">
              <a:buNone/>
              <a:defRPr sz="1800" b="1"/>
            </a:lvl2pPr>
            <a:lvl3pPr marL="829452" indent="0">
              <a:buNone/>
              <a:defRPr sz="1600" b="1"/>
            </a:lvl3pPr>
            <a:lvl4pPr marL="1244178" indent="0">
              <a:buNone/>
              <a:defRPr sz="1500" b="1"/>
            </a:lvl4pPr>
            <a:lvl5pPr marL="1658904" indent="0">
              <a:buNone/>
              <a:defRPr sz="1500" b="1"/>
            </a:lvl5pPr>
            <a:lvl6pPr marL="2073631" indent="0">
              <a:buNone/>
              <a:defRPr sz="1500" b="1"/>
            </a:lvl6pPr>
            <a:lvl7pPr marL="2488357" indent="0">
              <a:buNone/>
              <a:defRPr sz="1500" b="1"/>
            </a:lvl7pPr>
            <a:lvl8pPr marL="2903083" indent="0">
              <a:buNone/>
              <a:defRPr sz="1500" b="1"/>
            </a:lvl8pPr>
            <a:lvl9pPr marL="331780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20" y="2174628"/>
            <a:ext cx="403920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41" y="1535201"/>
            <a:ext cx="404208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726" indent="0">
              <a:buNone/>
              <a:defRPr sz="1800" b="1"/>
            </a:lvl2pPr>
            <a:lvl3pPr marL="829452" indent="0">
              <a:buNone/>
              <a:defRPr sz="1600" b="1"/>
            </a:lvl3pPr>
            <a:lvl4pPr marL="1244178" indent="0">
              <a:buNone/>
              <a:defRPr sz="1500" b="1"/>
            </a:lvl4pPr>
            <a:lvl5pPr marL="1658904" indent="0">
              <a:buNone/>
              <a:defRPr sz="1500" b="1"/>
            </a:lvl5pPr>
            <a:lvl6pPr marL="2073631" indent="0">
              <a:buNone/>
              <a:defRPr sz="1500" b="1"/>
            </a:lvl6pPr>
            <a:lvl7pPr marL="2488357" indent="0">
              <a:buNone/>
              <a:defRPr sz="1500" b="1"/>
            </a:lvl7pPr>
            <a:lvl8pPr marL="2903083" indent="0">
              <a:buNone/>
              <a:defRPr sz="1500" b="1"/>
            </a:lvl8pPr>
            <a:lvl9pPr marL="331780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41" y="2174628"/>
            <a:ext cx="404208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932E-9D9A-414E-8277-BE0F2E28AC11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4074-93F4-4083-8682-C97496001CD5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25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40CCB-3E74-4F88-9AE3-6BC0600CF1B3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54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3008160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21" y="273629"/>
            <a:ext cx="5112000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920" y="1434391"/>
            <a:ext cx="3008160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562B-A580-41CD-ADD9-DA2DE3F2B618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91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7998-B300-42AC-B767-D69DAB177C47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A1E2-279F-433E-9C8D-76B9AC84B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511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1" y="4800025"/>
            <a:ext cx="54864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1" y="612065"/>
            <a:ext cx="54864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14726" indent="0">
              <a:buNone/>
              <a:defRPr sz="2500"/>
            </a:lvl2pPr>
            <a:lvl3pPr marL="829452" indent="0">
              <a:buNone/>
              <a:defRPr sz="2200"/>
            </a:lvl3pPr>
            <a:lvl4pPr marL="1244178" indent="0">
              <a:buNone/>
              <a:defRPr sz="1800"/>
            </a:lvl4pPr>
            <a:lvl5pPr marL="1658904" indent="0">
              <a:buNone/>
              <a:defRPr sz="1800"/>
            </a:lvl5pPr>
            <a:lvl6pPr marL="2073631" indent="0">
              <a:buNone/>
              <a:defRPr sz="1800"/>
            </a:lvl6pPr>
            <a:lvl7pPr marL="2488357" indent="0">
              <a:buNone/>
              <a:defRPr sz="1800"/>
            </a:lvl7pPr>
            <a:lvl8pPr marL="2903083" indent="0">
              <a:buNone/>
              <a:defRPr sz="1800"/>
            </a:lvl8pPr>
            <a:lvl9pPr marL="3317809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1" y="5367444"/>
            <a:ext cx="54864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0A56-6592-4481-A4F2-490B0173868D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10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BF2D-7ED3-4385-A673-696A2B31D58E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0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7040" y="1451673"/>
            <a:ext cx="2062080" cy="51600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480" y="1451673"/>
            <a:ext cx="6052320" cy="51600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FE47-EFD9-4046-86F0-2290BAC5D5B9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9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7998-B300-42AC-B767-D69DAB177C47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A1E2-279F-433E-9C8D-76B9AC84B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7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7998-B300-42AC-B767-D69DAB177C47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A1E2-279F-433E-9C8D-76B9AC84B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2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7998-B300-42AC-B767-D69DAB177C47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A1E2-279F-433E-9C8D-76B9AC84B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7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7998-B300-42AC-B767-D69DAB177C47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A1E2-279F-433E-9C8D-76B9AC84B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9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7998-B300-42AC-B767-D69DAB177C47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A1E2-279F-433E-9C8D-76B9AC84B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35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7998-B300-42AC-B767-D69DAB177C47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A1E2-279F-433E-9C8D-76B9AC84B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7998-B300-42AC-B767-D69DAB177C47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A1E2-279F-433E-9C8D-76B9AC84B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8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07998-B300-42AC-B767-D69DAB177C47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EA1E2-279F-433E-9C8D-76B9AC84B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6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171" y="5466061"/>
            <a:ext cx="8228763" cy="11450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80357" y="1451672"/>
            <a:ext cx="8228763" cy="40930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egoe UI Symbol"/>
              <a:buNone/>
              <a:defRPr lang="en-GB" sz="3600" b="0" i="0" u="none" strike="noStrike" kern="1200">
                <a:ln>
                  <a:noFill/>
                </a:ln>
                <a:solidFill>
                  <a:srgbClr val="333333"/>
                </a:solidFill>
                <a:latin typeface="Sylfaen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egoe UI Symbol"/>
              <a:buChar char="▙"/>
              <a:defRPr lang="en-GB" sz="3600" b="0" i="0" u="none" strike="noStrike" kern="1200">
                <a:ln>
                  <a:noFill/>
                </a:ln>
                <a:solidFill>
                  <a:srgbClr val="333333"/>
                </a:solidFill>
                <a:latin typeface="Sylfaen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Clr>
                <a:srgbClr val="FF6633"/>
              </a:buClr>
              <a:buSzPct val="45000"/>
              <a:buFont typeface="Segoe UI Symbol"/>
              <a:buChar char="▙"/>
              <a:defRPr lang="en-GB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Sylfaen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Clr>
                <a:srgbClr val="FF6633"/>
              </a:buClr>
              <a:buSzPct val="45000"/>
              <a:buFont typeface="Segoe UI Symbol"/>
              <a:buChar char="▙"/>
              <a:defRPr lang="en-GB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Sylfaen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Clr>
                <a:srgbClr val="FF6633"/>
              </a:buClr>
              <a:buSzPct val="45000"/>
              <a:buFont typeface="Segoe UI Symbol"/>
              <a:buChar char="▙"/>
              <a:defRPr lang="en-GB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Sylfaen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egoe UI Symbol"/>
              <a:buChar char="▙"/>
              <a:defRPr lang="en-GB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Sylfaen" pitchFamily="18"/>
                <a:ea typeface="MS Gothic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egoe UI Symbol"/>
              <a:buChar char="▙"/>
              <a:defRPr lang="en-GB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Sylfaen" pitchFamily="18"/>
                <a:ea typeface="MS Gothic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egoe UI Symbol"/>
              <a:buChar char="▙"/>
              <a:defRPr lang="en-GB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Sylfaen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egoe UI Symbol"/>
              <a:buChar char="▙"/>
              <a:defRPr lang="en-GB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Sylfaen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egoe UI Symbol"/>
              <a:buChar char="▙"/>
              <a:defRPr lang="en-GB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Sylfaen" pitchFamily="18"/>
                <a:ea typeface="MS Gothic" pitchFamily="2"/>
                <a:cs typeface="Tahoma" pitchFamily="2"/>
              </a:defRPr>
            </a:lvl9pPr>
          </a:lstStyle>
          <a:p>
            <a:pPr lvl="0"/>
            <a:r>
              <a:rPr lang="x-none"/>
              <a:t>Click to edit the outline text format</a:t>
            </a:r>
          </a:p>
          <a:p>
            <a:pPr lvl="1"/>
            <a:r>
              <a:rPr lang="x-none"/>
              <a:t>Second Outline Level</a:t>
            </a:r>
          </a:p>
          <a:p>
            <a:pPr lvl="2"/>
            <a:r>
              <a:rPr lang="x-none"/>
              <a:t>Third Outline Level</a:t>
            </a:r>
          </a:p>
          <a:p>
            <a:pPr lvl="3"/>
            <a:r>
              <a:rPr lang="x-none"/>
              <a:t>Fourth Outline Level</a:t>
            </a:r>
          </a:p>
          <a:p>
            <a:pPr lvl="4"/>
            <a:r>
              <a:rPr lang="x-none"/>
              <a:t>Fifth Outline Level</a:t>
            </a:r>
          </a:p>
          <a:p>
            <a:pPr lvl="5"/>
            <a:r>
              <a:rPr lang="x-none"/>
              <a:t>Sixth Outline Level</a:t>
            </a:r>
          </a:p>
          <a:p>
            <a:pPr lvl="6"/>
            <a:r>
              <a:rPr lang="x-none"/>
              <a:t>Seventh Outline Level</a:t>
            </a:r>
          </a:p>
          <a:p>
            <a:pPr lvl="7"/>
            <a:r>
              <a:rPr lang="x-none"/>
              <a:t>Eighth Outline Level</a:t>
            </a:r>
          </a:p>
          <a:p>
            <a:pPr lvl="8"/>
            <a:r>
              <a:rPr lang="x-none"/>
              <a:t>Ninth Outline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457171" y="6247906"/>
            <a:ext cx="2130093" cy="472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en-US" sz="13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defTabSz="829452"/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27054" y="6247906"/>
            <a:ext cx="2898142" cy="472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ctr" rtl="0" hangingPunct="0">
              <a:buNone/>
              <a:tabLst/>
              <a:defRPr lang="en-US" sz="13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defTabSz="829452"/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555842" y="6247906"/>
            <a:ext cx="2130093" cy="472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en-US" sz="13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defTabSz="829452"/>
            <a:fld id="{4F540A23-5DDA-4B6B-B090-CDD84365C144}" type="slidenum">
              <a:rPr>
                <a:solidFill>
                  <a:prstClr val="black"/>
                </a:solidFill>
              </a:rPr>
              <a:pPr defTabSz="829452"/>
              <a:t>‹#›</a:t>
            </a:fld>
            <a:endParaRPr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3107" cy="9712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243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lvl="0" algn="l" rtl="0" hangingPunct="0">
        <a:buNone/>
        <a:tabLst/>
        <a:defRPr lang="en-US" sz="4000" b="1" i="0" u="none" strike="noStrike" kern="1200">
          <a:ln>
            <a:noFill/>
          </a:ln>
          <a:solidFill>
            <a:srgbClr val="FF6633"/>
          </a:solidFill>
          <a:latin typeface="Myriad Pro" pitchFamily="34"/>
          <a:ea typeface="MS Gothic" pitchFamily="2"/>
          <a:cs typeface="Tahoma" pitchFamily="2"/>
        </a:defRPr>
      </a:lvl1pPr>
    </p:titleStyle>
    <p:bodyStyle>
      <a:lvl1pPr lvl="0" rtl="0" hangingPunct="0">
        <a:buClr>
          <a:srgbClr val="FF6633"/>
        </a:buClr>
        <a:buSzPct val="45000"/>
        <a:buFont typeface="Segoe UI Symbol"/>
        <a:buChar char="▙"/>
        <a:tabLst/>
        <a:defRPr lang="x-none"/>
      </a:lvl1pPr>
      <a:lvl2pPr lvl="1" rtl="0" hangingPunct="0">
        <a:buClr>
          <a:srgbClr val="FF6633"/>
        </a:buClr>
        <a:buSzPct val="45000"/>
        <a:buFont typeface="Segoe UI Symbol"/>
        <a:buChar char="▙"/>
        <a:tabLst/>
        <a:defRPr lang="x-none"/>
      </a:lvl2pPr>
      <a:lvl3pPr lvl="2" rtl="0" hangingPunct="0">
        <a:buClr>
          <a:srgbClr val="FF6633"/>
        </a:buClr>
        <a:buSzPct val="45000"/>
        <a:buFont typeface="Segoe UI Symbol"/>
        <a:buChar char="▙"/>
        <a:tabLst/>
        <a:defRPr lang="x-none"/>
      </a:lvl3pPr>
      <a:lvl4pPr lvl="3" rtl="0" hangingPunct="0">
        <a:buClr>
          <a:srgbClr val="FF6633"/>
        </a:buClr>
        <a:buSzPct val="45000"/>
        <a:buFont typeface="Segoe UI Symbol"/>
        <a:buChar char="▙"/>
        <a:tabLst/>
        <a:defRPr lang="x-none"/>
      </a:lvl4pPr>
      <a:lvl5pPr lvl="4" rtl="0" hangingPunct="0">
        <a:buClr>
          <a:srgbClr val="FF6633"/>
        </a:buClr>
        <a:buSzPct val="45000"/>
        <a:buFont typeface="Segoe UI Symbol"/>
        <a:buChar char="▙"/>
        <a:tabLst/>
        <a:defRPr lang="x-none"/>
      </a:lvl5pPr>
      <a:lvl6pPr lvl="5" rtl="0" hangingPunct="0">
        <a:buClr>
          <a:srgbClr val="FF6633"/>
        </a:buClr>
        <a:buSzPct val="45000"/>
        <a:buFont typeface="Segoe UI Symbol"/>
        <a:buChar char="▙"/>
        <a:tabLst/>
        <a:defRPr lang="x-none"/>
      </a:lvl6pPr>
      <a:lvl7pPr lvl="6" rtl="0" hangingPunct="0">
        <a:buClr>
          <a:srgbClr val="FF6633"/>
        </a:buClr>
        <a:buSzPct val="45000"/>
        <a:buFont typeface="Segoe UI Symbol"/>
        <a:buChar char="▙"/>
        <a:tabLst/>
        <a:defRPr lang="x-none"/>
      </a:lvl7pPr>
      <a:lvl8pPr lvl="7" rtl="0" hangingPunct="0">
        <a:buClr>
          <a:srgbClr val="FF6633"/>
        </a:buClr>
        <a:buSzPct val="45000"/>
        <a:buFont typeface="Segoe UI Symbol"/>
        <a:buChar char="▙"/>
        <a:tabLst/>
        <a:defRPr lang="x-none"/>
      </a:lvl8pPr>
      <a:lvl9pPr lvl="8" rtl="0" hangingPunct="0">
        <a:buClr>
          <a:srgbClr val="FF6633"/>
        </a:buClr>
        <a:buSzPct val="45000"/>
        <a:buFont typeface="Segoe UI Symbol"/>
        <a:buChar char="▙"/>
        <a:tabLst/>
        <a:defRPr lang="x-none"/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jpe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jpe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gi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George </a:t>
            </a:r>
            <a:r>
              <a:rPr lang="en-US" dirty="0" err="1" smtClean="0">
                <a:solidFill>
                  <a:schemeClr val="bg1"/>
                </a:solidFill>
              </a:rPr>
              <a:t>Viorel</a:t>
            </a:r>
            <a:r>
              <a:rPr lang="en-US" dirty="0" smtClean="0">
                <a:solidFill>
                  <a:schemeClr val="bg1"/>
                </a:solidFill>
              </a:rPr>
              <a:t> Vi</a:t>
            </a:r>
            <a:r>
              <a:rPr lang="ro-RO" dirty="0" smtClean="0">
                <a:solidFill>
                  <a:schemeClr val="bg1"/>
                </a:solidFill>
              </a:rPr>
              <a:t>șniuc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7000" y="6019861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solidFill>
                  <a:schemeClr val="bg1"/>
                </a:solidFill>
              </a:rPr>
              <a:t>Efstathios Charitos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5081" y="1981200"/>
            <a:ext cx="7366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o-RO" sz="2800" dirty="0">
              <a:solidFill>
                <a:schemeClr val="bg1"/>
              </a:solidFill>
            </a:endParaRPr>
          </a:p>
          <a:p>
            <a:r>
              <a:rPr lang="ro-RO" sz="2800" dirty="0" smtClean="0">
                <a:solidFill>
                  <a:schemeClr val="bg1"/>
                </a:solidFill>
              </a:rPr>
              <a:t>Super Mario Level Generation and Player Profiling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8235" cy="5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6"/>
          <p:cNvSpPr txBox="1"/>
          <p:nvPr/>
        </p:nvSpPr>
        <p:spPr>
          <a:xfrm>
            <a:off x="538235" y="0"/>
            <a:ext cx="403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NIVERSITEIT VAN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MSTERDAM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29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228600" y="6019800"/>
            <a:ext cx="8686800" cy="1063362"/>
          </a:xfrm>
          <a:solidFill>
            <a:srgbClr val="FFFFFF">
              <a:alpha val="0"/>
            </a:srgbClr>
          </a:solidFill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Implementation: </a:t>
            </a:r>
            <a:r>
              <a:rPr sz="2800" dirty="0" smtClean="0">
                <a:solidFill>
                  <a:schemeClr val="tx1"/>
                </a:solidFill>
              </a:rPr>
              <a:t>state space 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8235" cy="5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191" y="-1"/>
            <a:ext cx="403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NIVERSITEIT VAN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MSTERDAM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" name="Tabel 30"/>
          <p:cNvGraphicFramePr>
            <a:graphicFrameLocks noGrp="1"/>
          </p:cNvGraphicFramePr>
          <p:nvPr/>
        </p:nvGraphicFramePr>
        <p:xfrm>
          <a:off x="5334000" y="609600"/>
          <a:ext cx="3352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2851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851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851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851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851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851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851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851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Rechte verbindingslijn met pijl 8"/>
          <p:cNvCxnSpPr/>
          <p:nvPr/>
        </p:nvCxnSpPr>
        <p:spPr>
          <a:xfrm rot="5400000" flipH="1" flipV="1">
            <a:off x="3315494" y="2018506"/>
            <a:ext cx="37330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/>
          <p:nvPr/>
        </p:nvCxnSpPr>
        <p:spPr>
          <a:xfrm>
            <a:off x="5029200" y="3733800"/>
            <a:ext cx="396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9"/>
          <p:cNvSpPr txBox="1"/>
          <p:nvPr/>
        </p:nvSpPr>
        <p:spPr>
          <a:xfrm>
            <a:off x="6477000" y="3810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difficulty</a:t>
            </a:r>
            <a:endParaRPr lang="en-US" u="sng" dirty="0"/>
          </a:p>
        </p:txBody>
      </p:sp>
      <p:sp>
        <p:nvSpPr>
          <p:cNvPr id="21" name="Tekstvak 20"/>
          <p:cNvSpPr txBox="1"/>
          <p:nvPr/>
        </p:nvSpPr>
        <p:spPr>
          <a:xfrm>
            <a:off x="4648200" y="1676400"/>
            <a:ext cx="461665" cy="1143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u="sng" dirty="0" smtClean="0"/>
              <a:t>max  coins</a:t>
            </a:r>
            <a:endParaRPr lang="en-US" u="sng" dirty="0"/>
          </a:p>
        </p:txBody>
      </p:sp>
      <p:graphicFrame>
        <p:nvGraphicFramePr>
          <p:cNvPr id="22" name="Tabel 21"/>
          <p:cNvGraphicFramePr>
            <a:graphicFrameLocks noGrp="1"/>
          </p:cNvGraphicFramePr>
          <p:nvPr/>
        </p:nvGraphicFramePr>
        <p:xfrm>
          <a:off x="5486400" y="5257800"/>
          <a:ext cx="3276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3" name="Rechte verbindingslijn met pijl 22"/>
          <p:cNvCxnSpPr/>
          <p:nvPr/>
        </p:nvCxnSpPr>
        <p:spPr>
          <a:xfrm>
            <a:off x="5257800" y="5791200"/>
            <a:ext cx="3733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vak 25"/>
          <p:cNvSpPr txBox="1"/>
          <p:nvPr/>
        </p:nvSpPr>
        <p:spPr>
          <a:xfrm>
            <a:off x="6553200" y="5867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difficulty</a:t>
            </a:r>
            <a:endParaRPr lang="en-US" u="sng" dirty="0"/>
          </a:p>
        </p:txBody>
      </p:sp>
      <p:sp>
        <p:nvSpPr>
          <p:cNvPr id="27" name="Tekstvak 26"/>
          <p:cNvSpPr txBox="1"/>
          <p:nvPr/>
        </p:nvSpPr>
        <p:spPr>
          <a:xfrm>
            <a:off x="228600" y="1143000"/>
            <a:ext cx="487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Choose  parameters to use as state space.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Confine to a subspace , that give acceptable levels.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Concentrate even more with by training on different target groups.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Final game - subtle responses to player behavior.</a:t>
            </a:r>
          </a:p>
        </p:txBody>
      </p:sp>
      <p:sp>
        <p:nvSpPr>
          <p:cNvPr id="2" name="Oval 1"/>
          <p:cNvSpPr/>
          <p:nvPr/>
        </p:nvSpPr>
        <p:spPr>
          <a:xfrm>
            <a:off x="5593307" y="2177387"/>
            <a:ext cx="1219200" cy="1219200"/>
          </a:xfrm>
          <a:prstGeom prst="ellipse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15200" y="799703"/>
            <a:ext cx="1219200" cy="1219200"/>
          </a:xfrm>
          <a:prstGeom prst="ellipse">
            <a:avLst/>
          </a:prstGeom>
          <a:solidFill>
            <a:srgbClr val="FF000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6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804160" y="1157749"/>
            <a:ext cx="3657600" cy="365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289560" y="5943600"/>
            <a:ext cx="8686800" cy="1063362"/>
          </a:xfrm>
          <a:solidFill>
            <a:srgbClr val="FFFFFF">
              <a:alpha val="0"/>
            </a:srgbClr>
          </a:solidFill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Implementation: </a:t>
            </a:r>
            <a:r>
              <a:rPr lang="en-US" sz="2800" dirty="0" err="1" smtClean="0">
                <a:solidFill>
                  <a:schemeClr val="tx1"/>
                </a:solidFill>
              </a:rPr>
              <a:t>sarsa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8235" cy="5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191" y="-1"/>
            <a:ext cx="403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NIVERSITEIT VAN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MSTERDAM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5687" y="914400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09800" y="2392189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47360" y="2072149"/>
            <a:ext cx="1828800" cy="1828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90160" y="4586749"/>
            <a:ext cx="4572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pic>
        <p:nvPicPr>
          <p:cNvPr id="4098" name="Picture 2" descr="C:\Users\Vio\Desktop\e516cdcea2333108a10edb155c8ca9b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461847"/>
            <a:ext cx="7638888" cy="34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447800" y="2590800"/>
                <a:ext cx="6680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590800"/>
                <a:ext cx="668068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819400" y="3962400"/>
                <a:ext cx="72263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962400"/>
                <a:ext cx="722634" cy="64633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Bent Arrow 28"/>
          <p:cNvSpPr/>
          <p:nvPr/>
        </p:nvSpPr>
        <p:spPr>
          <a:xfrm flipV="1">
            <a:off x="2895600" y="3689556"/>
            <a:ext cx="2057400" cy="1052054"/>
          </a:xfrm>
          <a:prstGeom prst="bentArrow">
            <a:avLst>
              <a:gd name="adj1" fmla="val 4830"/>
              <a:gd name="adj2" fmla="val 5929"/>
              <a:gd name="adj3" fmla="val 16039"/>
              <a:gd name="adj4" fmla="val 216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16200000" flipV="1">
            <a:off x="5693083" y="3904429"/>
            <a:ext cx="977900" cy="1093841"/>
          </a:xfrm>
          <a:prstGeom prst="bentArrow">
            <a:avLst>
              <a:gd name="adj1" fmla="val 4226"/>
              <a:gd name="adj2" fmla="val 8673"/>
              <a:gd name="adj3" fmla="val 18837"/>
              <a:gd name="adj4" fmla="val 216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431585"/>
            <a:ext cx="1843160" cy="44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105488" y="4800600"/>
            <a:ext cx="12003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ext block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Bent Arrow 55"/>
          <p:cNvSpPr/>
          <p:nvPr/>
        </p:nvSpPr>
        <p:spPr>
          <a:xfrm rot="5400000" flipV="1">
            <a:off x="3467102" y="-313401"/>
            <a:ext cx="1629697" cy="3628099"/>
          </a:xfrm>
          <a:prstGeom prst="bentArrow">
            <a:avLst>
              <a:gd name="adj1" fmla="val 2354"/>
              <a:gd name="adj2" fmla="val 7284"/>
              <a:gd name="adj3" fmla="val 13612"/>
              <a:gd name="adj4" fmla="val 2659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Bent Arrow 70"/>
          <p:cNvSpPr/>
          <p:nvPr/>
        </p:nvSpPr>
        <p:spPr>
          <a:xfrm rot="10800000" flipV="1">
            <a:off x="5974078" y="680454"/>
            <a:ext cx="792973" cy="1311379"/>
          </a:xfrm>
          <a:prstGeom prst="bentArrow">
            <a:avLst>
              <a:gd name="adj1" fmla="val 5525"/>
              <a:gd name="adj2" fmla="val 3760"/>
              <a:gd name="adj3" fmla="val 0"/>
              <a:gd name="adj4" fmla="val 536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466180" y="1047818"/>
                <a:ext cx="110889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180" y="1047818"/>
                <a:ext cx="1108893" cy="64633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5105400" y="1371600"/>
            <a:ext cx="11356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statistics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Bent Arrow 73"/>
          <p:cNvSpPr/>
          <p:nvPr/>
        </p:nvSpPr>
        <p:spPr>
          <a:xfrm rot="10800000" flipV="1">
            <a:off x="4114797" y="1219201"/>
            <a:ext cx="2188409" cy="761999"/>
          </a:xfrm>
          <a:prstGeom prst="bentArrow">
            <a:avLst>
              <a:gd name="adj1" fmla="val 5525"/>
              <a:gd name="adj2" fmla="val 11736"/>
              <a:gd name="adj3" fmla="val 20525"/>
              <a:gd name="adj4" fmla="val 216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Bent Arrow 74"/>
          <p:cNvSpPr/>
          <p:nvPr/>
        </p:nvSpPr>
        <p:spPr>
          <a:xfrm rot="5400000" flipV="1">
            <a:off x="2653559" y="1523589"/>
            <a:ext cx="977900" cy="546922"/>
          </a:xfrm>
          <a:prstGeom prst="bentArrow">
            <a:avLst>
              <a:gd name="adj1" fmla="val 4226"/>
              <a:gd name="adj2" fmla="val 8673"/>
              <a:gd name="adj3" fmla="val 18837"/>
              <a:gd name="adj4" fmla="val 216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895600" y="1219200"/>
                <a:ext cx="6350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219200"/>
                <a:ext cx="635046" cy="64633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3" name="Up Arrow 4102"/>
          <p:cNvSpPr/>
          <p:nvPr/>
        </p:nvSpPr>
        <p:spPr>
          <a:xfrm rot="10800000">
            <a:off x="2575073" y="3699795"/>
            <a:ext cx="152400" cy="105205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411612" y="4005285"/>
                <a:ext cx="11634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612" y="4005285"/>
                <a:ext cx="1163460" cy="64633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86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9" grpId="0" animBg="1"/>
      <p:bldP spid="33" grpId="0" animBg="1"/>
      <p:bldP spid="30" grpId="0" animBg="1"/>
      <p:bldP spid="56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1" animBg="1"/>
      <p:bldP spid="4103" grpId="0" animBg="1"/>
      <p:bldP spid="7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228600" y="6019800"/>
            <a:ext cx="8686800" cy="1063362"/>
          </a:xfrm>
          <a:solidFill>
            <a:srgbClr val="FFFFFF">
              <a:alpha val="0"/>
            </a:srgbClr>
          </a:solidFill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Testing : </a:t>
            </a:r>
            <a:r>
              <a:rPr lang="en-US" sz="2800" dirty="0" smtClean="0">
                <a:solidFill>
                  <a:schemeClr val="tx1"/>
                </a:solidFill>
              </a:rPr>
              <a:t>functionality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8235" cy="5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191" y="-1"/>
            <a:ext cx="403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NIVERSITEIT VAN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MSTERDAM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" name="Tabel 21"/>
          <p:cNvGraphicFramePr>
            <a:graphicFrameLocks noGrp="1"/>
          </p:cNvGraphicFramePr>
          <p:nvPr/>
        </p:nvGraphicFramePr>
        <p:xfrm>
          <a:off x="2819400" y="1447800"/>
          <a:ext cx="3276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3" name="Rechte verbindingslijn met pijl 22"/>
          <p:cNvCxnSpPr/>
          <p:nvPr/>
        </p:nvCxnSpPr>
        <p:spPr>
          <a:xfrm>
            <a:off x="2590800" y="1981200"/>
            <a:ext cx="3733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vak 25"/>
          <p:cNvSpPr txBox="1"/>
          <p:nvPr/>
        </p:nvSpPr>
        <p:spPr>
          <a:xfrm>
            <a:off x="3886200" y="2057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difficulty</a:t>
            </a:r>
            <a:endParaRPr lang="en-US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048000"/>
            <a:ext cx="3715681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3048000"/>
            <a:ext cx="3774192" cy="2980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3901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8235" cy="5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191" y="-1"/>
            <a:ext cx="403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NIVERSITEIT VAN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MSTERDAM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1600200" y="1905000"/>
            <a:ext cx="6400800" cy="2954655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Drawbacks for Testing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Big Time-step , Every Level Block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Unstable Reward Function</a:t>
            </a:r>
          </a:p>
          <a:p>
            <a:pPr lvl="1"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Need for game designer input and crowd sourcing for further tests.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228600" y="6019800"/>
            <a:ext cx="8686800" cy="106336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33"/>
                </a:solidFill>
                <a:effectLst/>
                <a:uLnTx/>
                <a:uFillTx/>
                <a:latin typeface="Myriad Pro" pitchFamily="34"/>
                <a:ea typeface="MS Gothic" pitchFamily="2"/>
                <a:cs typeface="Tahoma" pitchFamily="2"/>
              </a:rPr>
              <a:t>Testing :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yriad Pro" pitchFamily="34"/>
                <a:ea typeface="MS Gothic" pitchFamily="2"/>
                <a:cs typeface="Tahoma" pitchFamily="2"/>
              </a:rPr>
              <a:t>outcome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33"/>
                </a:solidFill>
                <a:effectLst/>
                <a:uLnTx/>
                <a:uFillTx/>
                <a:latin typeface="Myriad Pro" pitchFamily="34"/>
                <a:ea typeface="MS Gothic" pitchFamily="2"/>
                <a:cs typeface="Tahoma" pitchFamily="2"/>
              </a:rPr>
              <a:t>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" pitchFamily="34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6546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381000" y="5794638"/>
            <a:ext cx="4114829" cy="1063362"/>
          </a:xfrm>
          <a:solidFill>
            <a:srgbClr val="FFFFFF">
              <a:alpha val="0"/>
            </a:srgbClr>
          </a:solidFill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2286000"/>
            <a:ext cx="5943600" cy="1384995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Different Learning Algorithm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Directly Acquire player emotions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Expanding - Changing the state space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26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83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1800" y="3509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8235" cy="5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8235" y="0"/>
            <a:ext cx="403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NIVERSITEIT VAN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MSTERDAM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38235" y="1219200"/>
            <a:ext cx="8327627" cy="2362200"/>
          </a:xfrm>
          <a:prstGeom prst="wedgeRoundRectCallout">
            <a:avLst>
              <a:gd name="adj1" fmla="val -28992"/>
              <a:gd name="adj2" fmla="val 8200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Live procedural content generation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Generate content in response to the player`s </a:t>
            </a:r>
            <a:r>
              <a:rPr lang="en-US" sz="2800" dirty="0" err="1" smtClean="0">
                <a:solidFill>
                  <a:schemeClr val="tx1"/>
                </a:solidFill>
              </a:rPr>
              <a:t>behaviour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029" name="Picture 5" descr="C:\Users\Vio\Desktop\46730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343400"/>
            <a:ext cx="1143000" cy="123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94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1800" y="3509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8235" cy="5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8235" y="0"/>
            <a:ext cx="403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NIVERSITEIT VAN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MSTERDAM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2400300" y="535648"/>
            <a:ext cx="4610100" cy="4645951"/>
          </a:xfrm>
          <a:prstGeom prst="wedgeRoundRectCallout">
            <a:avLst>
              <a:gd name="adj1" fmla="val 41043"/>
              <a:gd name="adj2" fmla="val 6045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Motivation</a:t>
            </a:r>
          </a:p>
          <a:p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Implementation</a:t>
            </a: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Tests and </a:t>
            </a:r>
            <a:r>
              <a:rPr lang="en-US" sz="2800" dirty="0"/>
              <a:t>Results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Conclusion &amp; Future Work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</p:txBody>
      </p:sp>
      <p:pic>
        <p:nvPicPr>
          <p:cNvPr id="8" name="Picture 2" descr="C:\Users\Vio\Desktop\paper_mario_reading_map_pre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75" y="5209308"/>
            <a:ext cx="1339850" cy="133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5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152400" y="5937111"/>
            <a:ext cx="2590829" cy="1063362"/>
          </a:xfrm>
          <a:solidFill>
            <a:srgbClr val="FFFFFF">
              <a:alpha val="0"/>
            </a:srgbClr>
          </a:solidFill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92001" y="2971800"/>
            <a:ext cx="5975599" cy="954107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accent1">
                <a:alpha val="0"/>
              </a:schemeClr>
            </a:glow>
            <a:softEdge rad="127000"/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Trend to make games personal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Trend to use procedural techniques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8235" cy="5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191" y="-1"/>
            <a:ext cx="403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NIVERSITEIT VAN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MSTERDAM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98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152400" y="5937111"/>
            <a:ext cx="2590829" cy="1063362"/>
          </a:xfrm>
          <a:solidFill>
            <a:srgbClr val="FFFFFF">
              <a:alpha val="0"/>
            </a:srgbClr>
          </a:solidFill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2884" y="1066800"/>
            <a:ext cx="7638144" cy="4832092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accent1">
                <a:alpha val="0"/>
              </a:schemeClr>
            </a:glow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Procedural Content Generation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Time saving technique for game developers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Automated method, decreases work load of level designers</a:t>
            </a: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Can generate massive amounts of game content</a:t>
            </a: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Starting point for incorporating player profiling</a:t>
            </a:r>
          </a:p>
          <a:p>
            <a:endParaRPr lang="en-US" sz="2800" dirty="0" smtClean="0"/>
          </a:p>
          <a:p>
            <a:r>
              <a:rPr lang="en-US" sz="2800" b="1" dirty="0" smtClean="0"/>
              <a:t>Player Profiling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Model </a:t>
            </a:r>
            <a:r>
              <a:rPr lang="en-US" sz="2800" dirty="0"/>
              <a:t>player experience, tailor it to the </a:t>
            </a:r>
            <a:r>
              <a:rPr lang="en-US" sz="2800" dirty="0" smtClean="0"/>
              <a:t>player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Player`s geographical</a:t>
            </a:r>
            <a:r>
              <a:rPr lang="en-US" sz="2800" b="1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/>
              <a:t>cultural background, age, sex etc.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8235" cy="5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191" y="-1"/>
            <a:ext cx="403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NIVERSITEIT VAN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MSTERDAM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5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637310" y="6326319"/>
            <a:ext cx="8559191" cy="1063362"/>
          </a:xfrm>
          <a:solidFill>
            <a:srgbClr val="FFFFFF">
              <a:alpha val="0"/>
            </a:srgbClr>
          </a:solidFill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Implementation: </a:t>
            </a:r>
            <a:r>
              <a:rPr lang="en-US" sz="2800" dirty="0" smtClean="0">
                <a:solidFill>
                  <a:schemeClr val="tx1"/>
                </a:solidFill>
              </a:rPr>
              <a:t>Mario Infinity Engine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8235" cy="5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191" y="-1"/>
            <a:ext cx="403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NIVERSITEIT VAN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MSTERDAM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 descr="C:\Users\Vio\Desktop\infinite-mari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86959"/>
            <a:ext cx="4114800" cy="308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56698" y="1704110"/>
            <a:ext cx="4720102" cy="3108543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Takes as input controllable parameters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 smtClean="0"/>
              <a:t>Difficulty</a:t>
            </a:r>
            <a:endParaRPr lang="en-US" sz="2800" dirty="0"/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 smtClean="0"/>
              <a:t>Max. coins, enemies etc.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Gathers player statistics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 smtClean="0"/>
              <a:t>Deaths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 smtClean="0"/>
              <a:t>Kills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641951" y="5496580"/>
            <a:ext cx="7900009" cy="523220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Goal: Live generation of content based on statistics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7450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637310" y="6326319"/>
            <a:ext cx="8559191" cy="1063362"/>
          </a:xfrm>
          <a:solidFill>
            <a:srgbClr val="FFFFFF">
              <a:alpha val="0"/>
            </a:srgbClr>
          </a:solidFill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Implementation: </a:t>
            </a:r>
            <a:r>
              <a:rPr lang="en-US" sz="2800" dirty="0">
                <a:solidFill>
                  <a:schemeClr val="tx1"/>
                </a:solidFill>
              </a:rPr>
              <a:t>l</a:t>
            </a:r>
            <a:r>
              <a:rPr lang="en-US" sz="2800" dirty="0" smtClean="0">
                <a:solidFill>
                  <a:schemeClr val="tx1"/>
                </a:solidFill>
              </a:rPr>
              <a:t>ive </a:t>
            </a:r>
            <a:r>
              <a:rPr lang="en-US" sz="2800" dirty="0">
                <a:solidFill>
                  <a:schemeClr val="tx1"/>
                </a:solidFill>
              </a:rPr>
              <a:t>content generation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8191" y="1371600"/>
            <a:ext cx="8153400" cy="4401205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accent1">
                <a:alpha val="0"/>
              </a:schemeClr>
            </a:glow>
            <a:softEdge rad="127000"/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Old level generator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New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8235" cy="5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191" y="-1"/>
            <a:ext cx="403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NIVERSITEIT VAN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MSTERDAM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3" descr="C:\Users\Vio\Desktop\mario-1-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56" y="1905000"/>
            <a:ext cx="7620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10" y="3948544"/>
            <a:ext cx="27527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505" y="3931658"/>
            <a:ext cx="27717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3269670" y="3768435"/>
            <a:ext cx="0" cy="990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37310" y="3886200"/>
            <a:ext cx="39277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urved Up Arrow 17"/>
          <p:cNvSpPr/>
          <p:nvPr/>
        </p:nvSpPr>
        <p:spPr>
          <a:xfrm>
            <a:off x="2618510" y="4560308"/>
            <a:ext cx="4572000" cy="92609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90377" y="4024745"/>
            <a:ext cx="2505075" cy="466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05945" y="3788348"/>
            <a:ext cx="0" cy="990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648200" y="5250873"/>
            <a:ext cx="4572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759040" y="3886200"/>
            <a:ext cx="27085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urved Down Arrow 23"/>
          <p:cNvSpPr/>
          <p:nvPr/>
        </p:nvSpPr>
        <p:spPr>
          <a:xfrm>
            <a:off x="4634891" y="3048000"/>
            <a:ext cx="4356709" cy="7204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84645" y="2829791"/>
            <a:ext cx="4572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6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4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10" y="3948544"/>
            <a:ext cx="27527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505" y="3931658"/>
            <a:ext cx="27717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3269670" y="3768435"/>
            <a:ext cx="0" cy="990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37310" y="3886200"/>
            <a:ext cx="39277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urved Up Arrow 5"/>
          <p:cNvSpPr/>
          <p:nvPr/>
        </p:nvSpPr>
        <p:spPr>
          <a:xfrm>
            <a:off x="2971800" y="4560308"/>
            <a:ext cx="4218710" cy="31649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0377" y="4024745"/>
            <a:ext cx="2505075" cy="466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005945" y="3788348"/>
            <a:ext cx="0" cy="990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099760" y="4794960"/>
            <a:ext cx="234240" cy="2342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759040" y="3886200"/>
            <a:ext cx="27085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rved Down Arrow 10"/>
          <p:cNvSpPr/>
          <p:nvPr/>
        </p:nvSpPr>
        <p:spPr>
          <a:xfrm>
            <a:off x="5715000" y="3567548"/>
            <a:ext cx="3276600" cy="24245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39000" y="3429000"/>
            <a:ext cx="249383" cy="2493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4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838200" y="5943600"/>
            <a:ext cx="8686800" cy="1063362"/>
          </a:xfrm>
          <a:solidFill>
            <a:srgbClr val="FFFFFF">
              <a:alpha val="0"/>
            </a:srgbClr>
          </a:solidFill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Implementation: </a:t>
            </a:r>
            <a:r>
              <a:rPr lang="en-US" sz="2800" dirty="0" smtClean="0">
                <a:solidFill>
                  <a:schemeClr val="tx1"/>
                </a:solidFill>
              </a:rPr>
              <a:t>statistics gathering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676400"/>
            <a:ext cx="8153400" cy="3970318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accent1">
                <a:alpha val="0"/>
              </a:schemeClr>
            </a:glow>
            <a:softEdge rad="127000"/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Statistics are gathered per  level “block” by the engine`s Data Recorder.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Translate to Player Experience ( </a:t>
            </a:r>
            <a:r>
              <a:rPr lang="en-US" sz="2800" dirty="0" err="1" smtClean="0"/>
              <a:t>Togelius</a:t>
            </a:r>
            <a:r>
              <a:rPr lang="en-US" sz="2800" dirty="0" smtClean="0"/>
              <a:t> et al )</a:t>
            </a:r>
          </a:p>
          <a:p>
            <a:pPr marL="742950" lvl="1" indent="-285750">
              <a:buFontTx/>
              <a:buChar char="-"/>
            </a:pPr>
            <a:r>
              <a:rPr lang="en-US" sz="2800" dirty="0" smtClean="0"/>
              <a:t>Fun</a:t>
            </a:r>
          </a:p>
          <a:p>
            <a:pPr marL="742950" lvl="1" indent="-285750">
              <a:buFontTx/>
              <a:buChar char="-"/>
            </a:pPr>
            <a:r>
              <a:rPr lang="en-US" sz="2800" dirty="0" smtClean="0"/>
              <a:t>Challenge</a:t>
            </a:r>
          </a:p>
          <a:p>
            <a:pPr marL="742950" lvl="1" indent="-285750">
              <a:buFontTx/>
              <a:buChar char="-"/>
            </a:pPr>
            <a:r>
              <a:rPr lang="en-US" sz="2800" dirty="0" smtClean="0"/>
              <a:t>Frustration</a:t>
            </a:r>
            <a:endParaRPr lang="en-US" sz="2800" dirty="0"/>
          </a:p>
          <a:p>
            <a:pPr lvl="1" indent="-457200">
              <a:buFont typeface="Arial" pitchFamily="34" charset="0"/>
              <a:buChar char="•"/>
            </a:pPr>
            <a:r>
              <a:rPr lang="en-US" sz="2800" dirty="0" smtClean="0"/>
              <a:t>Use as Reward Function for SARSA learning agent that will explore the available parameter space.</a:t>
            </a:r>
            <a:endParaRPr lang="en-US" sz="2800" dirty="0"/>
          </a:p>
          <a:p>
            <a:pPr marL="0" lvl="1">
              <a:buFontTx/>
              <a:buChar char="-"/>
            </a:pPr>
            <a:endParaRPr lang="en-US" sz="28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8235" cy="5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191" y="-1"/>
            <a:ext cx="403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NIVERSITEIT VAN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MSTERDAM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69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356</Words>
  <Application>Microsoft Office PowerPoint</Application>
  <PresentationFormat>On-screen Show (4:3)</PresentationFormat>
  <Paragraphs>99</Paragraphs>
  <Slides>15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Default</vt:lpstr>
      <vt:lpstr>PowerPoint Presentation</vt:lpstr>
      <vt:lpstr>PowerPoint Presentation</vt:lpstr>
      <vt:lpstr>PowerPoint Presentation</vt:lpstr>
      <vt:lpstr>Motivation</vt:lpstr>
      <vt:lpstr>Motivation</vt:lpstr>
      <vt:lpstr>Implementation: Mario Infinity Engine </vt:lpstr>
      <vt:lpstr>Implementation: live content generation </vt:lpstr>
      <vt:lpstr>PowerPoint Presentation</vt:lpstr>
      <vt:lpstr>Implementation: statistics gathering</vt:lpstr>
      <vt:lpstr>Implementation: state space </vt:lpstr>
      <vt:lpstr>Implementation: sarsa</vt:lpstr>
      <vt:lpstr>Testing : functionality</vt:lpstr>
      <vt:lpstr>PowerPoint Presentation</vt:lpstr>
      <vt:lpstr>Future Work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Vio</dc:creator>
  <cp:lastModifiedBy>Sander Bakkes</cp:lastModifiedBy>
  <cp:revision>71</cp:revision>
  <dcterms:created xsi:type="dcterms:W3CDTF">2013-01-27T16:39:36Z</dcterms:created>
  <dcterms:modified xsi:type="dcterms:W3CDTF">2013-09-10T15:26:53Z</dcterms:modified>
</cp:coreProperties>
</file>