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14"/>
  </p:notesMasterIdLst>
  <p:handoutMasterIdLst>
    <p:handoutMasterId r:id="rId15"/>
  </p:handoutMasterIdLst>
  <p:sldIdLst>
    <p:sldId id="273" r:id="rId2"/>
    <p:sldId id="286" r:id="rId3"/>
    <p:sldId id="287" r:id="rId4"/>
    <p:sldId id="299" r:id="rId5"/>
    <p:sldId id="288" r:id="rId6"/>
    <p:sldId id="289" r:id="rId7"/>
    <p:sldId id="300" r:id="rId8"/>
    <p:sldId id="298" r:id="rId9"/>
    <p:sldId id="290" r:id="rId10"/>
    <p:sldId id="296" r:id="rId11"/>
    <p:sldId id="295" r:id="rId12"/>
    <p:sldId id="297" r:id="rId1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72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2166"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3213 Lecture 1</a:t>
            </a:r>
          </a:p>
        </p:txBody>
      </p:sp>
      <p:sp>
        <p:nvSpPr>
          <p:cNvPr id="194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194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94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4AC0617-EBC8-49E4-8147-7310215EE8AB}" type="slidenum">
              <a:rPr lang="en-US"/>
              <a:pPr>
                <a:defRPr/>
              </a:pPr>
              <a:t>‹#›</a:t>
            </a:fld>
            <a:endParaRPr lang="en-US"/>
          </a:p>
        </p:txBody>
      </p:sp>
    </p:spTree>
    <p:extLst>
      <p:ext uri="{BB962C8B-B14F-4D97-AF65-F5344CB8AC3E}">
        <p14:creationId xmlns:p14="http://schemas.microsoft.com/office/powerpoint/2010/main" val="426707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3213 Lecture 1</a:t>
            </a:r>
          </a:p>
        </p:txBody>
      </p:sp>
      <p:sp>
        <p:nvSpPr>
          <p:cNvPr id="2150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51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CB5F37-8D52-41C6-B846-FB178141C401}" type="slidenum">
              <a:rPr lang="en-US"/>
              <a:pPr>
                <a:defRPr/>
              </a:pPr>
              <a:t>‹#›</a:t>
            </a:fld>
            <a:endParaRPr lang="en-US"/>
          </a:p>
        </p:txBody>
      </p:sp>
    </p:spTree>
    <p:extLst>
      <p:ext uri="{BB962C8B-B14F-4D97-AF65-F5344CB8AC3E}">
        <p14:creationId xmlns:p14="http://schemas.microsoft.com/office/powerpoint/2010/main" val="25236745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p:spPr>
        <p:txBody>
          <a:bodyPr/>
          <a:lstStyle/>
          <a:p>
            <a:r>
              <a:rPr lang="en-US" smtClean="0"/>
              <a:t>3213 Lecture 1</a:t>
            </a:r>
          </a:p>
        </p:txBody>
      </p:sp>
      <p:sp>
        <p:nvSpPr>
          <p:cNvPr id="18435" name="Rectangle 7"/>
          <p:cNvSpPr>
            <a:spLocks noGrp="1" noChangeArrowheads="1"/>
          </p:cNvSpPr>
          <p:nvPr>
            <p:ph type="sldNum" sz="quarter" idx="5"/>
          </p:nvPr>
        </p:nvSpPr>
        <p:spPr>
          <a:noFill/>
        </p:spPr>
        <p:txBody>
          <a:bodyPr/>
          <a:lstStyle/>
          <a:p>
            <a:fld id="{B7416987-0421-4FB5-AB8C-25AC1624A5D2}" type="slidenum">
              <a:rPr lang="en-US" smtClean="0"/>
              <a:pPr/>
              <a:t>1</a:t>
            </a:fld>
            <a:endParaRPr lang="en-US" smtClean="0"/>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and the next one aren’t so much about this course, but they describe the philosophy behind my teaching and</a:t>
            </a:r>
            <a:r>
              <a:rPr lang="en-US" baseline="0" dirty="0" smtClean="0"/>
              <a:t> how I have set this class up. The basic idea is that you should be willing to try to work on challenging problems. Most of us have a fixed mindset, and quite often the environment in which we grew up reinforces this fixed mindset. We fear things that are new or and we stick to things that we know we will be good at. Try to break free of that.</a:t>
            </a:r>
            <a:endParaRPr lang="en-US" dirty="0"/>
          </a:p>
        </p:txBody>
      </p:sp>
      <p:sp>
        <p:nvSpPr>
          <p:cNvPr id="4" name="Header Placeholder 3"/>
          <p:cNvSpPr>
            <a:spLocks noGrp="1"/>
          </p:cNvSpPr>
          <p:nvPr>
            <p:ph type="hdr" sz="quarter" idx="10"/>
          </p:nvPr>
        </p:nvSpPr>
        <p:spPr/>
        <p:txBody>
          <a:bodyPr/>
          <a:lstStyle/>
          <a:p>
            <a:pPr>
              <a:defRPr/>
            </a:pPr>
            <a:r>
              <a:rPr lang="en-US" smtClean="0"/>
              <a:t>3213 Lecture 1</a:t>
            </a:r>
            <a:endParaRPr lang="en-US"/>
          </a:p>
        </p:txBody>
      </p:sp>
      <p:sp>
        <p:nvSpPr>
          <p:cNvPr id="5" name="Slide Number Placeholder 4"/>
          <p:cNvSpPr>
            <a:spLocks noGrp="1"/>
          </p:cNvSpPr>
          <p:nvPr>
            <p:ph type="sldNum" sz="quarter" idx="11"/>
          </p:nvPr>
        </p:nvSpPr>
        <p:spPr/>
        <p:txBody>
          <a:bodyPr/>
          <a:lstStyle/>
          <a:p>
            <a:pPr>
              <a:defRPr/>
            </a:pPr>
            <a:fld id="{B7CB5F37-8D52-41C6-B846-FB178141C401}" type="slidenum">
              <a:rPr lang="en-US" smtClean="0"/>
              <a:pPr>
                <a:defRPr/>
              </a:pPr>
              <a:t>5</a:t>
            </a:fld>
            <a:endParaRPr lang="en-US"/>
          </a:p>
        </p:txBody>
      </p:sp>
    </p:spTree>
    <p:extLst>
      <p:ext uri="{BB962C8B-B14F-4D97-AF65-F5344CB8AC3E}">
        <p14:creationId xmlns:p14="http://schemas.microsoft.com/office/powerpoint/2010/main" val="392594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has shown that one can move from having a fixed mindset to a growth mindset. It does not occur</a:t>
            </a:r>
            <a:r>
              <a:rPr lang="en-US" baseline="0" dirty="0" smtClean="0"/>
              <a:t> overnight, and I have personally tried this for a few years with some success. I do believe that life is better if you have a growth mindset. </a:t>
            </a:r>
            <a:endParaRPr lang="en-US" dirty="0"/>
          </a:p>
        </p:txBody>
      </p:sp>
      <p:sp>
        <p:nvSpPr>
          <p:cNvPr id="4" name="Header Placeholder 3"/>
          <p:cNvSpPr>
            <a:spLocks noGrp="1"/>
          </p:cNvSpPr>
          <p:nvPr>
            <p:ph type="hdr" sz="quarter" idx="10"/>
          </p:nvPr>
        </p:nvSpPr>
        <p:spPr/>
        <p:txBody>
          <a:bodyPr/>
          <a:lstStyle/>
          <a:p>
            <a:pPr>
              <a:defRPr/>
            </a:pPr>
            <a:r>
              <a:rPr lang="en-US" smtClean="0"/>
              <a:t>3213 Lecture 1</a:t>
            </a:r>
            <a:endParaRPr lang="en-US"/>
          </a:p>
        </p:txBody>
      </p:sp>
      <p:sp>
        <p:nvSpPr>
          <p:cNvPr id="5" name="Slide Number Placeholder 4"/>
          <p:cNvSpPr>
            <a:spLocks noGrp="1"/>
          </p:cNvSpPr>
          <p:nvPr>
            <p:ph type="sldNum" sz="quarter" idx="11"/>
          </p:nvPr>
        </p:nvSpPr>
        <p:spPr/>
        <p:txBody>
          <a:bodyPr/>
          <a:lstStyle/>
          <a:p>
            <a:pPr>
              <a:defRPr/>
            </a:pPr>
            <a:fld id="{B7CB5F37-8D52-41C6-B846-FB178141C401}" type="slidenum">
              <a:rPr lang="en-US" smtClean="0"/>
              <a:pPr>
                <a:defRPr/>
              </a:pPr>
              <a:t>6</a:t>
            </a:fld>
            <a:endParaRPr lang="en-US"/>
          </a:p>
        </p:txBody>
      </p:sp>
    </p:spTree>
    <p:extLst>
      <p:ext uri="{BB962C8B-B14F-4D97-AF65-F5344CB8AC3E}">
        <p14:creationId xmlns:p14="http://schemas.microsoft.com/office/powerpoint/2010/main" val="145084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smtClean="0"/>
              <a:t>Sohum Sohoni CST 250</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7A70437-3287-4B1A-9460-1EBA302B3744}"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Sohum Sohoni CST 250</a:t>
            </a:r>
            <a:endParaRPr lang="en-US"/>
          </a:p>
        </p:txBody>
      </p:sp>
      <p:sp>
        <p:nvSpPr>
          <p:cNvPr id="6" name="Slide Number Placeholder 5"/>
          <p:cNvSpPr>
            <a:spLocks noGrp="1"/>
          </p:cNvSpPr>
          <p:nvPr>
            <p:ph type="sldNum" sz="quarter" idx="12"/>
          </p:nvPr>
        </p:nvSpPr>
        <p:spPr/>
        <p:txBody>
          <a:bodyPr/>
          <a:lstStyle/>
          <a:p>
            <a:pPr>
              <a:defRPr/>
            </a:pPr>
            <a:fld id="{D2B0259D-1454-4F50-ACFC-95B37550B19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smtClean="0"/>
              <a:t>Sohum Sohoni CST 250</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A7AEB4F8-F416-4096-BC65-CCAA60EC6F8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Sohum Sohoni CST 250</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C6B17771-6079-4C85-A2AE-CC26EE8F57E7}"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E24405C8-BB4B-4123-915B-6EAD483E58A0}"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r>
              <a:rPr lang="en-US" smtClean="0"/>
              <a:t>Sohum Sohoni CST 250</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a:p>
        </p:txBody>
      </p:sp>
      <p:sp>
        <p:nvSpPr>
          <p:cNvPr id="10" name="Slide Number Placeholder 9"/>
          <p:cNvSpPr>
            <a:spLocks noGrp="1"/>
          </p:cNvSpPr>
          <p:nvPr>
            <p:ph type="sldNum" sz="quarter" idx="16"/>
          </p:nvPr>
        </p:nvSpPr>
        <p:spPr/>
        <p:txBody>
          <a:bodyPr rtlCol="0"/>
          <a:lstStyle/>
          <a:p>
            <a:pPr>
              <a:defRPr/>
            </a:pPr>
            <a:fld id="{EB2950ED-4F06-4EA4-AF3F-D052D46C7832}"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r>
              <a:rPr lang="en-US" smtClean="0"/>
              <a:t>Sohum Sohoni CST 250</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a:p>
        </p:txBody>
      </p:sp>
      <p:sp>
        <p:nvSpPr>
          <p:cNvPr id="12" name="Slide Number Placeholder 11"/>
          <p:cNvSpPr>
            <a:spLocks noGrp="1"/>
          </p:cNvSpPr>
          <p:nvPr>
            <p:ph type="sldNum" sz="quarter" idx="16"/>
          </p:nvPr>
        </p:nvSpPr>
        <p:spPr/>
        <p:txBody>
          <a:bodyPr rtlCol="0"/>
          <a:lstStyle/>
          <a:p>
            <a:pPr>
              <a:defRPr/>
            </a:pPr>
            <a:fld id="{E27501E1-3939-4958-B040-7E12B8A2B4D4}"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r>
              <a:rPr lang="en-US" smtClean="0"/>
              <a:t>Sohum Sohoni CST 250</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Sohum Sohoni CST 250</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E6E44525-CB57-4239-B196-D9B1D11F95D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7627916E-F1F0-4E89-B064-8C240D359BB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Sohum Sohoni CST 250</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567B89CF-2765-4DA1-9C4D-34C59D1B94CE}"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74151BE0-0080-4B00-883A-FAFC4EAF76E9}"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smtClean="0"/>
              <a:t>Sohum Sohoni CST 250</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smtClean="0"/>
              <a:t>Sohum Sohoni CST 250</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7B6652ED-FA3C-4149-909C-DDC0DE6BC0C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a:xfrm>
            <a:off x="685800" y="1143000"/>
            <a:ext cx="7772400" cy="2895600"/>
          </a:xfrm>
        </p:spPr>
        <p:txBody>
          <a:bodyPr/>
          <a:lstStyle/>
          <a:p>
            <a:pPr>
              <a:spcBef>
                <a:spcPct val="25000"/>
              </a:spcBef>
            </a:pPr>
            <a:r>
              <a:rPr sz="4800" b="1" dirty="0" smtClean="0"/>
              <a:t>CST 250</a:t>
            </a:r>
            <a:r>
              <a:rPr dirty="0" smtClean="0"/>
              <a:t/>
            </a:r>
            <a:br>
              <a:rPr dirty="0" smtClean="0"/>
            </a:br>
            <a:r>
              <a:rPr lang="en-US" sz="4000" b="1" dirty="0"/>
              <a:t>Microcomputer Architecture and Programming </a:t>
            </a:r>
            <a:endParaRPr sz="4000" dirty="0" smtClean="0"/>
          </a:p>
        </p:txBody>
      </p:sp>
      <p:sp>
        <p:nvSpPr>
          <p:cNvPr id="6146" name="Rectangle 3"/>
          <p:cNvSpPr>
            <a:spLocks noGrp="1" noChangeArrowheads="1"/>
          </p:cNvSpPr>
          <p:nvPr>
            <p:ph type="subTitle" idx="1"/>
          </p:nvPr>
        </p:nvSpPr>
        <p:spPr>
          <a:xfrm>
            <a:off x="685800" y="4267200"/>
            <a:ext cx="7086600" cy="1676400"/>
          </a:xfrm>
        </p:spPr>
        <p:txBody>
          <a:bodyPr/>
          <a:lstStyle/>
          <a:p>
            <a:pPr>
              <a:spcAft>
                <a:spcPts val="1200"/>
              </a:spcAft>
            </a:pPr>
            <a:r>
              <a:rPr lang="en-US" sz="3200" b="1" dirty="0" smtClean="0">
                <a:solidFill>
                  <a:schemeClr val="tx1"/>
                </a:solidFill>
              </a:rPr>
              <a:t>Dr. Sohum Sohoni</a:t>
            </a:r>
          </a:p>
        </p:txBody>
      </p:sp>
    </p:spTree>
  </p:cSld>
  <p:clrMapOvr>
    <a:masterClrMapping/>
  </p:clrMapOvr>
  <p:transition advTm="4212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Visualizer</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10</a:t>
            </a:fld>
            <a:endParaRPr lang="en-US"/>
          </a:p>
        </p:txBody>
      </p:sp>
      <p:sp>
        <p:nvSpPr>
          <p:cNvPr id="5" name="Content Placeholder 4"/>
          <p:cNvSpPr>
            <a:spLocks noGrp="1"/>
          </p:cNvSpPr>
          <p:nvPr>
            <p:ph sz="quarter" idx="1"/>
          </p:nvPr>
        </p:nvSpPr>
        <p:spPr>
          <a:xfrm>
            <a:off x="612648" y="1600200"/>
            <a:ext cx="8153400" cy="4648200"/>
          </a:xfrm>
        </p:spPr>
        <p:txBody>
          <a:bodyPr>
            <a:normAutofit lnSpcReduction="10000"/>
          </a:bodyPr>
          <a:lstStyle/>
          <a:p>
            <a:r>
              <a:rPr lang="en-US" sz="2400" dirty="0" smtClean="0"/>
              <a:t>In case you are wondering about the memory visualizer on the right in the previous slide…</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It takes a base address and a signed offset</a:t>
            </a:r>
          </a:p>
          <a:p>
            <a:r>
              <a:rPr lang="en-US" sz="2400" dirty="0" smtClean="0"/>
              <a:t>I set the base to the end of RAM and had an offset of -32 to watch 8 locations of the stack</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362200"/>
            <a:ext cx="6172200" cy="2491461"/>
          </a:xfrm>
          <a:prstGeom prst="rect">
            <a:avLst/>
          </a:prstGeom>
        </p:spPr>
      </p:pic>
    </p:spTree>
    <p:extLst>
      <p:ext uri="{BB962C8B-B14F-4D97-AF65-F5344CB8AC3E}">
        <p14:creationId xmlns:p14="http://schemas.microsoft.com/office/powerpoint/2010/main" val="1590957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Functions</a:t>
            </a:r>
            <a:r>
              <a:rPr lang="en-US" dirty="0" smtClean="0"/>
              <a:t>, call, return</a:t>
            </a:r>
            <a:r>
              <a:rPr lang="en-US" smtClean="0"/>
              <a:t>, JAL, JR</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11</a:t>
            </a:fld>
            <a:endParaRPr lang="en-US"/>
          </a:p>
        </p:txBody>
      </p:sp>
      <p:sp>
        <p:nvSpPr>
          <p:cNvPr id="5" name="Content Placeholder 4"/>
          <p:cNvSpPr>
            <a:spLocks noGrp="1"/>
          </p:cNvSpPr>
          <p:nvPr>
            <p:ph sz="quarter" idx="1"/>
          </p:nvPr>
        </p:nvSpPr>
        <p:spPr/>
        <p:txBody>
          <a:bodyPr>
            <a:normAutofit/>
          </a:bodyPr>
          <a:lstStyle/>
          <a:p>
            <a:r>
              <a:rPr lang="en-US" dirty="0" smtClean="0"/>
              <a:t>Pseudo-ops </a:t>
            </a:r>
            <a:r>
              <a:rPr lang="en-US" dirty="0" smtClean="0"/>
              <a:t>call and </a:t>
            </a:r>
            <a:r>
              <a:rPr lang="en-US" dirty="0" smtClean="0"/>
              <a:t>return mimic high-level function calls and returns</a:t>
            </a:r>
          </a:p>
          <a:p>
            <a:pPr lvl="1"/>
            <a:r>
              <a:rPr lang="en-US" dirty="0" smtClean="0"/>
              <a:t>Allow us to go back to where we called a routine from</a:t>
            </a:r>
          </a:p>
          <a:p>
            <a:pPr lvl="1"/>
            <a:r>
              <a:rPr lang="en-US" dirty="0" smtClean="0"/>
              <a:t>Arguments are passed, but through the ‘a’ registers</a:t>
            </a:r>
          </a:p>
          <a:p>
            <a:pPr lvl="1"/>
            <a:r>
              <a:rPr lang="en-US" dirty="0" smtClean="0"/>
              <a:t>Return value done through ‘v’ registers</a:t>
            </a:r>
            <a:endParaRPr lang="en-US" dirty="0" smtClean="0"/>
          </a:p>
          <a:p>
            <a:pPr lvl="1"/>
            <a:r>
              <a:rPr lang="en-US" dirty="0" smtClean="0"/>
              <a:t>Call </a:t>
            </a:r>
            <a:r>
              <a:rPr lang="en-US" dirty="0" smtClean="0"/>
              <a:t>and return can be expensive</a:t>
            </a:r>
          </a:p>
          <a:p>
            <a:r>
              <a:rPr lang="en-US" dirty="0" smtClean="0"/>
              <a:t>You can use jump and link (</a:t>
            </a:r>
            <a:r>
              <a:rPr lang="en-US" dirty="0" err="1" smtClean="0"/>
              <a:t>jal</a:t>
            </a:r>
            <a:r>
              <a:rPr lang="en-US" dirty="0" smtClean="0"/>
              <a:t>) in conjunction with </a:t>
            </a:r>
            <a:r>
              <a:rPr lang="en-US" dirty="0" err="1" smtClean="0"/>
              <a:t>jr</a:t>
            </a:r>
            <a:r>
              <a:rPr lang="en-US" dirty="0" smtClean="0"/>
              <a:t> instead (beware that registers are not saved by these instructions)</a:t>
            </a:r>
            <a:endParaRPr lang="en-US" dirty="0"/>
          </a:p>
        </p:txBody>
      </p:sp>
    </p:spTree>
    <p:extLst>
      <p:ext uri="{BB962C8B-B14F-4D97-AF65-F5344CB8AC3E}">
        <p14:creationId xmlns:p14="http://schemas.microsoft.com/office/powerpoint/2010/main" val="406326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t>
            </a:r>
            <a:r>
              <a:rPr lang="en-US" dirty="0" err="1" smtClean="0"/>
              <a:t>asm</a:t>
            </a:r>
            <a:r>
              <a:rPr lang="en-US" dirty="0" smtClean="0"/>
              <a:t> files</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12</a:t>
            </a:fld>
            <a:endParaRPr lang="en-US"/>
          </a:p>
        </p:txBody>
      </p:sp>
      <p:sp>
        <p:nvSpPr>
          <p:cNvPr id="5" name="Content Placeholder 4"/>
          <p:cNvSpPr>
            <a:spLocks noGrp="1"/>
          </p:cNvSpPr>
          <p:nvPr>
            <p:ph sz="quarter" idx="1"/>
          </p:nvPr>
        </p:nvSpPr>
        <p:spPr/>
        <p:txBody>
          <a:bodyPr/>
          <a:lstStyle/>
          <a:p>
            <a:r>
              <a:rPr lang="en-US" dirty="0" smtClean="0"/>
              <a:t>Not something to be scared of</a:t>
            </a:r>
          </a:p>
          <a:p>
            <a:r>
              <a:rPr lang="en-US" dirty="0" err="1" smtClean="0"/>
              <a:t>PLPTool</a:t>
            </a:r>
            <a:r>
              <a:rPr lang="en-US" dirty="0" smtClean="0"/>
              <a:t> assembler will put the first line of assembled code from the second </a:t>
            </a:r>
            <a:r>
              <a:rPr lang="en-US" dirty="0" err="1" smtClean="0"/>
              <a:t>asm</a:t>
            </a:r>
            <a:r>
              <a:rPr lang="en-US" dirty="0" smtClean="0"/>
              <a:t> file at PC+4</a:t>
            </a:r>
          </a:p>
          <a:p>
            <a:pPr lvl="1"/>
            <a:r>
              <a:rPr lang="en-US" dirty="0" smtClean="0"/>
              <a:t>What does that mean? </a:t>
            </a:r>
          </a:p>
          <a:p>
            <a:pPr lvl="1"/>
            <a:r>
              <a:rPr lang="en-US" dirty="0" smtClean="0"/>
              <a:t>Let’s take a look</a:t>
            </a:r>
            <a:endParaRPr lang="en-US" dirty="0"/>
          </a:p>
        </p:txBody>
      </p:sp>
    </p:spTree>
    <p:extLst>
      <p:ext uri="{BB962C8B-B14F-4D97-AF65-F5344CB8AC3E}">
        <p14:creationId xmlns:p14="http://schemas.microsoft.com/office/powerpoint/2010/main" val="174541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and Reminders</a:t>
            </a:r>
            <a:endParaRPr lang="en-US" dirty="0"/>
          </a:p>
        </p:txBody>
      </p:sp>
      <p:sp>
        <p:nvSpPr>
          <p:cNvPr id="4" name="Footer Placeholder 3"/>
          <p:cNvSpPr>
            <a:spLocks noGrp="1"/>
          </p:cNvSpPr>
          <p:nvPr>
            <p:ph type="ftr" sz="quarter" idx="11"/>
          </p:nvPr>
        </p:nvSpPr>
        <p:spPr/>
        <p:txBody>
          <a:bodyPr/>
          <a:lstStyle/>
          <a:p>
            <a:r>
              <a:rPr lang="en-US" smtClean="0"/>
              <a:t>Sohum Sohoni CST 250</a:t>
            </a:r>
            <a:endParaRPr lang="en-US"/>
          </a:p>
        </p:txBody>
      </p:sp>
      <p:sp>
        <p:nvSpPr>
          <p:cNvPr id="5" name="Slide Number Placeholder 4"/>
          <p:cNvSpPr>
            <a:spLocks noGrp="1"/>
          </p:cNvSpPr>
          <p:nvPr>
            <p:ph type="sldNum" sz="quarter" idx="12"/>
          </p:nvPr>
        </p:nvSpPr>
        <p:spPr/>
        <p:txBody>
          <a:bodyPr>
            <a:normAutofit fontScale="85000" lnSpcReduction="20000"/>
          </a:bodyPr>
          <a:lstStyle/>
          <a:p>
            <a:fld id="{C6B17771-6079-4C85-A2AE-CC26EE8F57E7}" type="slidenum">
              <a:rPr lang="en-US" smtClean="0"/>
              <a:pPr/>
              <a:t>2</a:t>
            </a:fld>
            <a:endParaRPr lang="en-US"/>
          </a:p>
        </p:txBody>
      </p:sp>
      <p:sp>
        <p:nvSpPr>
          <p:cNvPr id="3" name="Content Placeholder 2"/>
          <p:cNvSpPr>
            <a:spLocks noGrp="1"/>
          </p:cNvSpPr>
          <p:nvPr>
            <p:ph sz="quarter" idx="1"/>
          </p:nvPr>
        </p:nvSpPr>
        <p:spPr/>
        <p:txBody>
          <a:bodyPr>
            <a:normAutofit lnSpcReduction="10000"/>
          </a:bodyPr>
          <a:lstStyle/>
          <a:p>
            <a:r>
              <a:rPr lang="en-US" dirty="0" smtClean="0"/>
              <a:t>Videos are available on a number of topics</a:t>
            </a:r>
          </a:p>
          <a:p>
            <a:pPr lvl="1"/>
            <a:r>
              <a:rPr lang="en-US" dirty="0" smtClean="0"/>
              <a:t>Make sure that you watch the ones assigned with each of the projects</a:t>
            </a:r>
          </a:p>
          <a:p>
            <a:pPr lvl="1"/>
            <a:r>
              <a:rPr lang="en-US" dirty="0" smtClean="0"/>
              <a:t>Piazza and the face to face interactions on Tuesday and Thursday are for answering any questions</a:t>
            </a:r>
          </a:p>
          <a:p>
            <a:r>
              <a:rPr lang="en-US" dirty="0" smtClean="0"/>
              <a:t>Testing document should be included in final report</a:t>
            </a:r>
          </a:p>
          <a:p>
            <a:r>
              <a:rPr lang="en-US" dirty="0" smtClean="0"/>
              <a:t>Grading is mostly up to date</a:t>
            </a:r>
            <a:endParaRPr lang="en-US" dirty="0" smtClean="0"/>
          </a:p>
          <a:p>
            <a:pPr lvl="1"/>
            <a:r>
              <a:rPr lang="en-US" dirty="0" smtClean="0"/>
              <a:t>Please let us know if you have questions about your grade, or need more </a:t>
            </a:r>
            <a:r>
              <a:rPr lang="en-US" dirty="0" smtClean="0"/>
              <a:t>feedback</a:t>
            </a:r>
          </a:p>
          <a:p>
            <a:r>
              <a:rPr lang="en-US" dirty="0" smtClean="0"/>
              <a:t>Quiz 4 will be released today, due in a week</a:t>
            </a:r>
            <a:endParaRPr lang="en-US" dirty="0"/>
          </a:p>
        </p:txBody>
      </p:sp>
    </p:spTree>
    <p:extLst>
      <p:ext uri="{BB962C8B-B14F-4D97-AF65-F5344CB8AC3E}">
        <p14:creationId xmlns:p14="http://schemas.microsoft.com/office/powerpoint/2010/main" val="22667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from Reflections</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3</a:t>
            </a:fld>
            <a:endParaRPr lang="en-US"/>
          </a:p>
        </p:txBody>
      </p:sp>
      <p:sp>
        <p:nvSpPr>
          <p:cNvPr id="5" name="Content Placeholder 4"/>
          <p:cNvSpPr>
            <a:spLocks noGrp="1"/>
          </p:cNvSpPr>
          <p:nvPr>
            <p:ph sz="quarter" idx="1"/>
          </p:nvPr>
        </p:nvSpPr>
        <p:spPr/>
        <p:txBody>
          <a:bodyPr>
            <a:normAutofit/>
          </a:bodyPr>
          <a:lstStyle/>
          <a:p>
            <a:r>
              <a:rPr lang="en-US" dirty="0" smtClean="0"/>
              <a:t>Most were thoughtful and well-written</a:t>
            </a:r>
          </a:p>
          <a:p>
            <a:r>
              <a:rPr lang="en-US" dirty="0" smtClean="0"/>
              <a:t>Weight for reflection shows its importance</a:t>
            </a:r>
          </a:p>
          <a:p>
            <a:r>
              <a:rPr lang="en-US" dirty="0" smtClean="0"/>
              <a:t>In addition to reflecting, captures written communication</a:t>
            </a:r>
          </a:p>
          <a:p>
            <a:r>
              <a:rPr lang="en-US" dirty="0" smtClean="0"/>
              <a:t>Do not underestimate the value of being able to write </a:t>
            </a:r>
            <a:r>
              <a:rPr lang="en-US" dirty="0" smtClean="0"/>
              <a:t>well</a:t>
            </a:r>
          </a:p>
          <a:p>
            <a:pPr lvl="1"/>
            <a:r>
              <a:rPr lang="en-US" dirty="0" smtClean="0"/>
              <a:t>That is why grammar and quality of writing has a weight in the grade</a:t>
            </a:r>
            <a:endParaRPr lang="en-US" dirty="0" smtClean="0"/>
          </a:p>
        </p:txBody>
      </p:sp>
    </p:spTree>
    <p:extLst>
      <p:ext uri="{BB962C8B-B14F-4D97-AF65-F5344CB8AC3E}">
        <p14:creationId xmlns:p14="http://schemas.microsoft.com/office/powerpoint/2010/main" val="174567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4</a:t>
            </a:fld>
            <a:endParaRPr lang="en-US"/>
          </a:p>
        </p:txBody>
      </p:sp>
      <p:sp>
        <p:nvSpPr>
          <p:cNvPr id="5" name="Content Placeholder 4"/>
          <p:cNvSpPr>
            <a:spLocks noGrp="1"/>
          </p:cNvSpPr>
          <p:nvPr>
            <p:ph sz="quarter" idx="1"/>
          </p:nvPr>
        </p:nvSpPr>
        <p:spPr/>
        <p:txBody>
          <a:bodyPr/>
          <a:lstStyle/>
          <a:p>
            <a:r>
              <a:rPr lang="en-US" dirty="0" smtClean="0"/>
              <a:t>What is it?</a:t>
            </a:r>
          </a:p>
          <a:p>
            <a:pPr lvl="1"/>
            <a:r>
              <a:rPr lang="en-US" dirty="0" smtClean="0"/>
              <a:t>It is an activity that we can engage in</a:t>
            </a:r>
          </a:p>
          <a:p>
            <a:pPr lvl="1"/>
            <a:r>
              <a:rPr lang="en-US" dirty="0" smtClean="0"/>
              <a:t>Where we look back on lessons learned, knowledge gained, mistakes made, success achieved</a:t>
            </a:r>
          </a:p>
          <a:p>
            <a:pPr lvl="1"/>
            <a:r>
              <a:rPr lang="en-US" dirty="0" smtClean="0"/>
              <a:t>To guide future actions</a:t>
            </a:r>
          </a:p>
          <a:p>
            <a:r>
              <a:rPr lang="en-US" dirty="0" smtClean="0"/>
              <a:t>Why is it part of this class?</a:t>
            </a:r>
          </a:p>
          <a:p>
            <a:pPr lvl="1"/>
            <a:r>
              <a:rPr lang="en-US" dirty="0" smtClean="0"/>
              <a:t>Should be part of any active learning class</a:t>
            </a:r>
          </a:p>
          <a:p>
            <a:pPr lvl="1"/>
            <a:r>
              <a:rPr lang="en-US" dirty="0" smtClean="0"/>
              <a:t>Closes the loop- you don’t learn by doing unless you look back and reflect on what you did</a:t>
            </a:r>
            <a:endParaRPr lang="en-US" dirty="0"/>
          </a:p>
        </p:txBody>
      </p:sp>
    </p:spTree>
    <p:extLst>
      <p:ext uri="{BB962C8B-B14F-4D97-AF65-F5344CB8AC3E}">
        <p14:creationId xmlns:p14="http://schemas.microsoft.com/office/powerpoint/2010/main" val="86220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Mindsets and Motivation</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5</a:t>
            </a:fld>
            <a:endParaRPr lang="en-US"/>
          </a:p>
        </p:txBody>
      </p:sp>
      <p:sp>
        <p:nvSpPr>
          <p:cNvPr id="5" name="Content Placeholder 4"/>
          <p:cNvSpPr>
            <a:spLocks noGrp="1"/>
          </p:cNvSpPr>
          <p:nvPr>
            <p:ph sz="quarter" idx="1"/>
          </p:nvPr>
        </p:nvSpPr>
        <p:spPr/>
        <p:txBody>
          <a:bodyPr/>
          <a:lstStyle/>
          <a:p>
            <a:r>
              <a:rPr lang="en-US" dirty="0" smtClean="0"/>
              <a:t>Research from Carol </a:t>
            </a:r>
            <a:r>
              <a:rPr lang="en-US" dirty="0" err="1" smtClean="0"/>
              <a:t>Dweck</a:t>
            </a:r>
            <a:r>
              <a:rPr lang="en-US" dirty="0" smtClean="0"/>
              <a:t>, Stanford University</a:t>
            </a:r>
          </a:p>
          <a:p>
            <a:r>
              <a:rPr lang="en-US" dirty="0" smtClean="0"/>
              <a:t>How our mindset affects motivation, especially on challenging tasks</a:t>
            </a:r>
            <a:endParaRPr lang="en-US" dirty="0"/>
          </a:p>
        </p:txBody>
      </p:sp>
    </p:spTree>
    <p:extLst>
      <p:ext uri="{BB962C8B-B14F-4D97-AF65-F5344CB8AC3E}">
        <p14:creationId xmlns:p14="http://schemas.microsoft.com/office/powerpoint/2010/main" val="2655332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Growth Mindset</a:t>
            </a:r>
            <a:endParaRPr lang="en-US" dirty="0"/>
          </a:p>
        </p:txBody>
      </p:sp>
      <p:sp>
        <p:nvSpPr>
          <p:cNvPr id="6" name="Text Placeholder 5"/>
          <p:cNvSpPr>
            <a:spLocks noGrp="1"/>
          </p:cNvSpPr>
          <p:nvPr>
            <p:ph type="body" idx="1"/>
          </p:nvPr>
        </p:nvSpPr>
        <p:spPr/>
        <p:txBody>
          <a:bodyPr/>
          <a:lstStyle/>
          <a:p>
            <a:r>
              <a:rPr lang="en-US" dirty="0" smtClean="0"/>
              <a:t>People with a Fixed Mindset think</a:t>
            </a:r>
            <a:endParaRPr lang="en-US" dirty="0"/>
          </a:p>
        </p:txBody>
      </p:sp>
      <p:sp>
        <p:nvSpPr>
          <p:cNvPr id="7" name="Content Placeholder 6"/>
          <p:cNvSpPr>
            <a:spLocks noGrp="1"/>
          </p:cNvSpPr>
          <p:nvPr>
            <p:ph sz="half" idx="2"/>
          </p:nvPr>
        </p:nvSpPr>
        <p:spPr>
          <a:xfrm>
            <a:off x="381000" y="2362200"/>
            <a:ext cx="4192588" cy="3951288"/>
          </a:xfrm>
        </p:spPr>
        <p:txBody>
          <a:bodyPr/>
          <a:lstStyle/>
          <a:p>
            <a:pPr indent="-182880"/>
            <a:r>
              <a:rPr lang="en-US" sz="2200" dirty="0" smtClean="0"/>
              <a:t>You are born with a certain level of intelligence, some talents, special skills</a:t>
            </a:r>
          </a:p>
          <a:p>
            <a:pPr indent="-182880"/>
            <a:r>
              <a:rPr lang="en-US" sz="2200" dirty="0" smtClean="0"/>
              <a:t>If you fail at something, it proves that your intelligence or skill was lacking</a:t>
            </a:r>
          </a:p>
          <a:p>
            <a:pPr indent="-182880"/>
            <a:r>
              <a:rPr lang="en-US" sz="2200" dirty="0" smtClean="0"/>
              <a:t>Difficult tasks suck because they expose your faults and incompetence- stay away</a:t>
            </a:r>
          </a:p>
        </p:txBody>
      </p:sp>
      <p:sp>
        <p:nvSpPr>
          <p:cNvPr id="8" name="Text Placeholder 7"/>
          <p:cNvSpPr>
            <a:spLocks noGrp="1"/>
          </p:cNvSpPr>
          <p:nvPr>
            <p:ph type="body" sz="quarter" idx="3"/>
          </p:nvPr>
        </p:nvSpPr>
        <p:spPr>
          <a:xfrm>
            <a:off x="4800600" y="1752600"/>
            <a:ext cx="4038600" cy="640080"/>
          </a:xfrm>
        </p:spPr>
        <p:txBody>
          <a:bodyPr>
            <a:normAutofit/>
          </a:bodyPr>
          <a:lstStyle/>
          <a:p>
            <a:r>
              <a:rPr lang="en-US" dirty="0"/>
              <a:t>People with a Growth </a:t>
            </a:r>
            <a:r>
              <a:rPr lang="en-US" dirty="0" smtClean="0"/>
              <a:t>Mindset think</a:t>
            </a:r>
            <a:endParaRPr lang="en-US" dirty="0"/>
          </a:p>
        </p:txBody>
      </p:sp>
      <p:sp>
        <p:nvSpPr>
          <p:cNvPr id="9" name="Content Placeholder 8"/>
          <p:cNvSpPr>
            <a:spLocks noGrp="1"/>
          </p:cNvSpPr>
          <p:nvPr>
            <p:ph sz="quarter" idx="4"/>
          </p:nvPr>
        </p:nvSpPr>
        <p:spPr>
          <a:xfrm>
            <a:off x="4572000" y="2362200"/>
            <a:ext cx="4267199" cy="3951288"/>
          </a:xfrm>
        </p:spPr>
        <p:txBody>
          <a:bodyPr/>
          <a:lstStyle/>
          <a:p>
            <a:pPr indent="-182880"/>
            <a:r>
              <a:rPr lang="en-US" sz="2200" dirty="0" smtClean="0"/>
              <a:t>You can learn new skills, you can grow smarter, work on developing talent</a:t>
            </a:r>
          </a:p>
          <a:p>
            <a:pPr indent="-182880"/>
            <a:r>
              <a:rPr lang="en-US" sz="2200" dirty="0" smtClean="0"/>
              <a:t>If you fail at something, you need to work harder, improve your skills</a:t>
            </a:r>
          </a:p>
          <a:p>
            <a:pPr indent="-182880"/>
            <a:r>
              <a:rPr lang="en-US" sz="2200" dirty="0" smtClean="0"/>
              <a:t>Difficult tasks are great, ‘cause you can learn and grow- bring ‘em on</a:t>
            </a:r>
          </a:p>
        </p:txBody>
      </p:sp>
    </p:spTree>
    <p:extLst>
      <p:ext uri="{BB962C8B-B14F-4D97-AF65-F5344CB8AC3E}">
        <p14:creationId xmlns:p14="http://schemas.microsoft.com/office/powerpoint/2010/main" val="368139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has a fixed mindset?</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7</a:t>
            </a:fld>
            <a:endParaRPr lang="en-US"/>
          </a:p>
        </p:txBody>
      </p:sp>
      <p:sp>
        <p:nvSpPr>
          <p:cNvPr id="5" name="Content Placeholder 4"/>
          <p:cNvSpPr>
            <a:spLocks noGrp="1"/>
          </p:cNvSpPr>
          <p:nvPr>
            <p:ph sz="quarter" idx="1"/>
          </p:nvPr>
        </p:nvSpPr>
        <p:spPr/>
        <p:txBody>
          <a:bodyPr/>
          <a:lstStyle/>
          <a:p>
            <a:r>
              <a:rPr lang="en-US" dirty="0" smtClean="0"/>
              <a:t>I do, but am slowly changing (very slowly)</a:t>
            </a:r>
          </a:p>
          <a:p>
            <a:r>
              <a:rPr lang="en-US" dirty="0" smtClean="0"/>
              <a:t>This is a deep change, not a superficial one</a:t>
            </a:r>
          </a:p>
          <a:p>
            <a:r>
              <a:rPr lang="en-US" dirty="0" smtClean="0"/>
              <a:t>It is part of your overall growth </a:t>
            </a:r>
          </a:p>
          <a:p>
            <a:r>
              <a:rPr lang="en-US" dirty="0" smtClean="0"/>
              <a:t>Why are we talking about this?</a:t>
            </a:r>
          </a:p>
          <a:p>
            <a:pPr lvl="1"/>
            <a:r>
              <a:rPr lang="en-US" dirty="0" smtClean="0"/>
              <a:t>Belief that a college education shapes a person</a:t>
            </a:r>
          </a:p>
          <a:p>
            <a:pPr lvl="1"/>
            <a:r>
              <a:rPr lang="en-US" dirty="0" smtClean="0"/>
              <a:t>Not just imparting technical knowledge or skills</a:t>
            </a:r>
          </a:p>
          <a:p>
            <a:pPr lvl="1"/>
            <a:r>
              <a:rPr lang="en-US" dirty="0" smtClean="0"/>
              <a:t>Creating future generations of thoughtful, mindful citizens to lead innovation in this country and the world</a:t>
            </a:r>
          </a:p>
          <a:p>
            <a:endParaRPr lang="en-US" dirty="0"/>
          </a:p>
        </p:txBody>
      </p:sp>
    </p:spTree>
    <p:extLst>
      <p:ext uri="{BB962C8B-B14F-4D97-AF65-F5344CB8AC3E}">
        <p14:creationId xmlns:p14="http://schemas.microsoft.com/office/powerpoint/2010/main" val="1373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that mean for us?</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8</a:t>
            </a:fld>
            <a:endParaRPr lang="en-US"/>
          </a:p>
        </p:txBody>
      </p:sp>
      <p:sp>
        <p:nvSpPr>
          <p:cNvPr id="5" name="Content Placeholder 4"/>
          <p:cNvSpPr>
            <a:spLocks noGrp="1"/>
          </p:cNvSpPr>
          <p:nvPr>
            <p:ph sz="quarter" idx="1"/>
          </p:nvPr>
        </p:nvSpPr>
        <p:spPr/>
        <p:txBody>
          <a:bodyPr/>
          <a:lstStyle/>
          <a:p>
            <a:r>
              <a:rPr lang="en-US" dirty="0" smtClean="0"/>
              <a:t>If you got less than 50% on project 2, you should be spending a lot of time with us</a:t>
            </a:r>
          </a:p>
          <a:p>
            <a:pPr lvl="1"/>
            <a:r>
              <a:rPr lang="en-US" dirty="0" smtClean="0"/>
              <a:t>You are probably struggling with project 3</a:t>
            </a:r>
          </a:p>
          <a:p>
            <a:pPr lvl="1"/>
            <a:r>
              <a:rPr lang="en-US" dirty="0" smtClean="0"/>
              <a:t>With a fixed mindset you have concluded that</a:t>
            </a:r>
          </a:p>
          <a:p>
            <a:pPr lvl="2"/>
            <a:r>
              <a:rPr lang="en-US" dirty="0" smtClean="0"/>
              <a:t>This course is too hard, or not well designed</a:t>
            </a:r>
          </a:p>
          <a:p>
            <a:pPr lvl="2"/>
            <a:r>
              <a:rPr lang="en-US" dirty="0" smtClean="0"/>
              <a:t>Assembly language programming is for losers</a:t>
            </a:r>
          </a:p>
          <a:p>
            <a:pPr lvl="2"/>
            <a:r>
              <a:rPr lang="en-US" dirty="0" smtClean="0"/>
              <a:t>I am not good at programming</a:t>
            </a:r>
          </a:p>
          <a:p>
            <a:pPr lvl="2"/>
            <a:r>
              <a:rPr lang="en-US" dirty="0" smtClean="0"/>
              <a:t>I don’t belong in the software engineering program</a:t>
            </a:r>
          </a:p>
          <a:p>
            <a:pPr lvl="1"/>
            <a:r>
              <a:rPr lang="en-US" dirty="0" smtClean="0"/>
              <a:t>We want to turn that around- we want you to succeed</a:t>
            </a:r>
            <a:endParaRPr lang="en-US" dirty="0"/>
          </a:p>
        </p:txBody>
      </p:sp>
    </p:spTree>
    <p:extLst>
      <p:ext uri="{BB962C8B-B14F-4D97-AF65-F5344CB8AC3E}">
        <p14:creationId xmlns:p14="http://schemas.microsoft.com/office/powerpoint/2010/main" val="22843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Cycle</a:t>
            </a:r>
            <a:endParaRPr lang="en-US" dirty="0"/>
          </a:p>
        </p:txBody>
      </p:sp>
      <p:sp>
        <p:nvSpPr>
          <p:cNvPr id="3" name="Footer Placeholder 2"/>
          <p:cNvSpPr>
            <a:spLocks noGrp="1"/>
          </p:cNvSpPr>
          <p:nvPr>
            <p:ph type="ftr" sz="quarter" idx="11"/>
          </p:nvPr>
        </p:nvSpPr>
        <p:spPr/>
        <p:txBody>
          <a:bodyPr/>
          <a:lstStyle/>
          <a:p>
            <a:pPr>
              <a:defRPr/>
            </a:pPr>
            <a:r>
              <a:rPr lang="en-US" smtClean="0"/>
              <a:t>Sohum Sohoni CST 250</a:t>
            </a:r>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C6B17771-6079-4C85-A2AE-CC26EE8F57E7}" type="slidenum">
              <a:rPr lang="en-US" smtClean="0"/>
              <a:pPr>
                <a:defRPr/>
              </a:pPr>
              <a:t>9</a:t>
            </a:fld>
            <a:endParaRPr lang="en-US"/>
          </a:p>
        </p:txBody>
      </p:sp>
      <p:sp>
        <p:nvSpPr>
          <p:cNvPr id="5" name="Content Placeholder 4"/>
          <p:cNvSpPr>
            <a:spLocks noGrp="1"/>
          </p:cNvSpPr>
          <p:nvPr>
            <p:ph sz="quarter" idx="1"/>
          </p:nvPr>
        </p:nvSpPr>
        <p:spPr/>
        <p:txBody>
          <a:bodyPr/>
          <a:lstStyle/>
          <a:p>
            <a:r>
              <a:rPr lang="en-US" dirty="0" smtClean="0"/>
              <a:t>Don’t start coding right away</a:t>
            </a:r>
          </a:p>
          <a:p>
            <a:r>
              <a:rPr lang="en-US" dirty="0" smtClean="0"/>
              <a:t>Read the assigned task</a:t>
            </a:r>
          </a:p>
          <a:p>
            <a:r>
              <a:rPr lang="en-US" dirty="0" smtClean="0"/>
              <a:t>Discuss it with the client to see if your interpretations match</a:t>
            </a:r>
          </a:p>
          <a:p>
            <a:r>
              <a:rPr lang="en-US" dirty="0" smtClean="0"/>
              <a:t>Design a solution or an algorithm</a:t>
            </a:r>
          </a:p>
          <a:p>
            <a:r>
              <a:rPr lang="en-US" dirty="0" smtClean="0"/>
              <a:t>Implement pieces and test them, one piece at a time</a:t>
            </a:r>
          </a:p>
        </p:txBody>
      </p:sp>
    </p:spTree>
    <p:extLst>
      <p:ext uri="{BB962C8B-B14F-4D97-AF65-F5344CB8AC3E}">
        <p14:creationId xmlns:p14="http://schemas.microsoft.com/office/powerpoint/2010/main" val="2210811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15559</TotalTime>
  <Words>902</Words>
  <Application>Microsoft Office PowerPoint</Application>
  <PresentationFormat>On-screen Show (4:3)</PresentationFormat>
  <Paragraphs>109</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CST 250 Microcomputer Architecture and Programming </vt:lpstr>
      <vt:lpstr>Announcements and Reminders</vt:lpstr>
      <vt:lpstr>Notes from Reflections</vt:lpstr>
      <vt:lpstr>Reflection</vt:lpstr>
      <vt:lpstr>Mindsets and Motivation</vt:lpstr>
      <vt:lpstr>Fixed vs Growth Mindset</vt:lpstr>
      <vt:lpstr>Who has a fixed mindset?</vt:lpstr>
      <vt:lpstr>So what does that mean for us?</vt:lpstr>
      <vt:lpstr>Software Development Cycle</vt:lpstr>
      <vt:lpstr>Memory Visualizer</vt:lpstr>
      <vt:lpstr>Functions, call, return, JAL, JR</vt:lpstr>
      <vt:lpstr>Multiple asm files</vt:lpstr>
    </vt:vector>
  </TitlesOfParts>
  <Company>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250 intro</dc:title>
  <dc:creator>Sohum Sohoni</dc:creator>
  <cp:lastModifiedBy>Sohum Sohoni</cp:lastModifiedBy>
  <cp:revision>280</cp:revision>
  <dcterms:created xsi:type="dcterms:W3CDTF">2005-07-29T01:49:33Z</dcterms:created>
  <dcterms:modified xsi:type="dcterms:W3CDTF">2015-10-27T20:14:12Z</dcterms:modified>
</cp:coreProperties>
</file>