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18"/>
  </p:notesMasterIdLst>
  <p:handoutMasterIdLst>
    <p:handoutMasterId r:id="rId19"/>
  </p:handoutMasterIdLst>
  <p:sldIdLst>
    <p:sldId id="273" r:id="rId2"/>
    <p:sldId id="286" r:id="rId3"/>
    <p:sldId id="274" r:id="rId4"/>
    <p:sldId id="288" r:id="rId5"/>
    <p:sldId id="290" r:id="rId6"/>
    <p:sldId id="287" r:id="rId7"/>
    <p:sldId id="289" r:id="rId8"/>
    <p:sldId id="278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166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3213 Lecture 1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4AC0617-EBC8-49E4-8147-7310215EE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75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3213 Lecture 1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CB5F37-8D52-41C6-B846-FB178141C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745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3213 Lecture 1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416987-0421-4FB5-AB8C-25AC1624A5D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989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3213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CB5F37-8D52-41C6-B846-FB178141C40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3213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CB5F37-8D52-41C6-B846-FB178141C4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67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3213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CB5F37-8D52-41C6-B846-FB178141C40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2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Sohum Sohoni CST 250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7A70437-3287-4B1A-9460-1EBA302B37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Sohum Sohoni CST 250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B0259D-1454-4F50-ACFC-95B37550B1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Sohum Sohoni CST 250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A7AEB4F8-F416-4096-BC65-CCAA60EC6F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Sohum Sohoni CST 250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6B17771-6079-4C85-A2AE-CC26EE8F57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24405C8-BB4B-4123-915B-6EAD483E58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Sohum Sohoni CST 250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B2950ED-4F06-4EA4-AF3F-D052D46C78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r>
              <a:rPr lang="en-US" smtClean="0"/>
              <a:t>Sohum Sohoni CST 250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27501E1-3939-4958-B040-7E12B8A2B4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r>
              <a:rPr lang="en-US" smtClean="0"/>
              <a:t>Sohum Sohoni CST 250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Sohum Sohoni CST 250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6E44525-CB57-4239-B196-D9B1D11F95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Sohum Sohoni CST 250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627916E-F1F0-4E89-B064-8C240D359B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Sohum Sohoni CST 250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67B89CF-2765-4DA1-9C4D-34C59D1B94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4151BE0-0080-4B00-883A-FAFC4EAF76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r>
              <a:rPr lang="en-US" smtClean="0"/>
              <a:t>Sohum Sohoni CST 250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Sohum Sohoni CST 250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B6652ED-FA3C-4149-909C-DDC0DE6BC0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essive-learning-platform.googlecode.com/hg/misc/quick_reference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ohum.sohoni@as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8956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sz="4800" b="1" dirty="0" smtClean="0"/>
              <a:t>CST 250</a:t>
            </a:r>
            <a:r>
              <a:rPr dirty="0" smtClean="0"/>
              <a:t/>
            </a:r>
            <a:br>
              <a:rPr dirty="0" smtClean="0"/>
            </a:br>
            <a:r>
              <a:rPr lang="en-US" sz="4000" b="1" dirty="0"/>
              <a:t>Microcomputer Architecture and Programming </a:t>
            </a:r>
            <a:endParaRPr sz="4000" dirty="0" smtClean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267200"/>
            <a:ext cx="7086600" cy="1676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3200" b="1" dirty="0" smtClean="0">
                <a:solidFill>
                  <a:schemeClr val="tx1"/>
                </a:solidFill>
              </a:rPr>
              <a:t>Dr. Sohum Sohoni</a:t>
            </a:r>
          </a:p>
        </p:txBody>
      </p:sp>
    </p:spTree>
  </p:cSld>
  <p:clrMapOvr>
    <a:masterClrMapping/>
  </p:clrMapOvr>
  <p:transition advTm="4212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Sohum Sohoni CST 250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6B17771-6079-4C85-A2AE-CC26EE8F57E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repertoire of instructions of a computer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Different computers have different instruction sets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But with many aspects in common</a:t>
            </a:r>
          </a:p>
          <a:p>
            <a:r>
              <a:rPr lang="en-US" dirty="0" smtClean="0"/>
              <a:t>Example Add, Subtract</a:t>
            </a:r>
          </a:p>
          <a:p>
            <a:r>
              <a:rPr lang="en-US" dirty="0" smtClean="0"/>
              <a:t>PLP Instruction Set available at: </a:t>
            </a: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progressive-learning-platform.googlecode.com/hg/misc/quick_reference.pdf</a:t>
            </a:r>
            <a:endParaRPr lang="en-US" sz="1800" dirty="0" smtClean="0"/>
          </a:p>
          <a:p>
            <a:r>
              <a:rPr lang="en-US" sz="2800" dirty="0" smtClean="0"/>
              <a:t>Before we get into the details, let us consider why every computer has an instruction set</a:t>
            </a:r>
          </a:p>
          <a:p>
            <a:r>
              <a:rPr lang="en-US" sz="2800" dirty="0" smtClean="0"/>
              <a:t>Any guesses?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251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cont.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Sohum Sohoni CST 250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6B17771-6079-4C85-A2AE-CC26EE8F57E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Contract between hardware and software</a:t>
            </a:r>
          </a:p>
          <a:p>
            <a:r>
              <a:rPr lang="en-US" dirty="0" smtClean="0"/>
              <a:t>A map of what the processors is capable of doing</a:t>
            </a:r>
          </a:p>
          <a:p>
            <a:r>
              <a:rPr lang="en-US" dirty="0" smtClean="0"/>
              <a:t>Translates to zeroes and ones, but is more human readable</a:t>
            </a:r>
          </a:p>
          <a:p>
            <a:r>
              <a:rPr lang="en-US" dirty="0" smtClean="0"/>
              <a:t>Is how software communicates with hardware to make things happen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Sohum Sohoni CST 250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6B17771-6079-4C85-A2AE-CC26EE8F57E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C code:</a:t>
            </a:r>
          </a:p>
          <a:p>
            <a:pPr>
              <a:buFont typeface="Wingdings" pitchFamily="2" charset="2"/>
              <a:buNone/>
            </a:pPr>
            <a:r>
              <a:rPr lang="en-US" altLang="en-US" sz="3200" dirty="0">
                <a:latin typeface="Lucida Console" pitchFamily="49" charset="0"/>
              </a:rPr>
              <a:t>	f = (g + h) - (</a:t>
            </a:r>
            <a:r>
              <a:rPr lang="en-US" altLang="en-US" sz="3200" dirty="0" err="1">
                <a:latin typeface="Lucida Console" pitchFamily="49" charset="0"/>
              </a:rPr>
              <a:t>i</a:t>
            </a:r>
            <a:r>
              <a:rPr lang="en-US" altLang="en-US" sz="3200" dirty="0">
                <a:latin typeface="Lucida Console" pitchFamily="49" charset="0"/>
              </a:rPr>
              <a:t> + j);</a:t>
            </a:r>
          </a:p>
          <a:p>
            <a:r>
              <a:rPr lang="en-US" dirty="0" smtClean="0"/>
              <a:t>PLP code:</a:t>
            </a:r>
          </a:p>
          <a:p>
            <a:pPr marL="320040" lvl="1" indent="0">
              <a:buNone/>
            </a:pPr>
            <a:r>
              <a:rPr lang="en-US" altLang="en-US" dirty="0">
                <a:latin typeface="Lucida Console" pitchFamily="49" charset="0"/>
              </a:rPr>
              <a:t>add $t0, $s1, $s2</a:t>
            </a:r>
            <a:br>
              <a:rPr lang="en-US" altLang="en-US" dirty="0">
                <a:latin typeface="Lucida Console" pitchFamily="49" charset="0"/>
              </a:rPr>
            </a:br>
            <a:r>
              <a:rPr lang="en-US" altLang="en-US" dirty="0">
                <a:latin typeface="Lucida Console" pitchFamily="49" charset="0"/>
              </a:rPr>
              <a:t>add $t1, $s3, $s4</a:t>
            </a:r>
            <a:br>
              <a:rPr lang="en-US" altLang="en-US" dirty="0">
                <a:latin typeface="Lucida Console" pitchFamily="49" charset="0"/>
              </a:rPr>
            </a:br>
            <a:r>
              <a:rPr lang="en-US" altLang="en-US" dirty="0">
                <a:latin typeface="Lucida Console" pitchFamily="49" charset="0"/>
              </a:rPr>
              <a:t>sub $s0, $t0, $t1</a:t>
            </a:r>
            <a:endParaRPr lang="en-AU" altLang="en-US" dirty="0">
              <a:latin typeface="Lucida Console" pitchFamily="49" charset="0"/>
            </a:endParaRPr>
          </a:p>
          <a:p>
            <a:r>
              <a:rPr lang="en-US" dirty="0" smtClean="0"/>
              <a:t>Assumes that g through j are in registers</a:t>
            </a:r>
          </a:p>
          <a:p>
            <a:r>
              <a:rPr lang="en-US" dirty="0" smtClean="0"/>
              <a:t>So, what are registers, and how did our variables get there?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2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Sohum Sohoni CST 250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6B17771-6079-4C85-A2AE-CC26EE8F57E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086600" cy="4676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282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CPU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Sohum Sohoni CST 250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6B17771-6079-4C85-A2AE-CC26EE8F57E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3314343" cy="46167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4800" y="4572000"/>
            <a:ext cx="4549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Image from Wikimedia</a:t>
            </a:r>
          </a:p>
          <a:p>
            <a:r>
              <a:rPr lang="en-US" sz="1200" dirty="0"/>
              <a:t>http://commons.wikimedia.org/wiki/File:CPU_block_diagram.png</a:t>
            </a:r>
          </a:p>
        </p:txBody>
      </p:sp>
    </p:spTree>
    <p:extLst>
      <p:ext uri="{BB962C8B-B14F-4D97-AF65-F5344CB8AC3E}">
        <p14:creationId xmlns:p14="http://schemas.microsoft.com/office/powerpoint/2010/main" val="257234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PLP CPU Diagram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Sohum Sohoni CST 250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6B17771-6079-4C85-A2AE-CC26EE8F57E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766"/>
            <a:ext cx="9144000" cy="3972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667000" y="2667000"/>
            <a:ext cx="762000" cy="76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6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Registers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Sohum Sohoni CST 250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6B17771-6079-4C85-A2AE-CC26EE8F57E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Fast, temporary storage for variables</a:t>
            </a:r>
          </a:p>
          <a:p>
            <a:r>
              <a:rPr lang="en-US" dirty="0" smtClean="0"/>
              <a:t>MIPS and PLP have instruction sets that operate mostly using registers</a:t>
            </a:r>
          </a:p>
          <a:p>
            <a:r>
              <a:rPr lang="en-US" dirty="0" smtClean="0"/>
              <a:t>i.e. no direct manipulation of memory</a:t>
            </a:r>
          </a:p>
          <a:p>
            <a:pPr lvl="1"/>
            <a:r>
              <a:rPr lang="en-US" dirty="0" smtClean="0"/>
              <a:t>Cannot say f = </a:t>
            </a:r>
            <a:r>
              <a:rPr lang="en-US" dirty="0" err="1" smtClean="0"/>
              <a:t>g+h</a:t>
            </a:r>
            <a:r>
              <a:rPr lang="en-US" dirty="0" smtClean="0"/>
              <a:t> directly</a:t>
            </a:r>
          </a:p>
          <a:p>
            <a:pPr lvl="1"/>
            <a:r>
              <a:rPr lang="en-US" dirty="0" smtClean="0"/>
              <a:t>Have to get g and h into registers first-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Am I?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Sohum Sohoni CST 250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6B17771-6079-4C85-A2AE-CC26EE8F57E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Sohum Sohoni, Assistant Professor</a:t>
            </a:r>
          </a:p>
          <a:p>
            <a:pPr lvl="1"/>
            <a:r>
              <a:rPr lang="en-US" dirty="0" smtClean="0"/>
              <a:t>PhD University of Cincinnati</a:t>
            </a:r>
          </a:p>
          <a:p>
            <a:pPr lvl="1"/>
            <a:r>
              <a:rPr lang="en-US" dirty="0" smtClean="0"/>
              <a:t>BS Pune University, India</a:t>
            </a:r>
          </a:p>
          <a:p>
            <a:pPr lvl="1"/>
            <a:r>
              <a:rPr lang="en-US" dirty="0" smtClean="0"/>
              <a:t>230H Peralta, </a:t>
            </a:r>
            <a:r>
              <a:rPr lang="en-US" dirty="0" smtClean="0">
                <a:hlinkClick r:id="rId2"/>
              </a:rPr>
              <a:t>sohum.sohoni@asu.edu</a:t>
            </a:r>
            <a:endParaRPr lang="en-US" dirty="0" smtClean="0"/>
          </a:p>
          <a:p>
            <a:pPr lvl="1"/>
            <a:r>
              <a:rPr lang="en-US" dirty="0" smtClean="0"/>
              <a:t>Office hours: Tuesday, Thursday 3PM to 4 PM and by appointment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8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CST 250 Objectives 1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Sohum Sohoni CST 250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524000"/>
            <a:ext cx="8077200" cy="4572000"/>
          </a:xfrm>
        </p:spPr>
        <p:txBody>
          <a:bodyPr>
            <a:normAutofit/>
          </a:bodyPr>
          <a:lstStyle/>
          <a:p>
            <a:r>
              <a:rPr lang="en-US" dirty="0"/>
              <a:t>Trace the </a:t>
            </a:r>
            <a:r>
              <a:rPr lang="en-US" dirty="0" smtClean="0"/>
              <a:t>execution </a:t>
            </a:r>
            <a:r>
              <a:rPr lang="en-US" dirty="0"/>
              <a:t>of an instruction through the CPU’s </a:t>
            </a:r>
            <a:r>
              <a:rPr lang="en-US" dirty="0" err="1" smtClean="0"/>
              <a:t>datapath</a:t>
            </a:r>
            <a:endParaRPr lang="en-US" dirty="0" smtClean="0"/>
          </a:p>
          <a:p>
            <a:pPr lvl="1"/>
            <a:r>
              <a:rPr lang="en-US" dirty="0" smtClean="0"/>
              <a:t>A peek at how things are organized in a processor</a:t>
            </a:r>
          </a:p>
          <a:p>
            <a:pPr lvl="0"/>
            <a:r>
              <a:rPr lang="en-US" dirty="0"/>
              <a:t>Show </a:t>
            </a:r>
            <a:r>
              <a:rPr lang="en-US" dirty="0" smtClean="0"/>
              <a:t>how </a:t>
            </a:r>
            <a:r>
              <a:rPr lang="en-US" dirty="0"/>
              <a:t>numbers and program statements are stored and operated on by the </a:t>
            </a:r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When you write and compile a program, what happens to it? </a:t>
            </a:r>
          </a:p>
          <a:p>
            <a:pPr lvl="1"/>
            <a:r>
              <a:rPr lang="en-US" dirty="0" smtClean="0"/>
              <a:t>How does the computer distinguish between 12.5 and the word bicycle if everything is stored as a sequence of zeroes and ones?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6B17771-6079-4C85-A2AE-CC26EE8F57E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advTm="240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CST 250 Objectives 2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Sohum Sohoni CST 250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5240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Generate original assembly code using the software development cycle </a:t>
            </a:r>
          </a:p>
          <a:p>
            <a:pPr lvl="1"/>
            <a:r>
              <a:rPr lang="en-US" dirty="0"/>
              <a:t>Analyze problem, create algorithm, draw flowchart, write program, and debug program</a:t>
            </a:r>
          </a:p>
          <a:p>
            <a:r>
              <a:rPr lang="en-US" dirty="0" smtClean="0"/>
              <a:t>Interfacing with peripheral I/O</a:t>
            </a:r>
          </a:p>
          <a:p>
            <a:pPr lvl="1"/>
            <a:r>
              <a:rPr lang="en-US" dirty="0" smtClean="0"/>
              <a:t>How can I make it work with </a:t>
            </a:r>
            <a:r>
              <a:rPr lang="en-US" b="1" dirty="0" smtClean="0"/>
              <a:t>other</a:t>
            </a:r>
            <a:r>
              <a:rPr lang="en-US" dirty="0" smtClean="0"/>
              <a:t> devices?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do I apply my knowledge in a problem-based team setting and learn from that?</a:t>
            </a:r>
          </a:p>
          <a:p>
            <a:r>
              <a:rPr lang="en-US" dirty="0" smtClean="0"/>
              <a:t>Create and deliver technical presentations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6B17771-6079-4C85-A2AE-CC26EE8F57E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0515"/>
      </p:ext>
    </p:extLst>
  </p:cSld>
  <p:clrMapOvr>
    <a:masterClrMapping/>
  </p:clrMapOvr>
  <p:transition advTm="240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Sohum Sohoni CST 250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6B17771-6079-4C85-A2AE-CC26EE8F57E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 blackboard</a:t>
            </a:r>
          </a:p>
          <a:p>
            <a:pPr lvl="1"/>
            <a:r>
              <a:rPr lang="en-US" dirty="0" smtClean="0"/>
              <a:t>Let’s take a look</a:t>
            </a:r>
          </a:p>
          <a:p>
            <a:r>
              <a:rPr lang="en-US" dirty="0" smtClean="0"/>
              <a:t>Grades will be updated here regularly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Style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Sohum Sohoni CST 250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believe that you are here to learn, not just to get through the course with some grade</a:t>
            </a:r>
          </a:p>
          <a:p>
            <a:pPr lvl="1"/>
            <a:r>
              <a:rPr lang="en-US" dirty="0" smtClean="0"/>
              <a:t>But, grades are important!</a:t>
            </a:r>
          </a:p>
          <a:p>
            <a:r>
              <a:rPr lang="en-US" dirty="0" smtClean="0"/>
              <a:t>Learn </a:t>
            </a:r>
            <a:r>
              <a:rPr lang="en-US" dirty="0"/>
              <a:t>by doing </a:t>
            </a:r>
          </a:p>
          <a:p>
            <a:pPr lvl="1"/>
            <a:r>
              <a:rPr lang="en-US" dirty="0" smtClean="0"/>
              <a:t>Learning </a:t>
            </a:r>
            <a:r>
              <a:rPr lang="en-US" dirty="0"/>
              <a:t>occurs in lab, lectures will facilitate </a:t>
            </a:r>
            <a:r>
              <a:rPr lang="en-US" dirty="0" smtClean="0"/>
              <a:t>success in lab</a:t>
            </a:r>
          </a:p>
          <a:p>
            <a:pPr lvl="1"/>
            <a:r>
              <a:rPr lang="en-US" dirty="0" smtClean="0"/>
              <a:t>The more you do, the more you learn</a:t>
            </a:r>
            <a:endParaRPr lang="en-US" dirty="0"/>
          </a:p>
          <a:p>
            <a:r>
              <a:rPr lang="en-US" dirty="0" smtClean="0"/>
              <a:t>Learning beyond CST250: lifelong learning</a:t>
            </a:r>
          </a:p>
          <a:p>
            <a:r>
              <a:rPr lang="en-US" dirty="0" smtClean="0"/>
              <a:t>You </a:t>
            </a:r>
            <a:r>
              <a:rPr lang="en-US" dirty="0"/>
              <a:t>will be asked to reflect on what you learned this </a:t>
            </a:r>
            <a:r>
              <a:rPr lang="en-US" dirty="0" smtClean="0"/>
              <a:t>week, this semester</a:t>
            </a:r>
            <a:endParaRPr lang="en-US" dirty="0"/>
          </a:p>
          <a:p>
            <a:pPr lvl="1"/>
            <a:r>
              <a:rPr lang="en-US" dirty="0"/>
              <a:t>Do that in your other courses too, and in life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6B17771-6079-4C85-A2AE-CC26EE8F57E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0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Style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Sohum Sohoni CST 250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Labs on Thursdays</a:t>
            </a:r>
          </a:p>
          <a:p>
            <a:r>
              <a:rPr lang="en-US" dirty="0" smtClean="0"/>
              <a:t>Hybrid flipped class</a:t>
            </a:r>
          </a:p>
          <a:p>
            <a:pPr lvl="1"/>
            <a:r>
              <a:rPr lang="en-US" dirty="0" smtClean="0"/>
              <a:t>Watch tutorials, read slides before coming to class</a:t>
            </a:r>
          </a:p>
          <a:p>
            <a:pPr lvl="1"/>
            <a:r>
              <a:rPr lang="en-US" dirty="0" smtClean="0"/>
              <a:t>Class and lab will be active</a:t>
            </a:r>
          </a:p>
          <a:p>
            <a:pPr lvl="1"/>
            <a:r>
              <a:rPr lang="en-US" dirty="0" smtClean="0"/>
              <a:t>Not boring!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6B17771-6079-4C85-A2AE-CC26EE8F57E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Advice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Sohum Sohoni CST 250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6B17771-6079-4C85-A2AE-CC26EE8F57E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302752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Don’t panic! </a:t>
            </a:r>
          </a:p>
          <a:p>
            <a:r>
              <a:rPr lang="en-US" dirty="0" smtClean="0"/>
              <a:t>Try at least a couple of different things before asking for help</a:t>
            </a:r>
          </a:p>
          <a:p>
            <a:r>
              <a:rPr lang="en-US" dirty="0" smtClean="0"/>
              <a:t>Do ask for help</a:t>
            </a:r>
          </a:p>
          <a:p>
            <a:r>
              <a:rPr lang="en-US" dirty="0" smtClean="0"/>
              <a:t>My goal is to ask questions and let you figure out the solution </a:t>
            </a:r>
          </a:p>
          <a:p>
            <a:pPr lvl="1"/>
            <a:r>
              <a:rPr lang="en-US" dirty="0" smtClean="0"/>
              <a:t>This may be frustrating, but it is worth it</a:t>
            </a:r>
          </a:p>
          <a:p>
            <a:pPr lvl="1"/>
            <a:r>
              <a:rPr lang="en-US" dirty="0" smtClean="0"/>
              <a:t>If you don’t understand what I am saying, please let me know </a:t>
            </a:r>
          </a:p>
          <a:p>
            <a:r>
              <a:rPr lang="en-US" dirty="0" smtClean="0"/>
              <a:t>First lab is individual, some lab assignments will be done in pairs, some in teams</a:t>
            </a:r>
          </a:p>
        </p:txBody>
      </p:sp>
    </p:spTree>
  </p:cSld>
  <p:clrMapOvr>
    <a:masterClrMapping/>
  </p:clrMapOvr>
  <p:transition advTm="2133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Bonus Points Assignment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Sohum Sohoni CST 250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6B17771-6079-4C85-A2AE-CC26EE8F57E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2-slide Introduction</a:t>
            </a:r>
          </a:p>
          <a:p>
            <a:pPr lvl="1"/>
            <a:r>
              <a:rPr lang="en-US" dirty="0" smtClean="0"/>
              <a:t>My example on blackboard</a:t>
            </a:r>
          </a:p>
          <a:p>
            <a:r>
              <a:rPr lang="en-US" dirty="0" smtClean="0"/>
              <a:t>Due on August 28</a:t>
            </a:r>
            <a:r>
              <a:rPr lang="en-US" baseline="30000" dirty="0" smtClean="0"/>
              <a:t>th</a:t>
            </a:r>
            <a:r>
              <a:rPr lang="en-US" dirty="0" smtClean="0"/>
              <a:t>, noon.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7869</TotalTime>
  <Words>640</Words>
  <Application>Microsoft Office PowerPoint</Application>
  <PresentationFormat>On-screen Show (4:3)</PresentationFormat>
  <Paragraphs>124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Lucida Console</vt:lpstr>
      <vt:lpstr>Tw Cen MT</vt:lpstr>
      <vt:lpstr>Wingdings</vt:lpstr>
      <vt:lpstr>Wingdings 2</vt:lpstr>
      <vt:lpstr>Median</vt:lpstr>
      <vt:lpstr>CST 250 Microcomputer Architecture and Programming </vt:lpstr>
      <vt:lpstr>Who Am I?</vt:lpstr>
      <vt:lpstr>CST 250 Objectives 1</vt:lpstr>
      <vt:lpstr>CST 250 Objectives 2</vt:lpstr>
      <vt:lpstr>Syllabus</vt:lpstr>
      <vt:lpstr>Teaching Style 1</vt:lpstr>
      <vt:lpstr>Teaching Style 2</vt:lpstr>
      <vt:lpstr>Some Advice</vt:lpstr>
      <vt:lpstr>Bonus Points Assignment 1</vt:lpstr>
      <vt:lpstr>Instruction Set</vt:lpstr>
      <vt:lpstr>Instruction Set cont.</vt:lpstr>
      <vt:lpstr>Example</vt:lpstr>
      <vt:lpstr>Big Picture</vt:lpstr>
      <vt:lpstr>Block Diagram of CPU</vt:lpstr>
      <vt:lpstr>PLP CPU Diagram</vt:lpstr>
      <vt:lpstr>CPU Registers</vt:lpstr>
    </vt:vector>
  </TitlesOfParts>
  <Company>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250 intro</dc:title>
  <dc:creator>Sohum Sohoni</dc:creator>
  <cp:lastModifiedBy>John Abbott</cp:lastModifiedBy>
  <cp:revision>199</cp:revision>
  <dcterms:created xsi:type="dcterms:W3CDTF">2005-07-29T01:49:33Z</dcterms:created>
  <dcterms:modified xsi:type="dcterms:W3CDTF">2015-08-20T20:33:54Z</dcterms:modified>
</cp:coreProperties>
</file>