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embeddedFontLst>
    <p:embeddedFont>
      <p:font typeface="Corbel"/>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5" roundtripDataSignature="AMtx7mgI7cvODX3/QeWjFf5MUckGAtZZ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rbel-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rbel-italic.fntdata"/><Relationship Id="rId10" Type="http://schemas.openxmlformats.org/officeDocument/2006/relationships/slide" Target="slides/slide4.xml"/><Relationship Id="rId32" Type="http://schemas.openxmlformats.org/officeDocument/2006/relationships/font" Target="fonts/Corbel-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Corbel-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13" name="Shape 13"/>
        <p:cNvGrpSpPr/>
        <p:nvPr/>
      </p:nvGrpSpPr>
      <p:grpSpPr>
        <a:xfrm>
          <a:off x="0" y="0"/>
          <a:ext cx="0" cy="0"/>
          <a:chOff x="0" y="0"/>
          <a:chExt cx="0" cy="0"/>
        </a:xfrm>
      </p:grpSpPr>
      <p:sp>
        <p:nvSpPr>
          <p:cNvPr id="14" name="Google Shape;14;p28"/>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5" name="Google Shape;15;p28"/>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8"/>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17" name="Google Shape;17;p28"/>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8"/>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chemeClr val="lt2"/>
        </a:solidFill>
      </p:bgPr>
    </p:bg>
    <p:spTree>
      <p:nvGrpSpPr>
        <p:cNvPr id="85" name="Shape 85"/>
        <p:cNvGrpSpPr/>
        <p:nvPr/>
      </p:nvGrpSpPr>
      <p:grpSpPr>
        <a:xfrm>
          <a:off x="0" y="0"/>
          <a:ext cx="0" cy="0"/>
          <a:chOff x="0" y="0"/>
          <a:chExt cx="0" cy="0"/>
        </a:xfrm>
      </p:grpSpPr>
      <p:sp>
        <p:nvSpPr>
          <p:cNvPr id="86" name="Google Shape;86;p36"/>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6"/>
          <p:cNvSpPr/>
          <p:nvPr>
            <p:ph idx="2" type="pic"/>
          </p:nvPr>
        </p:nvSpPr>
        <p:spPr>
          <a:xfrm>
            <a:off x="2903805" y="1484808"/>
            <a:ext cx="6247397" cy="5373192"/>
          </a:xfrm>
          <a:prstGeom prst="rect">
            <a:avLst/>
          </a:prstGeom>
          <a:solidFill>
            <a:srgbClr val="BABABB"/>
          </a:solidFill>
          <a:ln>
            <a:noFill/>
          </a:ln>
        </p:spPr>
      </p:sp>
      <p:sp>
        <p:nvSpPr>
          <p:cNvPr id="88" name="Google Shape;88;p36"/>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9" name="Google Shape;89;p36"/>
          <p:cNvSpPr txBox="1"/>
          <p:nvPr>
            <p:ph idx="10" type="dt"/>
          </p:nvPr>
        </p:nvSpPr>
        <p:spPr>
          <a:xfrm>
            <a:off x="164592" y="1170432"/>
            <a:ext cx="2523744" cy="201168"/>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6"/>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1" name="Google Shape;91;p36"/>
          <p:cNvSpPr/>
          <p:nvPr/>
        </p:nvSpPr>
        <p:spPr>
          <a:xfrm>
            <a:off x="2855737" y="0"/>
            <a:ext cx="45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92" name="Google Shape;92;p36"/>
          <p:cNvSpPr txBox="1"/>
          <p:nvPr>
            <p:ph idx="11" type="ftr"/>
          </p:nvPr>
        </p:nvSpPr>
        <p:spPr>
          <a:xfrm>
            <a:off x="3035808" y="1170432"/>
            <a:ext cx="5193792" cy="201168"/>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solidFill>
                  <a:srgbClr val="BABAB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6"/>
          <p:cNvSpPr txBox="1"/>
          <p:nvPr>
            <p:ph idx="12" type="sldNum"/>
          </p:nvPr>
        </p:nvSpPr>
        <p:spPr>
          <a:xfrm>
            <a:off x="8339328" y="1170432"/>
            <a:ext cx="733864" cy="201168"/>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37"/>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7"/>
          <p:cNvSpPr txBox="1"/>
          <p:nvPr>
            <p:ph idx="1" type="body"/>
          </p:nvPr>
        </p:nvSpPr>
        <p:spPr>
          <a:xfrm rot="5400000">
            <a:off x="2259196" y="-26804"/>
            <a:ext cx="4625609" cy="8229600"/>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37"/>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7"/>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0" name="Shape 100"/>
        <p:cNvGrpSpPr/>
        <p:nvPr/>
      </p:nvGrpSpPr>
      <p:grpSpPr>
        <a:xfrm>
          <a:off x="0" y="0"/>
          <a:ext cx="0" cy="0"/>
          <a:chOff x="0" y="0"/>
          <a:chExt cx="0" cy="0"/>
        </a:xfrm>
      </p:grpSpPr>
      <p:sp>
        <p:nvSpPr>
          <p:cNvPr id="101" name="Google Shape;101;p38"/>
          <p:cNvSpPr/>
          <p:nvPr/>
        </p:nvSpPr>
        <p:spPr>
          <a:xfrm>
            <a:off x="6598920" y="0"/>
            <a:ext cx="45720" cy="6858000"/>
          </a:xfrm>
          <a:prstGeom prst="rect">
            <a:avLst/>
          </a:prstGeom>
          <a:solidFill>
            <a:srgbClr val="FFFFFF"/>
          </a:solidFill>
          <a:ln>
            <a:noFill/>
          </a:ln>
          <a:effectLst>
            <a:outerShdw blurRad="31750" rotWithShape="0" algn="tl" dir="108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2" name="Google Shape;102;p38"/>
          <p:cNvSpPr/>
          <p:nvPr/>
        </p:nvSpPr>
        <p:spPr>
          <a:xfrm>
            <a:off x="6647687" y="0"/>
            <a:ext cx="2514601"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03" name="Google Shape;103;p38"/>
          <p:cNvSpPr txBox="1"/>
          <p:nvPr>
            <p:ph type="title"/>
          </p:nvPr>
        </p:nvSpPr>
        <p:spPr>
          <a:xfrm rot="5400000">
            <a:off x="4808538" y="2247903"/>
            <a:ext cx="5851525" cy="19050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8"/>
          <p:cNvSpPr txBox="1"/>
          <p:nvPr>
            <p:ph idx="1" type="body"/>
          </p:nvPr>
        </p:nvSpPr>
        <p:spPr>
          <a:xfrm rot="5400000">
            <a:off x="541338" y="220662"/>
            <a:ext cx="5851525" cy="6019800"/>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5" name="Google Shape;105;p38"/>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8"/>
          <p:cNvSpPr txBox="1"/>
          <p:nvPr>
            <p:ph idx="11" type="ftr"/>
          </p:nvPr>
        </p:nvSpPr>
        <p:spPr>
          <a:xfrm>
            <a:off x="2640597" y="6377459"/>
            <a:ext cx="3836404" cy="365125"/>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8"/>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2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9"/>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29"/>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9"/>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5" name="Shape 35"/>
        <p:cNvGrpSpPr/>
        <p:nvPr/>
      </p:nvGrpSpPr>
      <p:grpSpPr>
        <a:xfrm>
          <a:off x="0" y="0"/>
          <a:ext cx="0" cy="0"/>
          <a:chOff x="0" y="0"/>
          <a:chExt cx="0" cy="0"/>
        </a:xfrm>
      </p:grpSpPr>
      <p:sp>
        <p:nvSpPr>
          <p:cNvPr id="36" name="Google Shape;36;p30"/>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0"/>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39" name="Shape 39"/>
        <p:cNvGrpSpPr/>
        <p:nvPr/>
      </p:nvGrpSpPr>
      <p:grpSpPr>
        <a:xfrm>
          <a:off x="0" y="0"/>
          <a:ext cx="0" cy="0"/>
          <a:chOff x="0" y="0"/>
          <a:chExt cx="0" cy="0"/>
        </a:xfrm>
      </p:grpSpPr>
      <p:sp>
        <p:nvSpPr>
          <p:cNvPr id="40" name="Google Shape;40;p27"/>
          <p:cNvSpPr/>
          <p:nvPr/>
        </p:nvSpPr>
        <p:spPr>
          <a:xfrm>
            <a:off x="0" y="0"/>
            <a:ext cx="9143999" cy="513543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1" name="Google Shape;41;p27"/>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Clr>
                <a:srgbClr val="FFC700"/>
              </a:buClr>
              <a:buSzPts val="4700"/>
              <a:buFont typeface="Corbel"/>
              <a:buNone/>
              <a:defRPr b="1" sz="4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43" name="Google Shape;43;p27"/>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7"/>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27"/>
          <p:cNvSpPr/>
          <p:nvPr/>
        </p:nvSpPr>
        <p:spPr>
          <a:xfrm>
            <a:off x="0" y="5128334"/>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BEC4D3"/>
            </a:gs>
            <a:gs pos="12000">
              <a:srgbClr val="BEC4D3"/>
            </a:gs>
            <a:gs pos="20000">
              <a:srgbClr val="BDC3D1"/>
            </a:gs>
            <a:gs pos="100000">
              <a:srgbClr val="343945"/>
            </a:gs>
          </a:gsLst>
          <a:path path="circle">
            <a:fillToRect b="50%" l="50%" r="50%" t="50%"/>
          </a:path>
          <a:tileRect/>
        </a:gradFill>
      </p:bgPr>
    </p:bg>
    <p:spTree>
      <p:nvGrpSpPr>
        <p:cNvPr id="47" name="Shape 47"/>
        <p:cNvGrpSpPr/>
        <p:nvPr/>
      </p:nvGrpSpPr>
      <p:grpSpPr>
        <a:xfrm>
          <a:off x="0" y="0"/>
          <a:ext cx="0" cy="0"/>
          <a:chOff x="0" y="0"/>
          <a:chExt cx="0" cy="0"/>
        </a:xfrm>
      </p:grpSpPr>
      <p:sp>
        <p:nvSpPr>
          <p:cNvPr id="48" name="Google Shape;48;p31"/>
          <p:cNvSpPr/>
          <p:nvPr/>
        </p:nvSpPr>
        <p:spPr>
          <a:xfrm>
            <a:off x="0" y="1"/>
            <a:ext cx="9144000" cy="260252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31"/>
          <p:cNvSpPr/>
          <p:nvPr/>
        </p:nvSpPr>
        <p:spPr>
          <a:xfrm>
            <a:off x="0" y="2602520"/>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50" name="Google Shape;50;p31"/>
          <p:cNvSpPr txBox="1"/>
          <p:nvPr>
            <p:ph type="title"/>
          </p:nvPr>
        </p:nvSpPr>
        <p:spPr>
          <a:xfrm>
            <a:off x="749808" y="118872"/>
            <a:ext cx="8013192" cy="1636776"/>
          </a:xfrm>
          <a:prstGeom prst="rect">
            <a:avLst/>
          </a:prstGeom>
          <a:noFill/>
          <a:ln>
            <a:noFill/>
          </a:ln>
        </p:spPr>
        <p:txBody>
          <a:bodyPr anchorCtr="0" anchor="b" bIns="0" lIns="91425" spcFirstLastPara="1" rIns="91425" wrap="square" tIns="0">
            <a:normAutofit/>
          </a:bodyPr>
          <a:lstStyle>
            <a:lvl1pPr lvl="0" algn="l">
              <a:spcBef>
                <a:spcPts val="0"/>
              </a:spcBef>
              <a:spcAft>
                <a:spcPts val="0"/>
              </a:spcAft>
              <a:buClr>
                <a:srgbClr val="FFC700"/>
              </a:buClr>
              <a:buSzPts val="4700"/>
              <a:buFont typeface="Corbel"/>
              <a:buNone/>
              <a:defRPr b="1" sz="4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 type="body"/>
          </p:nvPr>
        </p:nvSpPr>
        <p:spPr>
          <a:xfrm>
            <a:off x="740664" y="1828800"/>
            <a:ext cx="8022336" cy="685800"/>
          </a:xfrm>
          <a:prstGeom prst="rect">
            <a:avLst/>
          </a:prstGeom>
          <a:noFill/>
          <a:ln>
            <a:noFill/>
          </a:ln>
        </p:spPr>
        <p:txBody>
          <a:bodyPr anchorCtr="0" anchor="t" bIns="0" lIns="146300" spcFirstLastPara="1" rIns="45700" wrap="square" tIns="0">
            <a:normAutofit/>
          </a:bodyPr>
          <a:lstStyle>
            <a:lvl1pPr indent="-228600" lvl="0" marL="457200" algn="l">
              <a:spcBef>
                <a:spcPts val="0"/>
              </a:spcBef>
              <a:spcAft>
                <a:spcPts val="0"/>
              </a:spcAft>
              <a:buSzPts val="1600"/>
              <a:buNone/>
              <a:defRPr sz="2000">
                <a:solidFill>
                  <a:srgbClr val="FFFFFF"/>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52" name="Google Shape;52;p31"/>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32"/>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2"/>
          <p:cNvSpPr txBox="1"/>
          <p:nvPr>
            <p:ph idx="1" type="body"/>
          </p:nvPr>
        </p:nvSpPr>
        <p:spPr>
          <a:xfrm>
            <a:off x="457200" y="1773936"/>
            <a:ext cx="4038600" cy="4623816"/>
          </a:xfrm>
          <a:prstGeom prst="rect">
            <a:avLst/>
          </a:prstGeom>
          <a:noFill/>
          <a:ln>
            <a:noFill/>
          </a:ln>
        </p:spPr>
        <p:txBody>
          <a:bodyPr anchorCtr="0" anchor="t" bIns="45700" lIns="91425" spcFirstLastPara="1" rIns="91425" wrap="square" tIns="91425">
            <a:normAutofit/>
          </a:bodyPr>
          <a:lstStyle>
            <a:lvl1pPr indent="-370840" lvl="0" marL="457200" algn="l">
              <a:spcBef>
                <a:spcPts val="0"/>
              </a:spcBef>
              <a:spcAft>
                <a:spcPts val="0"/>
              </a:spcAft>
              <a:buSzPts val="224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8" name="Google Shape;58;p32"/>
          <p:cNvSpPr txBox="1"/>
          <p:nvPr>
            <p:ph idx="2" type="body"/>
          </p:nvPr>
        </p:nvSpPr>
        <p:spPr>
          <a:xfrm>
            <a:off x="4648200" y="1773936"/>
            <a:ext cx="4038600" cy="4623816"/>
          </a:xfrm>
          <a:prstGeom prst="rect">
            <a:avLst/>
          </a:prstGeom>
          <a:noFill/>
          <a:ln>
            <a:noFill/>
          </a:ln>
        </p:spPr>
        <p:txBody>
          <a:bodyPr anchorCtr="0" anchor="t" bIns="45700" lIns="54850" spcFirstLastPara="1" rIns="91425" wrap="square" tIns="91425">
            <a:normAutofit/>
          </a:bodyPr>
          <a:lstStyle>
            <a:lvl1pPr indent="-370840" lvl="0" marL="457200" algn="l">
              <a:spcBef>
                <a:spcPts val="0"/>
              </a:spcBef>
              <a:spcAft>
                <a:spcPts val="0"/>
              </a:spcAft>
              <a:buSzPts val="224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59" name="Google Shape;59;p32"/>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3"/>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45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3"/>
          <p:cNvSpPr txBox="1"/>
          <p:nvPr>
            <p:ph idx="1" type="body"/>
          </p:nvPr>
        </p:nvSpPr>
        <p:spPr>
          <a:xfrm>
            <a:off x="457200" y="1698987"/>
            <a:ext cx="4040188" cy="715355"/>
          </a:xfrm>
          <a:prstGeom prst="rect">
            <a:avLst/>
          </a:prstGeom>
          <a:noFill/>
          <a:ln>
            <a:noFill/>
          </a:ln>
        </p:spPr>
        <p:txBody>
          <a:bodyPr anchorCtr="0" anchor="ctr" bIns="45700" lIns="146300" spcFirstLastPara="1" rIns="91425" wrap="square" tIns="91425">
            <a:norm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65" name="Google Shape;65;p33"/>
          <p:cNvSpPr txBox="1"/>
          <p:nvPr>
            <p:ph idx="2" type="body"/>
          </p:nvPr>
        </p:nvSpPr>
        <p:spPr>
          <a:xfrm>
            <a:off x="457200" y="2449512"/>
            <a:ext cx="4040188" cy="3951288"/>
          </a:xfrm>
          <a:prstGeom prst="rect">
            <a:avLst/>
          </a:prstGeom>
          <a:noFill/>
          <a:ln>
            <a:noFill/>
          </a:ln>
        </p:spPr>
        <p:txBody>
          <a:bodyPr anchorCtr="0" anchor="t" bIns="45700" lIns="54850" spcFirstLastPara="1" rIns="91425" wrap="square" tIns="91425">
            <a:normAutofit/>
          </a:bodyPr>
          <a:lstStyle>
            <a:lvl1pPr indent="-350520" lvl="0" marL="457200" algn="l">
              <a:spcBef>
                <a:spcPts val="0"/>
              </a:spcBef>
              <a:spcAft>
                <a:spcPts val="0"/>
              </a:spcAft>
              <a:buSzPts val="192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6" name="Google Shape;66;p33"/>
          <p:cNvSpPr txBox="1"/>
          <p:nvPr>
            <p:ph idx="3" type="body"/>
          </p:nvPr>
        </p:nvSpPr>
        <p:spPr>
          <a:xfrm>
            <a:off x="4645025" y="1698987"/>
            <a:ext cx="4041775" cy="715355"/>
          </a:xfrm>
          <a:prstGeom prst="rect">
            <a:avLst/>
          </a:prstGeom>
          <a:noFill/>
          <a:ln>
            <a:noFill/>
          </a:ln>
        </p:spPr>
        <p:txBody>
          <a:bodyPr anchorCtr="0" anchor="ctr" bIns="45700" lIns="146300" spcFirstLastPara="1" rIns="91425" wrap="square" tIns="91425">
            <a:norm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67" name="Google Shape;67;p33"/>
          <p:cNvSpPr txBox="1"/>
          <p:nvPr>
            <p:ph idx="4" type="body"/>
          </p:nvPr>
        </p:nvSpPr>
        <p:spPr>
          <a:xfrm>
            <a:off x="4645025" y="2449512"/>
            <a:ext cx="4041775" cy="3951288"/>
          </a:xfrm>
          <a:prstGeom prst="rect">
            <a:avLst/>
          </a:prstGeom>
          <a:noFill/>
          <a:ln>
            <a:noFill/>
          </a:ln>
        </p:spPr>
        <p:txBody>
          <a:bodyPr anchorCtr="0" anchor="t" bIns="45700" lIns="54850" spcFirstLastPara="1" rIns="91425" wrap="square" tIns="91425">
            <a:normAutofit/>
          </a:bodyPr>
          <a:lstStyle>
            <a:lvl1pPr indent="-350520" lvl="0" marL="457200" algn="l">
              <a:spcBef>
                <a:spcPts val="0"/>
              </a:spcBef>
              <a:spcAft>
                <a:spcPts val="0"/>
              </a:spcAft>
              <a:buSzPts val="192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8" name="Google Shape;68;p33"/>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34"/>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4"/>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4"/>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4"/>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5"/>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Clr>
                <a:srgbClr val="FFC700"/>
              </a:buClr>
              <a:buSzPts val="2000"/>
              <a:buFont typeface="Corbel"/>
              <a:buNone/>
              <a:defRPr b="0"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5"/>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rmAutofit/>
          </a:bodyPr>
          <a:lstStyle>
            <a:lvl1pPr indent="-391160" lvl="0" marL="457200" algn="l">
              <a:spcBef>
                <a:spcPts val="0"/>
              </a:spcBef>
              <a:spcAft>
                <a:spcPts val="0"/>
              </a:spcAft>
              <a:buSzPts val="256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79" name="Google Shape;79;p35"/>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rm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80" name="Google Shape;80;p35"/>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35"/>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84" name="Google Shape;84;p35"/>
          <p:cNvSpPr/>
          <p:nvPr/>
        </p:nvSpPr>
        <p:spPr>
          <a:xfrm>
            <a:off x="2855737" y="0"/>
            <a:ext cx="45720" cy="145389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26"/>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7" name="Google Shape;7;p26"/>
          <p:cNvSpPr/>
          <p:nvPr/>
        </p:nvSpPr>
        <p:spPr>
          <a:xfrm>
            <a:off x="0" y="0"/>
            <a:ext cx="9143999" cy="143373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8" name="Google Shape;8;p26"/>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6"/>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lt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chemeClr val="accent3"/>
              </a:buClr>
              <a:buSzPts val="2400"/>
              <a:buFont typeface="Arial"/>
              <a:buChar char="▪"/>
              <a:defRPr b="0" i="0" sz="2400" u="none" cap="none" strike="noStrike">
                <a:solidFill>
                  <a:schemeClr val="lt1"/>
                </a:solidFill>
                <a:latin typeface="Corbel"/>
                <a:ea typeface="Corbel"/>
                <a:cs typeface="Corbel"/>
                <a:sym typeface="Corbel"/>
              </a:defRPr>
            </a:lvl3pPr>
            <a:lvl4pPr indent="-355600" lvl="3" marL="1828800" marR="0" rtl="0" algn="l">
              <a:spcBef>
                <a:spcPts val="400"/>
              </a:spcBef>
              <a:spcAft>
                <a:spcPts val="0"/>
              </a:spcAft>
              <a:buClr>
                <a:schemeClr val="accent4"/>
              </a:buClr>
              <a:buSzPts val="2000"/>
              <a:buFont typeface="Arial"/>
              <a:buChar char="▪"/>
              <a:defRPr b="0" i="0" sz="20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10" name="Google Shape;10;p26"/>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1" name="Google Shape;11;p26"/>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b="0" i="0" sz="12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2" name="Google Shape;12;p26"/>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i="0" sz="1200" u="none" cap="none" strike="noStrike">
                <a:solidFill>
                  <a:schemeClr val="lt1"/>
                </a:solidFill>
                <a:latin typeface="Corbel"/>
                <a:ea typeface="Corbel"/>
                <a:cs typeface="Corbel"/>
                <a:sym typeface="Corbel"/>
              </a:defRPr>
            </a:lvl1pPr>
            <a:lvl2pPr indent="0" lvl="1" marL="0" marR="0" rtl="0" algn="r">
              <a:spcBef>
                <a:spcPts val="0"/>
              </a:spcBef>
              <a:buNone/>
              <a:defRPr b="0" i="0" sz="1200" u="none" cap="none" strike="noStrike">
                <a:solidFill>
                  <a:schemeClr val="lt1"/>
                </a:solidFill>
                <a:latin typeface="Corbel"/>
                <a:ea typeface="Corbel"/>
                <a:cs typeface="Corbel"/>
                <a:sym typeface="Corbel"/>
              </a:defRPr>
            </a:lvl2pPr>
            <a:lvl3pPr indent="0" lvl="2" marL="0" marR="0" rtl="0" algn="r">
              <a:spcBef>
                <a:spcPts val="0"/>
              </a:spcBef>
              <a:buNone/>
              <a:defRPr b="0" i="0" sz="1200" u="none" cap="none" strike="noStrike">
                <a:solidFill>
                  <a:schemeClr val="lt1"/>
                </a:solidFill>
                <a:latin typeface="Corbel"/>
                <a:ea typeface="Corbel"/>
                <a:cs typeface="Corbel"/>
                <a:sym typeface="Corbel"/>
              </a:defRPr>
            </a:lvl3pPr>
            <a:lvl4pPr indent="0" lvl="3" marL="0" marR="0" rtl="0" algn="r">
              <a:spcBef>
                <a:spcPts val="0"/>
              </a:spcBef>
              <a:buNone/>
              <a:defRPr b="0" i="0" sz="1200" u="none" cap="none" strike="noStrike">
                <a:solidFill>
                  <a:schemeClr val="lt1"/>
                </a:solidFill>
                <a:latin typeface="Corbel"/>
                <a:ea typeface="Corbel"/>
                <a:cs typeface="Corbel"/>
                <a:sym typeface="Corbel"/>
              </a:defRPr>
            </a:lvl4pPr>
            <a:lvl5pPr indent="0" lvl="4" marL="0" marR="0" rtl="0" algn="r">
              <a:spcBef>
                <a:spcPts val="0"/>
              </a:spcBef>
              <a:buNone/>
              <a:defRPr b="0" i="0" sz="1200" u="none" cap="none" strike="noStrike">
                <a:solidFill>
                  <a:schemeClr val="lt1"/>
                </a:solidFill>
                <a:latin typeface="Corbel"/>
                <a:ea typeface="Corbel"/>
                <a:cs typeface="Corbel"/>
                <a:sym typeface="Corbel"/>
              </a:defRPr>
            </a:lvl5pPr>
            <a:lvl6pPr indent="0" lvl="5" marL="0" marR="0" rtl="0" algn="r">
              <a:spcBef>
                <a:spcPts val="0"/>
              </a:spcBef>
              <a:buNone/>
              <a:defRPr b="0" i="0" sz="1200" u="none" cap="none" strike="noStrike">
                <a:solidFill>
                  <a:schemeClr val="lt1"/>
                </a:solidFill>
                <a:latin typeface="Corbel"/>
                <a:ea typeface="Corbel"/>
                <a:cs typeface="Corbel"/>
                <a:sym typeface="Corbel"/>
              </a:defRPr>
            </a:lvl6pPr>
            <a:lvl7pPr indent="0" lvl="6" marL="0" marR="0" rtl="0" algn="r">
              <a:spcBef>
                <a:spcPts val="0"/>
              </a:spcBef>
              <a:buNone/>
              <a:defRPr b="0" i="0" sz="1200" u="none" cap="none" strike="noStrike">
                <a:solidFill>
                  <a:schemeClr val="lt1"/>
                </a:solidFill>
                <a:latin typeface="Corbel"/>
                <a:ea typeface="Corbel"/>
                <a:cs typeface="Corbel"/>
                <a:sym typeface="Corbel"/>
              </a:defRPr>
            </a:lvl7pPr>
            <a:lvl8pPr indent="0" lvl="7" marL="0" marR="0" rtl="0" algn="r">
              <a:spcBef>
                <a:spcPts val="0"/>
              </a:spcBef>
              <a:buNone/>
              <a:defRPr b="0" i="0" sz="1200" u="none" cap="none" strike="noStrike">
                <a:solidFill>
                  <a:schemeClr val="lt1"/>
                </a:solidFill>
                <a:latin typeface="Corbel"/>
                <a:ea typeface="Corbel"/>
                <a:cs typeface="Corbel"/>
                <a:sym typeface="Corbel"/>
              </a:defRPr>
            </a:lvl8pPr>
            <a:lvl9pPr indent="0" lvl="8" marL="0" marR="0" rtl="0" algn="r">
              <a:spcBef>
                <a:spcPts val="0"/>
              </a:spcBef>
              <a:buNone/>
              <a:defRPr b="0" i="0" sz="12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25"/>
          <p:cNvSpPr/>
          <p:nvPr/>
        </p:nvSpPr>
        <p:spPr>
          <a:xfrm>
            <a:off x="0" y="1435895"/>
            <a:ext cx="9144000" cy="45720"/>
          </a:xfrm>
          <a:prstGeom prst="rect">
            <a:avLst/>
          </a:prstGeom>
          <a:solidFill>
            <a:srgbClr val="FFFFFF"/>
          </a:solidFill>
          <a:ln>
            <a:noFill/>
          </a:ln>
          <a:effectLst>
            <a:outerShdw blurRad="31750" rotWithShape="0" algn="tl" dir="5400000" dist="1016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3" name="Google Shape;23;p25"/>
          <p:cNvSpPr/>
          <p:nvPr/>
        </p:nvSpPr>
        <p:spPr>
          <a:xfrm>
            <a:off x="0" y="0"/>
            <a:ext cx="9143999" cy="1433733"/>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4" name="Google Shape;24;p25"/>
          <p:cNvSpPr txBox="1"/>
          <p:nvPr>
            <p:ph type="title"/>
          </p:nvPr>
        </p:nvSpPr>
        <p:spPr>
          <a:xfrm>
            <a:off x="457200" y="152400"/>
            <a:ext cx="8229600" cy="1251062"/>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Clr>
                <a:srgbClr val="FFC700"/>
              </a:buClr>
              <a:buSzPts val="4500"/>
              <a:buFont typeface="Corbel"/>
              <a:buNone/>
              <a:defRPr b="1" i="0" sz="4500" u="none" cap="none" strike="noStrike">
                <a:solidFill>
                  <a:srgbClr val="FFC7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25"/>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spcBef>
                <a:spcPts val="480"/>
              </a:spcBef>
              <a:spcAft>
                <a:spcPts val="0"/>
              </a:spcAft>
              <a:buClr>
                <a:schemeClr val="accent3"/>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spcBef>
                <a:spcPts val="400"/>
              </a:spcBef>
              <a:spcAft>
                <a:spcPts val="0"/>
              </a:spcAft>
              <a:buClr>
                <a:schemeClr val="accent4"/>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spcBef>
                <a:spcPts val="400"/>
              </a:spcBef>
              <a:spcAft>
                <a:spcPts val="0"/>
              </a:spcAft>
              <a:buClr>
                <a:schemeClr val="accent5"/>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26" name="Google Shape;26;p25"/>
          <p:cNvSpPr txBox="1"/>
          <p:nvPr>
            <p:ph idx="10" type="dt"/>
          </p:nvPr>
        </p:nvSpPr>
        <p:spPr>
          <a:xfrm>
            <a:off x="457200" y="6476999"/>
            <a:ext cx="2133600" cy="274320"/>
          </a:xfrm>
          <a:prstGeom prst="rect">
            <a:avLst/>
          </a:prstGeom>
          <a:noFill/>
          <a:ln>
            <a:noFill/>
          </a:ln>
        </p:spPr>
        <p:txBody>
          <a:bodyPr anchorCtr="0" anchor="b" bIns="0" lIns="109725" spcFirstLastPara="1" rIns="45700" wrap="square" tIns="45700">
            <a:noAutofit/>
          </a:bodyPr>
          <a:lstStyle>
            <a:lvl1pPr lvl="0" marR="0" rtl="0" algn="l">
              <a:spcBef>
                <a:spcPts val="0"/>
              </a:spcBef>
              <a:spcAft>
                <a:spcPts val="0"/>
              </a:spcAft>
              <a:buSzPts val="1400"/>
              <a:buNone/>
              <a:defRPr b="0" i="0" sz="1200" u="none" cap="none" strike="noStrike">
                <a:solidFill>
                  <a:srgbClr val="41414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7" name="Google Shape;27;p25"/>
          <p:cNvSpPr txBox="1"/>
          <p:nvPr>
            <p:ph idx="11" type="ftr"/>
          </p:nvPr>
        </p:nvSpPr>
        <p:spPr>
          <a:xfrm>
            <a:off x="2640596" y="6476999"/>
            <a:ext cx="5507719" cy="274320"/>
          </a:xfrm>
          <a:prstGeom prst="rect">
            <a:avLst/>
          </a:prstGeom>
          <a:noFill/>
          <a:ln>
            <a:noFill/>
          </a:ln>
        </p:spPr>
        <p:txBody>
          <a:bodyPr anchorCtr="0" anchor="b" bIns="0" lIns="45700" spcFirstLastPara="1" rIns="45700" wrap="square" tIns="45700">
            <a:noAutofit/>
          </a:bodyPr>
          <a:lstStyle>
            <a:lvl1pPr lvl="0" marR="0" rtl="0" algn="l">
              <a:spcBef>
                <a:spcPts val="0"/>
              </a:spcBef>
              <a:spcAft>
                <a:spcPts val="0"/>
              </a:spcAft>
              <a:buSzPts val="1400"/>
              <a:buNone/>
              <a:defRPr b="0" i="0" sz="1200" u="none" cap="none" strike="noStrike">
                <a:solidFill>
                  <a:srgbClr val="41414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8" name="Google Shape;28;p25"/>
          <p:cNvSpPr txBox="1"/>
          <p:nvPr>
            <p:ph idx="12" type="sldNum"/>
          </p:nvPr>
        </p:nvSpPr>
        <p:spPr>
          <a:xfrm>
            <a:off x="8204396" y="6476999"/>
            <a:ext cx="733864" cy="274320"/>
          </a:xfrm>
          <a:prstGeom prst="rect">
            <a:avLst/>
          </a:prstGeom>
          <a:noFill/>
          <a:ln>
            <a:noFill/>
          </a:ln>
        </p:spPr>
        <p:txBody>
          <a:bodyPr anchorCtr="0" anchor="b" bIns="0" lIns="91425" spcFirstLastPara="1" rIns="91425" wrap="square" tIns="45700">
            <a:noAutofit/>
          </a:bodyPr>
          <a:lstStyle>
            <a:lvl1pPr indent="0" lvl="0" marL="0" marR="0" rtl="0" algn="r">
              <a:spcBef>
                <a:spcPts val="0"/>
              </a:spcBef>
              <a:buNone/>
              <a:defRPr b="0" i="0" sz="1200" u="none" cap="none" strike="noStrike">
                <a:solidFill>
                  <a:srgbClr val="414141"/>
                </a:solidFill>
                <a:latin typeface="Corbel"/>
                <a:ea typeface="Corbel"/>
                <a:cs typeface="Corbel"/>
                <a:sym typeface="Corbel"/>
              </a:defRPr>
            </a:lvl1pPr>
            <a:lvl2pPr indent="0" lvl="1" marL="0" marR="0" rtl="0" algn="r">
              <a:spcBef>
                <a:spcPts val="0"/>
              </a:spcBef>
              <a:buNone/>
              <a:defRPr b="0" i="0" sz="1200" u="none" cap="none" strike="noStrike">
                <a:solidFill>
                  <a:srgbClr val="414141"/>
                </a:solidFill>
                <a:latin typeface="Corbel"/>
                <a:ea typeface="Corbel"/>
                <a:cs typeface="Corbel"/>
                <a:sym typeface="Corbel"/>
              </a:defRPr>
            </a:lvl2pPr>
            <a:lvl3pPr indent="0" lvl="2" marL="0" marR="0" rtl="0" algn="r">
              <a:spcBef>
                <a:spcPts val="0"/>
              </a:spcBef>
              <a:buNone/>
              <a:defRPr b="0" i="0" sz="1200" u="none" cap="none" strike="noStrike">
                <a:solidFill>
                  <a:srgbClr val="414141"/>
                </a:solidFill>
                <a:latin typeface="Corbel"/>
                <a:ea typeface="Corbel"/>
                <a:cs typeface="Corbel"/>
                <a:sym typeface="Corbel"/>
              </a:defRPr>
            </a:lvl3pPr>
            <a:lvl4pPr indent="0" lvl="3" marL="0" marR="0" rtl="0" algn="r">
              <a:spcBef>
                <a:spcPts val="0"/>
              </a:spcBef>
              <a:buNone/>
              <a:defRPr b="0" i="0" sz="1200" u="none" cap="none" strike="noStrike">
                <a:solidFill>
                  <a:srgbClr val="414141"/>
                </a:solidFill>
                <a:latin typeface="Corbel"/>
                <a:ea typeface="Corbel"/>
                <a:cs typeface="Corbel"/>
                <a:sym typeface="Corbel"/>
              </a:defRPr>
            </a:lvl4pPr>
            <a:lvl5pPr indent="0" lvl="4" marL="0" marR="0" rtl="0" algn="r">
              <a:spcBef>
                <a:spcPts val="0"/>
              </a:spcBef>
              <a:buNone/>
              <a:defRPr b="0" i="0" sz="1200" u="none" cap="none" strike="noStrike">
                <a:solidFill>
                  <a:srgbClr val="414141"/>
                </a:solidFill>
                <a:latin typeface="Corbel"/>
                <a:ea typeface="Corbel"/>
                <a:cs typeface="Corbel"/>
                <a:sym typeface="Corbel"/>
              </a:defRPr>
            </a:lvl5pPr>
            <a:lvl6pPr indent="0" lvl="5" marL="0" marR="0" rtl="0" algn="r">
              <a:spcBef>
                <a:spcPts val="0"/>
              </a:spcBef>
              <a:buNone/>
              <a:defRPr b="0" i="0" sz="1200" u="none" cap="none" strike="noStrike">
                <a:solidFill>
                  <a:srgbClr val="414141"/>
                </a:solidFill>
                <a:latin typeface="Corbel"/>
                <a:ea typeface="Corbel"/>
                <a:cs typeface="Corbel"/>
                <a:sym typeface="Corbel"/>
              </a:defRPr>
            </a:lvl6pPr>
            <a:lvl7pPr indent="0" lvl="6" marL="0" marR="0" rtl="0" algn="r">
              <a:spcBef>
                <a:spcPts val="0"/>
              </a:spcBef>
              <a:buNone/>
              <a:defRPr b="0" i="0" sz="1200" u="none" cap="none" strike="noStrike">
                <a:solidFill>
                  <a:srgbClr val="414141"/>
                </a:solidFill>
                <a:latin typeface="Corbel"/>
                <a:ea typeface="Corbel"/>
                <a:cs typeface="Corbel"/>
                <a:sym typeface="Corbel"/>
              </a:defRPr>
            </a:lvl7pPr>
            <a:lvl8pPr indent="0" lvl="7" marL="0" marR="0" rtl="0" algn="r">
              <a:spcBef>
                <a:spcPts val="0"/>
              </a:spcBef>
              <a:buNone/>
              <a:defRPr b="0" i="0" sz="1200" u="none" cap="none" strike="noStrike">
                <a:solidFill>
                  <a:srgbClr val="414141"/>
                </a:solidFill>
                <a:latin typeface="Corbel"/>
                <a:ea typeface="Corbel"/>
                <a:cs typeface="Corbel"/>
                <a:sym typeface="Corbel"/>
              </a:defRPr>
            </a:lvl8pPr>
            <a:lvl9pPr indent="0" lvl="8" marL="0" marR="0" rtl="0" algn="r">
              <a:spcBef>
                <a:spcPts val="0"/>
              </a:spcBef>
              <a:buNone/>
              <a:defRPr b="0" i="0" sz="1200" u="none" cap="none" strike="noStrike">
                <a:solidFill>
                  <a:srgbClr val="41414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8.png"/><Relationship Id="rId6" Type="http://schemas.openxmlformats.org/officeDocument/2006/relationships/hyperlink" Target="http://www.keymolen.com/2013/05/hough-transformation-c-implementatio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jpg"/><Relationship Id="rId4" Type="http://schemas.openxmlformats.org/officeDocument/2006/relationships/hyperlink" Target="http://www.knoerig.de/Bildsignalverarbeitung.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14.png"/><Relationship Id="rId5" Type="http://schemas.openxmlformats.org/officeDocument/2006/relationships/hyperlink" Target="http://www.mitov.com/wiki/index.php?title=Class_VLHoughCircles.TVLHoughCircl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hyperlink" Target="http://uqroad.com/index.php/projects/remote-sensing-to-measure-regional-growthworkshop/" TargetMode="External"/><Relationship Id="rId5" Type="http://schemas.openxmlformats.org/officeDocument/2006/relationships/image" Target="../media/image2.png"/><Relationship Id="rId6" Type="http://schemas.openxmlformats.org/officeDocument/2006/relationships/hyperlink" Target="http://microscopy.zeiss.com/microscopy/en_de/products/light-microscopes/axio-observer-for-biology.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hyperlink" Target="http://www.keymolen.com/2013/05/hough-transformation-c-implementation.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rtl="0" algn="l">
              <a:spcBef>
                <a:spcPts val="0"/>
              </a:spcBef>
              <a:spcAft>
                <a:spcPts val="0"/>
              </a:spcAft>
              <a:buClr>
                <a:srgbClr val="FFC700"/>
              </a:buClr>
              <a:buSzPts val="4700"/>
              <a:buFont typeface="Corbel"/>
              <a:buNone/>
            </a:pPr>
            <a:r>
              <a:rPr lang="en-US"/>
              <a:t>Hough Transform</a:t>
            </a:r>
            <a:endParaRPr/>
          </a:p>
        </p:txBody>
      </p:sp>
      <p:sp>
        <p:nvSpPr>
          <p:cNvPr id="113" name="Google Shape;113;p1"/>
          <p:cNvSpPr txBox="1"/>
          <p:nvPr>
            <p:ph idx="1" type="subTitle"/>
          </p:nvPr>
        </p:nvSpPr>
        <p:spPr>
          <a:xfrm>
            <a:off x="533400" y="5105400"/>
            <a:ext cx="8077200" cy="1499616"/>
          </a:xfrm>
          <a:prstGeom prst="rect">
            <a:avLst/>
          </a:prstGeom>
          <a:noFill/>
          <a:ln>
            <a:noFill/>
          </a:ln>
        </p:spPr>
        <p:txBody>
          <a:bodyPr anchorCtr="0" anchor="b" bIns="0" lIns="118850" spcFirstLastPara="1" rIns="45700" wrap="square" tIns="0">
            <a:normAutofit/>
          </a:bodyPr>
          <a:lstStyle/>
          <a:p>
            <a:pPr indent="0" lvl="0" marL="0" rtl="0" algn="l">
              <a:spcBef>
                <a:spcPts val="0"/>
              </a:spcBef>
              <a:spcAft>
                <a:spcPts val="0"/>
              </a:spcAft>
              <a:buSzPts val="1600"/>
              <a:buNone/>
            </a:pPr>
            <a:r>
              <a:rPr lang="en-US"/>
              <a:t>CS 663, Ajit Rajwade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Hough transform for line detection</a:t>
            </a:r>
            <a:endParaRPr/>
          </a:p>
        </p:txBody>
      </p:sp>
      <p:sp>
        <p:nvSpPr>
          <p:cNvPr id="178" name="Google Shape;178;p10"/>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85000" lnSpcReduction="10000"/>
          </a:bodyPr>
          <a:lstStyle/>
          <a:p>
            <a:pPr indent="-320040" lvl="0" marL="438912" rtl="0" algn="l">
              <a:spcBef>
                <a:spcPts val="0"/>
              </a:spcBef>
              <a:spcAft>
                <a:spcPts val="0"/>
              </a:spcAft>
              <a:buSzPct val="80000"/>
              <a:buChar char="◼"/>
            </a:pPr>
            <a:r>
              <a:rPr lang="en-US"/>
              <a:t>There is a problem with the slope intercept representation for a line – the slope is infinity for vertical lines, and hence </a:t>
            </a:r>
            <a:r>
              <a:rPr i="1" lang="en-US"/>
              <a:t>a</a:t>
            </a:r>
            <a:r>
              <a:rPr lang="en-US"/>
              <a:t> can take values that range from –∞ to +∞.</a:t>
            </a:r>
            <a:endParaRPr/>
          </a:p>
          <a:p>
            <a:pPr indent="-320040" lvl="0" marL="438912" rtl="0" algn="l">
              <a:spcBef>
                <a:spcPts val="0"/>
              </a:spcBef>
              <a:spcAft>
                <a:spcPts val="0"/>
              </a:spcAft>
              <a:buSzPct val="80000"/>
              <a:buChar char="◼"/>
            </a:pPr>
            <a:r>
              <a:rPr lang="en-US"/>
              <a:t>It is more convenient to use the normal representation, i.e. the form x cos Ѳ + y sin Ѳ = ρ. </a:t>
            </a:r>
            <a:endParaRPr/>
          </a:p>
          <a:p>
            <a:pPr indent="-320040" lvl="0" marL="438912" rtl="0" algn="l">
              <a:spcBef>
                <a:spcPts val="0"/>
              </a:spcBef>
              <a:spcAft>
                <a:spcPts val="0"/>
              </a:spcAft>
              <a:buSzPct val="80000"/>
              <a:buChar char="◼"/>
            </a:pPr>
            <a:r>
              <a:rPr lang="en-US"/>
              <a:t>The value of Ѳ is the angle made by a line perpendicular to the original w.r.t. the X axis, and ranges from -90 to +90 degrees.</a:t>
            </a:r>
            <a:endParaRPr/>
          </a:p>
          <a:p>
            <a:pPr indent="-320040" lvl="0" marL="438912" rtl="0" algn="l">
              <a:spcBef>
                <a:spcPts val="0"/>
              </a:spcBef>
              <a:spcAft>
                <a:spcPts val="0"/>
              </a:spcAft>
              <a:buSzPct val="80000"/>
              <a:buChar char="◼"/>
            </a:pPr>
            <a:r>
              <a:rPr lang="en-US"/>
              <a:t>The value of ρ is the perpendicular distance from the origin onto the line, and it ranges from 0 to the </a:t>
            </a:r>
            <a:r>
              <a:rPr i="1" lang="en-US"/>
              <a:t>length of the largest diagonal in the image</a:t>
            </a:r>
            <a:r>
              <a:rPr lang="en-US"/>
              <a:t> (why?).</a:t>
            </a:r>
            <a:endParaRPr/>
          </a:p>
        </p:txBody>
      </p:sp>
      <p:sp>
        <p:nvSpPr>
          <p:cNvPr id="179" name="Google Shape;179;p10"/>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Hough transform for line detection</a:t>
            </a:r>
            <a:endParaRPr/>
          </a:p>
        </p:txBody>
      </p:sp>
      <p:sp>
        <p:nvSpPr>
          <p:cNvPr id="185" name="Google Shape;185;p11"/>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The parameter space for the line has changed from (</a:t>
            </a:r>
            <a:r>
              <a:rPr i="1" lang="en-US"/>
              <a:t>a</a:t>
            </a:r>
            <a:r>
              <a:rPr lang="en-US"/>
              <a:t>,</a:t>
            </a:r>
            <a:r>
              <a:rPr i="1" lang="en-US"/>
              <a:t>b</a:t>
            </a:r>
            <a:r>
              <a:rPr lang="en-US"/>
              <a:t>)</a:t>
            </a:r>
            <a:r>
              <a:rPr b="1" lang="en-US"/>
              <a:t> </a:t>
            </a:r>
            <a:r>
              <a:rPr lang="en-US"/>
              <a:t>to (ρ,Ѳ). A single point in the XY space corresponds to a </a:t>
            </a:r>
            <a:r>
              <a:rPr b="1" lang="en-US">
                <a:solidFill>
                  <a:srgbClr val="FF0000"/>
                </a:solidFill>
              </a:rPr>
              <a:t>sinusoid</a:t>
            </a:r>
            <a:r>
              <a:rPr lang="en-US"/>
              <a:t> in this parameter space.</a:t>
            </a:r>
            <a:endParaRPr/>
          </a:p>
          <a:p>
            <a:pPr indent="-320040" lvl="0" marL="438912" rtl="0" algn="l">
              <a:spcBef>
                <a:spcPts val="0"/>
              </a:spcBef>
              <a:spcAft>
                <a:spcPts val="0"/>
              </a:spcAft>
              <a:buSzPts val="2560"/>
              <a:buChar char="◼"/>
            </a:pPr>
            <a:r>
              <a:rPr lang="en-US"/>
              <a:t>The line joining two points in XY space is represented by a point obtained from the </a:t>
            </a:r>
            <a:r>
              <a:rPr b="1" lang="en-US"/>
              <a:t>intersection of their corresponding two sinusoids </a:t>
            </a:r>
            <a:r>
              <a:rPr lang="en-US"/>
              <a:t>in the parameter space.</a:t>
            </a:r>
            <a:endParaRPr/>
          </a:p>
        </p:txBody>
      </p:sp>
      <p:sp>
        <p:nvSpPr>
          <p:cNvPr id="186" name="Google Shape;186;p11"/>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2"/>
          <p:cNvPicPr preferRelativeResize="0"/>
          <p:nvPr/>
        </p:nvPicPr>
        <p:blipFill rotWithShape="1">
          <a:blip r:embed="rId3">
            <a:alphaModFix/>
          </a:blip>
          <a:srcRect b="0" l="0" r="0" t="0"/>
          <a:stretch/>
        </p:blipFill>
        <p:spPr>
          <a:xfrm>
            <a:off x="1056567" y="950024"/>
            <a:ext cx="8064573" cy="2768600"/>
          </a:xfrm>
          <a:prstGeom prst="rect">
            <a:avLst/>
          </a:prstGeom>
          <a:noFill/>
          <a:ln>
            <a:noFill/>
          </a:ln>
        </p:spPr>
      </p:pic>
      <p:pic>
        <p:nvPicPr>
          <p:cNvPr id="192" name="Google Shape;192;p12"/>
          <p:cNvPicPr preferRelativeResize="0"/>
          <p:nvPr/>
        </p:nvPicPr>
        <p:blipFill rotWithShape="1">
          <a:blip r:embed="rId4">
            <a:alphaModFix/>
          </a:blip>
          <a:srcRect b="0" l="0" r="0" t="0"/>
          <a:stretch/>
        </p:blipFill>
        <p:spPr>
          <a:xfrm>
            <a:off x="734271" y="3601848"/>
            <a:ext cx="8356707" cy="1137539"/>
          </a:xfrm>
          <a:prstGeom prst="rect">
            <a:avLst/>
          </a:prstGeom>
          <a:noFill/>
          <a:ln>
            <a:noFill/>
          </a:ln>
        </p:spPr>
      </p:pic>
      <p:sp>
        <p:nvSpPr>
          <p:cNvPr id="193" name="Google Shape;193;p12"/>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13"/>
          <p:cNvPicPr preferRelativeResize="0"/>
          <p:nvPr/>
        </p:nvPicPr>
        <p:blipFill rotWithShape="1">
          <a:blip r:embed="rId3">
            <a:alphaModFix/>
          </a:blip>
          <a:srcRect b="0" l="0" r="0" t="0"/>
          <a:stretch/>
        </p:blipFill>
        <p:spPr>
          <a:xfrm>
            <a:off x="5545773" y="1666874"/>
            <a:ext cx="1092200" cy="1944688"/>
          </a:xfrm>
          <a:prstGeom prst="rect">
            <a:avLst/>
          </a:prstGeom>
          <a:noFill/>
          <a:ln>
            <a:noFill/>
          </a:ln>
        </p:spPr>
      </p:pic>
      <p:pic>
        <p:nvPicPr>
          <p:cNvPr id="199" name="Google Shape;199;p13"/>
          <p:cNvPicPr preferRelativeResize="0"/>
          <p:nvPr/>
        </p:nvPicPr>
        <p:blipFill rotWithShape="1">
          <a:blip r:embed="rId4">
            <a:alphaModFix/>
          </a:blip>
          <a:srcRect b="0" l="0" r="0" t="0"/>
          <a:stretch/>
        </p:blipFill>
        <p:spPr>
          <a:xfrm>
            <a:off x="30480" y="990600"/>
            <a:ext cx="5029200" cy="5735749"/>
          </a:xfrm>
          <a:prstGeom prst="rect">
            <a:avLst/>
          </a:prstGeom>
          <a:noFill/>
          <a:ln>
            <a:noFill/>
          </a:ln>
        </p:spPr>
      </p:pic>
      <p:sp>
        <p:nvSpPr>
          <p:cNvPr id="200" name="Google Shape;200;p13"/>
          <p:cNvSpPr/>
          <p:nvPr/>
        </p:nvSpPr>
        <p:spPr>
          <a:xfrm>
            <a:off x="1600200" y="4343400"/>
            <a:ext cx="457200" cy="457200"/>
          </a:xfrm>
          <a:prstGeom prst="ellipse">
            <a:avLst/>
          </a:prstGeom>
          <a:noFill/>
          <a:ln cap="flat" cmpd="thickThin" w="48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01" name="Google Shape;201;p13"/>
          <p:cNvSpPr/>
          <p:nvPr/>
        </p:nvSpPr>
        <p:spPr>
          <a:xfrm>
            <a:off x="3581400" y="5181600"/>
            <a:ext cx="609600" cy="381000"/>
          </a:xfrm>
          <a:prstGeom prst="ellipse">
            <a:avLst/>
          </a:prstGeom>
          <a:noFill/>
          <a:ln cap="flat" cmpd="thickThin" w="48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02" name="Google Shape;202;p13"/>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Hough transform for line detection: algorithm</a:t>
            </a:r>
            <a:endParaRPr/>
          </a:p>
        </p:txBody>
      </p:sp>
      <p:sp>
        <p:nvSpPr>
          <p:cNvPr id="208" name="Google Shape;208;p14"/>
          <p:cNvSpPr txBox="1"/>
          <p:nvPr>
            <p:ph idx="1" type="body"/>
          </p:nvPr>
        </p:nvSpPr>
        <p:spPr>
          <a:xfrm>
            <a:off x="201000" y="1558425"/>
            <a:ext cx="8485800" cy="4994100"/>
          </a:xfrm>
          <a:prstGeom prst="rect">
            <a:avLst/>
          </a:prstGeom>
          <a:noFill/>
          <a:ln>
            <a:noFill/>
          </a:ln>
        </p:spPr>
        <p:txBody>
          <a:bodyPr anchorCtr="0" anchor="t" bIns="45700" lIns="54850" spcFirstLastPara="1" rIns="91425" wrap="square" tIns="91425">
            <a:noAutofit/>
          </a:bodyPr>
          <a:lstStyle/>
          <a:p>
            <a:pPr indent="-339090" lvl="0" marL="438912" rtl="0" algn="l">
              <a:lnSpc>
                <a:spcPct val="80000"/>
              </a:lnSpc>
              <a:spcBef>
                <a:spcPts val="0"/>
              </a:spcBef>
              <a:spcAft>
                <a:spcPts val="0"/>
              </a:spcAft>
              <a:buSzPts val="1900"/>
              <a:buChar char="◼"/>
            </a:pPr>
            <a:r>
              <a:rPr lang="en-US" sz="2300"/>
              <a:t>We will divide the entire (ρ,Ѳ) space into bins - also called </a:t>
            </a:r>
            <a:r>
              <a:rPr b="1" lang="en-US" sz="2300"/>
              <a:t>accumulator cells</a:t>
            </a:r>
            <a:r>
              <a:rPr lang="en-US" sz="2300"/>
              <a:t>, which form a 2D array </a:t>
            </a:r>
            <a:r>
              <a:rPr b="1" lang="en-US" sz="2300"/>
              <a:t>A</a:t>
            </a:r>
            <a:r>
              <a:rPr lang="en-US" sz="2300"/>
              <a:t>.</a:t>
            </a:r>
            <a:endParaRPr sz="2300"/>
          </a:p>
          <a:p>
            <a:pPr indent="-218440" lvl="0" marL="438912" rtl="0" algn="l">
              <a:lnSpc>
                <a:spcPct val="80000"/>
              </a:lnSpc>
              <a:spcBef>
                <a:spcPts val="0"/>
              </a:spcBef>
              <a:spcAft>
                <a:spcPts val="0"/>
              </a:spcAft>
              <a:buSzPts val="1600"/>
              <a:buNone/>
            </a:pPr>
            <a:r>
              <a:t/>
            </a:r>
            <a:endParaRPr sz="2300"/>
          </a:p>
          <a:p>
            <a:pPr indent="-339090" lvl="0" marL="438912" rtl="0" algn="l">
              <a:lnSpc>
                <a:spcPct val="80000"/>
              </a:lnSpc>
              <a:spcBef>
                <a:spcPts val="0"/>
              </a:spcBef>
              <a:spcAft>
                <a:spcPts val="0"/>
              </a:spcAft>
              <a:buSzPts val="1900"/>
              <a:buChar char="◼"/>
            </a:pPr>
            <a:r>
              <a:rPr lang="en-US" sz="2300"/>
              <a:t>Perform edge detection on the image using (say) Canny’s algorithm.</a:t>
            </a:r>
            <a:endParaRPr sz="2300"/>
          </a:p>
          <a:p>
            <a:pPr indent="-218440" lvl="0" marL="438912" rtl="0" algn="l">
              <a:lnSpc>
                <a:spcPct val="80000"/>
              </a:lnSpc>
              <a:spcBef>
                <a:spcPts val="0"/>
              </a:spcBef>
              <a:spcAft>
                <a:spcPts val="0"/>
              </a:spcAft>
              <a:buSzPts val="1600"/>
              <a:buNone/>
            </a:pPr>
            <a:r>
              <a:t/>
            </a:r>
            <a:endParaRPr sz="2300"/>
          </a:p>
          <a:p>
            <a:pPr indent="-339090" lvl="0" marL="438912" rtl="0" algn="l">
              <a:lnSpc>
                <a:spcPct val="80000"/>
              </a:lnSpc>
              <a:spcBef>
                <a:spcPts val="0"/>
              </a:spcBef>
              <a:spcAft>
                <a:spcPts val="0"/>
              </a:spcAft>
              <a:buSzPts val="1900"/>
              <a:buChar char="◼"/>
            </a:pPr>
            <a:r>
              <a:rPr lang="en-US" sz="2300"/>
              <a:t>For every edge point (x</a:t>
            </a:r>
            <a:r>
              <a:rPr baseline="-25000" lang="en-US" sz="2300"/>
              <a:t>k</a:t>
            </a:r>
            <a:r>
              <a:rPr lang="en-US" sz="2300"/>
              <a:t>,y</a:t>
            </a:r>
            <a:r>
              <a:rPr baseline="-25000" lang="en-US" sz="2300"/>
              <a:t>k</a:t>
            </a:r>
            <a:r>
              <a:rPr lang="en-US" sz="2300"/>
              <a:t>) in the XY space, and for every value of Ѳ ranging from -90 to +90, compute the corresponding value of ρ, using the fact that ρ = x</a:t>
            </a:r>
            <a:r>
              <a:rPr baseline="-25000" lang="en-US" sz="2300"/>
              <a:t>k</a:t>
            </a:r>
            <a:r>
              <a:rPr lang="en-US" sz="2300"/>
              <a:t>cos Ѳ+y</a:t>
            </a:r>
            <a:r>
              <a:rPr baseline="-25000" lang="en-US" sz="2300"/>
              <a:t>k</a:t>
            </a:r>
            <a:r>
              <a:rPr lang="en-US" sz="2300"/>
              <a:t>sin Ѳ, and approximate it to the closest allowed cell value in (ρ,Ѳ)</a:t>
            </a:r>
            <a:r>
              <a:rPr b="1" lang="en-US" sz="2300"/>
              <a:t> </a:t>
            </a:r>
            <a:r>
              <a:rPr lang="en-US" sz="2300"/>
              <a:t>space. </a:t>
            </a:r>
            <a:endParaRPr sz="2300"/>
          </a:p>
          <a:p>
            <a:pPr indent="-218440" lvl="0" marL="438912" rtl="0" algn="l">
              <a:lnSpc>
                <a:spcPct val="80000"/>
              </a:lnSpc>
              <a:spcBef>
                <a:spcPts val="0"/>
              </a:spcBef>
              <a:spcAft>
                <a:spcPts val="0"/>
              </a:spcAft>
              <a:buSzPts val="1600"/>
              <a:buNone/>
            </a:pPr>
            <a:r>
              <a:t/>
            </a:r>
            <a:endParaRPr sz="2300"/>
          </a:p>
          <a:p>
            <a:pPr indent="-339090" lvl="0" marL="438912" rtl="0" algn="l">
              <a:lnSpc>
                <a:spcPct val="80000"/>
              </a:lnSpc>
              <a:spcBef>
                <a:spcPts val="0"/>
              </a:spcBef>
              <a:spcAft>
                <a:spcPts val="0"/>
              </a:spcAft>
              <a:buSzPts val="1900"/>
              <a:buChar char="◼"/>
            </a:pPr>
            <a:r>
              <a:rPr lang="en-US" sz="2300"/>
              <a:t>If some angle Ѳ</a:t>
            </a:r>
            <a:r>
              <a:rPr baseline="-25000" lang="en-US" sz="2300"/>
              <a:t>a </a:t>
            </a:r>
            <a:r>
              <a:rPr lang="en-US" sz="2300"/>
              <a:t>yields a solution ρ</a:t>
            </a:r>
            <a:r>
              <a:rPr baseline="-25000" lang="en-US" sz="2300"/>
              <a:t>a </a:t>
            </a:r>
            <a:r>
              <a:rPr lang="en-US" sz="2300"/>
              <a:t>then increment the frequency count A(Ѳ</a:t>
            </a:r>
            <a:r>
              <a:rPr baseline="-25000" lang="en-US" sz="2300"/>
              <a:t>a</a:t>
            </a:r>
            <a:r>
              <a:rPr lang="en-US" sz="2300"/>
              <a:t>,ρ</a:t>
            </a:r>
            <a:r>
              <a:rPr baseline="-25000" lang="en-US" sz="2300"/>
              <a:t>a</a:t>
            </a:r>
            <a:r>
              <a:rPr lang="en-US" sz="2300"/>
              <a:t>) by 1 (this is called </a:t>
            </a:r>
            <a:r>
              <a:rPr b="1" lang="en-US" sz="2300"/>
              <a:t>voting</a:t>
            </a:r>
            <a:r>
              <a:rPr lang="en-US" sz="2300"/>
              <a:t>). </a:t>
            </a:r>
            <a:endParaRPr sz="2300"/>
          </a:p>
          <a:p>
            <a:pPr indent="-218440" lvl="0" marL="438912" rtl="0" algn="l">
              <a:lnSpc>
                <a:spcPct val="80000"/>
              </a:lnSpc>
              <a:spcBef>
                <a:spcPts val="0"/>
              </a:spcBef>
              <a:spcAft>
                <a:spcPts val="0"/>
              </a:spcAft>
              <a:buSzPts val="1600"/>
              <a:buNone/>
            </a:pPr>
            <a:r>
              <a:t/>
            </a:r>
            <a:endParaRPr sz="2300"/>
          </a:p>
          <a:p>
            <a:pPr indent="-339090" lvl="0" marL="438912" rtl="0" algn="l">
              <a:lnSpc>
                <a:spcPct val="80000"/>
              </a:lnSpc>
              <a:spcBef>
                <a:spcPts val="0"/>
              </a:spcBef>
              <a:spcAft>
                <a:spcPts val="0"/>
              </a:spcAft>
              <a:buSzPts val="1900"/>
              <a:buChar char="◼"/>
            </a:pPr>
            <a:r>
              <a:rPr lang="en-US" sz="2300"/>
              <a:t>At the end, the value in A(Ѳ</a:t>
            </a:r>
            <a:r>
              <a:rPr baseline="-25000" lang="en-US" sz="2300"/>
              <a:t>a</a:t>
            </a:r>
            <a:r>
              <a:rPr lang="en-US" sz="2300"/>
              <a:t>,ρ</a:t>
            </a:r>
            <a:r>
              <a:rPr baseline="-25000" lang="en-US" sz="2300"/>
              <a:t>a</a:t>
            </a:r>
            <a:r>
              <a:rPr lang="en-US" sz="2300"/>
              <a:t>)</a:t>
            </a:r>
            <a:r>
              <a:rPr b="1" lang="en-US" sz="2300"/>
              <a:t> </a:t>
            </a:r>
            <a:r>
              <a:rPr lang="en-US" sz="2300"/>
              <a:t>indicates the number of edge points that (approximately) satisfied the equation x cos Ѳ</a:t>
            </a:r>
            <a:r>
              <a:rPr baseline="-25000" lang="en-US" sz="2300"/>
              <a:t>a </a:t>
            </a:r>
            <a:r>
              <a:rPr lang="en-US" sz="2300"/>
              <a:t>+ y sin Ѳ</a:t>
            </a:r>
            <a:r>
              <a:rPr baseline="-25000" lang="en-US" sz="2300"/>
              <a:t>a</a:t>
            </a:r>
            <a:r>
              <a:rPr lang="en-US" sz="2300"/>
              <a:t> = ρ</a:t>
            </a:r>
            <a:r>
              <a:rPr baseline="-25000" lang="en-US" sz="2300"/>
              <a:t>a</a:t>
            </a:r>
            <a:r>
              <a:rPr lang="en-US" sz="2300"/>
              <a:t>.</a:t>
            </a:r>
            <a:endParaRPr baseline="-25000" sz="2300"/>
          </a:p>
          <a:p>
            <a:pPr indent="-218440" lvl="0" marL="438912" rtl="0" algn="l">
              <a:lnSpc>
                <a:spcPct val="80000"/>
              </a:lnSpc>
              <a:spcBef>
                <a:spcPts val="0"/>
              </a:spcBef>
              <a:spcAft>
                <a:spcPts val="0"/>
              </a:spcAft>
              <a:buSzPts val="1600"/>
              <a:buNone/>
            </a:pPr>
            <a:r>
              <a:t/>
            </a:r>
            <a:endParaRPr sz="2000"/>
          </a:p>
        </p:txBody>
      </p:sp>
      <p:sp>
        <p:nvSpPr>
          <p:cNvPr id="209" name="Google Shape;209;p14"/>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Hough transform for line detection: algorithm</a:t>
            </a:r>
            <a:endParaRPr/>
          </a:p>
        </p:txBody>
      </p:sp>
      <p:sp>
        <p:nvSpPr>
          <p:cNvPr id="215" name="Google Shape;215;p15"/>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lnSpcReduction="10000"/>
          </a:bodyPr>
          <a:lstStyle/>
          <a:p>
            <a:pPr indent="-320040" lvl="0" marL="438912" rtl="0" algn="l">
              <a:spcBef>
                <a:spcPts val="0"/>
              </a:spcBef>
              <a:spcAft>
                <a:spcPts val="0"/>
              </a:spcAft>
              <a:buSzPts val="2560"/>
              <a:buChar char="◼"/>
            </a:pPr>
            <a:r>
              <a:rPr lang="en-US"/>
              <a:t>Pick those lines (i.e. </a:t>
            </a:r>
            <a:r>
              <a:rPr b="1" lang="en-US"/>
              <a:t>cells </a:t>
            </a:r>
            <a:r>
              <a:rPr lang="en-US"/>
              <a:t>in the </a:t>
            </a:r>
            <a:r>
              <a:rPr b="1" lang="en-US"/>
              <a:t>parameter </a:t>
            </a:r>
            <a:r>
              <a:rPr lang="en-US"/>
              <a:t>space) which have maximum number of votes. </a:t>
            </a:r>
            <a:endParaRPr/>
          </a:p>
          <a:p>
            <a:pPr indent="-320040" lvl="0" marL="438912" rtl="0" algn="l">
              <a:spcBef>
                <a:spcPts val="0"/>
              </a:spcBef>
              <a:spcAft>
                <a:spcPts val="0"/>
              </a:spcAft>
              <a:buSzPts val="2560"/>
              <a:buChar char="◼"/>
            </a:pPr>
            <a:r>
              <a:rPr lang="en-US"/>
              <a:t>Mark out those lines in the original image.</a:t>
            </a:r>
            <a:endParaRPr/>
          </a:p>
          <a:p>
            <a:pPr indent="-320040" lvl="0" marL="438912" rtl="0" algn="l">
              <a:spcBef>
                <a:spcPts val="0"/>
              </a:spcBef>
              <a:spcAft>
                <a:spcPts val="0"/>
              </a:spcAft>
              <a:buSzPts val="2560"/>
              <a:buChar char="◼"/>
            </a:pPr>
            <a:r>
              <a:rPr lang="en-US"/>
              <a:t>Note: Any single point votes for many lines, but lines corresponding to actual structures in the image will receive votes from many points. Votes for the other lines (i.e. not corresponding to prominent structures) will get scattered.</a:t>
            </a:r>
            <a:endParaRPr/>
          </a:p>
        </p:txBody>
      </p:sp>
      <p:sp>
        <p:nvSpPr>
          <p:cNvPr id="216" name="Google Shape;216;p15"/>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16"/>
          <p:cNvPicPr preferRelativeResize="0"/>
          <p:nvPr/>
        </p:nvPicPr>
        <p:blipFill rotWithShape="1">
          <a:blip r:embed="rId3">
            <a:alphaModFix/>
          </a:blip>
          <a:srcRect b="0" l="0" r="0" t="0"/>
          <a:stretch/>
        </p:blipFill>
        <p:spPr>
          <a:xfrm>
            <a:off x="571997" y="1066800"/>
            <a:ext cx="7505203" cy="4467335"/>
          </a:xfrm>
          <a:prstGeom prst="rect">
            <a:avLst/>
          </a:prstGeom>
          <a:noFill/>
          <a:ln>
            <a:noFill/>
          </a:ln>
        </p:spPr>
      </p:pic>
      <p:pic>
        <p:nvPicPr>
          <p:cNvPr id="222" name="Google Shape;222;p16"/>
          <p:cNvPicPr preferRelativeResize="0"/>
          <p:nvPr/>
        </p:nvPicPr>
        <p:blipFill rotWithShape="1">
          <a:blip r:embed="rId4">
            <a:alphaModFix/>
          </a:blip>
          <a:srcRect b="0" l="0" r="0" t="0"/>
          <a:stretch/>
        </p:blipFill>
        <p:spPr>
          <a:xfrm>
            <a:off x="526205" y="5534135"/>
            <a:ext cx="7060457" cy="1169422"/>
          </a:xfrm>
          <a:prstGeom prst="rect">
            <a:avLst/>
          </a:prstGeom>
          <a:noFill/>
          <a:ln>
            <a:noFill/>
          </a:ln>
        </p:spPr>
      </p:pic>
      <p:sp>
        <p:nvSpPr>
          <p:cNvPr id="223" name="Google Shape;223;p16"/>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descr="http://3.bp.blogspot.com/-cH_QKl4Jxd8/UYPOvoaSMoI/AAAAAAAAA-w/SB-a-76mttg/s1600/Screen+shot+2013-05-03+at+10.49.01.png" id="228" name="Google Shape;228;p17"/>
          <p:cNvPicPr preferRelativeResize="0"/>
          <p:nvPr/>
        </p:nvPicPr>
        <p:blipFill rotWithShape="1">
          <a:blip r:embed="rId3">
            <a:alphaModFix/>
          </a:blip>
          <a:srcRect b="0" l="0" r="0" t="0"/>
          <a:stretch/>
        </p:blipFill>
        <p:spPr>
          <a:xfrm>
            <a:off x="0" y="0"/>
            <a:ext cx="4276108" cy="3200400"/>
          </a:xfrm>
          <a:prstGeom prst="rect">
            <a:avLst/>
          </a:prstGeom>
          <a:noFill/>
          <a:ln>
            <a:noFill/>
          </a:ln>
        </p:spPr>
      </p:pic>
      <p:pic>
        <p:nvPicPr>
          <p:cNvPr descr="http://4.bp.blogspot.com/-AcwsqecbzFg/UYPPRRIiJYI/AAAAAAAAA_M/9z7eG-gpDiA/s1600/Screen+shot+2013-05-03+at+10.50.05.png" id="229" name="Google Shape;229;p17"/>
          <p:cNvPicPr preferRelativeResize="0"/>
          <p:nvPr/>
        </p:nvPicPr>
        <p:blipFill rotWithShape="1">
          <a:blip r:embed="rId4">
            <a:alphaModFix/>
          </a:blip>
          <a:srcRect b="0" l="0" r="0" t="0"/>
          <a:stretch/>
        </p:blipFill>
        <p:spPr>
          <a:xfrm>
            <a:off x="-22860" y="3276600"/>
            <a:ext cx="4276108" cy="3200400"/>
          </a:xfrm>
          <a:prstGeom prst="rect">
            <a:avLst/>
          </a:prstGeom>
          <a:noFill/>
          <a:ln>
            <a:noFill/>
          </a:ln>
        </p:spPr>
      </p:pic>
      <p:pic>
        <p:nvPicPr>
          <p:cNvPr descr="http://1.bp.blogspot.com/-xoqBUr7Ze9w/UYMWy3JHXlI/AAAAAAAAA-g/EqMulzU0zCY/s1600/Screen+shot+2013-05-02+at+21.43.47.png" id="230" name="Google Shape;230;p17"/>
          <p:cNvPicPr preferRelativeResize="0"/>
          <p:nvPr/>
        </p:nvPicPr>
        <p:blipFill rotWithShape="1">
          <a:blip r:embed="rId5">
            <a:alphaModFix/>
          </a:blip>
          <a:srcRect b="0" l="0" r="0" t="0"/>
          <a:stretch/>
        </p:blipFill>
        <p:spPr>
          <a:xfrm>
            <a:off x="4419600" y="914400"/>
            <a:ext cx="1555827" cy="5638800"/>
          </a:xfrm>
          <a:prstGeom prst="rect">
            <a:avLst/>
          </a:prstGeom>
          <a:noFill/>
          <a:ln>
            <a:noFill/>
          </a:ln>
        </p:spPr>
      </p:pic>
      <p:sp>
        <p:nvSpPr>
          <p:cNvPr id="231" name="Google Shape;231;p17"/>
          <p:cNvSpPr/>
          <p:nvPr/>
        </p:nvSpPr>
        <p:spPr>
          <a:xfrm>
            <a:off x="6096001" y="1828800"/>
            <a:ext cx="2971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orbel"/>
                <a:ea typeface="Corbel"/>
                <a:cs typeface="Corbel"/>
                <a:sym typeface="Corbel"/>
                <a:hlinkClick r:id="rId6">
                  <a:extLst>
                    <a:ext uri="{A12FA001-AC4F-418D-AE19-62706E023703}">
                      <ahyp:hlinkClr val="tx"/>
                    </a:ext>
                  </a:extLst>
                </a:hlinkClick>
              </a:rPr>
              <a:t>http://www.keymolen.com/2013/05/hough-transformation-c-implementation.html</a:t>
            </a:r>
            <a:endParaRPr sz="1800">
              <a:solidFill>
                <a:schemeClr val="dk1"/>
              </a:solidFill>
              <a:latin typeface="Corbel"/>
              <a:ea typeface="Corbel"/>
              <a:cs typeface="Corbel"/>
              <a:sym typeface="Corbel"/>
            </a:endParaRPr>
          </a:p>
        </p:txBody>
      </p:sp>
      <p:sp>
        <p:nvSpPr>
          <p:cNvPr id="232" name="Google Shape;232;p17"/>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http://www.knoerig.de/Projekte/BSV/HoughLines.jpg" id="237" name="Google Shape;237;p18"/>
          <p:cNvPicPr preferRelativeResize="0"/>
          <p:nvPr/>
        </p:nvPicPr>
        <p:blipFill rotWithShape="1">
          <a:blip r:embed="rId3">
            <a:alphaModFix/>
          </a:blip>
          <a:srcRect b="0" l="0" r="0" t="0"/>
          <a:stretch/>
        </p:blipFill>
        <p:spPr>
          <a:xfrm>
            <a:off x="76200" y="76200"/>
            <a:ext cx="6096000" cy="4572000"/>
          </a:xfrm>
          <a:prstGeom prst="rect">
            <a:avLst/>
          </a:prstGeom>
          <a:noFill/>
          <a:ln>
            <a:noFill/>
          </a:ln>
        </p:spPr>
      </p:pic>
      <p:sp>
        <p:nvSpPr>
          <p:cNvPr id="238" name="Google Shape;238;p18"/>
          <p:cNvSpPr/>
          <p:nvPr/>
        </p:nvSpPr>
        <p:spPr>
          <a:xfrm>
            <a:off x="228600" y="4800600"/>
            <a:ext cx="7086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orbel"/>
                <a:ea typeface="Corbel"/>
                <a:cs typeface="Corbel"/>
                <a:sym typeface="Corbel"/>
                <a:hlinkClick r:id="rId4">
                  <a:extLst>
                    <a:ext uri="{A12FA001-AC4F-418D-AE19-62706E023703}">
                      <ahyp:hlinkClr val="tx"/>
                    </a:ext>
                  </a:extLst>
                </a:hlinkClick>
              </a:rPr>
              <a:t>http://www.knoerig.de/Bildsignalverarbeitung.html</a:t>
            </a:r>
            <a:endParaRPr sz="1800">
              <a:solidFill>
                <a:schemeClr val="dk1"/>
              </a:solidFill>
              <a:latin typeface="Corbel"/>
              <a:ea typeface="Corbel"/>
              <a:cs typeface="Corbel"/>
              <a:sym typeface="Corbel"/>
            </a:endParaRPr>
          </a:p>
        </p:txBody>
      </p:sp>
      <p:sp>
        <p:nvSpPr>
          <p:cNvPr id="239" name="Google Shape;239;p18"/>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Speed-up heuristic</a:t>
            </a:r>
            <a:endParaRPr/>
          </a:p>
        </p:txBody>
      </p:sp>
      <p:sp>
        <p:nvSpPr>
          <p:cNvPr id="245" name="Google Shape;245;p19"/>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For every edge point, we know the edge direction Ѳ’ (perpendicular to the gradient at that point).</a:t>
            </a:r>
            <a:endParaRPr/>
          </a:p>
          <a:p>
            <a:pPr indent="-320040" lvl="0" marL="438912" rtl="0" algn="l">
              <a:spcBef>
                <a:spcPts val="0"/>
              </a:spcBef>
              <a:spcAft>
                <a:spcPts val="0"/>
              </a:spcAft>
              <a:buSzPts val="2560"/>
              <a:buChar char="◼"/>
            </a:pPr>
            <a:r>
              <a:rPr lang="en-US"/>
              <a:t>We can therefore constrain that an edge point is allowed to vote for only those accumulator cells corresponding to (say)      Ѳ’-K≤ Ѳ ≤ Ѳ’+K where K is around 20 degrees.</a:t>
            </a:r>
            <a:endParaRPr/>
          </a:p>
        </p:txBody>
      </p:sp>
      <p:sp>
        <p:nvSpPr>
          <p:cNvPr id="246" name="Google Shape;246;p19"/>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What is the Hough Transform?</a:t>
            </a:r>
            <a:endParaRPr/>
          </a:p>
        </p:txBody>
      </p:sp>
      <p:sp>
        <p:nvSpPr>
          <p:cNvPr id="119" name="Google Shape;119;p2"/>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A method to detect the presence of different types of </a:t>
            </a:r>
            <a:r>
              <a:rPr b="1" lang="en-US"/>
              <a:t>shapes</a:t>
            </a:r>
            <a:r>
              <a:rPr lang="en-US"/>
              <a:t> in an image – eg. Lines, circles, ellipses, polygons etc.</a:t>
            </a:r>
            <a:endParaRPr/>
          </a:p>
          <a:p>
            <a:pPr indent="-320040" lvl="0" marL="438912" rtl="0" algn="l">
              <a:spcBef>
                <a:spcPts val="0"/>
              </a:spcBef>
              <a:spcAft>
                <a:spcPts val="0"/>
              </a:spcAft>
              <a:buSzPts val="2560"/>
              <a:buChar char="◼"/>
            </a:pPr>
            <a:r>
              <a:rPr lang="en-US"/>
              <a:t>Used for detection of important features in images- eg: roads or buildings in satellite imagery or photos, biological cells in microscope images. </a:t>
            </a:r>
            <a:endParaRPr/>
          </a:p>
        </p:txBody>
      </p:sp>
      <p:sp>
        <p:nvSpPr>
          <p:cNvPr id="120" name="Google Shape;120;p2"/>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Hough transform for circles</a:t>
            </a:r>
            <a:endParaRPr/>
          </a:p>
        </p:txBody>
      </p:sp>
      <p:sp>
        <p:nvSpPr>
          <p:cNvPr id="252" name="Google Shape;252;p20"/>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lnSpcReduction="10000"/>
          </a:bodyPr>
          <a:lstStyle/>
          <a:p>
            <a:pPr indent="-320040" lvl="0" marL="438912" rtl="0" algn="l">
              <a:spcBef>
                <a:spcPts val="0"/>
              </a:spcBef>
              <a:spcAft>
                <a:spcPts val="0"/>
              </a:spcAft>
              <a:buSzPts val="2560"/>
              <a:buChar char="◼"/>
            </a:pPr>
            <a:r>
              <a:rPr lang="en-US"/>
              <a:t>A circle is represented by the equation </a:t>
            </a:r>
            <a:endParaRPr/>
          </a:p>
          <a:p>
            <a:pPr indent="0" lvl="0" marL="0" rtl="0" algn="l">
              <a:spcBef>
                <a:spcPts val="0"/>
              </a:spcBef>
              <a:spcAft>
                <a:spcPts val="0"/>
              </a:spcAft>
              <a:buSzPts val="2560"/>
              <a:buNone/>
            </a:pPr>
            <a:r>
              <a:rPr lang="en-US"/>
              <a:t>    </a:t>
            </a:r>
            <a:r>
              <a:rPr b="1" lang="en-US"/>
              <a:t>(x-</a:t>
            </a:r>
            <a:r>
              <a:rPr b="1" i="1" lang="en-US"/>
              <a:t>a</a:t>
            </a:r>
            <a:r>
              <a:rPr b="1" lang="en-US"/>
              <a:t>)</a:t>
            </a:r>
            <a:r>
              <a:rPr b="1" baseline="30000" lang="en-US"/>
              <a:t>2</a:t>
            </a:r>
            <a:r>
              <a:rPr b="1" lang="en-US"/>
              <a:t> + (y-</a:t>
            </a:r>
            <a:r>
              <a:rPr b="1" i="1" lang="en-US"/>
              <a:t>b</a:t>
            </a:r>
            <a:r>
              <a:rPr b="1" lang="en-US"/>
              <a:t>)</a:t>
            </a:r>
            <a:r>
              <a:rPr b="1" baseline="30000" lang="en-US"/>
              <a:t>2</a:t>
            </a:r>
            <a:r>
              <a:rPr b="1" lang="en-US"/>
              <a:t> = </a:t>
            </a:r>
            <a:r>
              <a:rPr b="1" i="1" lang="en-US"/>
              <a:t>r</a:t>
            </a:r>
            <a:r>
              <a:rPr b="1" baseline="30000" lang="en-US"/>
              <a:t>2</a:t>
            </a:r>
            <a:r>
              <a:rPr lang="en-US"/>
              <a:t>.</a:t>
            </a:r>
            <a:endParaRPr/>
          </a:p>
          <a:p>
            <a:pPr indent="-320040" lvl="0" marL="438912" rtl="0" algn="l">
              <a:spcBef>
                <a:spcPts val="0"/>
              </a:spcBef>
              <a:spcAft>
                <a:spcPts val="0"/>
              </a:spcAft>
              <a:buSzPts val="2560"/>
              <a:buChar char="◼"/>
            </a:pPr>
            <a:r>
              <a:rPr lang="en-US"/>
              <a:t> For circle detection, there are 3 parameters </a:t>
            </a:r>
            <a:r>
              <a:rPr b="1" lang="en-US"/>
              <a:t>(</a:t>
            </a:r>
            <a:r>
              <a:rPr b="1" i="1" lang="en-US"/>
              <a:t>a</a:t>
            </a:r>
            <a:r>
              <a:rPr b="1" lang="en-US"/>
              <a:t>,</a:t>
            </a:r>
            <a:r>
              <a:rPr b="1" i="1" lang="en-US"/>
              <a:t>b</a:t>
            </a:r>
            <a:r>
              <a:rPr b="1" lang="en-US"/>
              <a:t>,</a:t>
            </a:r>
            <a:r>
              <a:rPr b="1" i="1" lang="en-US"/>
              <a:t>r</a:t>
            </a:r>
            <a:r>
              <a:rPr b="1" lang="en-US"/>
              <a:t>)</a:t>
            </a:r>
            <a:r>
              <a:rPr lang="en-US"/>
              <a:t>, so the parameter space is 3-dimensional.</a:t>
            </a:r>
            <a:endParaRPr/>
          </a:p>
          <a:p>
            <a:pPr indent="-320040" lvl="0" marL="438912" rtl="0" algn="l">
              <a:spcBef>
                <a:spcPts val="0"/>
              </a:spcBef>
              <a:spcAft>
                <a:spcPts val="0"/>
              </a:spcAft>
              <a:buSzPts val="2560"/>
              <a:buChar char="◼"/>
            </a:pPr>
            <a:r>
              <a:rPr lang="en-US"/>
              <a:t>For every edge point in an image, for every reasonable value of </a:t>
            </a:r>
            <a:r>
              <a:rPr b="1" i="1" lang="en-US"/>
              <a:t>r</a:t>
            </a:r>
            <a:r>
              <a:rPr lang="en-US"/>
              <a:t> and </a:t>
            </a:r>
            <a:r>
              <a:rPr b="1" i="1" lang="en-US"/>
              <a:t>a</a:t>
            </a:r>
            <a:r>
              <a:rPr lang="en-US"/>
              <a:t>, compute the possible values of </a:t>
            </a:r>
            <a:r>
              <a:rPr b="1" i="1" lang="en-US"/>
              <a:t>b</a:t>
            </a:r>
            <a:r>
              <a:rPr lang="en-US"/>
              <a:t>. Increment the appropriate accumulator cell </a:t>
            </a:r>
            <a:r>
              <a:rPr b="1" lang="en-US"/>
              <a:t>(</a:t>
            </a:r>
            <a:r>
              <a:rPr b="1" i="1" lang="en-US"/>
              <a:t>a</a:t>
            </a:r>
            <a:r>
              <a:rPr b="1" lang="en-US"/>
              <a:t>,</a:t>
            </a:r>
            <a:r>
              <a:rPr b="1" i="1" lang="en-US"/>
              <a:t>b</a:t>
            </a:r>
            <a:r>
              <a:rPr b="1" lang="en-US"/>
              <a:t>,</a:t>
            </a:r>
            <a:r>
              <a:rPr b="1" i="1" lang="en-US"/>
              <a:t>r</a:t>
            </a:r>
            <a:r>
              <a:rPr b="1" lang="en-US"/>
              <a:t>) </a:t>
            </a:r>
            <a:r>
              <a:rPr lang="en-US"/>
              <a:t>just as before.</a:t>
            </a:r>
            <a:endParaRPr/>
          </a:p>
        </p:txBody>
      </p:sp>
      <p:sp>
        <p:nvSpPr>
          <p:cNvPr id="253" name="Google Shape;253;p20"/>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descr="http://www.mathworks.com/matlabcentral/fx_files/26978/2/circle_houghdemo.jpg" id="258" name="Google Shape;258;p21"/>
          <p:cNvPicPr preferRelativeResize="0"/>
          <p:nvPr/>
        </p:nvPicPr>
        <p:blipFill rotWithShape="1">
          <a:blip r:embed="rId3">
            <a:alphaModFix/>
          </a:blip>
          <a:srcRect b="0" l="0" r="0" t="0"/>
          <a:stretch/>
        </p:blipFill>
        <p:spPr>
          <a:xfrm>
            <a:off x="15240" y="975360"/>
            <a:ext cx="2857500" cy="2343151"/>
          </a:xfrm>
          <a:prstGeom prst="rect">
            <a:avLst/>
          </a:prstGeom>
          <a:noFill/>
          <a:ln>
            <a:noFill/>
          </a:ln>
        </p:spPr>
      </p:pic>
      <p:pic>
        <p:nvPicPr>
          <p:cNvPr descr="SampleHoughCircles.png" id="259" name="Google Shape;259;p21"/>
          <p:cNvPicPr preferRelativeResize="0"/>
          <p:nvPr/>
        </p:nvPicPr>
        <p:blipFill rotWithShape="1">
          <a:blip r:embed="rId4">
            <a:alphaModFix/>
          </a:blip>
          <a:srcRect b="0" l="0" r="0" t="0"/>
          <a:stretch/>
        </p:blipFill>
        <p:spPr>
          <a:xfrm>
            <a:off x="4114800" y="990600"/>
            <a:ext cx="4762500" cy="4381501"/>
          </a:xfrm>
          <a:prstGeom prst="rect">
            <a:avLst/>
          </a:prstGeom>
          <a:noFill/>
          <a:ln>
            <a:noFill/>
          </a:ln>
        </p:spPr>
      </p:pic>
      <p:sp>
        <p:nvSpPr>
          <p:cNvPr id="260" name="Google Shape;260;p21"/>
          <p:cNvSpPr/>
          <p:nvPr/>
        </p:nvSpPr>
        <p:spPr>
          <a:xfrm>
            <a:off x="4290060" y="5715000"/>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orbel"/>
                <a:ea typeface="Corbel"/>
                <a:cs typeface="Corbel"/>
                <a:sym typeface="Corbel"/>
                <a:hlinkClick r:id="rId5">
                  <a:extLst>
                    <a:ext uri="{A12FA001-AC4F-418D-AE19-62706E023703}">
                      <ahyp:hlinkClr val="tx"/>
                    </a:ext>
                  </a:extLst>
                </a:hlinkClick>
              </a:rPr>
              <a:t>http://www.mitov.com/wiki/index.php?title=Class_VLHoughCircles.TVLHoughCircles</a:t>
            </a:r>
            <a:endParaRPr sz="1800">
              <a:solidFill>
                <a:schemeClr val="dk1"/>
              </a:solidFill>
              <a:latin typeface="Corbel"/>
              <a:ea typeface="Corbel"/>
              <a:cs typeface="Corbel"/>
              <a:sym typeface="Corbel"/>
            </a:endParaRPr>
          </a:p>
        </p:txBody>
      </p:sp>
      <p:sp>
        <p:nvSpPr>
          <p:cNvPr id="261" name="Google Shape;261;p21"/>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Hough transform for ellipses</a:t>
            </a:r>
            <a:endParaRPr/>
          </a:p>
        </p:txBody>
      </p:sp>
      <p:sp>
        <p:nvSpPr>
          <p:cNvPr id="267" name="Google Shape;267;p22"/>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An axis parallel ellipse is given by</a:t>
            </a:r>
            <a:endParaRPr/>
          </a:p>
          <a:p>
            <a:pPr indent="-320040" lvl="0" marL="438912" rtl="0" algn="l">
              <a:spcBef>
                <a:spcPts val="0"/>
              </a:spcBef>
              <a:spcAft>
                <a:spcPts val="0"/>
              </a:spcAft>
              <a:buSzPts val="2560"/>
              <a:buChar char="◼"/>
            </a:pPr>
            <a:r>
              <a:rPr lang="en-US"/>
              <a:t>The parameter space is 4-D.</a:t>
            </a:r>
            <a:endParaRPr/>
          </a:p>
          <a:p>
            <a:pPr indent="-320040" lvl="0" marL="438912" rtl="0" algn="l">
              <a:spcBef>
                <a:spcPts val="0"/>
              </a:spcBef>
              <a:spcAft>
                <a:spcPts val="0"/>
              </a:spcAft>
              <a:buSzPts val="2560"/>
              <a:buChar char="◼"/>
            </a:pPr>
            <a:r>
              <a:rPr lang="en-US"/>
              <a:t>In addition, if the major axis is oriented at some angle </a:t>
            </a:r>
            <a:r>
              <a:rPr b="1" lang="en-US"/>
              <a:t>Ѳ</a:t>
            </a:r>
            <a:r>
              <a:rPr lang="en-US"/>
              <a:t> w.r.t. X axis, the parameter space becomes 5D.</a:t>
            </a:r>
            <a:endParaRPr/>
          </a:p>
        </p:txBody>
      </p:sp>
      <p:pic>
        <p:nvPicPr>
          <p:cNvPr id="268" name="Google Shape;268;p22"/>
          <p:cNvPicPr preferRelativeResize="0"/>
          <p:nvPr/>
        </p:nvPicPr>
        <p:blipFill rotWithShape="1">
          <a:blip r:embed="rId3">
            <a:alphaModFix/>
          </a:blip>
          <a:srcRect b="0" l="0" r="0" t="0"/>
          <a:stretch/>
        </p:blipFill>
        <p:spPr>
          <a:xfrm>
            <a:off x="6400800" y="1600200"/>
            <a:ext cx="2492060" cy="685800"/>
          </a:xfrm>
          <a:prstGeom prst="rect">
            <a:avLst/>
          </a:prstGeom>
          <a:noFill/>
          <a:ln>
            <a:noFill/>
          </a:ln>
        </p:spPr>
      </p:pic>
      <p:sp>
        <p:nvSpPr>
          <p:cNvPr id="269" name="Google Shape;269;p22"/>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Hough transform: pros</a:t>
            </a:r>
            <a:endParaRPr/>
          </a:p>
        </p:txBody>
      </p:sp>
      <p:sp>
        <p:nvSpPr>
          <p:cNvPr id="275" name="Google Shape;275;p23"/>
          <p:cNvSpPr txBox="1"/>
          <p:nvPr>
            <p:ph idx="1" type="body"/>
          </p:nvPr>
        </p:nvSpPr>
        <p:spPr>
          <a:xfrm>
            <a:off x="457200" y="1295400"/>
            <a:ext cx="8229600" cy="4525963"/>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It can handled cases where pixels lying on the same line have gaps in between them due to noise or occlusions.</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p:txBody>
      </p:sp>
      <p:pic>
        <p:nvPicPr>
          <p:cNvPr id="276" name="Google Shape;276;p23"/>
          <p:cNvPicPr preferRelativeResize="0"/>
          <p:nvPr/>
        </p:nvPicPr>
        <p:blipFill rotWithShape="1">
          <a:blip r:embed="rId3">
            <a:alphaModFix/>
          </a:blip>
          <a:srcRect b="0" l="0" r="0" t="0"/>
          <a:stretch/>
        </p:blipFill>
        <p:spPr>
          <a:xfrm>
            <a:off x="7239000" y="533400"/>
            <a:ext cx="755738" cy="652462"/>
          </a:xfrm>
          <a:prstGeom prst="rect">
            <a:avLst/>
          </a:prstGeom>
          <a:noFill/>
          <a:ln>
            <a:noFill/>
          </a:ln>
        </p:spPr>
      </p:pic>
      <p:cxnSp>
        <p:nvCxnSpPr>
          <p:cNvPr id="277" name="Google Shape;277;p23"/>
          <p:cNvCxnSpPr/>
          <p:nvPr/>
        </p:nvCxnSpPr>
        <p:spPr>
          <a:xfrm>
            <a:off x="1371600" y="2971800"/>
            <a:ext cx="2667000" cy="1588"/>
          </a:xfrm>
          <a:prstGeom prst="straightConnector1">
            <a:avLst/>
          </a:prstGeom>
          <a:noFill/>
          <a:ln cap="flat" cmpd="sng" w="25400">
            <a:solidFill>
              <a:srgbClr val="EFAB00"/>
            </a:solidFill>
            <a:prstDash val="solid"/>
            <a:round/>
            <a:headEnd len="sm" w="sm" type="none"/>
            <a:tailEnd len="sm" w="sm" type="none"/>
          </a:ln>
        </p:spPr>
      </p:cxnSp>
      <p:cxnSp>
        <p:nvCxnSpPr>
          <p:cNvPr id="278" name="Google Shape;278;p23"/>
          <p:cNvCxnSpPr/>
          <p:nvPr/>
        </p:nvCxnSpPr>
        <p:spPr>
          <a:xfrm rot="5400000">
            <a:off x="762000" y="2971800"/>
            <a:ext cx="609600" cy="609600"/>
          </a:xfrm>
          <a:prstGeom prst="straightConnector1">
            <a:avLst/>
          </a:prstGeom>
          <a:noFill/>
          <a:ln cap="flat" cmpd="sng" w="25400">
            <a:solidFill>
              <a:srgbClr val="EFAB00"/>
            </a:solidFill>
            <a:prstDash val="solid"/>
            <a:round/>
            <a:headEnd len="sm" w="sm" type="none"/>
            <a:tailEnd len="sm" w="sm" type="none"/>
          </a:ln>
        </p:spPr>
      </p:cxnSp>
      <p:cxnSp>
        <p:nvCxnSpPr>
          <p:cNvPr id="279" name="Google Shape;279;p23"/>
          <p:cNvCxnSpPr/>
          <p:nvPr/>
        </p:nvCxnSpPr>
        <p:spPr>
          <a:xfrm flipH="1">
            <a:off x="3352800" y="2971800"/>
            <a:ext cx="685800" cy="609600"/>
          </a:xfrm>
          <a:prstGeom prst="straightConnector1">
            <a:avLst/>
          </a:prstGeom>
          <a:noFill/>
          <a:ln cap="flat" cmpd="sng" w="25400">
            <a:solidFill>
              <a:srgbClr val="EFAB00"/>
            </a:solidFill>
            <a:prstDash val="solid"/>
            <a:round/>
            <a:headEnd len="sm" w="sm" type="none"/>
            <a:tailEnd len="sm" w="sm" type="none"/>
          </a:ln>
        </p:spPr>
      </p:cxnSp>
      <p:cxnSp>
        <p:nvCxnSpPr>
          <p:cNvPr id="280" name="Google Shape;280;p23"/>
          <p:cNvCxnSpPr/>
          <p:nvPr/>
        </p:nvCxnSpPr>
        <p:spPr>
          <a:xfrm>
            <a:off x="762000" y="3581400"/>
            <a:ext cx="2590800" cy="1588"/>
          </a:xfrm>
          <a:prstGeom prst="straightConnector1">
            <a:avLst/>
          </a:prstGeom>
          <a:noFill/>
          <a:ln cap="flat" cmpd="sng" w="25400">
            <a:solidFill>
              <a:srgbClr val="EFAB00"/>
            </a:solidFill>
            <a:prstDash val="solid"/>
            <a:round/>
            <a:headEnd len="sm" w="sm" type="none"/>
            <a:tailEnd len="sm" w="sm" type="none"/>
          </a:ln>
        </p:spPr>
      </p:cxnSp>
      <p:cxnSp>
        <p:nvCxnSpPr>
          <p:cNvPr id="281" name="Google Shape;281;p23"/>
          <p:cNvCxnSpPr/>
          <p:nvPr/>
        </p:nvCxnSpPr>
        <p:spPr>
          <a:xfrm rot="5400000">
            <a:off x="342900" y="4000500"/>
            <a:ext cx="838200" cy="1588"/>
          </a:xfrm>
          <a:prstGeom prst="straightConnector1">
            <a:avLst/>
          </a:prstGeom>
          <a:noFill/>
          <a:ln cap="flat" cmpd="sng" w="25400">
            <a:solidFill>
              <a:srgbClr val="EFAB00"/>
            </a:solidFill>
            <a:prstDash val="solid"/>
            <a:round/>
            <a:headEnd len="sm" w="sm" type="none"/>
            <a:tailEnd len="sm" w="sm" type="none"/>
          </a:ln>
        </p:spPr>
      </p:cxnSp>
      <p:cxnSp>
        <p:nvCxnSpPr>
          <p:cNvPr id="282" name="Google Shape;282;p23"/>
          <p:cNvCxnSpPr/>
          <p:nvPr/>
        </p:nvCxnSpPr>
        <p:spPr>
          <a:xfrm rot="5400000">
            <a:off x="2933700" y="4000500"/>
            <a:ext cx="838200" cy="1588"/>
          </a:xfrm>
          <a:prstGeom prst="straightConnector1">
            <a:avLst/>
          </a:prstGeom>
          <a:noFill/>
          <a:ln cap="flat" cmpd="sng" w="25400">
            <a:solidFill>
              <a:srgbClr val="EFAB00"/>
            </a:solidFill>
            <a:prstDash val="solid"/>
            <a:round/>
            <a:headEnd len="sm" w="sm" type="none"/>
            <a:tailEnd len="sm" w="sm" type="none"/>
          </a:ln>
        </p:spPr>
      </p:cxnSp>
      <p:cxnSp>
        <p:nvCxnSpPr>
          <p:cNvPr id="283" name="Google Shape;283;p23"/>
          <p:cNvCxnSpPr/>
          <p:nvPr/>
        </p:nvCxnSpPr>
        <p:spPr>
          <a:xfrm rot="5400000">
            <a:off x="3543300" y="3467100"/>
            <a:ext cx="990600" cy="1588"/>
          </a:xfrm>
          <a:prstGeom prst="straightConnector1">
            <a:avLst/>
          </a:prstGeom>
          <a:noFill/>
          <a:ln cap="flat" cmpd="sng" w="25400">
            <a:solidFill>
              <a:srgbClr val="EFAB00"/>
            </a:solidFill>
            <a:prstDash val="solid"/>
            <a:round/>
            <a:headEnd len="sm" w="sm" type="none"/>
            <a:tailEnd len="sm" w="sm" type="none"/>
          </a:ln>
        </p:spPr>
      </p:cxnSp>
      <p:cxnSp>
        <p:nvCxnSpPr>
          <p:cNvPr id="284" name="Google Shape;284;p23"/>
          <p:cNvCxnSpPr/>
          <p:nvPr/>
        </p:nvCxnSpPr>
        <p:spPr>
          <a:xfrm flipH="1" rot="10800000">
            <a:off x="3352800" y="3962400"/>
            <a:ext cx="685800" cy="457200"/>
          </a:xfrm>
          <a:prstGeom prst="straightConnector1">
            <a:avLst/>
          </a:prstGeom>
          <a:noFill/>
          <a:ln cap="flat" cmpd="sng" w="25400">
            <a:solidFill>
              <a:srgbClr val="EFAB00"/>
            </a:solidFill>
            <a:prstDash val="solid"/>
            <a:round/>
            <a:headEnd len="sm" w="sm" type="none"/>
            <a:tailEnd len="sm" w="sm" type="none"/>
          </a:ln>
        </p:spPr>
      </p:cxnSp>
      <p:cxnSp>
        <p:nvCxnSpPr>
          <p:cNvPr id="285" name="Google Shape;285;p23"/>
          <p:cNvCxnSpPr/>
          <p:nvPr/>
        </p:nvCxnSpPr>
        <p:spPr>
          <a:xfrm rot="5400000">
            <a:off x="952500" y="4457700"/>
            <a:ext cx="838200" cy="1588"/>
          </a:xfrm>
          <a:prstGeom prst="straightConnector1">
            <a:avLst/>
          </a:prstGeom>
          <a:noFill/>
          <a:ln cap="flat" cmpd="sng" w="25400">
            <a:solidFill>
              <a:srgbClr val="EFAB00"/>
            </a:solidFill>
            <a:prstDash val="solid"/>
            <a:round/>
            <a:headEnd len="sm" w="sm" type="none"/>
            <a:tailEnd len="sm" w="sm" type="none"/>
          </a:ln>
        </p:spPr>
      </p:cxnSp>
      <p:cxnSp>
        <p:nvCxnSpPr>
          <p:cNvPr id="286" name="Google Shape;286;p23"/>
          <p:cNvCxnSpPr/>
          <p:nvPr/>
        </p:nvCxnSpPr>
        <p:spPr>
          <a:xfrm>
            <a:off x="1371600" y="4038600"/>
            <a:ext cx="990600" cy="1588"/>
          </a:xfrm>
          <a:prstGeom prst="straightConnector1">
            <a:avLst/>
          </a:prstGeom>
          <a:noFill/>
          <a:ln cap="flat" cmpd="sng" w="25400">
            <a:solidFill>
              <a:srgbClr val="EFAB00"/>
            </a:solidFill>
            <a:prstDash val="solid"/>
            <a:round/>
            <a:headEnd len="sm" w="sm" type="none"/>
            <a:tailEnd len="sm" w="sm" type="none"/>
          </a:ln>
        </p:spPr>
      </p:cxnSp>
      <p:cxnSp>
        <p:nvCxnSpPr>
          <p:cNvPr id="287" name="Google Shape;287;p23"/>
          <p:cNvCxnSpPr/>
          <p:nvPr/>
        </p:nvCxnSpPr>
        <p:spPr>
          <a:xfrm rot="5400000">
            <a:off x="1943100" y="4457700"/>
            <a:ext cx="838200" cy="1588"/>
          </a:xfrm>
          <a:prstGeom prst="straightConnector1">
            <a:avLst/>
          </a:prstGeom>
          <a:noFill/>
          <a:ln cap="flat" cmpd="sng" w="25400">
            <a:solidFill>
              <a:srgbClr val="EFAB00"/>
            </a:solidFill>
            <a:prstDash val="solid"/>
            <a:round/>
            <a:headEnd len="sm" w="sm" type="none"/>
            <a:tailEnd len="sm" w="sm" type="none"/>
          </a:ln>
        </p:spPr>
      </p:cxnSp>
      <p:cxnSp>
        <p:nvCxnSpPr>
          <p:cNvPr id="288" name="Google Shape;288;p23"/>
          <p:cNvCxnSpPr/>
          <p:nvPr/>
        </p:nvCxnSpPr>
        <p:spPr>
          <a:xfrm>
            <a:off x="1371600" y="4876800"/>
            <a:ext cx="990600" cy="1588"/>
          </a:xfrm>
          <a:prstGeom prst="straightConnector1">
            <a:avLst/>
          </a:prstGeom>
          <a:noFill/>
          <a:ln cap="flat" cmpd="sng" w="25400">
            <a:solidFill>
              <a:srgbClr val="EFAB00"/>
            </a:solidFill>
            <a:prstDash val="solid"/>
            <a:round/>
            <a:headEnd len="sm" w="sm" type="none"/>
            <a:tailEnd len="sm" w="sm" type="none"/>
          </a:ln>
        </p:spPr>
      </p:cxnSp>
      <p:cxnSp>
        <p:nvCxnSpPr>
          <p:cNvPr id="289" name="Google Shape;289;p23"/>
          <p:cNvCxnSpPr/>
          <p:nvPr/>
        </p:nvCxnSpPr>
        <p:spPr>
          <a:xfrm flipH="1" rot="10800000">
            <a:off x="1371600" y="3810000"/>
            <a:ext cx="381000" cy="228600"/>
          </a:xfrm>
          <a:prstGeom prst="straightConnector1">
            <a:avLst/>
          </a:prstGeom>
          <a:noFill/>
          <a:ln cap="flat" cmpd="sng" w="25400">
            <a:solidFill>
              <a:srgbClr val="EFAB00"/>
            </a:solidFill>
            <a:prstDash val="solid"/>
            <a:round/>
            <a:headEnd len="sm" w="sm" type="none"/>
            <a:tailEnd len="sm" w="sm" type="none"/>
          </a:ln>
        </p:spPr>
      </p:cxnSp>
      <p:cxnSp>
        <p:nvCxnSpPr>
          <p:cNvPr id="290" name="Google Shape;290;p23"/>
          <p:cNvCxnSpPr/>
          <p:nvPr/>
        </p:nvCxnSpPr>
        <p:spPr>
          <a:xfrm flipH="1" rot="10800000">
            <a:off x="2362200" y="3810000"/>
            <a:ext cx="381000" cy="228600"/>
          </a:xfrm>
          <a:prstGeom prst="straightConnector1">
            <a:avLst/>
          </a:prstGeom>
          <a:noFill/>
          <a:ln cap="flat" cmpd="sng" w="25400">
            <a:solidFill>
              <a:srgbClr val="EFAB00"/>
            </a:solidFill>
            <a:prstDash val="solid"/>
            <a:round/>
            <a:headEnd len="sm" w="sm" type="none"/>
            <a:tailEnd len="sm" w="sm" type="none"/>
          </a:ln>
        </p:spPr>
      </p:cxnSp>
      <p:cxnSp>
        <p:nvCxnSpPr>
          <p:cNvPr id="291" name="Google Shape;291;p23"/>
          <p:cNvCxnSpPr/>
          <p:nvPr/>
        </p:nvCxnSpPr>
        <p:spPr>
          <a:xfrm>
            <a:off x="1752600" y="3810000"/>
            <a:ext cx="990600" cy="1588"/>
          </a:xfrm>
          <a:prstGeom prst="straightConnector1">
            <a:avLst/>
          </a:prstGeom>
          <a:noFill/>
          <a:ln cap="flat" cmpd="sng" w="25400">
            <a:solidFill>
              <a:srgbClr val="EFAB00"/>
            </a:solidFill>
            <a:prstDash val="solid"/>
            <a:round/>
            <a:headEnd len="sm" w="sm" type="none"/>
            <a:tailEnd len="sm" w="sm" type="none"/>
          </a:ln>
        </p:spPr>
      </p:cxnSp>
      <p:cxnSp>
        <p:nvCxnSpPr>
          <p:cNvPr id="292" name="Google Shape;292;p23"/>
          <p:cNvCxnSpPr/>
          <p:nvPr/>
        </p:nvCxnSpPr>
        <p:spPr>
          <a:xfrm rot="5400000">
            <a:off x="2324100" y="4229100"/>
            <a:ext cx="838200" cy="1588"/>
          </a:xfrm>
          <a:prstGeom prst="straightConnector1">
            <a:avLst/>
          </a:prstGeom>
          <a:noFill/>
          <a:ln cap="flat" cmpd="sng" w="25400">
            <a:solidFill>
              <a:srgbClr val="EFAB00"/>
            </a:solidFill>
            <a:prstDash val="solid"/>
            <a:round/>
            <a:headEnd len="sm" w="sm" type="none"/>
            <a:tailEnd len="sm" w="sm" type="none"/>
          </a:ln>
        </p:spPr>
      </p:cxnSp>
      <p:cxnSp>
        <p:nvCxnSpPr>
          <p:cNvPr id="293" name="Google Shape;293;p23"/>
          <p:cNvCxnSpPr/>
          <p:nvPr/>
        </p:nvCxnSpPr>
        <p:spPr>
          <a:xfrm flipH="1" rot="10800000">
            <a:off x="2362200" y="4648200"/>
            <a:ext cx="381000" cy="228600"/>
          </a:xfrm>
          <a:prstGeom prst="straightConnector1">
            <a:avLst/>
          </a:prstGeom>
          <a:noFill/>
          <a:ln cap="flat" cmpd="sng" w="25400">
            <a:solidFill>
              <a:srgbClr val="EFAB00"/>
            </a:solidFill>
            <a:prstDash val="solid"/>
            <a:round/>
            <a:headEnd len="sm" w="sm" type="none"/>
            <a:tailEnd len="sm" w="sm" type="none"/>
          </a:ln>
        </p:spPr>
      </p:cxnSp>
      <p:cxnSp>
        <p:nvCxnSpPr>
          <p:cNvPr id="294" name="Google Shape;294;p23"/>
          <p:cNvCxnSpPr/>
          <p:nvPr/>
        </p:nvCxnSpPr>
        <p:spPr>
          <a:xfrm>
            <a:off x="762000" y="4419600"/>
            <a:ext cx="609600" cy="1588"/>
          </a:xfrm>
          <a:prstGeom prst="straightConnector1">
            <a:avLst/>
          </a:prstGeom>
          <a:noFill/>
          <a:ln cap="flat" cmpd="sng" w="25400">
            <a:solidFill>
              <a:srgbClr val="EFAB00"/>
            </a:solidFill>
            <a:prstDash val="dashDot"/>
            <a:round/>
            <a:headEnd len="sm" w="sm" type="none"/>
            <a:tailEnd len="sm" w="sm" type="none"/>
          </a:ln>
        </p:spPr>
      </p:cxnSp>
      <p:cxnSp>
        <p:nvCxnSpPr>
          <p:cNvPr id="295" name="Google Shape;295;p23"/>
          <p:cNvCxnSpPr/>
          <p:nvPr/>
        </p:nvCxnSpPr>
        <p:spPr>
          <a:xfrm rot="10800000">
            <a:off x="2743200" y="4419600"/>
            <a:ext cx="609600" cy="1588"/>
          </a:xfrm>
          <a:prstGeom prst="straightConnector1">
            <a:avLst/>
          </a:prstGeom>
          <a:noFill/>
          <a:ln cap="flat" cmpd="sng" w="25400">
            <a:solidFill>
              <a:srgbClr val="EFAB00"/>
            </a:solidFill>
            <a:prstDash val="dashDot"/>
            <a:round/>
            <a:headEnd len="sm" w="sm" type="none"/>
            <a:tailEnd len="sm" w="sm" type="none"/>
          </a:ln>
        </p:spPr>
      </p:cxnSp>
      <p:sp>
        <p:nvSpPr>
          <p:cNvPr id="296" name="Google Shape;296;p23"/>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Hough transform: cons</a:t>
            </a:r>
            <a:endParaRPr/>
          </a:p>
        </p:txBody>
      </p:sp>
      <p:sp>
        <p:nvSpPr>
          <p:cNvPr id="302" name="Google Shape;302;p24"/>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77500" lnSpcReduction="20000"/>
          </a:bodyPr>
          <a:lstStyle/>
          <a:p>
            <a:pPr indent="-307848" lvl="0" marL="438912" rtl="0" algn="l">
              <a:spcBef>
                <a:spcPts val="0"/>
              </a:spcBef>
              <a:spcAft>
                <a:spcPts val="0"/>
              </a:spcAft>
              <a:buSzPct val="80000"/>
              <a:buChar char="◼"/>
            </a:pPr>
            <a:r>
              <a:rPr lang="en-US"/>
              <a:t>It considers a line to be of infinite extent – you will have to be careful while marking out the final line segments in the image. </a:t>
            </a:r>
            <a:endParaRPr/>
          </a:p>
          <a:p>
            <a:pPr indent="-181864" lvl="0" marL="438912" rtl="0" algn="l">
              <a:spcBef>
                <a:spcPts val="0"/>
              </a:spcBef>
              <a:spcAft>
                <a:spcPts val="0"/>
              </a:spcAft>
              <a:buSzPct val="80000"/>
              <a:buNone/>
            </a:pPr>
            <a:r>
              <a:t/>
            </a:r>
            <a:endParaRPr/>
          </a:p>
          <a:p>
            <a:pPr indent="-307848" lvl="0" marL="438912" rtl="0" algn="l">
              <a:spcBef>
                <a:spcPts val="0"/>
              </a:spcBef>
              <a:spcAft>
                <a:spcPts val="0"/>
              </a:spcAft>
              <a:buSzPct val="80000"/>
              <a:buChar char="◼"/>
            </a:pPr>
            <a:r>
              <a:rPr lang="en-US"/>
              <a:t>If the resolution of the parameter grid is too coarse, potentially different curves could fall into the same bin. </a:t>
            </a:r>
            <a:endParaRPr/>
          </a:p>
          <a:p>
            <a:pPr indent="0" lvl="0" marL="438912" rtl="0" algn="l">
              <a:spcBef>
                <a:spcPts val="0"/>
              </a:spcBef>
              <a:spcAft>
                <a:spcPts val="0"/>
              </a:spcAft>
              <a:buNone/>
            </a:pPr>
            <a:r>
              <a:t/>
            </a:r>
            <a:endParaRPr/>
          </a:p>
          <a:p>
            <a:pPr indent="-307848" lvl="0" marL="438912" rtl="0" algn="l">
              <a:spcBef>
                <a:spcPts val="0"/>
              </a:spcBef>
              <a:spcAft>
                <a:spcPts val="0"/>
              </a:spcAft>
              <a:buSzPct val="80000"/>
              <a:buChar char="◼"/>
            </a:pPr>
            <a:r>
              <a:rPr lang="en-US"/>
              <a:t>If the resolution is too fine, the votes of different points lying close to the same curve will get bifurcated and you may miss some significant structures. In the latter case, the problem is worsened by noise.</a:t>
            </a:r>
            <a:endParaRPr/>
          </a:p>
          <a:p>
            <a:pPr indent="-181864" lvl="0" marL="438912" rtl="0" algn="l">
              <a:spcBef>
                <a:spcPts val="0"/>
              </a:spcBef>
              <a:spcAft>
                <a:spcPts val="0"/>
              </a:spcAft>
              <a:buSzPct val="80000"/>
              <a:buNone/>
            </a:pPr>
            <a:r>
              <a:t/>
            </a:r>
            <a:endParaRPr/>
          </a:p>
          <a:p>
            <a:pPr indent="-307848" lvl="0" marL="438912" rtl="0" algn="l">
              <a:spcBef>
                <a:spcPts val="0"/>
              </a:spcBef>
              <a:spcAft>
                <a:spcPts val="0"/>
              </a:spcAft>
              <a:buSzPct val="80000"/>
              <a:buChar char="◼"/>
            </a:pPr>
            <a:r>
              <a:rPr lang="en-US"/>
              <a:t>Computational complexity is </a:t>
            </a:r>
            <a:r>
              <a:rPr b="1" lang="en-US"/>
              <a:t>exponential </a:t>
            </a:r>
            <a:r>
              <a:rPr lang="en-US"/>
              <a:t>in the number of parameters (why?).</a:t>
            </a:r>
            <a:endParaRPr/>
          </a:p>
        </p:txBody>
      </p:sp>
      <p:pic>
        <p:nvPicPr>
          <p:cNvPr id="303" name="Google Shape;303;p24"/>
          <p:cNvPicPr preferRelativeResize="0"/>
          <p:nvPr/>
        </p:nvPicPr>
        <p:blipFill rotWithShape="1">
          <a:blip r:embed="rId3">
            <a:alphaModFix/>
          </a:blip>
          <a:srcRect b="0" l="0" r="0" t="0"/>
          <a:stretch/>
        </p:blipFill>
        <p:spPr>
          <a:xfrm>
            <a:off x="7391400" y="381000"/>
            <a:ext cx="959920" cy="900112"/>
          </a:xfrm>
          <a:prstGeom prst="rect">
            <a:avLst/>
          </a:prstGeom>
          <a:noFill/>
          <a:ln>
            <a:noFill/>
          </a:ln>
        </p:spPr>
      </p:pic>
      <p:sp>
        <p:nvSpPr>
          <p:cNvPr id="304" name="Google Shape;304;p24"/>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http://uqroad.com/files/gimgs/87_WebsiteHeader_square.jpg" id="125" name="Google Shape;125;p3"/>
          <p:cNvPicPr preferRelativeResize="0"/>
          <p:nvPr/>
        </p:nvPicPr>
        <p:blipFill rotWithShape="1">
          <a:blip r:embed="rId3">
            <a:alphaModFix/>
          </a:blip>
          <a:srcRect b="0" l="0" r="0" t="0"/>
          <a:stretch/>
        </p:blipFill>
        <p:spPr>
          <a:xfrm>
            <a:off x="304800" y="533400"/>
            <a:ext cx="2667000" cy="2667000"/>
          </a:xfrm>
          <a:prstGeom prst="rect">
            <a:avLst/>
          </a:prstGeom>
          <a:noFill/>
          <a:ln>
            <a:noFill/>
          </a:ln>
        </p:spPr>
      </p:pic>
      <p:sp>
        <p:nvSpPr>
          <p:cNvPr id="126" name="Google Shape;126;p3"/>
          <p:cNvSpPr/>
          <p:nvPr/>
        </p:nvSpPr>
        <p:spPr>
          <a:xfrm>
            <a:off x="152400" y="3505200"/>
            <a:ext cx="2286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sng" cap="none" strike="noStrike">
                <a:solidFill>
                  <a:schemeClr val="dk1"/>
                </a:solidFill>
                <a:latin typeface="Corbel"/>
                <a:ea typeface="Corbel"/>
                <a:cs typeface="Corbel"/>
                <a:sym typeface="Corbel"/>
                <a:hlinkClick r:id="rId4">
                  <a:extLst>
                    <a:ext uri="{A12FA001-AC4F-418D-AE19-62706E023703}">
                      <ahyp:hlinkClr val="tx"/>
                    </a:ext>
                  </a:extLst>
                </a:hlinkClick>
              </a:rPr>
              <a:t>http://uqroad.com/index.php/projects/remote-sensing-to-measure-regional-growthworkshop/</a:t>
            </a:r>
            <a:endParaRPr sz="1800">
              <a:solidFill>
                <a:schemeClr val="dk1"/>
              </a:solidFill>
              <a:latin typeface="Corbel"/>
              <a:ea typeface="Corbel"/>
              <a:cs typeface="Corbel"/>
              <a:sym typeface="Corbel"/>
            </a:endParaRPr>
          </a:p>
        </p:txBody>
      </p:sp>
      <p:pic>
        <p:nvPicPr>
          <p:cNvPr id="127" name="Google Shape;127;p3"/>
          <p:cNvPicPr preferRelativeResize="0"/>
          <p:nvPr/>
        </p:nvPicPr>
        <p:blipFill rotWithShape="1">
          <a:blip r:embed="rId5">
            <a:alphaModFix/>
          </a:blip>
          <a:srcRect b="0" l="0" r="0" t="0"/>
          <a:stretch/>
        </p:blipFill>
        <p:spPr>
          <a:xfrm>
            <a:off x="3124200" y="457200"/>
            <a:ext cx="3274858" cy="2590800"/>
          </a:xfrm>
          <a:prstGeom prst="rect">
            <a:avLst/>
          </a:prstGeom>
          <a:noFill/>
          <a:ln>
            <a:noFill/>
          </a:ln>
        </p:spPr>
      </p:pic>
      <p:sp>
        <p:nvSpPr>
          <p:cNvPr id="128" name="Google Shape;128;p3"/>
          <p:cNvSpPr/>
          <p:nvPr/>
        </p:nvSpPr>
        <p:spPr>
          <a:xfrm>
            <a:off x="3657600" y="3733800"/>
            <a:ext cx="4572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orbel"/>
                <a:ea typeface="Corbel"/>
                <a:cs typeface="Corbel"/>
                <a:sym typeface="Corbel"/>
                <a:hlinkClick r:id="rId6">
                  <a:extLst>
                    <a:ext uri="{A12FA001-AC4F-418D-AE19-62706E023703}">
                      <ahyp:hlinkClr val="tx"/>
                    </a:ext>
                  </a:extLst>
                </a:hlinkClick>
              </a:rPr>
              <a:t>http://microscopy.zeiss.com/microscopy/en_de/products/light-microscopes/axio-observer-for-biology.html</a:t>
            </a:r>
            <a:endParaRPr sz="1800">
              <a:solidFill>
                <a:schemeClr val="dk1"/>
              </a:solidFill>
              <a:latin typeface="Corbel"/>
              <a:ea typeface="Corbel"/>
              <a:cs typeface="Corbel"/>
              <a:sym typeface="Corbel"/>
            </a:endParaRPr>
          </a:p>
        </p:txBody>
      </p:sp>
      <p:sp>
        <p:nvSpPr>
          <p:cNvPr id="129" name="Google Shape;129;p3"/>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rtl="0" algn="l">
              <a:spcBef>
                <a:spcPts val="0"/>
              </a:spcBef>
              <a:spcAft>
                <a:spcPts val="0"/>
              </a:spcAft>
              <a:buClr>
                <a:srgbClr val="FFC700"/>
              </a:buClr>
              <a:buSzPts val="4500"/>
              <a:buFont typeface="Corbel"/>
              <a:buNone/>
            </a:pPr>
            <a:r>
              <a:rPr lang="en-US"/>
              <a:t>Beyond edge detection</a:t>
            </a:r>
            <a:endParaRPr/>
          </a:p>
        </p:txBody>
      </p:sp>
      <p:sp>
        <p:nvSpPr>
          <p:cNvPr id="135" name="Google Shape;135;p4"/>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The output of edge detectors can be </a:t>
            </a:r>
            <a:r>
              <a:rPr b="1" lang="en-US"/>
              <a:t>noisy</a:t>
            </a:r>
            <a:r>
              <a:rPr lang="en-US"/>
              <a:t> and yield outputs with </a:t>
            </a:r>
            <a:r>
              <a:rPr b="1" lang="en-US"/>
              <a:t>missing points</a:t>
            </a:r>
            <a:r>
              <a:rPr lang="en-US"/>
              <a:t>, and it is often difficult to group edges to isolate specific shapes such as lines, circles or ellipses.</a:t>
            </a:r>
            <a:endParaRPr/>
          </a:p>
        </p:txBody>
      </p:sp>
      <p:sp>
        <p:nvSpPr>
          <p:cNvPr id="136" name="Google Shape;136;p4"/>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Hough transform for line detection: big picture</a:t>
            </a:r>
            <a:endParaRPr/>
          </a:p>
        </p:txBody>
      </p:sp>
      <p:sp>
        <p:nvSpPr>
          <p:cNvPr id="142" name="Google Shape;142;p5"/>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fontScale="92500" lnSpcReduction="10000"/>
          </a:bodyPr>
          <a:lstStyle/>
          <a:p>
            <a:pPr indent="-320040" lvl="0" marL="438912" rtl="0" algn="l">
              <a:spcBef>
                <a:spcPts val="0"/>
              </a:spcBef>
              <a:spcAft>
                <a:spcPts val="0"/>
              </a:spcAft>
              <a:buSzPct val="80000"/>
              <a:buChar char="◼"/>
            </a:pPr>
            <a:r>
              <a:rPr lang="en-US"/>
              <a:t>Perform edge detection on the image using (say) Canny’s algorithm.</a:t>
            </a:r>
            <a:endParaRPr/>
          </a:p>
          <a:p>
            <a:pPr indent="-169672"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Every significant edge point casts one </a:t>
            </a:r>
            <a:r>
              <a:rPr b="1" lang="en-US"/>
              <a:t>vote </a:t>
            </a:r>
            <a:r>
              <a:rPr lang="en-US"/>
              <a:t>for every line on which it could potentially lie.</a:t>
            </a:r>
            <a:endParaRPr/>
          </a:p>
          <a:p>
            <a:pPr indent="-169672"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The lines which get </a:t>
            </a:r>
            <a:r>
              <a:rPr b="1" lang="en-US"/>
              <a:t>maximum votes</a:t>
            </a:r>
            <a:r>
              <a:rPr lang="en-US"/>
              <a:t> are the winners and can be marked out prominently.</a:t>
            </a:r>
            <a:endParaRPr/>
          </a:p>
          <a:p>
            <a:pPr indent="-169672" lvl="0" marL="438912" rtl="0" algn="l">
              <a:spcBef>
                <a:spcPts val="0"/>
              </a:spcBef>
              <a:spcAft>
                <a:spcPts val="0"/>
              </a:spcAft>
              <a:buSzPct val="80000"/>
              <a:buNone/>
            </a:pPr>
            <a:r>
              <a:t/>
            </a:r>
            <a:endParaRPr/>
          </a:p>
          <a:p>
            <a:pPr indent="-320040" lvl="0" marL="438912" rtl="0" algn="l">
              <a:spcBef>
                <a:spcPts val="0"/>
              </a:spcBef>
              <a:spcAft>
                <a:spcPts val="0"/>
              </a:spcAft>
              <a:buSzPct val="80000"/>
              <a:buChar char="◼"/>
            </a:pPr>
            <a:r>
              <a:rPr lang="en-US"/>
              <a:t>The crux is: </a:t>
            </a:r>
            <a:r>
              <a:rPr b="1" lang="en-US"/>
              <a:t>how do you represent a line?</a:t>
            </a:r>
            <a:endParaRPr b="1"/>
          </a:p>
        </p:txBody>
      </p:sp>
      <p:sp>
        <p:nvSpPr>
          <p:cNvPr id="143" name="Google Shape;143;p5"/>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http://3.bp.blogspot.com/-cH_QKl4Jxd8/UYPOvoaSMoI/AAAAAAAAA-w/SB-a-76mttg/s1600/Screen+shot+2013-05-03+at+10.49.01.png" id="148" name="Google Shape;148;p6"/>
          <p:cNvPicPr preferRelativeResize="0"/>
          <p:nvPr/>
        </p:nvPicPr>
        <p:blipFill rotWithShape="1">
          <a:blip r:embed="rId3">
            <a:alphaModFix/>
          </a:blip>
          <a:srcRect b="0" l="0" r="0" t="0"/>
          <a:stretch/>
        </p:blipFill>
        <p:spPr>
          <a:xfrm>
            <a:off x="0" y="0"/>
            <a:ext cx="4276108" cy="3200400"/>
          </a:xfrm>
          <a:prstGeom prst="rect">
            <a:avLst/>
          </a:prstGeom>
          <a:noFill/>
          <a:ln>
            <a:noFill/>
          </a:ln>
        </p:spPr>
      </p:pic>
      <p:pic>
        <p:nvPicPr>
          <p:cNvPr descr="http://4.bp.blogspot.com/-AcwsqecbzFg/UYPPRRIiJYI/AAAAAAAAA_M/9z7eG-gpDiA/s1600/Screen+shot+2013-05-03+at+10.50.05.png" id="149" name="Google Shape;149;p6"/>
          <p:cNvPicPr preferRelativeResize="0"/>
          <p:nvPr/>
        </p:nvPicPr>
        <p:blipFill rotWithShape="1">
          <a:blip r:embed="rId4">
            <a:alphaModFix/>
          </a:blip>
          <a:srcRect b="0" l="0" r="0" t="0"/>
          <a:stretch/>
        </p:blipFill>
        <p:spPr>
          <a:xfrm>
            <a:off x="-22860" y="3276600"/>
            <a:ext cx="4276108" cy="3200400"/>
          </a:xfrm>
          <a:prstGeom prst="rect">
            <a:avLst/>
          </a:prstGeom>
          <a:noFill/>
          <a:ln>
            <a:noFill/>
          </a:ln>
        </p:spPr>
      </p:pic>
      <p:sp>
        <p:nvSpPr>
          <p:cNvPr id="150" name="Google Shape;150;p6"/>
          <p:cNvSpPr/>
          <p:nvPr/>
        </p:nvSpPr>
        <p:spPr>
          <a:xfrm>
            <a:off x="4495800" y="1752600"/>
            <a:ext cx="4648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orbel"/>
                <a:ea typeface="Corbel"/>
                <a:cs typeface="Corbel"/>
                <a:sym typeface="Corbel"/>
                <a:hlinkClick r:id="rId5">
                  <a:extLst>
                    <a:ext uri="{A12FA001-AC4F-418D-AE19-62706E023703}">
                      <ahyp:hlinkClr val="tx"/>
                    </a:ext>
                  </a:extLst>
                </a:hlinkClick>
              </a:rPr>
              <a:t>http://www.keymolen.com/2013/05/hough-transformation-c-implementation.html</a:t>
            </a:r>
            <a:endParaRPr sz="1800">
              <a:solidFill>
                <a:schemeClr val="dk1"/>
              </a:solidFill>
              <a:latin typeface="Corbel"/>
              <a:ea typeface="Corbel"/>
              <a:cs typeface="Corbel"/>
              <a:sym typeface="Corbel"/>
            </a:endParaRPr>
          </a:p>
        </p:txBody>
      </p:sp>
      <p:sp>
        <p:nvSpPr>
          <p:cNvPr id="151" name="Google Shape;151;p6"/>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Hough transform for line detection</a:t>
            </a:r>
            <a:endParaRPr/>
          </a:p>
        </p:txBody>
      </p:sp>
      <p:sp>
        <p:nvSpPr>
          <p:cNvPr id="157" name="Google Shape;157;p7"/>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lnSpcReduction="20000"/>
          </a:bodyPr>
          <a:lstStyle/>
          <a:p>
            <a:pPr indent="-320040" lvl="0" marL="438912" rtl="0" algn="l">
              <a:spcBef>
                <a:spcPts val="0"/>
              </a:spcBef>
              <a:spcAft>
                <a:spcPts val="0"/>
              </a:spcAft>
              <a:buSzPts val="2560"/>
              <a:buChar char="◼"/>
            </a:pPr>
            <a:r>
              <a:rPr lang="en-US"/>
              <a:t>Consider a point (x</a:t>
            </a:r>
            <a:r>
              <a:rPr baseline="-25000" lang="en-US"/>
              <a:t>i</a:t>
            </a:r>
            <a:r>
              <a:rPr lang="en-US"/>
              <a:t>,y</a:t>
            </a:r>
            <a:r>
              <a:rPr baseline="-25000" lang="en-US"/>
              <a:t>i</a:t>
            </a:r>
            <a:r>
              <a:rPr lang="en-US"/>
              <a:t>)</a:t>
            </a:r>
            <a:r>
              <a:rPr b="1" lang="en-US"/>
              <a:t> </a:t>
            </a:r>
            <a:r>
              <a:rPr lang="en-US"/>
              <a:t>in (x,y) space. </a:t>
            </a:r>
            <a:endParaRPr/>
          </a:p>
          <a:p>
            <a:pPr indent="-320040" lvl="0" marL="438912" rtl="0" algn="l">
              <a:spcBef>
                <a:spcPts val="0"/>
              </a:spcBef>
              <a:spcAft>
                <a:spcPts val="0"/>
              </a:spcAft>
              <a:buSzPts val="2560"/>
              <a:buChar char="◼"/>
            </a:pPr>
            <a:r>
              <a:rPr lang="en-US"/>
              <a:t>A line passing through this point can be represented as y</a:t>
            </a:r>
            <a:r>
              <a:rPr baseline="-25000" lang="en-US"/>
              <a:t>i</a:t>
            </a:r>
            <a:r>
              <a:rPr lang="en-US"/>
              <a:t> = </a:t>
            </a:r>
            <a:r>
              <a:rPr i="1" lang="en-US"/>
              <a:t>a</a:t>
            </a:r>
            <a:r>
              <a:rPr lang="en-US"/>
              <a:t>x</a:t>
            </a:r>
            <a:r>
              <a:rPr baseline="-25000" lang="en-US"/>
              <a:t>i</a:t>
            </a:r>
            <a:r>
              <a:rPr lang="en-US"/>
              <a:t> + </a:t>
            </a:r>
            <a:r>
              <a:rPr i="1" lang="en-US"/>
              <a:t>b</a:t>
            </a:r>
            <a:r>
              <a:rPr b="1" lang="en-US"/>
              <a:t> (slope-intercept form)</a:t>
            </a:r>
            <a:r>
              <a:rPr lang="en-US"/>
              <a:t>. The line is parameterized by (</a:t>
            </a:r>
            <a:r>
              <a:rPr i="1" lang="en-US"/>
              <a:t>a</a:t>
            </a:r>
            <a:r>
              <a:rPr lang="en-US"/>
              <a:t>,</a:t>
            </a:r>
            <a:r>
              <a:rPr i="1" lang="en-US"/>
              <a:t>b</a:t>
            </a:r>
            <a:r>
              <a:rPr lang="en-US"/>
              <a:t>).</a:t>
            </a:r>
            <a:endParaRPr/>
          </a:p>
          <a:p>
            <a:pPr indent="-320040" lvl="0" marL="438912" rtl="0" algn="l">
              <a:spcBef>
                <a:spcPts val="0"/>
              </a:spcBef>
              <a:spcAft>
                <a:spcPts val="0"/>
              </a:spcAft>
              <a:buSzPts val="2560"/>
              <a:buChar char="◼"/>
            </a:pPr>
            <a:r>
              <a:rPr lang="en-US"/>
              <a:t>There are infinitely many lines passing through the point (x</a:t>
            </a:r>
            <a:r>
              <a:rPr baseline="-25000" lang="en-US"/>
              <a:t>i</a:t>
            </a:r>
            <a:r>
              <a:rPr lang="en-US"/>
              <a:t>,y</a:t>
            </a:r>
            <a:r>
              <a:rPr baseline="-25000" lang="en-US"/>
              <a:t>i</a:t>
            </a:r>
            <a:r>
              <a:rPr lang="en-US"/>
              <a:t>), and each of them will satisfy y</a:t>
            </a:r>
            <a:r>
              <a:rPr baseline="-25000" lang="en-US"/>
              <a:t>i</a:t>
            </a:r>
            <a:r>
              <a:rPr lang="en-US"/>
              <a:t> = </a:t>
            </a:r>
            <a:r>
              <a:rPr i="1" lang="en-US"/>
              <a:t>a</a:t>
            </a:r>
            <a:r>
              <a:rPr lang="en-US"/>
              <a:t>x</a:t>
            </a:r>
            <a:r>
              <a:rPr baseline="-25000" lang="en-US"/>
              <a:t>i</a:t>
            </a:r>
            <a:r>
              <a:rPr lang="en-US"/>
              <a:t> + </a:t>
            </a:r>
            <a:r>
              <a:rPr i="1" lang="en-US"/>
              <a:t>b</a:t>
            </a:r>
            <a:r>
              <a:rPr b="1" lang="en-US"/>
              <a:t> </a:t>
            </a:r>
            <a:r>
              <a:rPr lang="en-US"/>
              <a:t>for some value of (</a:t>
            </a:r>
            <a:r>
              <a:rPr i="1" lang="en-US"/>
              <a:t>a</a:t>
            </a:r>
            <a:r>
              <a:rPr lang="en-US"/>
              <a:t>,</a:t>
            </a:r>
            <a:r>
              <a:rPr i="1" lang="en-US"/>
              <a:t>b</a:t>
            </a:r>
            <a:r>
              <a:rPr lang="en-US"/>
              <a:t>). Thus a line becomes a point in the (</a:t>
            </a:r>
            <a:r>
              <a:rPr i="1" lang="en-US"/>
              <a:t>a</a:t>
            </a:r>
            <a:r>
              <a:rPr lang="en-US"/>
              <a:t>,</a:t>
            </a:r>
            <a:r>
              <a:rPr i="1" lang="en-US"/>
              <a:t>b</a:t>
            </a:r>
            <a:r>
              <a:rPr lang="en-US"/>
              <a:t>) space.</a:t>
            </a:r>
            <a:endParaRPr/>
          </a:p>
          <a:p>
            <a:pPr indent="-320040" lvl="0" marL="438912" rtl="0" algn="l">
              <a:spcBef>
                <a:spcPts val="0"/>
              </a:spcBef>
              <a:spcAft>
                <a:spcPts val="0"/>
              </a:spcAft>
              <a:buSzPts val="2560"/>
              <a:buChar char="◼"/>
            </a:pPr>
            <a:r>
              <a:rPr lang="en-US"/>
              <a:t>The (</a:t>
            </a:r>
            <a:r>
              <a:rPr i="1" lang="en-US"/>
              <a:t>a</a:t>
            </a:r>
            <a:r>
              <a:rPr lang="en-US"/>
              <a:t>,</a:t>
            </a:r>
            <a:r>
              <a:rPr i="1" lang="en-US"/>
              <a:t>b</a:t>
            </a:r>
            <a:r>
              <a:rPr lang="en-US"/>
              <a:t>) space is called the </a:t>
            </a:r>
            <a:r>
              <a:rPr b="1" lang="en-US"/>
              <a:t>parameter space</a:t>
            </a:r>
            <a:r>
              <a:rPr lang="en-US"/>
              <a:t>.</a:t>
            </a:r>
            <a:endParaRPr/>
          </a:p>
          <a:p>
            <a:pPr indent="-157480" lvl="0" marL="438912" rtl="0" algn="l">
              <a:spcBef>
                <a:spcPts val="0"/>
              </a:spcBef>
              <a:spcAft>
                <a:spcPts val="0"/>
              </a:spcAft>
              <a:buSzPts val="2560"/>
              <a:buNone/>
            </a:pPr>
            <a:r>
              <a:t/>
            </a:r>
            <a:endParaRPr/>
          </a:p>
        </p:txBody>
      </p:sp>
      <p:sp>
        <p:nvSpPr>
          <p:cNvPr id="158" name="Google Shape;158;p7"/>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rtl="0" algn="l">
              <a:spcBef>
                <a:spcPts val="0"/>
              </a:spcBef>
              <a:spcAft>
                <a:spcPts val="0"/>
              </a:spcAft>
              <a:buClr>
                <a:srgbClr val="FFC700"/>
              </a:buClr>
              <a:buSzPct val="100000"/>
              <a:buFont typeface="Corbel"/>
              <a:buNone/>
            </a:pPr>
            <a:r>
              <a:rPr lang="en-US"/>
              <a:t>Hough transform for line detection</a:t>
            </a:r>
            <a:endParaRPr/>
          </a:p>
        </p:txBody>
      </p:sp>
      <p:sp>
        <p:nvSpPr>
          <p:cNvPr id="164" name="Google Shape;164;p8"/>
          <p:cNvSpPr txBox="1"/>
          <p:nvPr>
            <p:ph idx="1" type="body"/>
          </p:nvPr>
        </p:nvSpPr>
        <p:spPr>
          <a:xfrm>
            <a:off x="457200" y="1775191"/>
            <a:ext cx="8229600" cy="4625609"/>
          </a:xfrm>
          <a:prstGeom prst="rect">
            <a:avLst/>
          </a:prstGeom>
          <a:noFill/>
          <a:ln>
            <a:noFill/>
          </a:ln>
        </p:spPr>
        <p:txBody>
          <a:bodyPr anchorCtr="0" anchor="t" bIns="45700" lIns="54850" spcFirstLastPara="1" rIns="91425" wrap="square" tIns="91425">
            <a:normAutofit/>
          </a:bodyPr>
          <a:lstStyle/>
          <a:p>
            <a:pPr indent="-320040" lvl="0" marL="438912" rtl="0" algn="l">
              <a:spcBef>
                <a:spcPts val="0"/>
              </a:spcBef>
              <a:spcAft>
                <a:spcPts val="0"/>
              </a:spcAft>
              <a:buSzPts val="2560"/>
              <a:buChar char="◼"/>
            </a:pPr>
            <a:r>
              <a:rPr lang="en-US"/>
              <a:t>The set of all lines passing through (x</a:t>
            </a:r>
            <a:r>
              <a:rPr baseline="-25000" lang="en-US"/>
              <a:t>i</a:t>
            </a:r>
            <a:r>
              <a:rPr lang="en-US"/>
              <a:t>,y</a:t>
            </a:r>
            <a:r>
              <a:rPr baseline="-25000" lang="en-US"/>
              <a:t>i</a:t>
            </a:r>
            <a:r>
              <a:rPr lang="en-US"/>
              <a:t>) will constitute a </a:t>
            </a:r>
            <a:r>
              <a:rPr b="1" lang="en-US"/>
              <a:t>single line </a:t>
            </a:r>
            <a:r>
              <a:rPr lang="en-US"/>
              <a:t>in </a:t>
            </a:r>
            <a:r>
              <a:rPr lang="en-US">
                <a:solidFill>
                  <a:srgbClr val="FF0000"/>
                </a:solidFill>
              </a:rPr>
              <a:t>parameter space</a:t>
            </a:r>
            <a:r>
              <a:rPr lang="en-US"/>
              <a:t>. </a:t>
            </a:r>
            <a:endParaRPr/>
          </a:p>
          <a:p>
            <a:pPr indent="-320040" lvl="0" marL="438912" rtl="0" algn="l">
              <a:spcBef>
                <a:spcPts val="0"/>
              </a:spcBef>
              <a:spcAft>
                <a:spcPts val="0"/>
              </a:spcAft>
              <a:buSzPts val="2560"/>
              <a:buChar char="◼"/>
            </a:pPr>
            <a:r>
              <a:rPr lang="en-US"/>
              <a:t>The set of all lines passing through some other point (x</a:t>
            </a:r>
            <a:r>
              <a:rPr baseline="-25000" lang="en-US"/>
              <a:t>j</a:t>
            </a:r>
            <a:r>
              <a:rPr lang="en-US"/>
              <a:t>,y</a:t>
            </a:r>
            <a:r>
              <a:rPr baseline="-25000" lang="en-US"/>
              <a:t>j</a:t>
            </a:r>
            <a:r>
              <a:rPr lang="en-US"/>
              <a:t>) will constitute another </a:t>
            </a:r>
            <a:r>
              <a:rPr b="1" lang="en-US"/>
              <a:t>line </a:t>
            </a:r>
            <a:r>
              <a:rPr lang="en-US"/>
              <a:t>in </a:t>
            </a:r>
            <a:r>
              <a:rPr lang="en-US">
                <a:solidFill>
                  <a:srgbClr val="FF0000"/>
                </a:solidFill>
              </a:rPr>
              <a:t>parameter space</a:t>
            </a:r>
            <a:r>
              <a:rPr lang="en-US"/>
              <a:t>. </a:t>
            </a:r>
            <a:endParaRPr/>
          </a:p>
          <a:p>
            <a:pPr indent="-320040" lvl="0" marL="438912" rtl="0" algn="l">
              <a:spcBef>
                <a:spcPts val="0"/>
              </a:spcBef>
              <a:spcAft>
                <a:spcPts val="0"/>
              </a:spcAft>
              <a:buSzPts val="2560"/>
              <a:buChar char="◼"/>
            </a:pPr>
            <a:r>
              <a:rPr lang="en-US"/>
              <a:t>If the point (x</a:t>
            </a:r>
            <a:r>
              <a:rPr baseline="-25000" lang="en-US"/>
              <a:t>j</a:t>
            </a:r>
            <a:r>
              <a:rPr lang="en-US"/>
              <a:t>,y</a:t>
            </a:r>
            <a:r>
              <a:rPr baseline="-25000" lang="en-US"/>
              <a:t>j</a:t>
            </a:r>
            <a:r>
              <a:rPr lang="en-US"/>
              <a:t>) also satisfies y</a:t>
            </a:r>
            <a:r>
              <a:rPr baseline="-25000" lang="en-US"/>
              <a:t>j</a:t>
            </a:r>
            <a:r>
              <a:rPr lang="en-US"/>
              <a:t> = ax</a:t>
            </a:r>
            <a:r>
              <a:rPr baseline="-25000" lang="en-US"/>
              <a:t>j</a:t>
            </a:r>
            <a:r>
              <a:rPr lang="en-US"/>
              <a:t> + b, then the respective lines for these points in </a:t>
            </a:r>
            <a:r>
              <a:rPr lang="en-US">
                <a:solidFill>
                  <a:srgbClr val="FF0000"/>
                </a:solidFill>
              </a:rPr>
              <a:t>parameter space </a:t>
            </a:r>
            <a:r>
              <a:rPr lang="en-US"/>
              <a:t>will intersect at the </a:t>
            </a:r>
            <a:r>
              <a:rPr b="1" lang="en-US"/>
              <a:t>point</a:t>
            </a:r>
            <a:r>
              <a:rPr lang="en-US"/>
              <a:t> (a,b) in </a:t>
            </a:r>
            <a:r>
              <a:rPr lang="en-US">
                <a:solidFill>
                  <a:srgbClr val="FF0000"/>
                </a:solidFill>
              </a:rPr>
              <a:t>parameter space</a:t>
            </a:r>
            <a:r>
              <a:rPr lang="en-US"/>
              <a:t>.</a:t>
            </a:r>
            <a:endParaRPr/>
          </a:p>
          <a:p>
            <a:pPr indent="-157480" lvl="0" marL="438912" rtl="0" algn="l">
              <a:spcBef>
                <a:spcPts val="0"/>
              </a:spcBef>
              <a:spcAft>
                <a:spcPts val="0"/>
              </a:spcAft>
              <a:buSzPts val="2560"/>
              <a:buNone/>
            </a:pPr>
            <a:r>
              <a:t/>
            </a:r>
            <a:endParaRPr/>
          </a:p>
          <a:p>
            <a:pPr indent="-157480" lvl="0" marL="438912" rtl="0" algn="l">
              <a:spcBef>
                <a:spcPts val="0"/>
              </a:spcBef>
              <a:spcAft>
                <a:spcPts val="0"/>
              </a:spcAft>
              <a:buSzPts val="2560"/>
              <a:buNone/>
            </a:pPr>
            <a:r>
              <a:t/>
            </a:r>
            <a:endParaRPr/>
          </a:p>
        </p:txBody>
      </p:sp>
      <p:sp>
        <p:nvSpPr>
          <p:cNvPr id="165" name="Google Shape;165;p8"/>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9"/>
          <p:cNvPicPr preferRelativeResize="0"/>
          <p:nvPr/>
        </p:nvPicPr>
        <p:blipFill rotWithShape="1">
          <a:blip r:embed="rId3">
            <a:alphaModFix/>
          </a:blip>
          <a:srcRect b="0" l="0" r="0" t="0"/>
          <a:stretch/>
        </p:blipFill>
        <p:spPr>
          <a:xfrm>
            <a:off x="914400" y="457200"/>
            <a:ext cx="5961290" cy="2971800"/>
          </a:xfrm>
          <a:prstGeom prst="rect">
            <a:avLst/>
          </a:prstGeom>
          <a:noFill/>
          <a:ln>
            <a:noFill/>
          </a:ln>
        </p:spPr>
      </p:pic>
      <p:pic>
        <p:nvPicPr>
          <p:cNvPr id="171" name="Google Shape;171;p9"/>
          <p:cNvPicPr preferRelativeResize="0"/>
          <p:nvPr/>
        </p:nvPicPr>
        <p:blipFill rotWithShape="1">
          <a:blip r:embed="rId4">
            <a:alphaModFix/>
          </a:blip>
          <a:srcRect b="0" l="0" r="0" t="0"/>
          <a:stretch/>
        </p:blipFill>
        <p:spPr>
          <a:xfrm>
            <a:off x="7162800" y="584200"/>
            <a:ext cx="1139825" cy="979488"/>
          </a:xfrm>
          <a:prstGeom prst="rect">
            <a:avLst/>
          </a:prstGeom>
          <a:noFill/>
          <a:ln>
            <a:noFill/>
          </a:ln>
        </p:spPr>
      </p:pic>
      <p:sp>
        <p:nvSpPr>
          <p:cNvPr id="172" name="Google Shape;172;p9"/>
          <p:cNvSpPr txBox="1"/>
          <p:nvPr>
            <p:ph idx="12" type="sldNum"/>
          </p:nvPr>
        </p:nvSpPr>
        <p:spPr>
          <a:xfrm>
            <a:off x="8204396" y="6476999"/>
            <a:ext cx="733800" cy="274200"/>
          </a:xfrm>
          <a:prstGeom prst="rect">
            <a:avLst/>
          </a:prstGeom>
        </p:spPr>
        <p:txBody>
          <a:bodyPr anchorCtr="0" anchor="b" bIns="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ajitvr</dc:creator>
</cp:coreProperties>
</file>